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72" r:id="rId4"/>
    <p:sldId id="269" r:id="rId5"/>
    <p:sldId id="273" r:id="rId6"/>
    <p:sldId id="281" r:id="rId7"/>
    <p:sldId id="309" r:id="rId8"/>
    <p:sldId id="289" r:id="rId9"/>
    <p:sldId id="290" r:id="rId10"/>
    <p:sldId id="310" r:id="rId11"/>
    <p:sldId id="311" r:id="rId12"/>
    <p:sldId id="291" r:id="rId13"/>
    <p:sldId id="312" r:id="rId14"/>
    <p:sldId id="313" r:id="rId15"/>
    <p:sldId id="297" r:id="rId16"/>
    <p:sldId id="298" r:id="rId17"/>
    <p:sldId id="299" r:id="rId18"/>
    <p:sldId id="300" r:id="rId19"/>
    <p:sldId id="302" r:id="rId20"/>
    <p:sldId id="314" r:id="rId21"/>
    <p:sldId id="315" r:id="rId22"/>
    <p:sldId id="30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9" autoAdjust="0"/>
    <p:restoredTop sz="99833" autoAdjust="0"/>
  </p:normalViewPr>
  <p:slideViewPr>
    <p:cSldViewPr showGuides="1">
      <p:cViewPr>
        <p:scale>
          <a:sx n="81" d="100"/>
          <a:sy n="81" d="100"/>
        </p:scale>
        <p:origin x="-80" y="-3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&amp;esrc=s&amp;frm=1&amp;source=images&amp;cd=&amp;cad=rja&amp;docid=UOsbZGZV4lbOjM&amp;tbnid=vpYjGUxOmRJJ0M:&amp;ved=0CAUQjRw&amp;url=http://boldandfab.blog.com/2010/09/01/cant-we-all-just-get-along/&amp;ei=dj3hUeejHJi64AO6wYCICA&amp;bvm=bv.48705608,d.dmg&amp;psig=AFQjCNEl2yjhXYd6YSJWvN7UW1dWLX7vQQ&amp;ust=1373802107505779" TargetMode="Externa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5929890" cy="3365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Daniel</a:t>
            </a:r>
            <a:endParaRPr lang="en-US" sz="12800" b="1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Psalm 1:1-3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Blessed is the man who walks not in the counsel of the wicked,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stands in the way of sinners,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sits in the seat of scoffers;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But his delight is in the law of the LORD, and on his law he meditates day and night.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He is like a </a:t>
            </a:r>
            <a:r>
              <a:rPr lang="en-US" sz="3000" b="1" u="sng" dirty="0" smtClean="0">
                <a:solidFill>
                  <a:srgbClr val="FFFF00"/>
                </a:solidFill>
              </a:rPr>
              <a:t>tree</a:t>
            </a:r>
            <a:r>
              <a:rPr lang="en-US" sz="3000" dirty="0" smtClean="0">
                <a:solidFill>
                  <a:schemeClr val="bg1"/>
                </a:solidFill>
              </a:rPr>
              <a:t> planted by streams of water.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723900"/>
            <a:ext cx="7848600" cy="426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Luke 8:13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And the ones on the rock are those who, when they hear the word, receive it with joy. But these have no root; they believe for a while, and in time of testing fall away.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rgbClr val="FFFFFF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</a:t>
            </a:r>
            <a:r>
              <a:rPr lang="en-US" sz="3000" b="1" u="sng" dirty="0" smtClean="0">
                <a:solidFill>
                  <a:srgbClr val="FFFF00"/>
                </a:solidFill>
              </a:rPr>
              <a:t>rooted and built up in him</a:t>
            </a:r>
            <a:r>
              <a:rPr lang="en-US" sz="3000" dirty="0" smtClean="0">
                <a:solidFill>
                  <a:srgbClr val="FFFFFF"/>
                </a:solidFill>
              </a:rPr>
              <a:t> and established in the faith, just as you were taught, abounding in thanksgiving. </a:t>
            </a:r>
            <a:r>
              <a:rPr lang="en-US" sz="3000" dirty="0" smtClean="0">
                <a:solidFill>
                  <a:srgbClr val="595959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</a:t>
            </a:r>
            <a:r>
              <a:rPr lang="en-US" sz="4000" b="1" dirty="0" smtClean="0">
                <a:solidFill>
                  <a:srgbClr val="FFFF00"/>
                </a:solidFill>
              </a:rPr>
              <a:t>stood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for what 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3:18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“But if not, be it known to you, O king, that we will not </a:t>
            </a:r>
            <a:r>
              <a:rPr lang="en-US" sz="3200" b="1" u="sng" dirty="0" smtClean="0">
                <a:solidFill>
                  <a:srgbClr val="FFFF00"/>
                </a:solidFill>
              </a:rPr>
              <a:t>serve</a:t>
            </a:r>
            <a:r>
              <a:rPr lang="en-US" sz="3200" dirty="0" smtClean="0">
                <a:solidFill>
                  <a:schemeClr val="bg1"/>
                </a:solidFill>
              </a:rPr>
              <a:t> your gods or </a:t>
            </a:r>
            <a:r>
              <a:rPr lang="en-US" sz="3200" b="1" u="sng" dirty="0" smtClean="0">
                <a:solidFill>
                  <a:srgbClr val="FFFF00"/>
                </a:solidFill>
              </a:rPr>
              <a:t>worship</a:t>
            </a:r>
            <a:r>
              <a:rPr lang="en-US" sz="3200" dirty="0" smtClean="0">
                <a:solidFill>
                  <a:schemeClr val="bg1"/>
                </a:solidFill>
              </a:rPr>
              <a:t> the golden image that you have set up.”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Joshua 24:15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“And if it is evil in your eyes to serve the LORD, choose this day whom you will serve… But as for me and my house, </a:t>
            </a:r>
            <a:r>
              <a:rPr lang="en-US" sz="3200" b="1" u="sng" dirty="0" smtClean="0">
                <a:solidFill>
                  <a:srgbClr val="FFFF00"/>
                </a:solidFill>
              </a:rPr>
              <a:t>we will serve the LORD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16:13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Be watchful, </a:t>
            </a:r>
            <a:r>
              <a:rPr lang="en-US" sz="3200" b="1" u="sng" dirty="0" smtClean="0">
                <a:solidFill>
                  <a:srgbClr val="FFFF00"/>
                </a:solidFill>
              </a:rPr>
              <a:t>stand firm in the faith</a:t>
            </a:r>
            <a:r>
              <a:rPr lang="en-US" sz="3200" dirty="0" smtClean="0">
                <a:solidFill>
                  <a:schemeClr val="bg1"/>
                </a:solidFill>
              </a:rPr>
              <a:t>, act like men, be strong.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</a:t>
            </a:r>
            <a:r>
              <a:rPr lang="en-US" sz="4000" b="1" dirty="0" smtClean="0">
                <a:solidFill>
                  <a:srgbClr val="FFFF00"/>
                </a:solidFill>
              </a:rPr>
              <a:t>trusted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in the One whom 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701040" y="516136"/>
            <a:ext cx="1097280" cy="1098709"/>
            <a:chOff x="685800" y="619363"/>
            <a:chExt cx="1097280" cy="1318451"/>
          </a:xfrm>
        </p:grpSpPr>
        <p:grpSp>
          <p:nvGrpSpPr>
            <p:cNvPr id="349" name="Group 348"/>
            <p:cNvGrpSpPr/>
            <p:nvPr/>
          </p:nvGrpSpPr>
          <p:grpSpPr>
            <a:xfrm>
              <a:off x="685800" y="619363"/>
              <a:ext cx="1097280" cy="685800"/>
              <a:chOff x="68580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Flowchart: Predefined Process 169"/>
              <p:cNvSpPr/>
              <p:nvPr/>
            </p:nvSpPr>
            <p:spPr>
              <a:xfrm>
                <a:off x="685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6" name="Flowchart: Predefined Process 245"/>
              <p:cNvSpPr/>
              <p:nvPr/>
            </p:nvSpPr>
            <p:spPr>
              <a:xfrm>
                <a:off x="9144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7" name="Flowchart: Predefined Process 246"/>
              <p:cNvSpPr/>
              <p:nvPr/>
            </p:nvSpPr>
            <p:spPr>
              <a:xfrm>
                <a:off x="11430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8" name="Flowchart: Predefined Process 247"/>
              <p:cNvSpPr/>
              <p:nvPr/>
            </p:nvSpPr>
            <p:spPr>
              <a:xfrm>
                <a:off x="1371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9" name="Flowchart: Predefined Process 248"/>
              <p:cNvSpPr/>
              <p:nvPr/>
            </p:nvSpPr>
            <p:spPr>
              <a:xfrm>
                <a:off x="1600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6" name="Rounded Rectangle 355"/>
            <p:cNvSpPr/>
            <p:nvPr/>
          </p:nvSpPr>
          <p:spPr>
            <a:xfrm>
              <a:off x="914400" y="1544657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914400" y="1508760"/>
              <a:ext cx="6858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301240" y="516136"/>
            <a:ext cx="2727960" cy="1098709"/>
            <a:chOff x="2331720" y="619363"/>
            <a:chExt cx="2727960" cy="1318451"/>
          </a:xfrm>
        </p:grpSpPr>
        <p:grpSp>
          <p:nvGrpSpPr>
            <p:cNvPr id="350" name="Group 349"/>
            <p:cNvGrpSpPr/>
            <p:nvPr/>
          </p:nvGrpSpPr>
          <p:grpSpPr>
            <a:xfrm>
              <a:off x="2331720" y="619363"/>
              <a:ext cx="2727960" cy="685800"/>
              <a:chOff x="2331720" y="6096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0" name="Flowchart: Predefined Process 249"/>
              <p:cNvSpPr/>
              <p:nvPr/>
            </p:nvSpPr>
            <p:spPr>
              <a:xfrm>
                <a:off x="2331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1" name="Flowchart: Predefined Process 250"/>
              <p:cNvSpPr/>
              <p:nvPr/>
            </p:nvSpPr>
            <p:spPr>
              <a:xfrm>
                <a:off x="2560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2" name="Flowchart: Predefined Process 251"/>
              <p:cNvSpPr/>
              <p:nvPr/>
            </p:nvSpPr>
            <p:spPr>
              <a:xfrm>
                <a:off x="2788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3" name="Flowchart: Predefined Process 252"/>
              <p:cNvSpPr/>
              <p:nvPr/>
            </p:nvSpPr>
            <p:spPr>
              <a:xfrm>
                <a:off x="3017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4" name="Flowchart: Predefined Process 253"/>
              <p:cNvSpPr/>
              <p:nvPr/>
            </p:nvSpPr>
            <p:spPr>
              <a:xfrm>
                <a:off x="3246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4" name="Flowchart: Predefined Process 313"/>
              <p:cNvSpPr/>
              <p:nvPr/>
            </p:nvSpPr>
            <p:spPr>
              <a:xfrm>
                <a:off x="3474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5" name="Flowchart: Predefined Process 314"/>
              <p:cNvSpPr/>
              <p:nvPr/>
            </p:nvSpPr>
            <p:spPr>
              <a:xfrm>
                <a:off x="3703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6" name="Flowchart: Predefined Process 315"/>
              <p:cNvSpPr/>
              <p:nvPr/>
            </p:nvSpPr>
            <p:spPr>
              <a:xfrm>
                <a:off x="3931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7" name="Flowchart: Predefined Process 316"/>
              <p:cNvSpPr/>
              <p:nvPr/>
            </p:nvSpPr>
            <p:spPr>
              <a:xfrm>
                <a:off x="4160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8" name="Flowchart: Predefined Process 317"/>
              <p:cNvSpPr/>
              <p:nvPr/>
            </p:nvSpPr>
            <p:spPr>
              <a:xfrm>
                <a:off x="4419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9" name="Flowchart: Predefined Process 318"/>
              <p:cNvSpPr/>
              <p:nvPr/>
            </p:nvSpPr>
            <p:spPr>
              <a:xfrm>
                <a:off x="4648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" name="Flowchart: Predefined Process 319"/>
              <p:cNvSpPr/>
              <p:nvPr/>
            </p:nvSpPr>
            <p:spPr>
              <a:xfrm>
                <a:off x="4876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8" name="Rounded Rectangle 357"/>
            <p:cNvSpPr/>
            <p:nvPr/>
          </p:nvSpPr>
          <p:spPr>
            <a:xfrm>
              <a:off x="3215640" y="1540966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215640" y="1508760"/>
              <a:ext cx="89916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5577840" y="516136"/>
            <a:ext cx="1097280" cy="1098709"/>
            <a:chOff x="5608320" y="619363"/>
            <a:chExt cx="1097280" cy="1318450"/>
          </a:xfrm>
        </p:grpSpPr>
        <p:grpSp>
          <p:nvGrpSpPr>
            <p:cNvPr id="351" name="Group 350"/>
            <p:cNvGrpSpPr/>
            <p:nvPr/>
          </p:nvGrpSpPr>
          <p:grpSpPr>
            <a:xfrm>
              <a:off x="5608320" y="619363"/>
              <a:ext cx="1097280" cy="685800"/>
              <a:chOff x="560832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5" name="Flowchart: Predefined Process 264"/>
              <p:cNvSpPr/>
              <p:nvPr/>
            </p:nvSpPr>
            <p:spPr>
              <a:xfrm>
                <a:off x="5608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6" name="Flowchart: Predefined Process 265"/>
              <p:cNvSpPr/>
              <p:nvPr/>
            </p:nvSpPr>
            <p:spPr>
              <a:xfrm>
                <a:off x="5836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7" name="Flowchart: Predefined Process 266"/>
              <p:cNvSpPr/>
              <p:nvPr/>
            </p:nvSpPr>
            <p:spPr>
              <a:xfrm>
                <a:off x="6065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8" name="Flowchart: Predefined Process 267"/>
              <p:cNvSpPr/>
              <p:nvPr/>
            </p:nvSpPr>
            <p:spPr>
              <a:xfrm>
                <a:off x="6294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9" name="Flowchart: Predefined Process 268"/>
              <p:cNvSpPr/>
              <p:nvPr/>
            </p:nvSpPr>
            <p:spPr>
              <a:xfrm>
                <a:off x="6522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60" name="Rounded Rectangle 359"/>
            <p:cNvSpPr/>
            <p:nvPr/>
          </p:nvSpPr>
          <p:spPr>
            <a:xfrm>
              <a:off x="5715000" y="1533763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715000" y="1508759"/>
              <a:ext cx="94488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701040" y="1913136"/>
            <a:ext cx="1127760" cy="1325364"/>
            <a:chOff x="685800" y="2295763"/>
            <a:chExt cx="1127760" cy="1590437"/>
          </a:xfrm>
        </p:grpSpPr>
        <p:grpSp>
          <p:nvGrpSpPr>
            <p:cNvPr id="352" name="Group 351"/>
            <p:cNvGrpSpPr/>
            <p:nvPr/>
          </p:nvGrpSpPr>
          <p:grpSpPr>
            <a:xfrm>
              <a:off x="685800" y="2295763"/>
              <a:ext cx="1097280" cy="685800"/>
              <a:chOff x="685800" y="24384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0" name="Flowchart: Predefined Process 269"/>
              <p:cNvSpPr/>
              <p:nvPr/>
            </p:nvSpPr>
            <p:spPr>
              <a:xfrm>
                <a:off x="685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1" name="Flowchart: Predefined Process 270"/>
              <p:cNvSpPr/>
              <p:nvPr/>
            </p:nvSpPr>
            <p:spPr>
              <a:xfrm>
                <a:off x="914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2" name="Flowchart: Predefined Process 271"/>
              <p:cNvSpPr/>
              <p:nvPr/>
            </p:nvSpPr>
            <p:spPr>
              <a:xfrm>
                <a:off x="1143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3" name="Flowchart: Predefined Process 272"/>
              <p:cNvSpPr/>
              <p:nvPr/>
            </p:nvSpPr>
            <p:spPr>
              <a:xfrm>
                <a:off x="1371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4" name="Flowchart: Predefined Process 273"/>
              <p:cNvSpPr/>
              <p:nvPr/>
            </p:nvSpPr>
            <p:spPr>
              <a:xfrm>
                <a:off x="1600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2" name="Rounded Rectangle 361"/>
            <p:cNvSpPr/>
            <p:nvPr/>
          </p:nvSpPr>
          <p:spPr>
            <a:xfrm>
              <a:off x="807720" y="3208674"/>
              <a:ext cx="91440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16280" y="3150679"/>
              <a:ext cx="109728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Major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301240" y="1913136"/>
            <a:ext cx="2727960" cy="1325364"/>
            <a:chOff x="2286000" y="2295763"/>
            <a:chExt cx="2727960" cy="1590437"/>
          </a:xfrm>
        </p:grpSpPr>
        <p:grpSp>
          <p:nvGrpSpPr>
            <p:cNvPr id="353" name="Group 352"/>
            <p:cNvGrpSpPr/>
            <p:nvPr/>
          </p:nvGrpSpPr>
          <p:grpSpPr>
            <a:xfrm>
              <a:off x="2286000" y="2295763"/>
              <a:ext cx="2727960" cy="685800"/>
              <a:chOff x="2286000" y="24384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Flowchart: Predefined Process 320"/>
              <p:cNvSpPr/>
              <p:nvPr/>
            </p:nvSpPr>
            <p:spPr>
              <a:xfrm>
                <a:off x="2286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2" name="Flowchart: Predefined Process 321"/>
              <p:cNvSpPr/>
              <p:nvPr/>
            </p:nvSpPr>
            <p:spPr>
              <a:xfrm>
                <a:off x="2514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3" name="Flowchart: Predefined Process 322"/>
              <p:cNvSpPr/>
              <p:nvPr/>
            </p:nvSpPr>
            <p:spPr>
              <a:xfrm>
                <a:off x="2743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4" name="Flowchart: Predefined Process 323"/>
              <p:cNvSpPr/>
              <p:nvPr/>
            </p:nvSpPr>
            <p:spPr>
              <a:xfrm>
                <a:off x="2971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5" name="Flowchart: Predefined Process 324"/>
              <p:cNvSpPr/>
              <p:nvPr/>
            </p:nvSpPr>
            <p:spPr>
              <a:xfrm>
                <a:off x="3200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6" name="Flowchart: Predefined Process 325"/>
              <p:cNvSpPr/>
              <p:nvPr/>
            </p:nvSpPr>
            <p:spPr>
              <a:xfrm>
                <a:off x="3429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7" name="Flowchart: Predefined Process 326"/>
              <p:cNvSpPr/>
              <p:nvPr/>
            </p:nvSpPr>
            <p:spPr>
              <a:xfrm>
                <a:off x="3657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8" name="Flowchart: Predefined Process 327"/>
              <p:cNvSpPr/>
              <p:nvPr/>
            </p:nvSpPr>
            <p:spPr>
              <a:xfrm>
                <a:off x="3886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9" name="Flowchart: Predefined Process 328"/>
              <p:cNvSpPr/>
              <p:nvPr/>
            </p:nvSpPr>
            <p:spPr>
              <a:xfrm>
                <a:off x="4114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0" name="Flowchart: Predefined Process 329"/>
              <p:cNvSpPr/>
              <p:nvPr/>
            </p:nvSpPr>
            <p:spPr>
              <a:xfrm>
                <a:off x="43738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1" name="Flowchart: Predefined Process 330"/>
              <p:cNvSpPr/>
              <p:nvPr/>
            </p:nvSpPr>
            <p:spPr>
              <a:xfrm>
                <a:off x="46024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2" name="Flowchart: Predefined Process 331"/>
              <p:cNvSpPr/>
              <p:nvPr/>
            </p:nvSpPr>
            <p:spPr>
              <a:xfrm>
                <a:off x="48310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3169920" y="3208674"/>
              <a:ext cx="96012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08960" y="3150679"/>
              <a:ext cx="108204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Minor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685800" y="3818134"/>
            <a:ext cx="914400" cy="1073311"/>
            <a:chOff x="670560" y="4581763"/>
            <a:chExt cx="914400" cy="1287974"/>
          </a:xfrm>
        </p:grpSpPr>
        <p:grpSp>
          <p:nvGrpSpPr>
            <p:cNvPr id="354" name="Group 353"/>
            <p:cNvGrpSpPr/>
            <p:nvPr/>
          </p:nvGrpSpPr>
          <p:grpSpPr>
            <a:xfrm>
              <a:off x="685800" y="4581763"/>
              <a:ext cx="868680" cy="685800"/>
              <a:chOff x="685800" y="4419600"/>
              <a:chExt cx="8686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7" name="Flowchart: Predefined Process 286"/>
              <p:cNvSpPr/>
              <p:nvPr/>
            </p:nvSpPr>
            <p:spPr>
              <a:xfrm>
                <a:off x="685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8" name="Flowchart: Predefined Process 287"/>
              <p:cNvSpPr/>
              <p:nvPr/>
            </p:nvSpPr>
            <p:spPr>
              <a:xfrm>
                <a:off x="914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9" name="Flowchart: Predefined Process 288"/>
              <p:cNvSpPr/>
              <p:nvPr/>
            </p:nvSpPr>
            <p:spPr>
              <a:xfrm>
                <a:off x="1143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0" name="Flowchart: Predefined Process 289"/>
              <p:cNvSpPr/>
              <p:nvPr/>
            </p:nvSpPr>
            <p:spPr>
              <a:xfrm>
                <a:off x="1371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68" name="Rounded Rectangle 367"/>
            <p:cNvSpPr/>
            <p:nvPr/>
          </p:nvSpPr>
          <p:spPr>
            <a:xfrm>
              <a:off x="701040" y="5492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70560" y="5440683"/>
              <a:ext cx="9144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844040" y="3818136"/>
            <a:ext cx="655320" cy="1073307"/>
            <a:chOff x="1905000" y="4581763"/>
            <a:chExt cx="655320" cy="1287968"/>
          </a:xfrm>
        </p:grpSpPr>
        <p:sp>
          <p:nvSpPr>
            <p:cNvPr id="291" name="Flowchart: Predefined Process 290"/>
            <p:cNvSpPr/>
            <p:nvPr/>
          </p:nvSpPr>
          <p:spPr>
            <a:xfrm>
              <a:off x="21031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950720" y="5486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905000" y="5440677"/>
              <a:ext cx="6553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758440" y="3818136"/>
            <a:ext cx="4739640" cy="1073309"/>
            <a:chOff x="2834640" y="4581763"/>
            <a:chExt cx="4739640" cy="1287971"/>
          </a:xfrm>
        </p:grpSpPr>
        <p:grpSp>
          <p:nvGrpSpPr>
            <p:cNvPr id="355" name="Group 354"/>
            <p:cNvGrpSpPr/>
            <p:nvPr/>
          </p:nvGrpSpPr>
          <p:grpSpPr>
            <a:xfrm>
              <a:off x="2834640" y="4581763"/>
              <a:ext cx="4739640" cy="685800"/>
              <a:chOff x="2834640" y="4419600"/>
              <a:chExt cx="473964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lowchart: Predefined Process 291"/>
              <p:cNvSpPr/>
              <p:nvPr/>
            </p:nvSpPr>
            <p:spPr>
              <a:xfrm>
                <a:off x="28346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3" name="Flowchart: Predefined Process 292"/>
              <p:cNvSpPr/>
              <p:nvPr/>
            </p:nvSpPr>
            <p:spPr>
              <a:xfrm>
                <a:off x="30632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4" name="Flowchart: Predefined Process 293"/>
              <p:cNvSpPr/>
              <p:nvPr/>
            </p:nvSpPr>
            <p:spPr>
              <a:xfrm>
                <a:off x="32918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5" name="Flowchart: Predefined Process 294"/>
              <p:cNvSpPr/>
              <p:nvPr/>
            </p:nvSpPr>
            <p:spPr>
              <a:xfrm>
                <a:off x="35204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6" name="Flowchart: Predefined Process 295"/>
              <p:cNvSpPr/>
              <p:nvPr/>
            </p:nvSpPr>
            <p:spPr>
              <a:xfrm>
                <a:off x="37490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3" name="Flowchart: Predefined Process 332"/>
              <p:cNvSpPr/>
              <p:nvPr/>
            </p:nvSpPr>
            <p:spPr>
              <a:xfrm>
                <a:off x="3962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4" name="Flowchart: Predefined Process 333"/>
              <p:cNvSpPr/>
              <p:nvPr/>
            </p:nvSpPr>
            <p:spPr>
              <a:xfrm>
                <a:off x="4191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5" name="Flowchart: Predefined Process 334"/>
              <p:cNvSpPr/>
              <p:nvPr/>
            </p:nvSpPr>
            <p:spPr>
              <a:xfrm>
                <a:off x="4419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6" name="Flowchart: Predefined Process 335"/>
              <p:cNvSpPr/>
              <p:nvPr/>
            </p:nvSpPr>
            <p:spPr>
              <a:xfrm>
                <a:off x="4648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7" name="Flowchart: Predefined Process 336"/>
              <p:cNvSpPr/>
              <p:nvPr/>
            </p:nvSpPr>
            <p:spPr>
              <a:xfrm>
                <a:off x="4876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8" name="Flowchart: Predefined Process 337"/>
              <p:cNvSpPr/>
              <p:nvPr/>
            </p:nvSpPr>
            <p:spPr>
              <a:xfrm>
                <a:off x="5105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9" name="Flowchart: Predefined Process 338"/>
              <p:cNvSpPr/>
              <p:nvPr/>
            </p:nvSpPr>
            <p:spPr>
              <a:xfrm>
                <a:off x="5334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0" name="Flowchart: Predefined Process 339"/>
              <p:cNvSpPr/>
              <p:nvPr/>
            </p:nvSpPr>
            <p:spPr>
              <a:xfrm>
                <a:off x="5562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1" name="Flowchart: Predefined Process 340"/>
              <p:cNvSpPr/>
              <p:nvPr/>
            </p:nvSpPr>
            <p:spPr>
              <a:xfrm>
                <a:off x="5791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2" name="Flowchart: Predefined Process 341"/>
              <p:cNvSpPr/>
              <p:nvPr/>
            </p:nvSpPr>
            <p:spPr>
              <a:xfrm>
                <a:off x="6019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3" name="Flowchart: Predefined Process 342"/>
              <p:cNvSpPr/>
              <p:nvPr/>
            </p:nvSpPr>
            <p:spPr>
              <a:xfrm>
                <a:off x="6248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4" name="Flowchart: Predefined Process 343"/>
              <p:cNvSpPr/>
              <p:nvPr/>
            </p:nvSpPr>
            <p:spPr>
              <a:xfrm>
                <a:off x="6477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5" name="Flowchart: Predefined Process 344"/>
              <p:cNvSpPr/>
              <p:nvPr/>
            </p:nvSpPr>
            <p:spPr>
              <a:xfrm>
                <a:off x="6705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6" name="Flowchart: Predefined Process 345"/>
              <p:cNvSpPr/>
              <p:nvPr/>
            </p:nvSpPr>
            <p:spPr>
              <a:xfrm>
                <a:off x="6934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7" name="Flowchart: Predefined Process 346"/>
              <p:cNvSpPr/>
              <p:nvPr/>
            </p:nvSpPr>
            <p:spPr>
              <a:xfrm>
                <a:off x="7162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8" name="Flowchart: Predefined Process 347"/>
              <p:cNvSpPr/>
              <p:nvPr/>
            </p:nvSpPr>
            <p:spPr>
              <a:xfrm>
                <a:off x="7391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72" name="Rounded Rectangle 371"/>
            <p:cNvSpPr/>
            <p:nvPr/>
          </p:nvSpPr>
          <p:spPr>
            <a:xfrm>
              <a:off x="4831080" y="5493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831080" y="544068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7772400" y="3818137"/>
            <a:ext cx="609600" cy="1073310"/>
            <a:chOff x="7924800" y="4581763"/>
            <a:chExt cx="609600" cy="1287972"/>
          </a:xfrm>
        </p:grpSpPr>
        <p:sp>
          <p:nvSpPr>
            <p:cNvPr id="313" name="Flowchart: Predefined Process 312"/>
            <p:cNvSpPr/>
            <p:nvPr/>
          </p:nvSpPr>
          <p:spPr>
            <a:xfrm>
              <a:off x="81229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7924800" y="5493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924800" y="5440681"/>
              <a:ext cx="6096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943600" y="1943100"/>
            <a:ext cx="2377440" cy="1430535"/>
            <a:chOff x="5928360" y="2331720"/>
            <a:chExt cx="2377440" cy="1716643"/>
          </a:xfrm>
        </p:grpSpPr>
        <p:sp>
          <p:nvSpPr>
            <p:cNvPr id="376" name="Rectangle 375"/>
            <p:cNvSpPr/>
            <p:nvPr/>
          </p:nvSpPr>
          <p:spPr>
            <a:xfrm>
              <a:off x="5928360" y="2331720"/>
              <a:ext cx="2377440" cy="1716643"/>
            </a:xfrm>
            <a:prstGeom prst="rect">
              <a:avLst/>
            </a:prstGeom>
            <a:solidFill>
              <a:schemeClr val="bg1"/>
            </a:solidFill>
            <a:ln w="31750" cmpd="thickThin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cmpd="thickThin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019800" y="2331720"/>
              <a:ext cx="2118360" cy="1600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Old Testament – 39 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New Testament – 27</a:t>
              </a: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 smtClean="0"/>
                <a:t>Total – 66 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>
              <a:off x="6202680" y="3438763"/>
              <a:ext cx="18440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Predefined Process 105"/>
          <p:cNvSpPr/>
          <p:nvPr/>
        </p:nvSpPr>
        <p:spPr>
          <a:xfrm>
            <a:off x="1615440" y="1714500"/>
            <a:ext cx="274320" cy="952500"/>
          </a:xfrm>
          <a:prstGeom prst="flowChartPredefinedProcess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/>
          </a:p>
        </p:txBody>
      </p:sp>
      <p:sp>
        <p:nvSpPr>
          <p:cNvPr id="107" name="TextBox 106"/>
          <p:cNvSpPr txBox="1"/>
          <p:nvPr/>
        </p:nvSpPr>
        <p:spPr>
          <a:xfrm>
            <a:off x="1676400" y="190500"/>
            <a:ext cx="1577340" cy="554214"/>
          </a:xfrm>
          <a:prstGeom prst="wedgeEllipseCallout">
            <a:avLst>
              <a:gd name="adj1" fmla="val -38910"/>
              <a:gd name="adj2" fmla="val 230143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Daniel 3:17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“If this be so, our God whom we serve is able to deliver us from the burning fiery furnace, and </a:t>
            </a:r>
            <a:r>
              <a:rPr lang="en-US" sz="3200" b="1" u="sng" dirty="0" smtClean="0">
                <a:solidFill>
                  <a:srgbClr val="FFFF00"/>
                </a:solidFill>
              </a:rPr>
              <a:t>he will deliver us</a:t>
            </a:r>
            <a:r>
              <a:rPr lang="en-US" sz="3200" dirty="0" smtClean="0">
                <a:solidFill>
                  <a:schemeClr val="bg1"/>
                </a:solidFill>
              </a:rPr>
              <a:t> out of your hand, O king.”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15:58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Therefore, my beloved brothers, be steadfast, immovable, always abounding in the work of the Lord, </a:t>
            </a:r>
            <a:r>
              <a:rPr lang="en-US" sz="3200" b="1" u="sng" dirty="0" smtClean="0">
                <a:solidFill>
                  <a:srgbClr val="FFFF00"/>
                </a:solidFill>
              </a:rPr>
              <a:t>knowing that in the Lord your labor is not in vain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2324100"/>
            <a:ext cx="72390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Know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what </a:t>
            </a:r>
            <a:r>
              <a:rPr lang="en-US" sz="3600" dirty="0">
                <a:solidFill>
                  <a:schemeClr val="bg1"/>
                </a:solidFill>
              </a:rPr>
              <a:t>you </a:t>
            </a:r>
            <a:r>
              <a:rPr lang="en-US" sz="3600" dirty="0" smtClean="0">
                <a:solidFill>
                  <a:schemeClr val="bg1"/>
                </a:solidFill>
              </a:rPr>
              <a:t>believe!</a:t>
            </a: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Stand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dirty="0" smtClean="0">
                <a:solidFill>
                  <a:schemeClr val="bg1"/>
                </a:solidFill>
              </a:rPr>
              <a:t>or what </a:t>
            </a:r>
            <a:r>
              <a:rPr lang="en-US" sz="3600" dirty="0">
                <a:solidFill>
                  <a:schemeClr val="bg1"/>
                </a:solidFill>
              </a:rPr>
              <a:t>you believe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Trust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in whom </a:t>
            </a:r>
            <a:r>
              <a:rPr lang="en-US" sz="3600" dirty="0">
                <a:solidFill>
                  <a:schemeClr val="bg1"/>
                </a:solidFill>
              </a:rPr>
              <a:t>you believe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190500"/>
            <a:ext cx="914400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3410827"/>
            <a:ext cx="8839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05200" y="1866901"/>
            <a:ext cx="1066800" cy="1607427"/>
            <a:chOff x="3505200" y="2947888"/>
            <a:chExt cx="1066800" cy="1928912"/>
          </a:xfrm>
        </p:grpSpPr>
        <p:grpSp>
          <p:nvGrpSpPr>
            <p:cNvPr id="28" name="Group 27"/>
            <p:cNvGrpSpPr/>
            <p:nvPr/>
          </p:nvGrpSpPr>
          <p:grpSpPr>
            <a:xfrm>
              <a:off x="3505200" y="2947888"/>
              <a:ext cx="1066800" cy="709713"/>
              <a:chOff x="685800" y="888696"/>
              <a:chExt cx="1371600" cy="7628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800" y="888696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The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Judges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0386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9624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901122"/>
            <a:ext cx="1066800" cy="2573205"/>
            <a:chOff x="304800" y="1788954"/>
            <a:chExt cx="1066800" cy="3087846"/>
          </a:xfrm>
        </p:grpSpPr>
        <p:grpSp>
          <p:nvGrpSpPr>
            <p:cNvPr id="40" name="Group 39"/>
            <p:cNvGrpSpPr/>
            <p:nvPr/>
          </p:nvGrpSpPr>
          <p:grpSpPr>
            <a:xfrm>
              <a:off x="304800" y="1788954"/>
              <a:ext cx="1066800" cy="725646"/>
              <a:chOff x="685800" y="871569"/>
              <a:chExt cx="1371600" cy="7800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Creation &amp; Fall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382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762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1866901"/>
            <a:ext cx="1066800" cy="1607427"/>
            <a:chOff x="1371600" y="2947888"/>
            <a:chExt cx="1066800" cy="1928912"/>
          </a:xfrm>
        </p:grpSpPr>
        <p:grpSp>
          <p:nvGrpSpPr>
            <p:cNvPr id="47" name="Group 46"/>
            <p:cNvGrpSpPr/>
            <p:nvPr/>
          </p:nvGrpSpPr>
          <p:grpSpPr>
            <a:xfrm>
              <a:off x="1371600" y="2947888"/>
              <a:ext cx="1066800" cy="709713"/>
              <a:chOff x="685800" y="888696"/>
              <a:chExt cx="1371600" cy="76288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5800" y="888696"/>
                <a:ext cx="1371600" cy="7146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The Patriarchs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19050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8288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901122"/>
            <a:ext cx="1066800" cy="2573205"/>
            <a:chOff x="2438400" y="1788954"/>
            <a:chExt cx="1066800" cy="3087846"/>
          </a:xfrm>
        </p:grpSpPr>
        <p:grpSp>
          <p:nvGrpSpPr>
            <p:cNvPr id="54" name="Group 53"/>
            <p:cNvGrpSpPr/>
            <p:nvPr/>
          </p:nvGrpSpPr>
          <p:grpSpPr>
            <a:xfrm>
              <a:off x="2438400" y="1788954"/>
              <a:ext cx="1066800" cy="725646"/>
              <a:chOff x="685800" y="871569"/>
              <a:chExt cx="1371600" cy="78000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Exodus &amp; Conquest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9718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28956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2871077"/>
            <a:ext cx="457200" cy="539750"/>
            <a:chOff x="7467600" y="3619500"/>
            <a:chExt cx="457200" cy="6477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696200" y="3619500"/>
              <a:ext cx="0" cy="6477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67600" y="3810000"/>
              <a:ext cx="457200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772400" y="1866900"/>
            <a:ext cx="1066800" cy="1607428"/>
            <a:chOff x="7772400" y="2947887"/>
            <a:chExt cx="1066800" cy="1928913"/>
          </a:xfrm>
        </p:grpSpPr>
        <p:grpSp>
          <p:nvGrpSpPr>
            <p:cNvPr id="60" name="Group 59"/>
            <p:cNvGrpSpPr/>
            <p:nvPr/>
          </p:nvGrpSpPr>
          <p:grpSpPr>
            <a:xfrm>
              <a:off x="7772400" y="2947887"/>
              <a:ext cx="1066800" cy="709712"/>
              <a:chOff x="685800" y="888696"/>
              <a:chExt cx="1371600" cy="7628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85800" y="888696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Early Church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83058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82296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901122"/>
            <a:ext cx="1066800" cy="2573205"/>
            <a:chOff x="4572000" y="1788954"/>
            <a:chExt cx="1066800" cy="3087846"/>
          </a:xfrm>
        </p:grpSpPr>
        <p:grpSp>
          <p:nvGrpSpPr>
            <p:cNvPr id="67" name="Group 66"/>
            <p:cNvGrpSpPr/>
            <p:nvPr/>
          </p:nvGrpSpPr>
          <p:grpSpPr>
            <a:xfrm>
              <a:off x="4572000" y="1788954"/>
              <a:ext cx="1066800" cy="725646"/>
              <a:chOff x="685800" y="871569"/>
              <a:chExt cx="1371600" cy="78000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Kings &amp; Prophets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1054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50292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8800" y="1886828"/>
            <a:ext cx="1066800" cy="1587499"/>
            <a:chOff x="5638800" y="2971801"/>
            <a:chExt cx="1066800" cy="1904999"/>
          </a:xfrm>
        </p:grpSpPr>
        <p:grpSp>
          <p:nvGrpSpPr>
            <p:cNvPr id="74" name="Group 73"/>
            <p:cNvGrpSpPr/>
            <p:nvPr/>
          </p:nvGrpSpPr>
          <p:grpSpPr>
            <a:xfrm>
              <a:off x="5638800" y="2971801"/>
              <a:ext cx="1066800" cy="707606"/>
              <a:chOff x="685800" y="914400"/>
              <a:chExt cx="1371600" cy="76061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800" y="920714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Exile &amp; Return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61722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6096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901122"/>
            <a:ext cx="1066800" cy="2573205"/>
            <a:chOff x="6705600" y="1788954"/>
            <a:chExt cx="1066800" cy="3087846"/>
          </a:xfrm>
        </p:grpSpPr>
        <p:grpSp>
          <p:nvGrpSpPr>
            <p:cNvPr id="81" name="Group 80"/>
            <p:cNvGrpSpPr/>
            <p:nvPr/>
          </p:nvGrpSpPr>
          <p:grpSpPr>
            <a:xfrm>
              <a:off x="6705600" y="1788954"/>
              <a:ext cx="1066800" cy="725646"/>
              <a:chOff x="685800" y="871569"/>
              <a:chExt cx="1371600" cy="78000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Life of Jesus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72390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71628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966460" y="114300"/>
            <a:ext cx="1577340" cy="554214"/>
          </a:xfrm>
          <a:prstGeom prst="wedgeEllipseCallout">
            <a:avLst>
              <a:gd name="adj1" fmla="val -34918"/>
              <a:gd name="adj2" fmla="val 262338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57200" y="3719156"/>
            <a:ext cx="2865120" cy="357545"/>
            <a:chOff x="1143000" y="5905423"/>
            <a:chExt cx="685800" cy="429053"/>
          </a:xfrm>
        </p:grpSpPr>
        <p:sp>
          <p:nvSpPr>
            <p:cNvPr id="111" name="Rounded Rectangle 110"/>
            <p:cNvSpPr/>
            <p:nvPr/>
          </p:nvSpPr>
          <p:spPr>
            <a:xfrm>
              <a:off x="1143000" y="5954494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43000" y="5905423"/>
              <a:ext cx="68580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2820" y="3719156"/>
            <a:ext cx="2964180" cy="357545"/>
            <a:chOff x="3398520" y="5906197"/>
            <a:chExt cx="899160" cy="429053"/>
          </a:xfrm>
        </p:grpSpPr>
        <p:sp>
          <p:nvSpPr>
            <p:cNvPr id="120" name="Rounded Rectangle 119"/>
            <p:cNvSpPr/>
            <p:nvPr/>
          </p:nvSpPr>
          <p:spPr>
            <a:xfrm>
              <a:off x="3398520" y="5950803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98520" y="5906197"/>
              <a:ext cx="89916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572000" y="4229100"/>
            <a:ext cx="944880" cy="357545"/>
            <a:chOff x="5897880" y="5913115"/>
            <a:chExt cx="944880" cy="429053"/>
          </a:xfrm>
        </p:grpSpPr>
        <p:sp>
          <p:nvSpPr>
            <p:cNvPr id="136" name="Rounded Rectangle 135"/>
            <p:cNvSpPr/>
            <p:nvPr/>
          </p:nvSpPr>
          <p:spPr>
            <a:xfrm>
              <a:off x="5897880" y="5943600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97880" y="5913115"/>
              <a:ext cx="94488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953000" y="4709758"/>
            <a:ext cx="1752600" cy="370243"/>
            <a:chOff x="5552364" y="5271904"/>
            <a:chExt cx="1915236" cy="435892"/>
          </a:xfrm>
        </p:grpSpPr>
        <p:sp>
          <p:nvSpPr>
            <p:cNvPr id="148" name="Rounded Rectangle 147"/>
            <p:cNvSpPr/>
            <p:nvPr/>
          </p:nvSpPr>
          <p:spPr>
            <a:xfrm>
              <a:off x="5685367" y="5333999"/>
              <a:ext cx="159603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52364" y="5271904"/>
              <a:ext cx="1915236" cy="42094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781800" y="3695700"/>
            <a:ext cx="914400" cy="358570"/>
            <a:chOff x="-914400" y="7336877"/>
            <a:chExt cx="914400" cy="430284"/>
          </a:xfrm>
        </p:grpSpPr>
        <p:sp>
          <p:nvSpPr>
            <p:cNvPr id="175" name="Rounded Rectangle 174"/>
            <p:cNvSpPr/>
            <p:nvPr/>
          </p:nvSpPr>
          <p:spPr>
            <a:xfrm>
              <a:off x="-899160" y="7397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-914400" y="7336877"/>
              <a:ext cx="9144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650480" y="3695708"/>
            <a:ext cx="655320" cy="362303"/>
            <a:chOff x="228600" y="7330435"/>
            <a:chExt cx="655320" cy="434762"/>
          </a:xfrm>
        </p:grpSpPr>
        <p:sp>
          <p:nvSpPr>
            <p:cNvPr id="183" name="Rounded Rectangle 182"/>
            <p:cNvSpPr/>
            <p:nvPr/>
          </p:nvSpPr>
          <p:spPr>
            <a:xfrm>
              <a:off x="274320" y="7391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8600" y="7330435"/>
              <a:ext cx="65532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001000" y="4229100"/>
            <a:ext cx="838200" cy="357545"/>
            <a:chOff x="3139440" y="7360920"/>
            <a:chExt cx="807720" cy="429054"/>
          </a:xfrm>
        </p:grpSpPr>
        <p:sp>
          <p:nvSpPr>
            <p:cNvPr id="187" name="Rounded Rectangle 186"/>
            <p:cNvSpPr/>
            <p:nvPr/>
          </p:nvSpPr>
          <p:spPr>
            <a:xfrm>
              <a:off x="3139440" y="7398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139440" y="736092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382000" y="4709753"/>
            <a:ext cx="579120" cy="370249"/>
            <a:chOff x="6069871" y="7328102"/>
            <a:chExt cx="783771" cy="444298"/>
          </a:xfrm>
        </p:grpSpPr>
        <p:sp>
          <p:nvSpPr>
            <p:cNvPr id="212" name="Rounded Rectangle 211"/>
            <p:cNvSpPr/>
            <p:nvPr/>
          </p:nvSpPr>
          <p:spPr>
            <a:xfrm>
              <a:off x="6156960" y="7398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069871" y="7328102"/>
              <a:ext cx="783771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558282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3771900"/>
            <a:ext cx="762000" cy="369332"/>
            <a:chOff x="152400" y="4450076"/>
            <a:chExt cx="762000" cy="443198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50076"/>
              <a:ext cx="7620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3771900"/>
            <a:ext cx="914400" cy="369332"/>
            <a:chOff x="1143000" y="4450076"/>
            <a:chExt cx="914400" cy="443198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50076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3771900"/>
            <a:ext cx="1066800" cy="369332"/>
            <a:chOff x="2286000" y="4450076"/>
            <a:chExt cx="1066800" cy="443198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50076"/>
              <a:ext cx="10668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19147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4414395"/>
            <a:ext cx="4953000" cy="765838"/>
            <a:chOff x="3581400" y="5105400"/>
            <a:chExt cx="5105400" cy="9190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248808"/>
              <a:ext cx="25146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2701032"/>
            <a:ext cx="3429000" cy="766068"/>
            <a:chOff x="3581400" y="3009900"/>
            <a:chExt cx="3429000" cy="91928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153584"/>
              <a:ext cx="2514600" cy="77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222499"/>
            <a:ext cx="762000" cy="2199337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1914723"/>
            <a:ext cx="914400" cy="752277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2930724"/>
            <a:ext cx="914400" cy="1483668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495300"/>
            <a:ext cx="6858000" cy="1202411"/>
            <a:chOff x="990600" y="-243840"/>
            <a:chExt cx="6858000" cy="144289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243840"/>
              <a:ext cx="6477000" cy="144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3756224"/>
            <a:ext cx="914400" cy="667891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3375223"/>
            <a:ext cx="914400" cy="1048892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587500"/>
            <a:ext cx="990600" cy="119677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2847776"/>
            <a:ext cx="1104900" cy="527447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14300"/>
            <a:ext cx="9144000" cy="482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03400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034008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1460500"/>
            <a:ext cx="7315200" cy="6223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2254865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2324100"/>
            <a:ext cx="5334000" cy="4508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71750" y="1847849"/>
            <a:ext cx="5715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" y="4622800"/>
            <a:ext cx="9173873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6101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6101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8" y="4588470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58847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442037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4765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476500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8015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476500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302000"/>
            <a:ext cx="3048000" cy="2476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3482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147820"/>
            <a:ext cx="1998784" cy="15245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728390" y="-18998"/>
            <a:ext cx="3415610" cy="17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477000" y="0"/>
            <a:ext cx="268788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5715000" y="-114300"/>
            <a:ext cx="3504721" cy="24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0" y="-190500"/>
            <a:ext cx="1608437" cy="23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0" y="-111093"/>
            <a:ext cx="3048000" cy="22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304800" y="-190500"/>
            <a:ext cx="33528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134E-6 2.60061E-6 L 0.44096 0.377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9" y="188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353E-7 2.60061E-6 L -0.07086 0.377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" y="188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9E-6 2.60061E-6 L -0.0092 0.37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88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313E-6 2.60061E-6 L 0.04689 0.377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" y="1887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421E-6 2.60061E-6 L 0.33449 0.377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25" y="188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52E-6 2.60061E-6 L 0.3892 0.377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1" y="18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/>
      <p:bldP spid="21" grpId="0"/>
      <p:bldP spid="24" grpId="0" uiExpand="1" build="p" animBg="1"/>
      <p:bldP spid="24" grpId="1" uiExpand="1" build="allAtOnce" animBg="1"/>
      <p:bldP spid="22" grpId="0"/>
      <p:bldP spid="16" grpId="0" animBg="1"/>
      <p:bldP spid="16" grpId="1" animBg="1"/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23" grpId="0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"/>
            <a:ext cx="6324600" cy="4876800"/>
          </a:xfrm>
        </p:spPr>
        <p:txBody>
          <a:bodyPr anchor="b">
            <a:normAutofit/>
          </a:bodyPr>
          <a:lstStyle/>
          <a:p>
            <a:pPr algn="l" defTabSz="400050">
              <a:lnSpc>
                <a:spcPct val="90000"/>
              </a:lnSpc>
              <a:spcBef>
                <a:spcPts val="1800"/>
              </a:spcBef>
              <a:spcAft>
                <a:spcPts val="3000"/>
              </a:spcAft>
            </a:pPr>
            <a:r>
              <a:rPr lang="en-US" sz="1200" b="1" dirty="0" smtClean="0">
                <a:solidFill>
                  <a:srgbClr val="FFFF00"/>
                </a:solidFill>
              </a:rPr>
              <a:t/>
            </a:r>
            <a:br>
              <a:rPr lang="en-US" sz="1200" b="1" dirty="0" smtClean="0">
                <a:solidFill>
                  <a:srgbClr val="FFFF00"/>
                </a:solidFill>
              </a:rPr>
            </a:br>
            <a:r>
              <a:rPr lang="en-US" sz="5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How to Survive in a Postmodern World</a:t>
            </a:r>
            <a:endParaRPr lang="en-US" sz="5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8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boldandfab.blog.com/files/2010/09/coexist-1_7ae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6" b="-1378"/>
          <a:stretch/>
        </p:blipFill>
        <p:spPr bwMode="auto">
          <a:xfrm>
            <a:off x="1295400" y="114300"/>
            <a:ext cx="6553200" cy="2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2552700"/>
            <a:ext cx="6705600" cy="87172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Pluralism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569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 condition in which numerous distinct ethnic, religious, or cultural groups are present and tolerated in a society.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belief that such a condition is desirable or socially beneficial.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They knew </a:t>
            </a:r>
            <a:r>
              <a:rPr lang="en-US" sz="4000" b="1" dirty="0" smtClean="0">
                <a:solidFill>
                  <a:srgbClr val="FFFF00"/>
                </a:solidFill>
              </a:rPr>
              <a:t>what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they believed.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3:18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“These men, O king, pay no attention to you; they do not </a:t>
            </a:r>
            <a:r>
              <a:rPr lang="en-US" sz="3200" b="1" u="sng" dirty="0">
                <a:solidFill>
                  <a:srgbClr val="FFFF00"/>
                </a:solidFill>
              </a:rPr>
              <a:t>serve</a:t>
            </a:r>
            <a:r>
              <a:rPr lang="en-US" sz="3200" dirty="0">
                <a:solidFill>
                  <a:schemeClr val="bg1"/>
                </a:solidFill>
              </a:rPr>
              <a:t> your gods or </a:t>
            </a:r>
            <a:r>
              <a:rPr lang="en-US" sz="3200" b="1" u="sng" dirty="0">
                <a:solidFill>
                  <a:srgbClr val="FFFF00"/>
                </a:solidFill>
              </a:rPr>
              <a:t>worship</a:t>
            </a:r>
            <a:r>
              <a:rPr lang="en-US" sz="3200" dirty="0">
                <a:solidFill>
                  <a:schemeClr val="bg1"/>
                </a:solidFill>
              </a:rPr>
              <a:t> the golden image that you have set up.”</a:t>
            </a:r>
          </a:p>
        </p:txBody>
      </p:sp>
    </p:spTree>
    <p:extLst>
      <p:ext uri="{BB962C8B-B14F-4D97-AF65-F5344CB8AC3E}">
        <p14:creationId xmlns:p14="http://schemas.microsoft.com/office/powerpoint/2010/main" val="10396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1967</TotalTime>
  <Words>764</Words>
  <Application>Microsoft Macintosh PowerPoint</Application>
  <PresentationFormat>On-screen Show (16:10)</PresentationFormat>
  <Paragraphs>111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The Book of Daniel</vt:lpstr>
      <vt:lpstr>PowerPoint Presentation</vt:lpstr>
      <vt:lpstr>PowerPoint Presentation</vt:lpstr>
      <vt:lpstr>PowerPoint Presentation</vt:lpstr>
      <vt:lpstr>PowerPoint Presentation</vt:lpstr>
      <vt:lpstr> How to Survive in a Postmodern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Maxson</cp:lastModifiedBy>
  <cp:revision>89</cp:revision>
  <cp:lastPrinted>2015-01-16T17:18:38Z</cp:lastPrinted>
  <dcterms:created xsi:type="dcterms:W3CDTF">2014-03-13T10:56:08Z</dcterms:created>
  <dcterms:modified xsi:type="dcterms:W3CDTF">2015-10-17T12:11:25Z</dcterms:modified>
</cp:coreProperties>
</file>