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271" r:id="rId3"/>
    <p:sldId id="272" r:id="rId4"/>
    <p:sldId id="269" r:id="rId5"/>
    <p:sldId id="273" r:id="rId6"/>
    <p:sldId id="281" r:id="rId7"/>
    <p:sldId id="289" r:id="rId8"/>
    <p:sldId id="290" r:id="rId9"/>
    <p:sldId id="297" r:id="rId10"/>
    <p:sldId id="330" r:id="rId11"/>
    <p:sldId id="298" r:id="rId12"/>
    <p:sldId id="299" r:id="rId13"/>
    <p:sldId id="300" r:id="rId14"/>
    <p:sldId id="302" r:id="rId15"/>
    <p:sldId id="320" r:id="rId16"/>
    <p:sldId id="321" r:id="rId17"/>
    <p:sldId id="322" r:id="rId18"/>
    <p:sldId id="308" r:id="rId19"/>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833" autoAdjust="0"/>
  </p:normalViewPr>
  <p:slideViewPr>
    <p:cSldViewPr showGuides="1">
      <p:cViewPr>
        <p:scale>
          <a:sx n="81" d="100"/>
          <a:sy n="81" d="100"/>
        </p:scale>
        <p:origin x="-496" y="-696"/>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CBE538-33D2-8C44-AD11-495795130322}" type="datetimeFigureOut">
              <a:rPr lang="en-US" smtClean="0"/>
              <a:t>10/16/15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D78F3B-8FFC-3E4A-80CF-B5A40FCB2F10}" type="slidenum">
              <a:rPr lang="en-US" smtClean="0"/>
              <a:t>‹#›</a:t>
            </a:fld>
            <a:endParaRPr lang="en-US"/>
          </a:p>
        </p:txBody>
      </p:sp>
    </p:spTree>
    <p:extLst>
      <p:ext uri="{BB962C8B-B14F-4D97-AF65-F5344CB8AC3E}">
        <p14:creationId xmlns:p14="http://schemas.microsoft.com/office/powerpoint/2010/main" val="3675771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84034B-1323-4668-A332-27294CBCE078}" type="datetimeFigureOut">
              <a:rPr lang="en-US" smtClean="0"/>
              <a:pPr/>
              <a:t>10/16/15</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4E85C1-9CDE-4C1D-A08B-42ADC28951AB}" type="slidenum">
              <a:rPr lang="en-US" smtClean="0"/>
              <a:pPr/>
              <a:t>‹#›</a:t>
            </a:fld>
            <a:endParaRPr lang="en-US"/>
          </a:p>
        </p:txBody>
      </p:sp>
    </p:spTree>
    <p:extLst>
      <p:ext uri="{BB962C8B-B14F-4D97-AF65-F5344CB8AC3E}">
        <p14:creationId xmlns:p14="http://schemas.microsoft.com/office/powerpoint/2010/main" val="2468297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4E85C1-9CDE-4C1D-A08B-42ADC28951AB}" type="slidenum">
              <a:rPr lang="en-US" smtClean="0"/>
              <a:pPr/>
              <a:t>5</a:t>
            </a:fld>
            <a:endParaRPr lang="en-US"/>
          </a:p>
        </p:txBody>
      </p:sp>
    </p:spTree>
    <p:extLst>
      <p:ext uri="{BB962C8B-B14F-4D97-AF65-F5344CB8AC3E}">
        <p14:creationId xmlns:p14="http://schemas.microsoft.com/office/powerpoint/2010/main" val="2696180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254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095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5326381"/>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349500"/>
            <a:ext cx="6400800" cy="14605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0F15752-4705-4ACB-9B02-570134FCD0A2}" type="datetimeFigureOut">
              <a:rPr lang="en-US" smtClean="0"/>
              <a:pPr/>
              <a:t>10/16/15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0167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2700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1762760"/>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1841500"/>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1832875"/>
            <a:ext cx="457200" cy="367771"/>
          </a:xfrm>
        </p:spPr>
        <p:txBody>
          <a:bodyPr/>
          <a:lstStyle>
            <a:lvl1pPr>
              <a:defRPr>
                <a:solidFill>
                  <a:schemeClr val="accent3">
                    <a:shade val="75000"/>
                  </a:schemeClr>
                </a:solidFill>
              </a:defRPr>
            </a:lvl1pPr>
          </a:lstStyle>
          <a:p>
            <a:fld id="{F5ABBDF4-AE83-4159-8F2B-68BA29F659F4}" type="slidenum">
              <a:rPr lang="en-US" smtClean="0"/>
              <a:pPr/>
              <a:t>‹#›</a:t>
            </a:fld>
            <a:endParaRPr lang="en-US"/>
          </a:p>
        </p:txBody>
      </p:sp>
      <p:sp>
        <p:nvSpPr>
          <p:cNvPr id="8" name="Title 7"/>
          <p:cNvSpPr>
            <a:spLocks noGrp="1"/>
          </p:cNvSpPr>
          <p:nvPr>
            <p:ph type="ctrTitle"/>
          </p:nvPr>
        </p:nvSpPr>
        <p:spPr>
          <a:xfrm>
            <a:off x="685800" y="317500"/>
            <a:ext cx="7772400" cy="1460500"/>
          </a:xfrm>
        </p:spPr>
        <p:txBody>
          <a:bodyPr anchor="b"/>
          <a:lstStyle>
            <a:lvl1pPr>
              <a:defRPr sz="4200">
                <a:solidFill>
                  <a:schemeClr val="accent1"/>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F15752-4705-4ACB-9B02-570134FCD0A2}" type="datetimeFigureOut">
              <a:rPr lang="en-US" smtClean="0"/>
              <a:pPr/>
              <a:t>10/16/15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BBDF4-AE83-4159-8F2B-68BA29F659F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2954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5326381"/>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2954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542282" y="2731770"/>
            <a:ext cx="520446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438136"/>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2516876"/>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2508251"/>
            <a:ext cx="457200" cy="367771"/>
          </a:xfrm>
        </p:spPr>
        <p:txBody>
          <a:bodyPr/>
          <a:lstStyle/>
          <a:p>
            <a:fld id="{F5ABBDF4-AE83-4159-8F2B-68BA29F659F4}" type="slidenum">
              <a:rPr lang="en-US" smtClean="0"/>
              <a:pPr/>
              <a:t>‹#›</a:t>
            </a:fld>
            <a:endParaRPr lang="en-US"/>
          </a:p>
        </p:txBody>
      </p:sp>
      <p:sp>
        <p:nvSpPr>
          <p:cNvPr id="3" name="Vertical Text Placeholder 2"/>
          <p:cNvSpPr>
            <a:spLocks noGrp="1"/>
          </p:cNvSpPr>
          <p:nvPr>
            <p:ph type="body" orient="vert" idx="1"/>
          </p:nvPr>
        </p:nvSpPr>
        <p:spPr>
          <a:xfrm>
            <a:off x="304800" y="254000"/>
            <a:ext cx="6553200" cy="4851138"/>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F15752-4705-4ACB-9B02-570134FCD0A2}" type="datetimeFigureOut">
              <a:rPr lang="en-US" smtClean="0"/>
              <a:pPr/>
              <a:t>10/16/15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254001"/>
            <a:ext cx="1447800" cy="4876271"/>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0F15752-4705-4ACB-9B02-570134FCD0A2}" type="datetimeFigureOut">
              <a:rPr lang="en-US" smtClean="0"/>
              <a:pPr/>
              <a:t>10/16/15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855310"/>
            <a:ext cx="457200" cy="367771"/>
          </a:xfrm>
        </p:spPr>
        <p:txBody>
          <a:bodyPr/>
          <a:lstStyle/>
          <a:p>
            <a:fld id="{F5ABBDF4-AE83-4159-8F2B-68BA29F659F4}" type="slidenum">
              <a:rPr lang="en-US" smtClean="0"/>
              <a:pPr/>
              <a:t>‹#›</a:t>
            </a:fld>
            <a:endParaRPr lang="en-US"/>
          </a:p>
        </p:txBody>
      </p:sp>
      <p:sp>
        <p:nvSpPr>
          <p:cNvPr id="8" name="Content Placeholder 7"/>
          <p:cNvSpPr>
            <a:spLocks noGrp="1"/>
          </p:cNvSpPr>
          <p:nvPr>
            <p:ph sz="quarter" idx="1"/>
          </p:nvPr>
        </p:nvSpPr>
        <p:spPr>
          <a:xfrm>
            <a:off x="301752" y="1272540"/>
            <a:ext cx="8503920" cy="3810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5875"/>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1905000"/>
            <a:ext cx="8833104" cy="25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18627"/>
            <a:ext cx="8833104" cy="1783080"/>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286000"/>
            <a:ext cx="6480174" cy="1394354"/>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5326381"/>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2700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0F15752-4705-4ACB-9B02-570134FCD0A2}" type="datetimeFigureOut">
              <a:rPr lang="en-US" smtClean="0"/>
              <a:pPr/>
              <a:t>10/16/15</a:t>
            </a:fld>
            <a:endParaRPr lang="en-US"/>
          </a:p>
        </p:txBody>
      </p:sp>
      <p:sp>
        <p:nvSpPr>
          <p:cNvPr id="8" name="Straight Connector 7"/>
          <p:cNvSpPr>
            <a:spLocks noChangeShapeType="1"/>
          </p:cNvSpPr>
          <p:nvPr/>
        </p:nvSpPr>
        <p:spPr bwMode="auto">
          <a:xfrm>
            <a:off x="152400" y="20320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1762760"/>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1841500"/>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1832875"/>
            <a:ext cx="457200" cy="367771"/>
          </a:xfrm>
        </p:spPr>
        <p:txBody>
          <a:bodyPr/>
          <a:lstStyle>
            <a:lvl1pPr>
              <a:defRPr>
                <a:solidFill>
                  <a:schemeClr val="accent3">
                    <a:shade val="75000"/>
                  </a:schemeClr>
                </a:solidFill>
              </a:defRPr>
            </a:lvl1pPr>
          </a:lstStyle>
          <a:p>
            <a:fld id="{F5ABBDF4-AE83-4159-8F2B-68BA29F659F4}" type="slidenum">
              <a:rPr lang="en-US" smtClean="0"/>
              <a:pPr/>
              <a:t>‹#›</a:t>
            </a:fld>
            <a:endParaRPr lang="en-US"/>
          </a:p>
        </p:txBody>
      </p:sp>
      <p:sp>
        <p:nvSpPr>
          <p:cNvPr id="2" name="Title 1"/>
          <p:cNvSpPr>
            <a:spLocks noGrp="1"/>
          </p:cNvSpPr>
          <p:nvPr>
            <p:ph type="title"/>
          </p:nvPr>
        </p:nvSpPr>
        <p:spPr>
          <a:xfrm>
            <a:off x="722313" y="444500"/>
            <a:ext cx="7772400" cy="1270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190500"/>
            <a:ext cx="8534400" cy="63246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5341620"/>
            <a:ext cx="3044952" cy="304800"/>
          </a:xfrm>
        </p:spPr>
        <p:txBody>
          <a:bodyPr/>
          <a:lstStyle/>
          <a:p>
            <a:fld id="{40F15752-4705-4ACB-9B02-570134FCD0A2}" type="datetimeFigureOut">
              <a:rPr lang="en-US" smtClean="0"/>
              <a:pPr/>
              <a:t>10/16/15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BBDF4-AE83-4159-8F2B-68BA29F659F4}" type="slidenum">
              <a:rPr lang="en-US" smtClean="0"/>
              <a:pPr/>
              <a:t>‹#›</a:t>
            </a:fld>
            <a:endParaRPr lang="en-US"/>
          </a:p>
        </p:txBody>
      </p:sp>
      <p:sp>
        <p:nvSpPr>
          <p:cNvPr id="8" name="Straight Connector 7"/>
          <p:cNvSpPr>
            <a:spLocks noChangeShapeType="1"/>
          </p:cNvSpPr>
          <p:nvPr/>
        </p:nvSpPr>
        <p:spPr bwMode="auto">
          <a:xfrm flipV="1">
            <a:off x="4563081" y="1313044"/>
            <a:ext cx="8921" cy="4016298"/>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143000"/>
            <a:ext cx="4038600" cy="3901440"/>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143000"/>
            <a:ext cx="4038600" cy="3901440"/>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1833563"/>
            <a:ext cx="0" cy="3489960"/>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206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143000"/>
            <a:ext cx="8833104" cy="7620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5326380"/>
            <a:ext cx="8833104" cy="25908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270000"/>
            <a:ext cx="4040188" cy="610812"/>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1" y="1270000"/>
            <a:ext cx="4041775" cy="60960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0F15752-4705-4ACB-9B02-570134FCD0A2}" type="datetimeFigureOut">
              <a:rPr lang="en-US" smtClean="0"/>
              <a:pPr/>
              <a:t>10/16/15</a:t>
            </a:fld>
            <a:endParaRPr lang="en-US"/>
          </a:p>
        </p:txBody>
      </p:sp>
      <p:sp>
        <p:nvSpPr>
          <p:cNvPr id="8" name="Footer Placeholder 7"/>
          <p:cNvSpPr>
            <a:spLocks noGrp="1"/>
          </p:cNvSpPr>
          <p:nvPr>
            <p:ph type="ftr" sz="quarter" idx="11"/>
          </p:nvPr>
        </p:nvSpPr>
        <p:spPr>
          <a:xfrm>
            <a:off x="304800" y="5341620"/>
            <a:ext cx="3581400" cy="304800"/>
          </a:xfrm>
        </p:spPr>
        <p:txBody>
          <a:bodyPr/>
          <a:lstStyle/>
          <a:p>
            <a:endParaRPr lang="en-US"/>
          </a:p>
        </p:txBody>
      </p:sp>
      <p:sp>
        <p:nvSpPr>
          <p:cNvPr id="15" name="Straight Connector 14"/>
          <p:cNvSpPr>
            <a:spLocks noChangeShapeType="1"/>
          </p:cNvSpPr>
          <p:nvPr/>
        </p:nvSpPr>
        <p:spPr bwMode="auto">
          <a:xfrm>
            <a:off x="152400" y="10668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2954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059486"/>
            <a:ext cx="4041648" cy="318200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059486"/>
            <a:ext cx="4038600" cy="31851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796697"/>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875437"/>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868680"/>
            <a:ext cx="457200" cy="367771"/>
          </a:xfrm>
        </p:spPr>
        <p:txBody>
          <a:bodyPr/>
          <a:lstStyle>
            <a:lvl1pPr algn="ctr">
              <a:defRPr/>
            </a:lvl1pPr>
          </a:lstStyle>
          <a:p>
            <a:fld id="{F5ABBDF4-AE83-4159-8F2B-68BA29F659F4}"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0F15752-4705-4ACB-9B02-570134FCD0A2}" type="datetimeFigureOut">
              <a:rPr lang="en-US" smtClean="0"/>
              <a:pPr/>
              <a:t>10/16/15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863350"/>
            <a:ext cx="457200" cy="367771"/>
          </a:xfrm>
        </p:spPr>
        <p:txBody>
          <a:bodyPr/>
          <a:lstStyle/>
          <a:p>
            <a:fld id="{F5ABBDF4-AE83-4159-8F2B-68BA29F659F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2954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5326381"/>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3208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0F15752-4705-4ACB-9B02-570134FCD0A2}" type="datetimeFigureOut">
              <a:rPr lang="en-US" smtClean="0"/>
              <a:pPr/>
              <a:t>10/16/15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5270500"/>
            <a:ext cx="609600" cy="367770"/>
          </a:xfrm>
        </p:spPr>
        <p:txBody>
          <a:bodyPr/>
          <a:lstStyle>
            <a:lvl1pPr>
              <a:defRPr>
                <a:solidFill>
                  <a:srgbClr val="FFFFFF"/>
                </a:solidFill>
              </a:defRPr>
            </a:lvl1pPr>
          </a:lstStyle>
          <a:p>
            <a:fld id="{F5ABBDF4-AE83-4159-8F2B-68BA29F659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27000"/>
            <a:ext cx="8833104" cy="2540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990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508000"/>
            <a:ext cx="2743200" cy="48895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762000"/>
            <a:ext cx="2362200" cy="8255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651000"/>
            <a:ext cx="2362200" cy="3454136"/>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2700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4445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571500"/>
            <a:ext cx="5638800" cy="45085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190500"/>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269240"/>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260615"/>
            <a:ext cx="457200" cy="367771"/>
          </a:xfrm>
        </p:spPr>
        <p:txBody>
          <a:bodyPr/>
          <a:lstStyle>
            <a:lvl1pPr>
              <a:defRPr>
                <a:solidFill>
                  <a:schemeClr val="accent3">
                    <a:shade val="75000"/>
                  </a:schemeClr>
                </a:solidFill>
              </a:defRPr>
            </a:lvl1pPr>
          </a:lstStyle>
          <a:p>
            <a:fld id="{F5ABBDF4-AE83-4159-8F2B-68BA29F659F4}" type="slidenum">
              <a:rPr lang="en-US" smtClean="0"/>
              <a:pPr/>
              <a:t>‹#›</a:t>
            </a:fld>
            <a:endParaRPr lang="en-US"/>
          </a:p>
        </p:txBody>
      </p:sp>
      <p:sp>
        <p:nvSpPr>
          <p:cNvPr id="21" name="Rectangle 20"/>
          <p:cNvSpPr>
            <a:spLocks noChangeArrowheads="1"/>
          </p:cNvSpPr>
          <p:nvPr/>
        </p:nvSpPr>
        <p:spPr bwMode="auto">
          <a:xfrm>
            <a:off x="149352" y="5323655"/>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0F15752-4705-4ACB-9B02-570134FCD0A2}" type="datetimeFigureOut">
              <a:rPr lang="en-US" smtClean="0"/>
              <a:pPr/>
              <a:t>10/16/15</a:t>
            </a:fld>
            <a:endParaRPr lang="en-US"/>
          </a:p>
        </p:txBody>
      </p:sp>
      <p:sp>
        <p:nvSpPr>
          <p:cNvPr id="6" name="Footer Placeholder 5"/>
          <p:cNvSpPr>
            <a:spLocks noGrp="1"/>
          </p:cNvSpPr>
          <p:nvPr>
            <p:ph type="ftr" sz="quarter" idx="11"/>
          </p:nvPr>
        </p:nvSpPr>
        <p:spPr>
          <a:xfrm>
            <a:off x="301752" y="5342373"/>
            <a:ext cx="3383280" cy="30480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4445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27000"/>
            <a:ext cx="8833104" cy="25146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508000"/>
            <a:ext cx="2743200" cy="48895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2954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190500"/>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269240"/>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260615"/>
            <a:ext cx="457200" cy="367771"/>
          </a:xfrm>
        </p:spPr>
        <p:txBody>
          <a:bodyPr/>
          <a:lstStyle/>
          <a:p>
            <a:fld id="{F5ABBDF4-AE83-4159-8F2B-68BA29F659F4}" type="slidenum">
              <a:rPr lang="en-US" smtClean="0"/>
              <a:pPr/>
              <a:t>‹#›</a:t>
            </a:fld>
            <a:endParaRPr lang="en-US"/>
          </a:p>
        </p:txBody>
      </p:sp>
      <p:sp>
        <p:nvSpPr>
          <p:cNvPr id="2" name="Title 1"/>
          <p:cNvSpPr>
            <a:spLocks noGrp="1"/>
          </p:cNvSpPr>
          <p:nvPr>
            <p:ph type="title"/>
          </p:nvPr>
        </p:nvSpPr>
        <p:spPr>
          <a:xfrm>
            <a:off x="3000375" y="4191000"/>
            <a:ext cx="5867400" cy="10160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508000"/>
            <a:ext cx="5867400" cy="35560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825500"/>
            <a:ext cx="2438400" cy="43815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5323655"/>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5337487"/>
            <a:ext cx="3044952" cy="304800"/>
          </a:xfrm>
        </p:spPr>
        <p:txBody>
          <a:bodyPr/>
          <a:lstStyle/>
          <a:p>
            <a:fld id="{40F15752-4705-4ACB-9B02-570134FCD0A2}" type="datetimeFigureOut">
              <a:rPr lang="en-US" smtClean="0"/>
              <a:pPr/>
              <a:t>10/16/15</a:t>
            </a:fld>
            <a:endParaRPr lang="en-US"/>
          </a:p>
        </p:txBody>
      </p:sp>
      <p:sp>
        <p:nvSpPr>
          <p:cNvPr id="6" name="Footer Placeholder 5"/>
          <p:cNvSpPr>
            <a:spLocks noGrp="1"/>
          </p:cNvSpPr>
          <p:nvPr>
            <p:ph type="ftr" sz="quarter" idx="11"/>
          </p:nvPr>
        </p:nvSpPr>
        <p:spPr>
          <a:xfrm>
            <a:off x="301752" y="5342373"/>
            <a:ext cx="3584448" cy="3048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6114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5323655"/>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5337487"/>
            <a:ext cx="3044952" cy="304800"/>
          </a:xfrm>
          <a:prstGeom prst="rect">
            <a:avLst/>
          </a:prstGeom>
        </p:spPr>
        <p:txBody>
          <a:bodyPr vert="horz"/>
          <a:lstStyle>
            <a:lvl1pPr algn="r" eaLnBrk="1" latinLnBrk="0" hangingPunct="1">
              <a:defRPr kumimoji="0" sz="1400">
                <a:solidFill>
                  <a:srgbClr val="FFFFFF"/>
                </a:solidFill>
              </a:defRPr>
            </a:lvl1pPr>
          </a:lstStyle>
          <a:p>
            <a:fld id="{40F15752-4705-4ACB-9B02-570134FCD0A2}" type="datetimeFigureOut">
              <a:rPr lang="en-US" smtClean="0"/>
              <a:pPr/>
              <a:t>10/16/15</a:t>
            </a:fld>
            <a:endParaRPr lang="en-US"/>
          </a:p>
        </p:txBody>
      </p:sp>
      <p:sp>
        <p:nvSpPr>
          <p:cNvPr id="3" name="Footer Placeholder 2"/>
          <p:cNvSpPr>
            <a:spLocks noGrp="1"/>
          </p:cNvSpPr>
          <p:nvPr>
            <p:ph type="ftr" sz="quarter" idx="3"/>
          </p:nvPr>
        </p:nvSpPr>
        <p:spPr>
          <a:xfrm>
            <a:off x="304800" y="5342373"/>
            <a:ext cx="3581400" cy="30480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2954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06395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796697"/>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875437"/>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866812"/>
            <a:ext cx="457200" cy="367771"/>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5ABBDF4-AE83-4159-8F2B-68BA29F659F4}" type="slidenum">
              <a:rPr lang="en-US" smtClean="0"/>
              <a:pPr/>
              <a:t>‹#›</a:t>
            </a:fld>
            <a:endParaRPr lang="en-US"/>
          </a:p>
        </p:txBody>
      </p:sp>
      <p:sp>
        <p:nvSpPr>
          <p:cNvPr id="22" name="Title Placeholder 21"/>
          <p:cNvSpPr>
            <a:spLocks noGrp="1"/>
          </p:cNvSpPr>
          <p:nvPr>
            <p:ph type="title"/>
          </p:nvPr>
        </p:nvSpPr>
        <p:spPr>
          <a:xfrm>
            <a:off x="301752" y="190500"/>
            <a:ext cx="8534400" cy="63246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270000"/>
            <a:ext cx="8534400" cy="38328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953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4.bp.blogspot.com/_QVtPk6brgO4/TEOzDyBTygI/AAAAAAAABUg/54Sta0zOg9c/s1600/1080549-3-majestic-dominan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1326" y="0"/>
            <a:ext cx="4292673"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81000" y="1206500"/>
            <a:ext cx="5929890" cy="3365500"/>
          </a:xfrm>
        </p:spPr>
        <p:txBody>
          <a:bodyPr>
            <a:normAutofit/>
          </a:bodyPr>
          <a:lstStyle/>
          <a:p>
            <a:pPr algn="l">
              <a:lnSpc>
                <a:spcPct val="80000"/>
              </a:lnSpc>
            </a:pPr>
            <a:r>
              <a:rPr lang="en-US" sz="6800" b="1" dirty="0" smtClean="0">
                <a:solidFill>
                  <a:srgbClr val="FFC000"/>
                </a:solidFill>
                <a:latin typeface="Century Gothic"/>
                <a:cs typeface="Century Gothic"/>
              </a:rPr>
              <a:t>The Book of </a:t>
            </a:r>
            <a:r>
              <a:rPr lang="en-US" sz="12800" b="1" dirty="0" smtClean="0">
                <a:solidFill>
                  <a:srgbClr val="FFC000"/>
                </a:solidFill>
                <a:latin typeface="Century Gothic"/>
                <a:cs typeface="Century Gothic"/>
              </a:rPr>
              <a:t>Daniel</a:t>
            </a:r>
            <a:endParaRPr lang="en-US" sz="12800" b="1" dirty="0">
              <a:solidFill>
                <a:srgbClr val="FFC000"/>
              </a:solidFill>
              <a:latin typeface="Century Gothic"/>
              <a:cs typeface="Century Gothic"/>
            </a:endParaRPr>
          </a:p>
        </p:txBody>
      </p:sp>
    </p:spTree>
    <p:extLst>
      <p:ext uri="{BB962C8B-B14F-4D97-AF65-F5344CB8AC3E}">
        <p14:creationId xmlns:p14="http://schemas.microsoft.com/office/powerpoint/2010/main" val="11956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p:cNvSpPr>
          <p:nvPr/>
        </p:nvSpPr>
        <p:spPr>
          <a:xfrm>
            <a:off x="685800" y="952500"/>
            <a:ext cx="7772400" cy="3810000"/>
          </a:xfrm>
          <a:prstGeom prst="rect">
            <a:avLst/>
          </a:prstGeom>
        </p:spPr>
        <p:txBody>
          <a:bodyPr anchor="ct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000" b="1" dirty="0">
                <a:solidFill>
                  <a:schemeClr val="bg1"/>
                </a:solidFill>
              </a:rPr>
              <a:t>Daniel </a:t>
            </a:r>
            <a:r>
              <a:rPr lang="en-US" sz="3000" b="1" dirty="0" smtClean="0">
                <a:solidFill>
                  <a:schemeClr val="bg1"/>
                </a:solidFill>
              </a:rPr>
              <a:t>6:10</a:t>
            </a:r>
            <a:endParaRPr lang="en-US" sz="3000" b="1" dirty="0">
              <a:solidFill>
                <a:schemeClr val="bg1"/>
              </a:solidFill>
            </a:endParaRPr>
          </a:p>
          <a:p>
            <a:pPr marL="0" indent="0">
              <a:buNone/>
            </a:pPr>
            <a:r>
              <a:rPr lang="en-US" sz="3000" dirty="0" smtClean="0">
                <a:solidFill>
                  <a:schemeClr val="bg1"/>
                </a:solidFill>
              </a:rPr>
              <a:t>When Daniel knew that the document had been signed, he went to his house where he had windows in his upper chamber open toward Jerusalem. He got down on his knees three times a day and prayed and gave thanks before his God, as he had done previously. </a:t>
            </a:r>
            <a:endParaRPr lang="en-US" sz="3000" dirty="0">
              <a:solidFill>
                <a:schemeClr val="bg1"/>
              </a:solidFill>
            </a:endParaRPr>
          </a:p>
        </p:txBody>
      </p:sp>
    </p:spTree>
    <p:extLst>
      <p:ext uri="{BB962C8B-B14F-4D97-AF65-F5344CB8AC3E}">
        <p14:creationId xmlns:p14="http://schemas.microsoft.com/office/powerpoint/2010/main" val="227842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p:cNvSpPr>
          <p:nvPr/>
        </p:nvSpPr>
        <p:spPr>
          <a:xfrm>
            <a:off x="685800" y="952500"/>
            <a:ext cx="7772400" cy="3810000"/>
          </a:xfrm>
          <a:prstGeom prst="rect">
            <a:avLst/>
          </a:prstGeom>
        </p:spPr>
        <p:txBody>
          <a:bodyPr anchor="ct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000" b="1" dirty="0">
                <a:solidFill>
                  <a:schemeClr val="bg1"/>
                </a:solidFill>
              </a:rPr>
              <a:t>Daniel </a:t>
            </a:r>
            <a:r>
              <a:rPr lang="en-US" sz="3000" b="1" dirty="0" smtClean="0">
                <a:solidFill>
                  <a:schemeClr val="bg1"/>
                </a:solidFill>
              </a:rPr>
              <a:t>6:10</a:t>
            </a:r>
            <a:endParaRPr lang="en-US" sz="3000" b="1" dirty="0">
              <a:solidFill>
                <a:schemeClr val="bg1"/>
              </a:solidFill>
            </a:endParaRPr>
          </a:p>
          <a:p>
            <a:pPr marL="0" indent="0">
              <a:buNone/>
            </a:pPr>
            <a:r>
              <a:rPr lang="en-US" sz="3000" dirty="0" smtClean="0">
                <a:solidFill>
                  <a:schemeClr val="bg1"/>
                </a:solidFill>
              </a:rPr>
              <a:t>When Daniel knew that the document had been signed, he went to his house where he had windows in his upper chamber open toward Jerusalem. He got down on his knees three times a day and prayed and gave thanks before his God, </a:t>
            </a:r>
            <a:r>
              <a:rPr lang="en-US" sz="3000" b="1" u="sng" dirty="0" smtClean="0">
                <a:solidFill>
                  <a:srgbClr val="FFFF00"/>
                </a:solidFill>
              </a:rPr>
              <a:t>as he had done previously</a:t>
            </a:r>
            <a:r>
              <a:rPr lang="en-US" sz="3000" dirty="0" smtClean="0">
                <a:solidFill>
                  <a:schemeClr val="bg1"/>
                </a:solidFill>
              </a:rPr>
              <a:t>. </a:t>
            </a:r>
            <a:endParaRPr lang="en-US" sz="3000" dirty="0">
              <a:solidFill>
                <a:schemeClr val="bg1"/>
              </a:solidFill>
            </a:endParaRPr>
          </a:p>
        </p:txBody>
      </p:sp>
    </p:spTree>
    <p:extLst>
      <p:ext uri="{BB962C8B-B14F-4D97-AF65-F5344CB8AC3E}">
        <p14:creationId xmlns:p14="http://schemas.microsoft.com/office/powerpoint/2010/main" val="249711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p:cNvSpPr>
          <p:nvPr/>
        </p:nvSpPr>
        <p:spPr>
          <a:xfrm>
            <a:off x="685800" y="952500"/>
            <a:ext cx="7772400" cy="3810000"/>
          </a:xfrm>
          <a:prstGeom prst="rect">
            <a:avLst/>
          </a:prstGeom>
        </p:spPr>
        <p:txBody>
          <a:bodyPr anchor="ct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200" b="1" dirty="0" smtClean="0">
                <a:solidFill>
                  <a:schemeClr val="bg1"/>
                </a:solidFill>
              </a:rPr>
              <a:t>1 </a:t>
            </a:r>
            <a:r>
              <a:rPr lang="en-US" sz="3200" b="1" dirty="0" err="1" smtClean="0">
                <a:solidFill>
                  <a:schemeClr val="bg1"/>
                </a:solidFill>
              </a:rPr>
              <a:t>Thess</a:t>
            </a:r>
            <a:r>
              <a:rPr lang="en-US" sz="3200" b="1" dirty="0" smtClean="0">
                <a:solidFill>
                  <a:schemeClr val="bg1"/>
                </a:solidFill>
              </a:rPr>
              <a:t> 5:17</a:t>
            </a:r>
            <a:endParaRPr lang="en-US" sz="3200" b="1" dirty="0">
              <a:solidFill>
                <a:schemeClr val="bg1"/>
              </a:solidFill>
            </a:endParaRPr>
          </a:p>
          <a:p>
            <a:pPr marL="0" indent="0">
              <a:buNone/>
            </a:pPr>
            <a:r>
              <a:rPr lang="en-US" sz="3200" dirty="0" smtClean="0">
                <a:solidFill>
                  <a:schemeClr val="bg1"/>
                </a:solidFill>
              </a:rPr>
              <a:t>…pray </a:t>
            </a:r>
            <a:r>
              <a:rPr lang="en-US" sz="3200" b="1" u="sng" dirty="0" smtClean="0">
                <a:solidFill>
                  <a:srgbClr val="FFFF00"/>
                </a:solidFill>
              </a:rPr>
              <a:t>without ceasing</a:t>
            </a:r>
            <a:r>
              <a:rPr lang="en-US"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414919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p:cNvSpPr>
          <p:nvPr/>
        </p:nvSpPr>
        <p:spPr>
          <a:xfrm>
            <a:off x="685800" y="952500"/>
            <a:ext cx="7772400" cy="3810000"/>
          </a:xfrm>
          <a:prstGeom prst="rect">
            <a:avLst/>
          </a:prstGeom>
        </p:spPr>
        <p:txBody>
          <a:bodyPr anchor="ct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200" b="1" dirty="0" smtClean="0">
                <a:solidFill>
                  <a:schemeClr val="bg1"/>
                </a:solidFill>
              </a:rPr>
              <a:t>Ephesians 5:20</a:t>
            </a:r>
            <a:endParaRPr lang="en-US" sz="3200" b="1" dirty="0">
              <a:solidFill>
                <a:schemeClr val="bg1"/>
              </a:solidFill>
            </a:endParaRPr>
          </a:p>
          <a:p>
            <a:pPr marL="0" indent="0">
              <a:buNone/>
            </a:pPr>
            <a:r>
              <a:rPr lang="en-US" sz="3200" dirty="0" smtClean="0">
                <a:solidFill>
                  <a:schemeClr val="bg1"/>
                </a:solidFill>
              </a:rPr>
              <a:t>…giving thanks </a:t>
            </a:r>
            <a:r>
              <a:rPr lang="en-US" sz="3200" b="1" u="sng" dirty="0" smtClean="0">
                <a:solidFill>
                  <a:srgbClr val="FFFF00"/>
                </a:solidFill>
              </a:rPr>
              <a:t>always</a:t>
            </a:r>
            <a:r>
              <a:rPr lang="en-US" sz="3200" dirty="0" smtClean="0">
                <a:solidFill>
                  <a:schemeClr val="bg1"/>
                </a:solidFill>
              </a:rPr>
              <a:t> and </a:t>
            </a:r>
            <a:r>
              <a:rPr lang="en-US" sz="3200" b="1" u="sng" dirty="0" smtClean="0">
                <a:solidFill>
                  <a:srgbClr val="FFFF00"/>
                </a:solidFill>
              </a:rPr>
              <a:t>for everything</a:t>
            </a:r>
            <a:r>
              <a:rPr lang="en-US" sz="3200" dirty="0" smtClean="0">
                <a:solidFill>
                  <a:schemeClr val="bg1"/>
                </a:solidFill>
              </a:rPr>
              <a:t> to God the Father in the name of our Lord Jesus Christ.</a:t>
            </a:r>
            <a:endParaRPr lang="en-US" sz="3200" dirty="0">
              <a:solidFill>
                <a:schemeClr val="bg1"/>
              </a:solidFill>
            </a:endParaRPr>
          </a:p>
        </p:txBody>
      </p:sp>
    </p:spTree>
    <p:extLst>
      <p:ext uri="{BB962C8B-B14F-4D97-AF65-F5344CB8AC3E}">
        <p14:creationId xmlns:p14="http://schemas.microsoft.com/office/powerpoint/2010/main" val="20236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p:cNvSpPr>
          <p:nvPr/>
        </p:nvSpPr>
        <p:spPr>
          <a:xfrm>
            <a:off x="722313" y="3928930"/>
            <a:ext cx="7772400" cy="1500187"/>
          </a:xfrm>
          <a:prstGeom prst="rect">
            <a:avLst/>
          </a:prstGeom>
        </p:spPr>
        <p:txBody>
          <a:bodyP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4000" dirty="0" smtClean="0">
                <a:solidFill>
                  <a:srgbClr val="FFFFFF"/>
                </a:solidFill>
              </a:rPr>
              <a:t>Consistent </a:t>
            </a:r>
            <a:r>
              <a:rPr lang="en-US" sz="4000" b="1" dirty="0" smtClean="0">
                <a:solidFill>
                  <a:srgbClr val="FFFF00"/>
                </a:solidFill>
              </a:rPr>
              <a:t>faith </a:t>
            </a:r>
            <a:r>
              <a:rPr lang="en-US" sz="4000" dirty="0" smtClean="0">
                <a:solidFill>
                  <a:srgbClr val="FFFFFF"/>
                </a:solidFill>
              </a:rPr>
              <a:t>in God.</a:t>
            </a:r>
            <a:endParaRPr lang="en-US" sz="4000" dirty="0">
              <a:solidFill>
                <a:srgbClr val="FFFFFF"/>
              </a:solidFill>
            </a:endParaRPr>
          </a:p>
        </p:txBody>
      </p:sp>
      <p:pic>
        <p:nvPicPr>
          <p:cNvPr id="4" name="Picture 2" descr="http://genevaanderson.files.wordpress.com/2009/01/ishtarlion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405" y="1189619"/>
            <a:ext cx="5214395" cy="2429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13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p:cNvSpPr>
          <p:nvPr/>
        </p:nvSpPr>
        <p:spPr>
          <a:xfrm>
            <a:off x="685800" y="952500"/>
            <a:ext cx="7772400" cy="3810000"/>
          </a:xfrm>
          <a:prstGeom prst="rect">
            <a:avLst/>
          </a:prstGeom>
        </p:spPr>
        <p:txBody>
          <a:bodyPr anchor="ct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200" b="1" dirty="0">
                <a:solidFill>
                  <a:schemeClr val="bg1"/>
                </a:solidFill>
              </a:rPr>
              <a:t>Daniel </a:t>
            </a:r>
            <a:r>
              <a:rPr lang="en-US" sz="3200" b="1" dirty="0" smtClean="0">
                <a:solidFill>
                  <a:schemeClr val="bg1"/>
                </a:solidFill>
              </a:rPr>
              <a:t>6:16</a:t>
            </a:r>
            <a:endParaRPr lang="en-US" sz="3200" b="1" dirty="0">
              <a:solidFill>
                <a:schemeClr val="bg1"/>
              </a:solidFill>
            </a:endParaRPr>
          </a:p>
          <a:p>
            <a:pPr marL="0" indent="0">
              <a:buNone/>
            </a:pPr>
            <a:r>
              <a:rPr lang="en-US" sz="3200" dirty="0" smtClean="0">
                <a:solidFill>
                  <a:schemeClr val="bg1"/>
                </a:solidFill>
              </a:rPr>
              <a:t>The king declared to Daniel, “May your God, </a:t>
            </a:r>
            <a:r>
              <a:rPr lang="en-US" sz="3200" b="1" u="sng" dirty="0" smtClean="0">
                <a:solidFill>
                  <a:srgbClr val="FFFF00"/>
                </a:solidFill>
              </a:rPr>
              <a:t>whom you serve continually</a:t>
            </a:r>
            <a:r>
              <a:rPr lang="en-US" sz="3200" dirty="0" smtClean="0">
                <a:solidFill>
                  <a:schemeClr val="bg1"/>
                </a:solidFill>
              </a:rPr>
              <a:t>, deliver you!”</a:t>
            </a:r>
            <a:endParaRPr lang="en-US" sz="3200" dirty="0">
              <a:solidFill>
                <a:schemeClr val="bg1"/>
              </a:solidFill>
            </a:endParaRPr>
          </a:p>
        </p:txBody>
      </p:sp>
    </p:spTree>
    <p:extLst>
      <p:ext uri="{BB962C8B-B14F-4D97-AF65-F5344CB8AC3E}">
        <p14:creationId xmlns:p14="http://schemas.microsoft.com/office/powerpoint/2010/main" val="44424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p:cNvSpPr>
          <p:nvPr/>
        </p:nvSpPr>
        <p:spPr>
          <a:xfrm>
            <a:off x="685800" y="952500"/>
            <a:ext cx="7772400" cy="3810000"/>
          </a:xfrm>
          <a:prstGeom prst="rect">
            <a:avLst/>
          </a:prstGeom>
        </p:spPr>
        <p:txBody>
          <a:bodyPr anchor="ct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200" b="1" dirty="0">
                <a:solidFill>
                  <a:schemeClr val="bg1"/>
                </a:solidFill>
              </a:rPr>
              <a:t>Daniel </a:t>
            </a:r>
            <a:r>
              <a:rPr lang="en-US" sz="3200" b="1" dirty="0" smtClean="0">
                <a:solidFill>
                  <a:schemeClr val="bg1"/>
                </a:solidFill>
              </a:rPr>
              <a:t>1:8</a:t>
            </a:r>
            <a:endParaRPr lang="en-US" sz="3200" b="1" dirty="0">
              <a:solidFill>
                <a:schemeClr val="bg1"/>
              </a:solidFill>
            </a:endParaRPr>
          </a:p>
          <a:p>
            <a:pPr marL="0" indent="0">
              <a:buNone/>
            </a:pPr>
            <a:r>
              <a:rPr lang="en-US" sz="3200" dirty="0" smtClean="0">
                <a:solidFill>
                  <a:schemeClr val="bg1"/>
                </a:solidFill>
              </a:rPr>
              <a:t>Daniel resolved that he would </a:t>
            </a:r>
            <a:r>
              <a:rPr lang="en-US" sz="3200" b="1" u="sng" dirty="0" smtClean="0">
                <a:solidFill>
                  <a:srgbClr val="FFFF00"/>
                </a:solidFill>
              </a:rPr>
              <a:t>not defile himself</a:t>
            </a:r>
            <a:r>
              <a:rPr lang="en-US"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248402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p:cNvSpPr>
          <p:nvPr/>
        </p:nvSpPr>
        <p:spPr>
          <a:xfrm>
            <a:off x="685800" y="952500"/>
            <a:ext cx="7772400" cy="3810000"/>
          </a:xfrm>
          <a:prstGeom prst="rect">
            <a:avLst/>
          </a:prstGeom>
        </p:spPr>
        <p:txBody>
          <a:bodyPr anchor="ct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200" b="1" dirty="0" smtClean="0">
                <a:solidFill>
                  <a:schemeClr val="bg1"/>
                </a:solidFill>
              </a:rPr>
              <a:t>Jeremiah 12:5</a:t>
            </a:r>
            <a:endParaRPr lang="en-US" sz="3200" b="1" dirty="0">
              <a:solidFill>
                <a:schemeClr val="bg1"/>
              </a:solidFill>
            </a:endParaRPr>
          </a:p>
          <a:p>
            <a:pPr marL="0" indent="0">
              <a:buNone/>
            </a:pPr>
            <a:r>
              <a:rPr lang="en-US" sz="3200" dirty="0" smtClean="0">
                <a:solidFill>
                  <a:schemeClr val="bg1"/>
                </a:solidFill>
              </a:rPr>
              <a:t>“If you have raced with men on foot, and they have wearied you, </a:t>
            </a:r>
            <a:r>
              <a:rPr lang="en-US" sz="3200" b="1" u="sng" dirty="0" smtClean="0">
                <a:solidFill>
                  <a:srgbClr val="FFFF00"/>
                </a:solidFill>
              </a:rPr>
              <a:t>how will you compete with horses</a:t>
            </a:r>
            <a:r>
              <a:rPr lang="en-US" sz="3200" dirty="0" smtClean="0">
                <a:solidFill>
                  <a:schemeClr val="bg1"/>
                </a:solidFill>
              </a:rPr>
              <a:t>? And if in a safe land you are so trusting, what will you do in the thickets of the Jordan?”</a:t>
            </a:r>
            <a:endParaRPr lang="en-US" sz="3200" dirty="0">
              <a:solidFill>
                <a:schemeClr val="bg1"/>
              </a:solidFill>
            </a:endParaRPr>
          </a:p>
        </p:txBody>
      </p:sp>
    </p:spTree>
    <p:extLst>
      <p:ext uri="{BB962C8B-B14F-4D97-AF65-F5344CB8AC3E}">
        <p14:creationId xmlns:p14="http://schemas.microsoft.com/office/powerpoint/2010/main" val="207350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p:cNvSpPr>
          <p:nvPr/>
        </p:nvSpPr>
        <p:spPr>
          <a:xfrm>
            <a:off x="1295400" y="2324100"/>
            <a:ext cx="6477000" cy="2971800"/>
          </a:xfrm>
          <a:prstGeom prst="rect">
            <a:avLst/>
          </a:prstGeom>
        </p:spPr>
        <p:txBody>
          <a:bodyPr anchor="ct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000" dirty="0" smtClean="0">
                <a:solidFill>
                  <a:schemeClr val="bg1"/>
                </a:solidFill>
              </a:rPr>
              <a:t>But </a:t>
            </a:r>
            <a:r>
              <a:rPr lang="en-US" sz="3000" b="1" u="sng" dirty="0" smtClean="0">
                <a:solidFill>
                  <a:srgbClr val="FFFF00"/>
                </a:solidFill>
              </a:rPr>
              <a:t>our citizenship is in heaven</a:t>
            </a:r>
            <a:r>
              <a:rPr lang="en-US" sz="3000" dirty="0" smtClean="0">
                <a:solidFill>
                  <a:schemeClr val="bg1"/>
                </a:solidFill>
              </a:rPr>
              <a:t>, and from it we await a Savior, the Lord Jesus Christ…</a:t>
            </a:r>
          </a:p>
          <a:p>
            <a:pPr marL="0" indent="0">
              <a:buNone/>
            </a:pPr>
            <a:r>
              <a:rPr lang="en-US" sz="3000" dirty="0" smtClean="0">
                <a:solidFill>
                  <a:schemeClr val="bg1"/>
                </a:solidFill>
              </a:rPr>
              <a:t>Philippians 3:20</a:t>
            </a:r>
            <a:endParaRPr lang="en-US" sz="2800" dirty="0" smtClean="0">
              <a:solidFill>
                <a:srgbClr val="FFFF00"/>
              </a:solidFill>
            </a:endParaRPr>
          </a:p>
        </p:txBody>
      </p:sp>
      <p:pic>
        <p:nvPicPr>
          <p:cNvPr id="4" name="Picture 2" descr="http://genevaanderson.files.wordpress.com/2009/01/ishtarlion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479" b="34434"/>
          <a:stretch/>
        </p:blipFill>
        <p:spPr bwMode="auto">
          <a:xfrm>
            <a:off x="0" y="190500"/>
            <a:ext cx="9144000" cy="1956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2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3" name="Group 382"/>
          <p:cNvGrpSpPr/>
          <p:nvPr/>
        </p:nvGrpSpPr>
        <p:grpSpPr>
          <a:xfrm>
            <a:off x="701040" y="516136"/>
            <a:ext cx="1097280" cy="1098709"/>
            <a:chOff x="685800" y="619363"/>
            <a:chExt cx="1097280" cy="1318451"/>
          </a:xfrm>
        </p:grpSpPr>
        <p:grpSp>
          <p:nvGrpSpPr>
            <p:cNvPr id="349" name="Group 348"/>
            <p:cNvGrpSpPr/>
            <p:nvPr/>
          </p:nvGrpSpPr>
          <p:grpSpPr>
            <a:xfrm>
              <a:off x="685800" y="619363"/>
              <a:ext cx="1097280" cy="685800"/>
              <a:chOff x="685800" y="609600"/>
              <a:chExt cx="1097280" cy="914400"/>
            </a:xfrm>
            <a:effectLst>
              <a:outerShdw blurRad="50800" dist="38100" dir="2700000" algn="tl" rotWithShape="0">
                <a:prstClr val="black">
                  <a:alpha val="40000"/>
                </a:prstClr>
              </a:outerShdw>
            </a:effectLst>
          </p:grpSpPr>
          <p:sp>
            <p:nvSpPr>
              <p:cNvPr id="170" name="Flowchart: Predefined Process 169"/>
              <p:cNvSpPr/>
              <p:nvPr/>
            </p:nvSpPr>
            <p:spPr>
              <a:xfrm>
                <a:off x="68580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46" name="Flowchart: Predefined Process 245"/>
              <p:cNvSpPr/>
              <p:nvPr/>
            </p:nvSpPr>
            <p:spPr>
              <a:xfrm>
                <a:off x="91440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47" name="Flowchart: Predefined Process 246"/>
              <p:cNvSpPr/>
              <p:nvPr/>
            </p:nvSpPr>
            <p:spPr>
              <a:xfrm>
                <a:off x="114300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48" name="Flowchart: Predefined Process 247"/>
              <p:cNvSpPr/>
              <p:nvPr/>
            </p:nvSpPr>
            <p:spPr>
              <a:xfrm>
                <a:off x="137160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49" name="Flowchart: Predefined Process 248"/>
              <p:cNvSpPr/>
              <p:nvPr/>
            </p:nvSpPr>
            <p:spPr>
              <a:xfrm>
                <a:off x="160020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grpSp>
        <p:sp>
          <p:nvSpPr>
            <p:cNvPr id="356" name="Rounded Rectangle 355"/>
            <p:cNvSpPr/>
            <p:nvPr/>
          </p:nvSpPr>
          <p:spPr>
            <a:xfrm>
              <a:off x="914400" y="1544657"/>
              <a:ext cx="685800" cy="369332"/>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357" name="TextBox 356"/>
            <p:cNvSpPr txBox="1"/>
            <p:nvPr/>
          </p:nvSpPr>
          <p:spPr>
            <a:xfrm>
              <a:off x="914400" y="1508760"/>
              <a:ext cx="685800" cy="429054"/>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Law</a:t>
              </a:r>
              <a:endParaRPr lang="en-US" sz="1500" b="1" dirty="0">
                <a:solidFill>
                  <a:schemeClr val="bg1"/>
                </a:solidFill>
              </a:endParaRPr>
            </a:p>
          </p:txBody>
        </p:sp>
      </p:grpSp>
      <p:grpSp>
        <p:nvGrpSpPr>
          <p:cNvPr id="384" name="Group 383"/>
          <p:cNvGrpSpPr/>
          <p:nvPr/>
        </p:nvGrpSpPr>
        <p:grpSpPr>
          <a:xfrm>
            <a:off x="2301240" y="516136"/>
            <a:ext cx="2727960" cy="1098709"/>
            <a:chOff x="2331720" y="619363"/>
            <a:chExt cx="2727960" cy="1318451"/>
          </a:xfrm>
        </p:grpSpPr>
        <p:grpSp>
          <p:nvGrpSpPr>
            <p:cNvPr id="350" name="Group 349"/>
            <p:cNvGrpSpPr/>
            <p:nvPr/>
          </p:nvGrpSpPr>
          <p:grpSpPr>
            <a:xfrm>
              <a:off x="2331720" y="619363"/>
              <a:ext cx="2727960" cy="685800"/>
              <a:chOff x="2331720" y="609600"/>
              <a:chExt cx="2727960" cy="914400"/>
            </a:xfrm>
            <a:effectLst>
              <a:outerShdw blurRad="50800" dist="38100" dir="2700000" algn="tl" rotWithShape="0">
                <a:prstClr val="black">
                  <a:alpha val="40000"/>
                </a:prstClr>
              </a:outerShdw>
            </a:effectLst>
          </p:grpSpPr>
          <p:sp>
            <p:nvSpPr>
              <p:cNvPr id="250" name="Flowchart: Predefined Process 249"/>
              <p:cNvSpPr/>
              <p:nvPr/>
            </p:nvSpPr>
            <p:spPr>
              <a:xfrm>
                <a:off x="23317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51" name="Flowchart: Predefined Process 250"/>
              <p:cNvSpPr/>
              <p:nvPr/>
            </p:nvSpPr>
            <p:spPr>
              <a:xfrm>
                <a:off x="25603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52" name="Flowchart: Predefined Process 251"/>
              <p:cNvSpPr/>
              <p:nvPr/>
            </p:nvSpPr>
            <p:spPr>
              <a:xfrm>
                <a:off x="27889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53" name="Flowchart: Predefined Process 252"/>
              <p:cNvSpPr/>
              <p:nvPr/>
            </p:nvSpPr>
            <p:spPr>
              <a:xfrm>
                <a:off x="30175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54" name="Flowchart: Predefined Process 253"/>
              <p:cNvSpPr/>
              <p:nvPr/>
            </p:nvSpPr>
            <p:spPr>
              <a:xfrm>
                <a:off x="32461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314" name="Flowchart: Predefined Process 313"/>
              <p:cNvSpPr/>
              <p:nvPr/>
            </p:nvSpPr>
            <p:spPr>
              <a:xfrm>
                <a:off x="34747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315" name="Flowchart: Predefined Process 314"/>
              <p:cNvSpPr/>
              <p:nvPr/>
            </p:nvSpPr>
            <p:spPr>
              <a:xfrm>
                <a:off x="37033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316" name="Flowchart: Predefined Process 315"/>
              <p:cNvSpPr/>
              <p:nvPr/>
            </p:nvSpPr>
            <p:spPr>
              <a:xfrm>
                <a:off x="39319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317" name="Flowchart: Predefined Process 316"/>
              <p:cNvSpPr/>
              <p:nvPr/>
            </p:nvSpPr>
            <p:spPr>
              <a:xfrm>
                <a:off x="41605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318" name="Flowchart: Predefined Process 317"/>
              <p:cNvSpPr/>
              <p:nvPr/>
            </p:nvSpPr>
            <p:spPr>
              <a:xfrm>
                <a:off x="441960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319" name="Flowchart: Predefined Process 318"/>
              <p:cNvSpPr/>
              <p:nvPr/>
            </p:nvSpPr>
            <p:spPr>
              <a:xfrm>
                <a:off x="464820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320" name="Flowchart: Predefined Process 319"/>
              <p:cNvSpPr/>
              <p:nvPr/>
            </p:nvSpPr>
            <p:spPr>
              <a:xfrm>
                <a:off x="487680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grpSp>
        <p:sp>
          <p:nvSpPr>
            <p:cNvPr id="358" name="Rounded Rectangle 357"/>
            <p:cNvSpPr/>
            <p:nvPr/>
          </p:nvSpPr>
          <p:spPr>
            <a:xfrm>
              <a:off x="3215640" y="1540966"/>
              <a:ext cx="89916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359" name="TextBox 358"/>
            <p:cNvSpPr txBox="1"/>
            <p:nvPr/>
          </p:nvSpPr>
          <p:spPr>
            <a:xfrm>
              <a:off x="3215640" y="1508760"/>
              <a:ext cx="899160" cy="429054"/>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History</a:t>
              </a:r>
              <a:endParaRPr lang="en-US" sz="1500" b="1" dirty="0">
                <a:solidFill>
                  <a:schemeClr val="bg1"/>
                </a:solidFill>
              </a:endParaRPr>
            </a:p>
          </p:txBody>
        </p:sp>
      </p:grpSp>
      <p:grpSp>
        <p:nvGrpSpPr>
          <p:cNvPr id="385" name="Group 384"/>
          <p:cNvGrpSpPr/>
          <p:nvPr/>
        </p:nvGrpSpPr>
        <p:grpSpPr>
          <a:xfrm>
            <a:off x="5577840" y="516136"/>
            <a:ext cx="1097280" cy="1098709"/>
            <a:chOff x="5608320" y="619363"/>
            <a:chExt cx="1097280" cy="1318450"/>
          </a:xfrm>
        </p:grpSpPr>
        <p:grpSp>
          <p:nvGrpSpPr>
            <p:cNvPr id="351" name="Group 350"/>
            <p:cNvGrpSpPr/>
            <p:nvPr/>
          </p:nvGrpSpPr>
          <p:grpSpPr>
            <a:xfrm>
              <a:off x="5608320" y="619363"/>
              <a:ext cx="1097280" cy="685800"/>
              <a:chOff x="5608320" y="609600"/>
              <a:chExt cx="1097280" cy="914400"/>
            </a:xfrm>
            <a:effectLst>
              <a:outerShdw blurRad="50800" dist="38100" dir="2700000" algn="tl" rotWithShape="0">
                <a:prstClr val="black">
                  <a:alpha val="40000"/>
                </a:prstClr>
              </a:outerShdw>
            </a:effectLst>
          </p:grpSpPr>
          <p:sp>
            <p:nvSpPr>
              <p:cNvPr id="265" name="Flowchart: Predefined Process 264"/>
              <p:cNvSpPr/>
              <p:nvPr/>
            </p:nvSpPr>
            <p:spPr>
              <a:xfrm>
                <a:off x="56083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66" name="Flowchart: Predefined Process 265"/>
              <p:cNvSpPr/>
              <p:nvPr/>
            </p:nvSpPr>
            <p:spPr>
              <a:xfrm>
                <a:off x="58369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67" name="Flowchart: Predefined Process 266"/>
              <p:cNvSpPr/>
              <p:nvPr/>
            </p:nvSpPr>
            <p:spPr>
              <a:xfrm>
                <a:off x="60655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68" name="Flowchart: Predefined Process 267"/>
              <p:cNvSpPr/>
              <p:nvPr/>
            </p:nvSpPr>
            <p:spPr>
              <a:xfrm>
                <a:off x="62941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69" name="Flowchart: Predefined Process 268"/>
              <p:cNvSpPr/>
              <p:nvPr/>
            </p:nvSpPr>
            <p:spPr>
              <a:xfrm>
                <a:off x="65227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grpSp>
        <p:sp>
          <p:nvSpPr>
            <p:cNvPr id="360" name="Rounded Rectangle 359"/>
            <p:cNvSpPr/>
            <p:nvPr/>
          </p:nvSpPr>
          <p:spPr>
            <a:xfrm>
              <a:off x="5715000" y="1533763"/>
              <a:ext cx="94488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361" name="TextBox 360"/>
            <p:cNvSpPr txBox="1"/>
            <p:nvPr/>
          </p:nvSpPr>
          <p:spPr>
            <a:xfrm>
              <a:off x="5715000" y="1508759"/>
              <a:ext cx="944880" cy="429054"/>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Wisdom</a:t>
              </a:r>
              <a:endParaRPr lang="en-US" sz="1500" b="1" dirty="0">
                <a:solidFill>
                  <a:schemeClr val="bg1"/>
                </a:solidFill>
              </a:endParaRPr>
            </a:p>
          </p:txBody>
        </p:sp>
      </p:grpSp>
      <p:grpSp>
        <p:nvGrpSpPr>
          <p:cNvPr id="387" name="Group 386"/>
          <p:cNvGrpSpPr/>
          <p:nvPr/>
        </p:nvGrpSpPr>
        <p:grpSpPr>
          <a:xfrm>
            <a:off x="701040" y="1913136"/>
            <a:ext cx="1127760" cy="1325364"/>
            <a:chOff x="685800" y="2295763"/>
            <a:chExt cx="1127760" cy="1590437"/>
          </a:xfrm>
        </p:grpSpPr>
        <p:grpSp>
          <p:nvGrpSpPr>
            <p:cNvPr id="352" name="Group 351"/>
            <p:cNvGrpSpPr/>
            <p:nvPr/>
          </p:nvGrpSpPr>
          <p:grpSpPr>
            <a:xfrm>
              <a:off x="685800" y="2295763"/>
              <a:ext cx="1097280" cy="685800"/>
              <a:chOff x="685800" y="2438400"/>
              <a:chExt cx="1097280" cy="914400"/>
            </a:xfrm>
            <a:effectLst>
              <a:outerShdw blurRad="50800" dist="38100" dir="2700000" algn="tl" rotWithShape="0">
                <a:prstClr val="black">
                  <a:alpha val="40000"/>
                </a:prstClr>
              </a:outerShdw>
            </a:effectLst>
          </p:grpSpPr>
          <p:sp>
            <p:nvSpPr>
              <p:cNvPr id="270" name="Flowchart: Predefined Process 269"/>
              <p:cNvSpPr/>
              <p:nvPr/>
            </p:nvSpPr>
            <p:spPr>
              <a:xfrm>
                <a:off x="6858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271" name="Flowchart: Predefined Process 270"/>
              <p:cNvSpPr/>
              <p:nvPr/>
            </p:nvSpPr>
            <p:spPr>
              <a:xfrm>
                <a:off x="9144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272" name="Flowchart: Predefined Process 271"/>
              <p:cNvSpPr/>
              <p:nvPr/>
            </p:nvSpPr>
            <p:spPr>
              <a:xfrm>
                <a:off x="11430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273" name="Flowchart: Predefined Process 272"/>
              <p:cNvSpPr/>
              <p:nvPr/>
            </p:nvSpPr>
            <p:spPr>
              <a:xfrm>
                <a:off x="13716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274" name="Flowchart: Predefined Process 273"/>
              <p:cNvSpPr/>
              <p:nvPr/>
            </p:nvSpPr>
            <p:spPr>
              <a:xfrm>
                <a:off x="16002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grpSp>
        <p:sp>
          <p:nvSpPr>
            <p:cNvPr id="362" name="Rounded Rectangle 361"/>
            <p:cNvSpPr/>
            <p:nvPr/>
          </p:nvSpPr>
          <p:spPr>
            <a:xfrm>
              <a:off x="807720" y="3208674"/>
              <a:ext cx="914400" cy="611089"/>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363" name="TextBox 362"/>
            <p:cNvSpPr txBox="1"/>
            <p:nvPr/>
          </p:nvSpPr>
          <p:spPr>
            <a:xfrm>
              <a:off x="716280" y="3150679"/>
              <a:ext cx="1097280" cy="735521"/>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Major Prophets</a:t>
              </a:r>
              <a:endParaRPr lang="en-US" sz="1500" b="1" dirty="0">
                <a:solidFill>
                  <a:schemeClr val="bg1"/>
                </a:solidFill>
              </a:endParaRPr>
            </a:p>
          </p:txBody>
        </p:sp>
      </p:grpSp>
      <p:grpSp>
        <p:nvGrpSpPr>
          <p:cNvPr id="388" name="Group 387"/>
          <p:cNvGrpSpPr/>
          <p:nvPr/>
        </p:nvGrpSpPr>
        <p:grpSpPr>
          <a:xfrm>
            <a:off x="2301240" y="1913136"/>
            <a:ext cx="2727960" cy="1325364"/>
            <a:chOff x="2286000" y="2295763"/>
            <a:chExt cx="2727960" cy="1590437"/>
          </a:xfrm>
        </p:grpSpPr>
        <p:grpSp>
          <p:nvGrpSpPr>
            <p:cNvPr id="353" name="Group 352"/>
            <p:cNvGrpSpPr/>
            <p:nvPr/>
          </p:nvGrpSpPr>
          <p:grpSpPr>
            <a:xfrm>
              <a:off x="2286000" y="2295763"/>
              <a:ext cx="2727960" cy="685800"/>
              <a:chOff x="2286000" y="2438400"/>
              <a:chExt cx="2727960" cy="914400"/>
            </a:xfrm>
            <a:effectLst>
              <a:outerShdw blurRad="50800" dist="38100" dir="2700000" algn="tl" rotWithShape="0">
                <a:prstClr val="black">
                  <a:alpha val="40000"/>
                </a:prstClr>
              </a:outerShdw>
            </a:effectLst>
          </p:grpSpPr>
          <p:sp>
            <p:nvSpPr>
              <p:cNvPr id="321" name="Flowchart: Predefined Process 320"/>
              <p:cNvSpPr/>
              <p:nvPr/>
            </p:nvSpPr>
            <p:spPr>
              <a:xfrm>
                <a:off x="22860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22" name="Flowchart: Predefined Process 321"/>
              <p:cNvSpPr/>
              <p:nvPr/>
            </p:nvSpPr>
            <p:spPr>
              <a:xfrm>
                <a:off x="25146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23" name="Flowchart: Predefined Process 322"/>
              <p:cNvSpPr/>
              <p:nvPr/>
            </p:nvSpPr>
            <p:spPr>
              <a:xfrm>
                <a:off x="27432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24" name="Flowchart: Predefined Process 323"/>
              <p:cNvSpPr/>
              <p:nvPr/>
            </p:nvSpPr>
            <p:spPr>
              <a:xfrm>
                <a:off x="29718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25" name="Flowchart: Predefined Process 324"/>
              <p:cNvSpPr/>
              <p:nvPr/>
            </p:nvSpPr>
            <p:spPr>
              <a:xfrm>
                <a:off x="32004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26" name="Flowchart: Predefined Process 325"/>
              <p:cNvSpPr/>
              <p:nvPr/>
            </p:nvSpPr>
            <p:spPr>
              <a:xfrm>
                <a:off x="34290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27" name="Flowchart: Predefined Process 326"/>
              <p:cNvSpPr/>
              <p:nvPr/>
            </p:nvSpPr>
            <p:spPr>
              <a:xfrm>
                <a:off x="36576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28" name="Flowchart: Predefined Process 327"/>
              <p:cNvSpPr/>
              <p:nvPr/>
            </p:nvSpPr>
            <p:spPr>
              <a:xfrm>
                <a:off x="38862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29" name="Flowchart: Predefined Process 328"/>
              <p:cNvSpPr/>
              <p:nvPr/>
            </p:nvSpPr>
            <p:spPr>
              <a:xfrm>
                <a:off x="41148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30" name="Flowchart: Predefined Process 329"/>
              <p:cNvSpPr/>
              <p:nvPr/>
            </p:nvSpPr>
            <p:spPr>
              <a:xfrm>
                <a:off x="437388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31" name="Flowchart: Predefined Process 330"/>
              <p:cNvSpPr/>
              <p:nvPr/>
            </p:nvSpPr>
            <p:spPr>
              <a:xfrm>
                <a:off x="460248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32" name="Flowchart: Predefined Process 331"/>
              <p:cNvSpPr/>
              <p:nvPr/>
            </p:nvSpPr>
            <p:spPr>
              <a:xfrm>
                <a:off x="483108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grpSp>
        <p:sp>
          <p:nvSpPr>
            <p:cNvPr id="366" name="Rounded Rectangle 365"/>
            <p:cNvSpPr/>
            <p:nvPr/>
          </p:nvSpPr>
          <p:spPr>
            <a:xfrm>
              <a:off x="3169920" y="3208674"/>
              <a:ext cx="960120" cy="611089"/>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367" name="TextBox 366"/>
            <p:cNvSpPr txBox="1"/>
            <p:nvPr/>
          </p:nvSpPr>
          <p:spPr>
            <a:xfrm>
              <a:off x="3108960" y="3150679"/>
              <a:ext cx="1082040" cy="735521"/>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Minor Prophets</a:t>
              </a:r>
              <a:endParaRPr lang="en-US" sz="1500" b="1" dirty="0">
                <a:solidFill>
                  <a:schemeClr val="bg1"/>
                </a:solidFill>
              </a:endParaRPr>
            </a:p>
          </p:txBody>
        </p:sp>
      </p:grpSp>
      <p:grpSp>
        <p:nvGrpSpPr>
          <p:cNvPr id="389" name="Group 388"/>
          <p:cNvGrpSpPr/>
          <p:nvPr/>
        </p:nvGrpSpPr>
        <p:grpSpPr>
          <a:xfrm>
            <a:off x="685800" y="3818134"/>
            <a:ext cx="914400" cy="1073311"/>
            <a:chOff x="670560" y="4581763"/>
            <a:chExt cx="914400" cy="1287974"/>
          </a:xfrm>
        </p:grpSpPr>
        <p:grpSp>
          <p:nvGrpSpPr>
            <p:cNvPr id="354" name="Group 353"/>
            <p:cNvGrpSpPr/>
            <p:nvPr/>
          </p:nvGrpSpPr>
          <p:grpSpPr>
            <a:xfrm>
              <a:off x="685800" y="4581763"/>
              <a:ext cx="868680" cy="685800"/>
              <a:chOff x="685800" y="4419600"/>
              <a:chExt cx="868680" cy="914400"/>
            </a:xfrm>
            <a:effectLst>
              <a:outerShdw blurRad="50800" dist="38100" dir="2700000" algn="tl" rotWithShape="0">
                <a:prstClr val="black">
                  <a:alpha val="40000"/>
                </a:prstClr>
              </a:outerShdw>
            </a:effectLst>
          </p:grpSpPr>
          <p:sp>
            <p:nvSpPr>
              <p:cNvPr id="287" name="Flowchart: Predefined Process 286"/>
              <p:cNvSpPr/>
              <p:nvPr/>
            </p:nvSpPr>
            <p:spPr>
              <a:xfrm>
                <a:off x="6858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288" name="Flowchart: Predefined Process 287"/>
              <p:cNvSpPr/>
              <p:nvPr/>
            </p:nvSpPr>
            <p:spPr>
              <a:xfrm>
                <a:off x="9144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289" name="Flowchart: Predefined Process 288"/>
              <p:cNvSpPr/>
              <p:nvPr/>
            </p:nvSpPr>
            <p:spPr>
              <a:xfrm>
                <a:off x="11430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290" name="Flowchart: Predefined Process 289"/>
              <p:cNvSpPr/>
              <p:nvPr/>
            </p:nvSpPr>
            <p:spPr>
              <a:xfrm>
                <a:off x="13716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grpSp>
        <p:sp>
          <p:nvSpPr>
            <p:cNvPr id="368" name="Rounded Rectangle 367"/>
            <p:cNvSpPr/>
            <p:nvPr/>
          </p:nvSpPr>
          <p:spPr>
            <a:xfrm>
              <a:off x="701040" y="5492829"/>
              <a:ext cx="822960" cy="369332"/>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600" b="1"/>
            </a:p>
          </p:txBody>
        </p:sp>
        <p:sp>
          <p:nvSpPr>
            <p:cNvPr id="369" name="TextBox 368"/>
            <p:cNvSpPr txBox="1"/>
            <p:nvPr/>
          </p:nvSpPr>
          <p:spPr>
            <a:xfrm>
              <a:off x="670560" y="5440683"/>
              <a:ext cx="914400" cy="429054"/>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Gospels</a:t>
              </a:r>
              <a:endParaRPr lang="en-US" sz="1500" b="1" dirty="0">
                <a:solidFill>
                  <a:schemeClr val="bg1"/>
                </a:solidFill>
              </a:endParaRPr>
            </a:p>
          </p:txBody>
        </p:sp>
      </p:grpSp>
      <p:grpSp>
        <p:nvGrpSpPr>
          <p:cNvPr id="390" name="Group 389"/>
          <p:cNvGrpSpPr/>
          <p:nvPr/>
        </p:nvGrpSpPr>
        <p:grpSpPr>
          <a:xfrm>
            <a:off x="1844040" y="3818136"/>
            <a:ext cx="655320" cy="1073307"/>
            <a:chOff x="1905000" y="4581763"/>
            <a:chExt cx="655320" cy="1287968"/>
          </a:xfrm>
        </p:grpSpPr>
        <p:sp>
          <p:nvSpPr>
            <p:cNvPr id="291" name="Flowchart: Predefined Process 290"/>
            <p:cNvSpPr/>
            <p:nvPr/>
          </p:nvSpPr>
          <p:spPr>
            <a:xfrm>
              <a:off x="2103120" y="4581763"/>
              <a:ext cx="182880" cy="685800"/>
            </a:xfrm>
            <a:prstGeom prst="flowChartPredefinedProcess">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70" name="Rounded Rectangle 369"/>
            <p:cNvSpPr/>
            <p:nvPr/>
          </p:nvSpPr>
          <p:spPr>
            <a:xfrm>
              <a:off x="1950720" y="5486400"/>
              <a:ext cx="56388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371" name="TextBox 370"/>
            <p:cNvSpPr txBox="1"/>
            <p:nvPr/>
          </p:nvSpPr>
          <p:spPr>
            <a:xfrm>
              <a:off x="1905000" y="5440677"/>
              <a:ext cx="655320" cy="429054"/>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Acts</a:t>
              </a:r>
              <a:endParaRPr lang="en-US" sz="1500" b="1" dirty="0">
                <a:solidFill>
                  <a:schemeClr val="bg1"/>
                </a:solidFill>
              </a:endParaRPr>
            </a:p>
          </p:txBody>
        </p:sp>
      </p:grpSp>
      <p:grpSp>
        <p:nvGrpSpPr>
          <p:cNvPr id="391" name="Group 390"/>
          <p:cNvGrpSpPr/>
          <p:nvPr/>
        </p:nvGrpSpPr>
        <p:grpSpPr>
          <a:xfrm>
            <a:off x="2758440" y="3818136"/>
            <a:ext cx="4739640" cy="1073309"/>
            <a:chOff x="2834640" y="4581763"/>
            <a:chExt cx="4739640" cy="1287971"/>
          </a:xfrm>
        </p:grpSpPr>
        <p:grpSp>
          <p:nvGrpSpPr>
            <p:cNvPr id="355" name="Group 354"/>
            <p:cNvGrpSpPr/>
            <p:nvPr/>
          </p:nvGrpSpPr>
          <p:grpSpPr>
            <a:xfrm>
              <a:off x="2834640" y="4581763"/>
              <a:ext cx="4739640" cy="685800"/>
              <a:chOff x="2834640" y="4419600"/>
              <a:chExt cx="4739640" cy="914400"/>
            </a:xfrm>
            <a:effectLst>
              <a:outerShdw blurRad="50800" dist="38100" dir="2700000" algn="tl" rotWithShape="0">
                <a:prstClr val="black">
                  <a:alpha val="40000"/>
                </a:prstClr>
              </a:outerShdw>
            </a:effectLst>
          </p:grpSpPr>
          <p:sp>
            <p:nvSpPr>
              <p:cNvPr id="292" name="Flowchart: Predefined Process 291"/>
              <p:cNvSpPr/>
              <p:nvPr/>
            </p:nvSpPr>
            <p:spPr>
              <a:xfrm>
                <a:off x="283464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293" name="Flowchart: Predefined Process 292"/>
              <p:cNvSpPr/>
              <p:nvPr/>
            </p:nvSpPr>
            <p:spPr>
              <a:xfrm>
                <a:off x="306324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294" name="Flowchart: Predefined Process 293"/>
              <p:cNvSpPr/>
              <p:nvPr/>
            </p:nvSpPr>
            <p:spPr>
              <a:xfrm>
                <a:off x="329184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295" name="Flowchart: Predefined Process 294"/>
              <p:cNvSpPr/>
              <p:nvPr/>
            </p:nvSpPr>
            <p:spPr>
              <a:xfrm>
                <a:off x="352044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296" name="Flowchart: Predefined Process 295"/>
              <p:cNvSpPr/>
              <p:nvPr/>
            </p:nvSpPr>
            <p:spPr>
              <a:xfrm>
                <a:off x="374904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33" name="Flowchart: Predefined Process 332"/>
              <p:cNvSpPr/>
              <p:nvPr/>
            </p:nvSpPr>
            <p:spPr>
              <a:xfrm>
                <a:off x="39624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34" name="Flowchart: Predefined Process 333"/>
              <p:cNvSpPr/>
              <p:nvPr/>
            </p:nvSpPr>
            <p:spPr>
              <a:xfrm>
                <a:off x="41910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35" name="Flowchart: Predefined Process 334"/>
              <p:cNvSpPr/>
              <p:nvPr/>
            </p:nvSpPr>
            <p:spPr>
              <a:xfrm>
                <a:off x="44196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36" name="Flowchart: Predefined Process 335"/>
              <p:cNvSpPr/>
              <p:nvPr/>
            </p:nvSpPr>
            <p:spPr>
              <a:xfrm>
                <a:off x="46482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37" name="Flowchart: Predefined Process 336"/>
              <p:cNvSpPr/>
              <p:nvPr/>
            </p:nvSpPr>
            <p:spPr>
              <a:xfrm>
                <a:off x="48768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38" name="Flowchart: Predefined Process 337"/>
              <p:cNvSpPr/>
              <p:nvPr/>
            </p:nvSpPr>
            <p:spPr>
              <a:xfrm>
                <a:off x="51054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39" name="Flowchart: Predefined Process 338"/>
              <p:cNvSpPr/>
              <p:nvPr/>
            </p:nvSpPr>
            <p:spPr>
              <a:xfrm>
                <a:off x="53340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40" name="Flowchart: Predefined Process 339"/>
              <p:cNvSpPr/>
              <p:nvPr/>
            </p:nvSpPr>
            <p:spPr>
              <a:xfrm>
                <a:off x="55626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41" name="Flowchart: Predefined Process 340"/>
              <p:cNvSpPr/>
              <p:nvPr/>
            </p:nvSpPr>
            <p:spPr>
              <a:xfrm>
                <a:off x="57912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42" name="Flowchart: Predefined Process 341"/>
              <p:cNvSpPr/>
              <p:nvPr/>
            </p:nvSpPr>
            <p:spPr>
              <a:xfrm>
                <a:off x="60198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43" name="Flowchart: Predefined Process 342"/>
              <p:cNvSpPr/>
              <p:nvPr/>
            </p:nvSpPr>
            <p:spPr>
              <a:xfrm>
                <a:off x="62484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44" name="Flowchart: Predefined Process 343"/>
              <p:cNvSpPr/>
              <p:nvPr/>
            </p:nvSpPr>
            <p:spPr>
              <a:xfrm>
                <a:off x="64770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45" name="Flowchart: Predefined Process 344"/>
              <p:cNvSpPr/>
              <p:nvPr/>
            </p:nvSpPr>
            <p:spPr>
              <a:xfrm>
                <a:off x="67056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46" name="Flowchart: Predefined Process 345"/>
              <p:cNvSpPr/>
              <p:nvPr/>
            </p:nvSpPr>
            <p:spPr>
              <a:xfrm>
                <a:off x="69342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47" name="Flowchart: Predefined Process 346"/>
              <p:cNvSpPr/>
              <p:nvPr/>
            </p:nvSpPr>
            <p:spPr>
              <a:xfrm>
                <a:off x="71628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48" name="Flowchart: Predefined Process 347"/>
              <p:cNvSpPr/>
              <p:nvPr/>
            </p:nvSpPr>
            <p:spPr>
              <a:xfrm>
                <a:off x="73914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grpSp>
        <p:sp>
          <p:nvSpPr>
            <p:cNvPr id="372" name="Rounded Rectangle 371"/>
            <p:cNvSpPr/>
            <p:nvPr/>
          </p:nvSpPr>
          <p:spPr>
            <a:xfrm>
              <a:off x="4831080" y="5493603"/>
              <a:ext cx="80772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373" name="TextBox 372"/>
            <p:cNvSpPr txBox="1"/>
            <p:nvPr/>
          </p:nvSpPr>
          <p:spPr>
            <a:xfrm>
              <a:off x="4831080" y="5440680"/>
              <a:ext cx="807720" cy="429054"/>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Letters</a:t>
              </a:r>
              <a:endParaRPr lang="en-US" sz="1500" b="1" dirty="0">
                <a:solidFill>
                  <a:schemeClr val="bg1"/>
                </a:solidFill>
              </a:endParaRPr>
            </a:p>
          </p:txBody>
        </p:sp>
      </p:grpSp>
      <p:grpSp>
        <p:nvGrpSpPr>
          <p:cNvPr id="392" name="Group 391"/>
          <p:cNvGrpSpPr/>
          <p:nvPr/>
        </p:nvGrpSpPr>
        <p:grpSpPr>
          <a:xfrm>
            <a:off x="7772400" y="3818137"/>
            <a:ext cx="609600" cy="1073310"/>
            <a:chOff x="7924800" y="4581763"/>
            <a:chExt cx="609600" cy="1287972"/>
          </a:xfrm>
        </p:grpSpPr>
        <p:sp>
          <p:nvSpPr>
            <p:cNvPr id="313" name="Flowchart: Predefined Process 312"/>
            <p:cNvSpPr/>
            <p:nvPr/>
          </p:nvSpPr>
          <p:spPr>
            <a:xfrm>
              <a:off x="8122920" y="4581763"/>
              <a:ext cx="182880" cy="685800"/>
            </a:xfrm>
            <a:prstGeom prst="flowChartPredefinedProcess">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74" name="Rounded Rectangle 373"/>
            <p:cNvSpPr/>
            <p:nvPr/>
          </p:nvSpPr>
          <p:spPr>
            <a:xfrm>
              <a:off x="7924800" y="5493603"/>
              <a:ext cx="60960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375" name="TextBox 374"/>
            <p:cNvSpPr txBox="1"/>
            <p:nvPr/>
          </p:nvSpPr>
          <p:spPr>
            <a:xfrm>
              <a:off x="7924800" y="5440681"/>
              <a:ext cx="609600" cy="429054"/>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Rev</a:t>
              </a:r>
              <a:endParaRPr lang="en-US" sz="1500" b="1" dirty="0">
                <a:solidFill>
                  <a:schemeClr val="bg1"/>
                </a:solidFill>
              </a:endParaRPr>
            </a:p>
          </p:txBody>
        </p:sp>
      </p:grpSp>
      <p:grpSp>
        <p:nvGrpSpPr>
          <p:cNvPr id="393" name="Group 392"/>
          <p:cNvGrpSpPr/>
          <p:nvPr/>
        </p:nvGrpSpPr>
        <p:grpSpPr>
          <a:xfrm>
            <a:off x="5943600" y="1943100"/>
            <a:ext cx="2377440" cy="1430535"/>
            <a:chOff x="5928360" y="2331720"/>
            <a:chExt cx="2377440" cy="1716643"/>
          </a:xfrm>
        </p:grpSpPr>
        <p:sp>
          <p:nvSpPr>
            <p:cNvPr id="376" name="Rectangle 375"/>
            <p:cNvSpPr/>
            <p:nvPr/>
          </p:nvSpPr>
          <p:spPr>
            <a:xfrm>
              <a:off x="5928360" y="2331720"/>
              <a:ext cx="2377440" cy="1716643"/>
            </a:xfrm>
            <a:prstGeom prst="rect">
              <a:avLst/>
            </a:prstGeom>
            <a:solidFill>
              <a:schemeClr val="bg1"/>
            </a:solidFill>
            <a:ln w="31750" cmpd="thickThin">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cmpd="thickThin">
                  <a:solidFill>
                    <a:schemeClr val="tx1"/>
                  </a:solidFill>
                </a:ln>
              </a:endParaRPr>
            </a:p>
          </p:txBody>
        </p:sp>
        <p:sp>
          <p:nvSpPr>
            <p:cNvPr id="377" name="TextBox 376"/>
            <p:cNvSpPr txBox="1"/>
            <p:nvPr/>
          </p:nvSpPr>
          <p:spPr>
            <a:xfrm>
              <a:off x="6019800" y="2331720"/>
              <a:ext cx="2118360" cy="1600439"/>
            </a:xfrm>
            <a:prstGeom prst="rect">
              <a:avLst/>
            </a:prstGeom>
            <a:noFill/>
            <a:effectLst/>
          </p:spPr>
          <p:txBody>
            <a:bodyPr wrap="square" rtlCol="0">
              <a:spAutoFit/>
            </a:bodyPr>
            <a:lstStyle/>
            <a:p>
              <a:pPr algn="r">
                <a:lnSpc>
                  <a:spcPct val="150000"/>
                </a:lnSpc>
              </a:pPr>
              <a:r>
                <a:rPr lang="en-US" sz="1600" b="1" dirty="0" smtClean="0"/>
                <a:t>Old Testament – 39 </a:t>
              </a:r>
            </a:p>
            <a:p>
              <a:pPr algn="r">
                <a:lnSpc>
                  <a:spcPct val="150000"/>
                </a:lnSpc>
              </a:pPr>
              <a:r>
                <a:rPr lang="en-US" sz="1600" b="1" dirty="0" smtClean="0"/>
                <a:t>New Testament – 27</a:t>
              </a:r>
            </a:p>
            <a:p>
              <a:pPr algn="r">
                <a:lnSpc>
                  <a:spcPct val="150000"/>
                </a:lnSpc>
                <a:spcBef>
                  <a:spcPts val="1200"/>
                </a:spcBef>
              </a:pPr>
              <a:r>
                <a:rPr lang="en-US" sz="1600" b="1" dirty="0" smtClean="0"/>
                <a:t>Total – 66 </a:t>
              </a:r>
            </a:p>
          </p:txBody>
        </p:sp>
        <p:cxnSp>
          <p:nvCxnSpPr>
            <p:cNvPr id="379" name="Straight Connector 378"/>
            <p:cNvCxnSpPr/>
            <p:nvPr/>
          </p:nvCxnSpPr>
          <p:spPr>
            <a:xfrm>
              <a:off x="6202680" y="3438763"/>
              <a:ext cx="184404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grpSp>
      <p:sp>
        <p:nvSpPr>
          <p:cNvPr id="106" name="Flowchart: Predefined Process 105"/>
          <p:cNvSpPr/>
          <p:nvPr/>
        </p:nvSpPr>
        <p:spPr>
          <a:xfrm>
            <a:off x="1615440" y="1714500"/>
            <a:ext cx="274320" cy="952500"/>
          </a:xfrm>
          <a:prstGeom prst="flowChartPredefinedProcess">
            <a:avLst/>
          </a:prstGeom>
          <a:solidFill>
            <a:schemeClr val="tx1"/>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107" name="TextBox 106"/>
          <p:cNvSpPr txBox="1"/>
          <p:nvPr/>
        </p:nvSpPr>
        <p:spPr>
          <a:xfrm>
            <a:off x="1676400" y="190500"/>
            <a:ext cx="1577340" cy="554214"/>
          </a:xfrm>
          <a:prstGeom prst="wedgeEllipseCallout">
            <a:avLst>
              <a:gd name="adj1" fmla="val -38910"/>
              <a:gd name="adj2" fmla="val 230143"/>
            </a:avLst>
          </a:prstGeom>
          <a:solidFill>
            <a:schemeClr val="tx1"/>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lnSpc>
                <a:spcPts val="2200"/>
              </a:lnSpc>
              <a:spcBef>
                <a:spcPts val="1200"/>
              </a:spcBef>
            </a:pPr>
            <a:r>
              <a:rPr lang="en-US" sz="2600" b="1" dirty="0" smtClean="0">
                <a:solidFill>
                  <a:schemeClr val="bg1"/>
                </a:solidFill>
                <a:effectLst>
                  <a:outerShdw blurRad="38100" dist="38100" dir="2700000" algn="tl">
                    <a:srgbClr val="000000">
                      <a:alpha val="43137"/>
                    </a:srgbClr>
                  </a:outerShdw>
                </a:effectLst>
              </a:rPr>
              <a:t>Daniel</a:t>
            </a:r>
            <a:endParaRPr lang="en-US" sz="2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0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3"/>
                                        </p:tgtEl>
                                        <p:attrNameLst>
                                          <p:attrName>style.visibility</p:attrName>
                                        </p:attrNameLst>
                                      </p:cBhvr>
                                      <p:to>
                                        <p:strVal val="visible"/>
                                      </p:to>
                                    </p:set>
                                    <p:animEffect transition="in" filter="fade">
                                      <p:cBhvr>
                                        <p:cTn id="7" dur="500"/>
                                        <p:tgtEl>
                                          <p:spTgt spid="3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4"/>
                                        </p:tgtEl>
                                        <p:attrNameLst>
                                          <p:attrName>style.visibility</p:attrName>
                                        </p:attrNameLst>
                                      </p:cBhvr>
                                      <p:to>
                                        <p:strVal val="visible"/>
                                      </p:to>
                                    </p:set>
                                    <p:animEffect transition="in" filter="fade">
                                      <p:cBhvr>
                                        <p:cTn id="12" dur="500"/>
                                        <p:tgtEl>
                                          <p:spTgt spid="3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5"/>
                                        </p:tgtEl>
                                        <p:attrNameLst>
                                          <p:attrName>style.visibility</p:attrName>
                                        </p:attrNameLst>
                                      </p:cBhvr>
                                      <p:to>
                                        <p:strVal val="visible"/>
                                      </p:to>
                                    </p:set>
                                    <p:animEffect transition="in" filter="fade">
                                      <p:cBhvr>
                                        <p:cTn id="17" dur="500"/>
                                        <p:tgtEl>
                                          <p:spTgt spid="38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7"/>
                                        </p:tgtEl>
                                        <p:attrNameLst>
                                          <p:attrName>style.visibility</p:attrName>
                                        </p:attrNameLst>
                                      </p:cBhvr>
                                      <p:to>
                                        <p:strVal val="visible"/>
                                      </p:to>
                                    </p:set>
                                    <p:animEffect transition="in" filter="fade">
                                      <p:cBhvr>
                                        <p:cTn id="22" dur="500"/>
                                        <p:tgtEl>
                                          <p:spTgt spid="387"/>
                                        </p:tgtEl>
                                      </p:cBhvr>
                                    </p:animEffect>
                                  </p:childTnLst>
                                </p:cTn>
                              </p:par>
                              <p:par>
                                <p:cTn id="23" presetID="10" presetClass="entr" presetSubtype="0" fill="hold" nodeType="withEffect">
                                  <p:stCondLst>
                                    <p:cond delay="0"/>
                                  </p:stCondLst>
                                  <p:childTnLst>
                                    <p:set>
                                      <p:cBhvr>
                                        <p:cTn id="24" dur="1" fill="hold">
                                          <p:stCondLst>
                                            <p:cond delay="0"/>
                                          </p:stCondLst>
                                        </p:cTn>
                                        <p:tgtEl>
                                          <p:spTgt spid="388"/>
                                        </p:tgtEl>
                                        <p:attrNameLst>
                                          <p:attrName>style.visibility</p:attrName>
                                        </p:attrNameLst>
                                      </p:cBhvr>
                                      <p:to>
                                        <p:strVal val="visible"/>
                                      </p:to>
                                    </p:set>
                                    <p:animEffect transition="in" filter="fade">
                                      <p:cBhvr>
                                        <p:cTn id="25" dur="500"/>
                                        <p:tgtEl>
                                          <p:spTgt spid="38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89"/>
                                        </p:tgtEl>
                                        <p:attrNameLst>
                                          <p:attrName>style.visibility</p:attrName>
                                        </p:attrNameLst>
                                      </p:cBhvr>
                                      <p:to>
                                        <p:strVal val="visible"/>
                                      </p:to>
                                    </p:set>
                                    <p:animEffect transition="in" filter="fade">
                                      <p:cBhvr>
                                        <p:cTn id="30" dur="500"/>
                                        <p:tgtEl>
                                          <p:spTgt spid="38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90"/>
                                        </p:tgtEl>
                                        <p:attrNameLst>
                                          <p:attrName>style.visibility</p:attrName>
                                        </p:attrNameLst>
                                      </p:cBhvr>
                                      <p:to>
                                        <p:strVal val="visible"/>
                                      </p:to>
                                    </p:set>
                                    <p:animEffect transition="in" filter="fade">
                                      <p:cBhvr>
                                        <p:cTn id="35" dur="500"/>
                                        <p:tgtEl>
                                          <p:spTgt spid="39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91"/>
                                        </p:tgtEl>
                                        <p:attrNameLst>
                                          <p:attrName>style.visibility</p:attrName>
                                        </p:attrNameLst>
                                      </p:cBhvr>
                                      <p:to>
                                        <p:strVal val="visible"/>
                                      </p:to>
                                    </p:set>
                                    <p:animEffect transition="in" filter="fade">
                                      <p:cBhvr>
                                        <p:cTn id="40" dur="500"/>
                                        <p:tgtEl>
                                          <p:spTgt spid="39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92"/>
                                        </p:tgtEl>
                                        <p:attrNameLst>
                                          <p:attrName>style.visibility</p:attrName>
                                        </p:attrNameLst>
                                      </p:cBhvr>
                                      <p:to>
                                        <p:strVal val="visible"/>
                                      </p:to>
                                    </p:set>
                                    <p:animEffect transition="in" filter="fade">
                                      <p:cBhvr>
                                        <p:cTn id="45" dur="500"/>
                                        <p:tgtEl>
                                          <p:spTgt spid="39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93"/>
                                        </p:tgtEl>
                                        <p:attrNameLst>
                                          <p:attrName>style.visibility</p:attrName>
                                        </p:attrNameLst>
                                      </p:cBhvr>
                                      <p:to>
                                        <p:strVal val="visible"/>
                                      </p:to>
                                    </p:set>
                                    <p:animEffect transition="in" filter="fade">
                                      <p:cBhvr>
                                        <p:cTn id="50" dur="500"/>
                                        <p:tgtEl>
                                          <p:spTgt spid="393"/>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06"/>
                                        </p:tgtEl>
                                        <p:attrNameLst>
                                          <p:attrName>style.visibility</p:attrName>
                                        </p:attrNameLst>
                                      </p:cBhvr>
                                      <p:to>
                                        <p:strVal val="visible"/>
                                      </p:to>
                                    </p:set>
                                    <p:anim calcmode="lin" valueType="num">
                                      <p:cBhvr>
                                        <p:cTn id="55" dur="500" fill="hold"/>
                                        <p:tgtEl>
                                          <p:spTgt spid="106"/>
                                        </p:tgtEl>
                                        <p:attrNameLst>
                                          <p:attrName>ppt_w</p:attrName>
                                        </p:attrNameLst>
                                      </p:cBhvr>
                                      <p:tavLst>
                                        <p:tav tm="0">
                                          <p:val>
                                            <p:fltVal val="0"/>
                                          </p:val>
                                        </p:tav>
                                        <p:tav tm="100000">
                                          <p:val>
                                            <p:strVal val="#ppt_w"/>
                                          </p:val>
                                        </p:tav>
                                      </p:tavLst>
                                    </p:anim>
                                    <p:anim calcmode="lin" valueType="num">
                                      <p:cBhvr>
                                        <p:cTn id="56" dur="500" fill="hold"/>
                                        <p:tgtEl>
                                          <p:spTgt spid="106"/>
                                        </p:tgtEl>
                                        <p:attrNameLst>
                                          <p:attrName>ppt_h</p:attrName>
                                        </p:attrNameLst>
                                      </p:cBhvr>
                                      <p:tavLst>
                                        <p:tav tm="0">
                                          <p:val>
                                            <p:fltVal val="0"/>
                                          </p:val>
                                        </p:tav>
                                        <p:tav tm="100000">
                                          <p:val>
                                            <p:strVal val="#ppt_h"/>
                                          </p:val>
                                        </p:tav>
                                      </p:tavLst>
                                    </p:anim>
                                    <p:animEffect transition="in" filter="fade">
                                      <p:cBhvr>
                                        <p:cTn id="57" dur="500"/>
                                        <p:tgtEl>
                                          <p:spTgt spid="106"/>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107"/>
                                        </p:tgtEl>
                                        <p:attrNameLst>
                                          <p:attrName>style.visibility</p:attrName>
                                        </p:attrNameLst>
                                      </p:cBhvr>
                                      <p:to>
                                        <p:strVal val="visible"/>
                                      </p:to>
                                    </p:set>
                                    <p:animEffect transition="in" filter="fade">
                                      <p:cBhvr>
                                        <p:cTn id="61"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52400" y="3410827"/>
            <a:ext cx="88392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3505200" y="1866901"/>
            <a:ext cx="1066800" cy="1607427"/>
            <a:chOff x="3505200" y="2947888"/>
            <a:chExt cx="1066800" cy="1928912"/>
          </a:xfrm>
        </p:grpSpPr>
        <p:grpSp>
          <p:nvGrpSpPr>
            <p:cNvPr id="28" name="Group 27"/>
            <p:cNvGrpSpPr/>
            <p:nvPr/>
          </p:nvGrpSpPr>
          <p:grpSpPr>
            <a:xfrm>
              <a:off x="3505200" y="2947888"/>
              <a:ext cx="1066800" cy="709713"/>
              <a:chOff x="685800" y="888696"/>
              <a:chExt cx="1371600" cy="762880"/>
            </a:xfrm>
          </p:grpSpPr>
          <p:sp>
            <p:nvSpPr>
              <p:cNvPr id="35" name="Rectangle 34"/>
              <p:cNvSpPr/>
              <p:nvPr/>
            </p:nvSpPr>
            <p:spPr>
              <a:xfrm>
                <a:off x="685800" y="914400"/>
                <a:ext cx="1371600" cy="737176"/>
              </a:xfrm>
              <a:prstGeom prst="rect">
                <a:avLst/>
              </a:prstGeom>
              <a:solidFill>
                <a:schemeClr val="accent5"/>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38" name="TextBox 37"/>
              <p:cNvSpPr txBox="1"/>
              <p:nvPr/>
            </p:nvSpPr>
            <p:spPr>
              <a:xfrm>
                <a:off x="685800" y="888696"/>
                <a:ext cx="1371600" cy="754301"/>
              </a:xfrm>
              <a:prstGeom prst="rect">
                <a:avLst/>
              </a:prstGeom>
              <a:noFill/>
              <a:ln>
                <a:noFill/>
                <a:prstDash val="solid"/>
              </a:ln>
            </p:spPr>
            <p:txBody>
              <a:bodyPr wrap="square" rtlCol="0">
                <a:spAutoFit/>
              </a:bodyPr>
              <a:lstStyle/>
              <a:p>
                <a:pPr algn="ctr"/>
                <a:r>
                  <a:rPr lang="en-US" sz="1600" b="1" dirty="0" smtClean="0">
                    <a:solidFill>
                      <a:schemeClr val="bg1"/>
                    </a:solidFill>
                  </a:rPr>
                  <a:t>The</a:t>
                </a:r>
              </a:p>
              <a:p>
                <a:pPr algn="ctr"/>
                <a:r>
                  <a:rPr lang="en-US" sz="1600" b="1" dirty="0" smtClean="0">
                    <a:solidFill>
                      <a:schemeClr val="bg1"/>
                    </a:solidFill>
                  </a:rPr>
                  <a:t>Judges</a:t>
                </a:r>
                <a:endParaRPr lang="en-US" sz="1600" b="1" dirty="0">
                  <a:solidFill>
                    <a:schemeClr val="bg1"/>
                  </a:solidFill>
                </a:endParaRPr>
              </a:p>
            </p:txBody>
          </p:sp>
        </p:grpSp>
        <p:sp>
          <p:nvSpPr>
            <p:cNvPr id="30" name="Line 9"/>
            <p:cNvSpPr>
              <a:spLocks noChangeShapeType="1"/>
            </p:cNvSpPr>
            <p:nvPr/>
          </p:nvSpPr>
          <p:spPr bwMode="auto">
            <a:xfrm>
              <a:off x="4038600" y="3657600"/>
              <a:ext cx="0" cy="1091624"/>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1"/>
            </a:p>
          </p:txBody>
        </p:sp>
        <p:sp>
          <p:nvSpPr>
            <p:cNvPr id="34" name="Oval 10"/>
            <p:cNvSpPr>
              <a:spLocks noChangeArrowheads="1"/>
            </p:cNvSpPr>
            <p:nvPr/>
          </p:nvSpPr>
          <p:spPr bwMode="auto">
            <a:xfrm>
              <a:off x="3962400" y="4724400"/>
              <a:ext cx="152400" cy="152400"/>
            </a:xfrm>
            <a:prstGeom prst="ellipse">
              <a:avLst/>
            </a:prstGeom>
            <a:solidFill>
              <a:schemeClr val="accent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b="1"/>
            </a:p>
          </p:txBody>
        </p:sp>
      </p:grpSp>
      <p:grpSp>
        <p:nvGrpSpPr>
          <p:cNvPr id="14" name="Group 13"/>
          <p:cNvGrpSpPr/>
          <p:nvPr/>
        </p:nvGrpSpPr>
        <p:grpSpPr>
          <a:xfrm>
            <a:off x="304800" y="901122"/>
            <a:ext cx="1066800" cy="2573205"/>
            <a:chOff x="304800" y="1788954"/>
            <a:chExt cx="1066800" cy="3087846"/>
          </a:xfrm>
        </p:grpSpPr>
        <p:grpSp>
          <p:nvGrpSpPr>
            <p:cNvPr id="40" name="Group 39"/>
            <p:cNvGrpSpPr/>
            <p:nvPr/>
          </p:nvGrpSpPr>
          <p:grpSpPr>
            <a:xfrm>
              <a:off x="304800" y="1788954"/>
              <a:ext cx="1066800" cy="725646"/>
              <a:chOff x="685800" y="871569"/>
              <a:chExt cx="1371600" cy="780007"/>
            </a:xfrm>
          </p:grpSpPr>
          <p:sp>
            <p:nvSpPr>
              <p:cNvPr id="44" name="Rectangle 43"/>
              <p:cNvSpPr/>
              <p:nvPr/>
            </p:nvSpPr>
            <p:spPr>
              <a:xfrm>
                <a:off x="685800" y="914400"/>
                <a:ext cx="1371600" cy="737176"/>
              </a:xfrm>
              <a:prstGeom prst="rect">
                <a:avLst/>
              </a:prstGeom>
              <a:solidFill>
                <a:schemeClr val="accent5"/>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45" name="TextBox 44"/>
              <p:cNvSpPr txBox="1"/>
              <p:nvPr/>
            </p:nvSpPr>
            <p:spPr>
              <a:xfrm>
                <a:off x="685800" y="871569"/>
                <a:ext cx="1371600" cy="754301"/>
              </a:xfrm>
              <a:prstGeom prst="rect">
                <a:avLst/>
              </a:prstGeom>
              <a:noFill/>
              <a:ln>
                <a:noFill/>
                <a:prstDash val="solid"/>
              </a:ln>
            </p:spPr>
            <p:txBody>
              <a:bodyPr wrap="square" rtlCol="0">
                <a:spAutoFit/>
              </a:bodyPr>
              <a:lstStyle/>
              <a:p>
                <a:pPr algn="ctr"/>
                <a:r>
                  <a:rPr lang="en-US" sz="1600" b="1" dirty="0" smtClean="0">
                    <a:solidFill>
                      <a:schemeClr val="bg1"/>
                    </a:solidFill>
                  </a:rPr>
                  <a:t>Creation &amp; Fall</a:t>
                </a:r>
                <a:endParaRPr lang="en-US" sz="1600" b="1" dirty="0">
                  <a:solidFill>
                    <a:schemeClr val="bg1"/>
                  </a:solidFill>
                </a:endParaRPr>
              </a:p>
            </p:txBody>
          </p:sp>
        </p:grpSp>
        <p:sp>
          <p:nvSpPr>
            <p:cNvPr id="42" name="Line 9"/>
            <p:cNvSpPr>
              <a:spLocks noChangeShapeType="1"/>
            </p:cNvSpPr>
            <p:nvPr/>
          </p:nvSpPr>
          <p:spPr bwMode="auto">
            <a:xfrm>
              <a:off x="838200" y="2514600"/>
              <a:ext cx="0" cy="22098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1"/>
            </a:p>
          </p:txBody>
        </p:sp>
        <p:sp>
          <p:nvSpPr>
            <p:cNvPr id="43" name="Oval 10"/>
            <p:cNvSpPr>
              <a:spLocks noChangeArrowheads="1"/>
            </p:cNvSpPr>
            <p:nvPr/>
          </p:nvSpPr>
          <p:spPr bwMode="auto">
            <a:xfrm>
              <a:off x="762000" y="4724400"/>
              <a:ext cx="152400" cy="152400"/>
            </a:xfrm>
            <a:prstGeom prst="ellipse">
              <a:avLst/>
            </a:prstGeom>
            <a:solidFill>
              <a:schemeClr val="accent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b="1"/>
            </a:p>
          </p:txBody>
        </p:sp>
      </p:grpSp>
      <p:grpSp>
        <p:nvGrpSpPr>
          <p:cNvPr id="15" name="Group 14"/>
          <p:cNvGrpSpPr/>
          <p:nvPr/>
        </p:nvGrpSpPr>
        <p:grpSpPr>
          <a:xfrm>
            <a:off x="1371600" y="1866901"/>
            <a:ext cx="1066800" cy="1607427"/>
            <a:chOff x="1371600" y="2947888"/>
            <a:chExt cx="1066800" cy="1928912"/>
          </a:xfrm>
        </p:grpSpPr>
        <p:grpSp>
          <p:nvGrpSpPr>
            <p:cNvPr id="47" name="Group 46"/>
            <p:cNvGrpSpPr/>
            <p:nvPr/>
          </p:nvGrpSpPr>
          <p:grpSpPr>
            <a:xfrm>
              <a:off x="1371600" y="2947888"/>
              <a:ext cx="1066800" cy="709713"/>
              <a:chOff x="685800" y="888696"/>
              <a:chExt cx="1371600" cy="762880"/>
            </a:xfrm>
          </p:grpSpPr>
          <p:sp>
            <p:nvSpPr>
              <p:cNvPr id="51" name="Rectangle 50"/>
              <p:cNvSpPr/>
              <p:nvPr/>
            </p:nvSpPr>
            <p:spPr>
              <a:xfrm>
                <a:off x="685800" y="914400"/>
                <a:ext cx="1371600" cy="737176"/>
              </a:xfrm>
              <a:prstGeom prst="rect">
                <a:avLst/>
              </a:prstGeom>
              <a:solidFill>
                <a:schemeClr val="accent5"/>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52" name="TextBox 51"/>
              <p:cNvSpPr txBox="1"/>
              <p:nvPr/>
            </p:nvSpPr>
            <p:spPr>
              <a:xfrm>
                <a:off x="685800" y="888696"/>
                <a:ext cx="1371600" cy="714600"/>
              </a:xfrm>
              <a:prstGeom prst="rect">
                <a:avLst/>
              </a:prstGeom>
              <a:noFill/>
              <a:ln>
                <a:noFill/>
                <a:prstDash val="solid"/>
              </a:ln>
            </p:spPr>
            <p:txBody>
              <a:bodyPr wrap="square" rtlCol="0">
                <a:spAutoFit/>
              </a:bodyPr>
              <a:lstStyle/>
              <a:p>
                <a:pPr algn="ctr"/>
                <a:r>
                  <a:rPr lang="en-US" sz="1500" b="1" dirty="0" smtClean="0">
                    <a:solidFill>
                      <a:schemeClr val="bg1"/>
                    </a:solidFill>
                  </a:rPr>
                  <a:t>The Patriarchs</a:t>
                </a:r>
                <a:endParaRPr lang="en-US" sz="1500" b="1" dirty="0">
                  <a:solidFill>
                    <a:schemeClr val="bg1"/>
                  </a:solidFill>
                </a:endParaRPr>
              </a:p>
            </p:txBody>
          </p:sp>
        </p:grpSp>
        <p:sp>
          <p:nvSpPr>
            <p:cNvPr id="49" name="Line 9"/>
            <p:cNvSpPr>
              <a:spLocks noChangeShapeType="1"/>
            </p:cNvSpPr>
            <p:nvPr/>
          </p:nvSpPr>
          <p:spPr bwMode="auto">
            <a:xfrm>
              <a:off x="1905000" y="3657600"/>
              <a:ext cx="0" cy="1091624"/>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1"/>
            </a:p>
          </p:txBody>
        </p:sp>
        <p:sp>
          <p:nvSpPr>
            <p:cNvPr id="50" name="Oval 10"/>
            <p:cNvSpPr>
              <a:spLocks noChangeArrowheads="1"/>
            </p:cNvSpPr>
            <p:nvPr/>
          </p:nvSpPr>
          <p:spPr bwMode="auto">
            <a:xfrm>
              <a:off x="1828800" y="4724400"/>
              <a:ext cx="152400" cy="152400"/>
            </a:xfrm>
            <a:prstGeom prst="ellipse">
              <a:avLst/>
            </a:prstGeom>
            <a:solidFill>
              <a:schemeClr val="accent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b="1"/>
            </a:p>
          </p:txBody>
        </p:sp>
      </p:grpSp>
      <p:grpSp>
        <p:nvGrpSpPr>
          <p:cNvPr id="16" name="Group 15"/>
          <p:cNvGrpSpPr/>
          <p:nvPr/>
        </p:nvGrpSpPr>
        <p:grpSpPr>
          <a:xfrm>
            <a:off x="2438400" y="901122"/>
            <a:ext cx="1066800" cy="2573205"/>
            <a:chOff x="2438400" y="1788954"/>
            <a:chExt cx="1066800" cy="3087846"/>
          </a:xfrm>
        </p:grpSpPr>
        <p:grpSp>
          <p:nvGrpSpPr>
            <p:cNvPr id="54" name="Group 53"/>
            <p:cNvGrpSpPr/>
            <p:nvPr/>
          </p:nvGrpSpPr>
          <p:grpSpPr>
            <a:xfrm>
              <a:off x="2438400" y="1788954"/>
              <a:ext cx="1066800" cy="725646"/>
              <a:chOff x="685800" y="871569"/>
              <a:chExt cx="1371600" cy="780007"/>
            </a:xfrm>
          </p:grpSpPr>
          <p:sp>
            <p:nvSpPr>
              <p:cNvPr id="58" name="Rectangle 57"/>
              <p:cNvSpPr/>
              <p:nvPr/>
            </p:nvSpPr>
            <p:spPr>
              <a:xfrm>
                <a:off x="685800" y="914400"/>
                <a:ext cx="1371600" cy="737176"/>
              </a:xfrm>
              <a:prstGeom prst="rect">
                <a:avLst/>
              </a:prstGeom>
              <a:solidFill>
                <a:schemeClr val="accent5"/>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59" name="TextBox 58"/>
              <p:cNvSpPr txBox="1"/>
              <p:nvPr/>
            </p:nvSpPr>
            <p:spPr>
              <a:xfrm>
                <a:off x="685800" y="871569"/>
                <a:ext cx="1371600" cy="754301"/>
              </a:xfrm>
              <a:prstGeom prst="rect">
                <a:avLst/>
              </a:prstGeom>
              <a:noFill/>
              <a:ln>
                <a:noFill/>
                <a:prstDash val="solid"/>
              </a:ln>
            </p:spPr>
            <p:txBody>
              <a:bodyPr wrap="square" rtlCol="0">
                <a:spAutoFit/>
              </a:bodyPr>
              <a:lstStyle/>
              <a:p>
                <a:pPr algn="ctr"/>
                <a:r>
                  <a:rPr lang="en-US" sz="1600" b="1" dirty="0" smtClean="0">
                    <a:solidFill>
                      <a:schemeClr val="bg1"/>
                    </a:solidFill>
                  </a:rPr>
                  <a:t>Exodus &amp; Conquest</a:t>
                </a:r>
                <a:endParaRPr lang="en-US" sz="1600" b="1" dirty="0">
                  <a:solidFill>
                    <a:schemeClr val="bg1"/>
                  </a:solidFill>
                </a:endParaRPr>
              </a:p>
            </p:txBody>
          </p:sp>
        </p:grpSp>
        <p:sp>
          <p:nvSpPr>
            <p:cNvPr id="56" name="Line 9"/>
            <p:cNvSpPr>
              <a:spLocks noChangeShapeType="1"/>
            </p:cNvSpPr>
            <p:nvPr/>
          </p:nvSpPr>
          <p:spPr bwMode="auto">
            <a:xfrm>
              <a:off x="2971800" y="2514600"/>
              <a:ext cx="0" cy="22098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1"/>
            </a:p>
          </p:txBody>
        </p:sp>
        <p:sp>
          <p:nvSpPr>
            <p:cNvPr id="57" name="Oval 10"/>
            <p:cNvSpPr>
              <a:spLocks noChangeArrowheads="1"/>
            </p:cNvSpPr>
            <p:nvPr/>
          </p:nvSpPr>
          <p:spPr bwMode="auto">
            <a:xfrm>
              <a:off x="2895600" y="4724400"/>
              <a:ext cx="152400" cy="152400"/>
            </a:xfrm>
            <a:prstGeom prst="ellipse">
              <a:avLst/>
            </a:prstGeom>
            <a:solidFill>
              <a:schemeClr val="accent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b="1"/>
            </a:p>
          </p:txBody>
        </p:sp>
      </p:grpSp>
      <p:grpSp>
        <p:nvGrpSpPr>
          <p:cNvPr id="13" name="Group 12"/>
          <p:cNvGrpSpPr/>
          <p:nvPr/>
        </p:nvGrpSpPr>
        <p:grpSpPr>
          <a:xfrm>
            <a:off x="7391400" y="2871077"/>
            <a:ext cx="457200" cy="539750"/>
            <a:chOff x="7467600" y="3619500"/>
            <a:chExt cx="457200" cy="647700"/>
          </a:xfrm>
        </p:grpSpPr>
        <p:cxnSp>
          <p:nvCxnSpPr>
            <p:cNvPr id="33" name="Straight Connector 32"/>
            <p:cNvCxnSpPr/>
            <p:nvPr/>
          </p:nvCxnSpPr>
          <p:spPr>
            <a:xfrm>
              <a:off x="7696200" y="3619500"/>
              <a:ext cx="0" cy="64770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467600" y="3810000"/>
              <a:ext cx="4572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7772400" y="1866900"/>
            <a:ext cx="1066800" cy="1607428"/>
            <a:chOff x="7772400" y="2947887"/>
            <a:chExt cx="1066800" cy="1928913"/>
          </a:xfrm>
        </p:grpSpPr>
        <p:grpSp>
          <p:nvGrpSpPr>
            <p:cNvPr id="60" name="Group 59"/>
            <p:cNvGrpSpPr/>
            <p:nvPr/>
          </p:nvGrpSpPr>
          <p:grpSpPr>
            <a:xfrm>
              <a:off x="7772400" y="2947887"/>
              <a:ext cx="1066800" cy="709712"/>
              <a:chOff x="685800" y="888696"/>
              <a:chExt cx="1371600" cy="762880"/>
            </a:xfrm>
          </p:grpSpPr>
          <p:sp>
            <p:nvSpPr>
              <p:cNvPr id="64" name="Rectangle 63"/>
              <p:cNvSpPr/>
              <p:nvPr/>
            </p:nvSpPr>
            <p:spPr>
              <a:xfrm>
                <a:off x="685800" y="914400"/>
                <a:ext cx="1371600" cy="737176"/>
              </a:xfrm>
              <a:prstGeom prst="rect">
                <a:avLst/>
              </a:prstGeom>
              <a:solidFill>
                <a:schemeClr val="accent6"/>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65" name="TextBox 64"/>
              <p:cNvSpPr txBox="1"/>
              <p:nvPr/>
            </p:nvSpPr>
            <p:spPr>
              <a:xfrm>
                <a:off x="685800" y="888696"/>
                <a:ext cx="1371600" cy="754301"/>
              </a:xfrm>
              <a:prstGeom prst="rect">
                <a:avLst/>
              </a:prstGeom>
              <a:noFill/>
              <a:ln>
                <a:noFill/>
                <a:prstDash val="solid"/>
              </a:ln>
            </p:spPr>
            <p:txBody>
              <a:bodyPr wrap="square" rtlCol="0">
                <a:spAutoFit/>
              </a:bodyPr>
              <a:lstStyle/>
              <a:p>
                <a:pPr algn="ctr"/>
                <a:r>
                  <a:rPr lang="en-US" sz="1600" b="1" dirty="0" smtClean="0">
                    <a:solidFill>
                      <a:schemeClr val="bg1"/>
                    </a:solidFill>
                  </a:rPr>
                  <a:t>Early Church</a:t>
                </a:r>
                <a:endParaRPr lang="en-US" sz="1600" b="1" dirty="0">
                  <a:solidFill>
                    <a:schemeClr val="bg1"/>
                  </a:solidFill>
                </a:endParaRPr>
              </a:p>
            </p:txBody>
          </p:sp>
        </p:grpSp>
        <p:sp>
          <p:nvSpPr>
            <p:cNvPr id="62" name="Line 9"/>
            <p:cNvSpPr>
              <a:spLocks noChangeShapeType="1"/>
            </p:cNvSpPr>
            <p:nvPr/>
          </p:nvSpPr>
          <p:spPr bwMode="auto">
            <a:xfrm>
              <a:off x="8305800" y="3657600"/>
              <a:ext cx="0" cy="10668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1"/>
            </a:p>
          </p:txBody>
        </p:sp>
        <p:sp>
          <p:nvSpPr>
            <p:cNvPr id="63" name="Oval 10"/>
            <p:cNvSpPr>
              <a:spLocks noChangeArrowheads="1"/>
            </p:cNvSpPr>
            <p:nvPr/>
          </p:nvSpPr>
          <p:spPr bwMode="auto">
            <a:xfrm>
              <a:off x="8229600" y="4724400"/>
              <a:ext cx="152400" cy="152400"/>
            </a:xfrm>
            <a:prstGeom prst="ellipse">
              <a:avLst/>
            </a:prstGeom>
            <a:solidFill>
              <a:schemeClr val="accent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b="1"/>
            </a:p>
          </p:txBody>
        </p:sp>
      </p:grpSp>
      <p:grpSp>
        <p:nvGrpSpPr>
          <p:cNvPr id="18" name="Group 17"/>
          <p:cNvGrpSpPr/>
          <p:nvPr/>
        </p:nvGrpSpPr>
        <p:grpSpPr>
          <a:xfrm>
            <a:off x="4572000" y="901122"/>
            <a:ext cx="1066800" cy="2573205"/>
            <a:chOff x="4572000" y="1788954"/>
            <a:chExt cx="1066800" cy="3087846"/>
          </a:xfrm>
        </p:grpSpPr>
        <p:grpSp>
          <p:nvGrpSpPr>
            <p:cNvPr id="67" name="Group 66"/>
            <p:cNvGrpSpPr/>
            <p:nvPr/>
          </p:nvGrpSpPr>
          <p:grpSpPr>
            <a:xfrm>
              <a:off x="4572000" y="1788954"/>
              <a:ext cx="1066800" cy="725646"/>
              <a:chOff x="685800" y="871569"/>
              <a:chExt cx="1371600" cy="780007"/>
            </a:xfrm>
          </p:grpSpPr>
          <p:sp>
            <p:nvSpPr>
              <p:cNvPr id="71" name="Rectangle 70"/>
              <p:cNvSpPr/>
              <p:nvPr/>
            </p:nvSpPr>
            <p:spPr>
              <a:xfrm>
                <a:off x="685800" y="914400"/>
                <a:ext cx="1371600" cy="737176"/>
              </a:xfrm>
              <a:prstGeom prst="rect">
                <a:avLst/>
              </a:prstGeom>
              <a:solidFill>
                <a:schemeClr val="accent5"/>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72" name="TextBox 71"/>
              <p:cNvSpPr txBox="1"/>
              <p:nvPr/>
            </p:nvSpPr>
            <p:spPr>
              <a:xfrm>
                <a:off x="685800" y="871569"/>
                <a:ext cx="1371600" cy="754301"/>
              </a:xfrm>
              <a:prstGeom prst="rect">
                <a:avLst/>
              </a:prstGeom>
              <a:noFill/>
              <a:ln>
                <a:noFill/>
                <a:prstDash val="solid"/>
              </a:ln>
            </p:spPr>
            <p:txBody>
              <a:bodyPr wrap="square" rtlCol="0">
                <a:spAutoFit/>
              </a:bodyPr>
              <a:lstStyle/>
              <a:p>
                <a:pPr algn="ctr"/>
                <a:r>
                  <a:rPr lang="en-US" sz="1600" b="1" dirty="0" smtClean="0">
                    <a:solidFill>
                      <a:schemeClr val="bg1"/>
                    </a:solidFill>
                  </a:rPr>
                  <a:t>Kings &amp; Prophets</a:t>
                </a:r>
                <a:endParaRPr lang="en-US" sz="1600" b="1" dirty="0">
                  <a:solidFill>
                    <a:schemeClr val="bg1"/>
                  </a:solidFill>
                </a:endParaRPr>
              </a:p>
            </p:txBody>
          </p:sp>
        </p:grpSp>
        <p:sp>
          <p:nvSpPr>
            <p:cNvPr id="69" name="Line 9"/>
            <p:cNvSpPr>
              <a:spLocks noChangeShapeType="1"/>
            </p:cNvSpPr>
            <p:nvPr/>
          </p:nvSpPr>
          <p:spPr bwMode="auto">
            <a:xfrm>
              <a:off x="5105400" y="2514600"/>
              <a:ext cx="0" cy="22098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1"/>
            </a:p>
          </p:txBody>
        </p:sp>
        <p:sp>
          <p:nvSpPr>
            <p:cNvPr id="70" name="Oval 10"/>
            <p:cNvSpPr>
              <a:spLocks noChangeArrowheads="1"/>
            </p:cNvSpPr>
            <p:nvPr/>
          </p:nvSpPr>
          <p:spPr bwMode="auto">
            <a:xfrm>
              <a:off x="5029200" y="4724400"/>
              <a:ext cx="152400" cy="152400"/>
            </a:xfrm>
            <a:prstGeom prst="ellipse">
              <a:avLst/>
            </a:prstGeom>
            <a:solidFill>
              <a:schemeClr val="accent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b="1"/>
            </a:p>
          </p:txBody>
        </p:sp>
      </p:grpSp>
      <p:grpSp>
        <p:nvGrpSpPr>
          <p:cNvPr id="19" name="Group 18"/>
          <p:cNvGrpSpPr/>
          <p:nvPr/>
        </p:nvGrpSpPr>
        <p:grpSpPr>
          <a:xfrm>
            <a:off x="5638800" y="1886828"/>
            <a:ext cx="1066800" cy="1587499"/>
            <a:chOff x="5638800" y="2971801"/>
            <a:chExt cx="1066800" cy="1904999"/>
          </a:xfrm>
        </p:grpSpPr>
        <p:grpSp>
          <p:nvGrpSpPr>
            <p:cNvPr id="74" name="Group 73"/>
            <p:cNvGrpSpPr/>
            <p:nvPr/>
          </p:nvGrpSpPr>
          <p:grpSpPr>
            <a:xfrm>
              <a:off x="5638800" y="2971801"/>
              <a:ext cx="1066800" cy="707606"/>
              <a:chOff x="685800" y="914400"/>
              <a:chExt cx="1371600" cy="760615"/>
            </a:xfrm>
          </p:grpSpPr>
          <p:sp>
            <p:nvSpPr>
              <p:cNvPr id="78" name="Rectangle 77"/>
              <p:cNvSpPr/>
              <p:nvPr/>
            </p:nvSpPr>
            <p:spPr>
              <a:xfrm>
                <a:off x="685800" y="914400"/>
                <a:ext cx="1371600" cy="737176"/>
              </a:xfrm>
              <a:prstGeom prst="rect">
                <a:avLst/>
              </a:prstGeom>
              <a:solidFill>
                <a:schemeClr val="accent5"/>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79" name="TextBox 78"/>
              <p:cNvSpPr txBox="1"/>
              <p:nvPr/>
            </p:nvSpPr>
            <p:spPr>
              <a:xfrm>
                <a:off x="685800" y="920714"/>
                <a:ext cx="1371600" cy="754301"/>
              </a:xfrm>
              <a:prstGeom prst="rect">
                <a:avLst/>
              </a:prstGeom>
              <a:noFill/>
              <a:ln>
                <a:noFill/>
                <a:prstDash val="solid"/>
              </a:ln>
            </p:spPr>
            <p:txBody>
              <a:bodyPr wrap="square" rtlCol="0">
                <a:spAutoFit/>
              </a:bodyPr>
              <a:lstStyle/>
              <a:p>
                <a:pPr algn="ctr"/>
                <a:r>
                  <a:rPr lang="en-US" sz="1600" b="1" dirty="0" smtClean="0">
                    <a:solidFill>
                      <a:schemeClr val="bg1"/>
                    </a:solidFill>
                  </a:rPr>
                  <a:t>Exile &amp; Return</a:t>
                </a:r>
                <a:endParaRPr lang="en-US" sz="1600" b="1" dirty="0">
                  <a:solidFill>
                    <a:schemeClr val="bg1"/>
                  </a:solidFill>
                </a:endParaRPr>
              </a:p>
            </p:txBody>
          </p:sp>
        </p:grpSp>
        <p:sp>
          <p:nvSpPr>
            <p:cNvPr id="76" name="Line 9"/>
            <p:cNvSpPr>
              <a:spLocks noChangeShapeType="1"/>
            </p:cNvSpPr>
            <p:nvPr/>
          </p:nvSpPr>
          <p:spPr bwMode="auto">
            <a:xfrm>
              <a:off x="6172200" y="3657600"/>
              <a:ext cx="0" cy="10668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1"/>
            </a:p>
          </p:txBody>
        </p:sp>
        <p:sp>
          <p:nvSpPr>
            <p:cNvPr id="77" name="Oval 10"/>
            <p:cNvSpPr>
              <a:spLocks noChangeArrowheads="1"/>
            </p:cNvSpPr>
            <p:nvPr/>
          </p:nvSpPr>
          <p:spPr bwMode="auto">
            <a:xfrm>
              <a:off x="6096000" y="4724400"/>
              <a:ext cx="152400" cy="152400"/>
            </a:xfrm>
            <a:prstGeom prst="ellipse">
              <a:avLst/>
            </a:prstGeom>
            <a:solidFill>
              <a:schemeClr val="accent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b="1"/>
            </a:p>
          </p:txBody>
        </p:sp>
      </p:grpSp>
      <p:grpSp>
        <p:nvGrpSpPr>
          <p:cNvPr id="20" name="Group 19"/>
          <p:cNvGrpSpPr/>
          <p:nvPr/>
        </p:nvGrpSpPr>
        <p:grpSpPr>
          <a:xfrm>
            <a:off x="6705600" y="901122"/>
            <a:ext cx="1066800" cy="2573205"/>
            <a:chOff x="6705600" y="1788954"/>
            <a:chExt cx="1066800" cy="3087846"/>
          </a:xfrm>
        </p:grpSpPr>
        <p:grpSp>
          <p:nvGrpSpPr>
            <p:cNvPr id="81" name="Group 80"/>
            <p:cNvGrpSpPr/>
            <p:nvPr/>
          </p:nvGrpSpPr>
          <p:grpSpPr>
            <a:xfrm>
              <a:off x="6705600" y="1788954"/>
              <a:ext cx="1066800" cy="725646"/>
              <a:chOff x="685800" y="871569"/>
              <a:chExt cx="1371600" cy="780007"/>
            </a:xfrm>
          </p:grpSpPr>
          <p:sp>
            <p:nvSpPr>
              <p:cNvPr id="85" name="Rectangle 84"/>
              <p:cNvSpPr/>
              <p:nvPr/>
            </p:nvSpPr>
            <p:spPr>
              <a:xfrm>
                <a:off x="685800" y="914400"/>
                <a:ext cx="1371600" cy="737176"/>
              </a:xfrm>
              <a:prstGeom prst="rect">
                <a:avLst/>
              </a:prstGeom>
              <a:solidFill>
                <a:schemeClr val="accent6"/>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86" name="TextBox 85"/>
              <p:cNvSpPr txBox="1"/>
              <p:nvPr/>
            </p:nvSpPr>
            <p:spPr>
              <a:xfrm>
                <a:off x="685800" y="871569"/>
                <a:ext cx="1371600" cy="754301"/>
              </a:xfrm>
              <a:prstGeom prst="rect">
                <a:avLst/>
              </a:prstGeom>
              <a:noFill/>
              <a:ln>
                <a:noFill/>
                <a:prstDash val="solid"/>
              </a:ln>
            </p:spPr>
            <p:txBody>
              <a:bodyPr wrap="square" rtlCol="0">
                <a:spAutoFit/>
              </a:bodyPr>
              <a:lstStyle/>
              <a:p>
                <a:pPr algn="ctr"/>
                <a:r>
                  <a:rPr lang="en-US" sz="1600" b="1" dirty="0" smtClean="0">
                    <a:solidFill>
                      <a:schemeClr val="bg1"/>
                    </a:solidFill>
                  </a:rPr>
                  <a:t>Life of Jesus</a:t>
                </a:r>
                <a:endParaRPr lang="en-US" sz="1600" b="1" dirty="0">
                  <a:solidFill>
                    <a:schemeClr val="bg1"/>
                  </a:solidFill>
                </a:endParaRPr>
              </a:p>
            </p:txBody>
          </p:sp>
        </p:grpSp>
        <p:sp>
          <p:nvSpPr>
            <p:cNvPr id="83" name="Line 9"/>
            <p:cNvSpPr>
              <a:spLocks noChangeShapeType="1"/>
            </p:cNvSpPr>
            <p:nvPr/>
          </p:nvSpPr>
          <p:spPr bwMode="auto">
            <a:xfrm>
              <a:off x="7239000" y="2514600"/>
              <a:ext cx="0" cy="22098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1"/>
            </a:p>
          </p:txBody>
        </p:sp>
        <p:sp>
          <p:nvSpPr>
            <p:cNvPr id="84" name="Oval 10"/>
            <p:cNvSpPr>
              <a:spLocks noChangeArrowheads="1"/>
            </p:cNvSpPr>
            <p:nvPr/>
          </p:nvSpPr>
          <p:spPr bwMode="auto">
            <a:xfrm>
              <a:off x="7162800" y="4724400"/>
              <a:ext cx="152400" cy="152400"/>
            </a:xfrm>
            <a:prstGeom prst="ellipse">
              <a:avLst/>
            </a:prstGeom>
            <a:solidFill>
              <a:schemeClr val="accent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b="1"/>
            </a:p>
          </p:txBody>
        </p:sp>
      </p:grpSp>
      <p:sp>
        <p:nvSpPr>
          <p:cNvPr id="108" name="TextBox 107"/>
          <p:cNvSpPr txBox="1"/>
          <p:nvPr/>
        </p:nvSpPr>
        <p:spPr>
          <a:xfrm>
            <a:off x="5966460" y="114300"/>
            <a:ext cx="1577340" cy="554214"/>
          </a:xfrm>
          <a:prstGeom prst="wedgeEllipseCallout">
            <a:avLst>
              <a:gd name="adj1" fmla="val -34918"/>
              <a:gd name="adj2" fmla="val 262338"/>
            </a:avLst>
          </a:prstGeom>
          <a:solidFill>
            <a:schemeClr val="tx1"/>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lnSpc>
                <a:spcPts val="2200"/>
              </a:lnSpc>
              <a:spcBef>
                <a:spcPts val="1200"/>
              </a:spcBef>
            </a:pPr>
            <a:r>
              <a:rPr lang="en-US" sz="2600" b="1" dirty="0" smtClean="0">
                <a:solidFill>
                  <a:schemeClr val="bg1"/>
                </a:solidFill>
                <a:effectLst>
                  <a:outerShdw blurRad="38100" dist="38100" dir="2700000" algn="tl">
                    <a:srgbClr val="000000">
                      <a:alpha val="43137"/>
                    </a:srgbClr>
                  </a:outerShdw>
                </a:effectLst>
              </a:rPr>
              <a:t>Daniel</a:t>
            </a:r>
            <a:endParaRPr lang="en-US" sz="2600" b="1" dirty="0">
              <a:solidFill>
                <a:schemeClr val="bg1"/>
              </a:solidFill>
              <a:effectLst>
                <a:outerShdw blurRad="38100" dist="38100" dir="2700000" algn="tl">
                  <a:srgbClr val="000000">
                    <a:alpha val="43137"/>
                  </a:srgbClr>
                </a:outerShdw>
              </a:effectLst>
            </a:endParaRPr>
          </a:p>
        </p:txBody>
      </p:sp>
      <p:grpSp>
        <p:nvGrpSpPr>
          <p:cNvPr id="143" name="Group 142"/>
          <p:cNvGrpSpPr/>
          <p:nvPr/>
        </p:nvGrpSpPr>
        <p:grpSpPr>
          <a:xfrm>
            <a:off x="457200" y="3719156"/>
            <a:ext cx="2865120" cy="357545"/>
            <a:chOff x="1143000" y="5905423"/>
            <a:chExt cx="685800" cy="429053"/>
          </a:xfrm>
        </p:grpSpPr>
        <p:sp>
          <p:nvSpPr>
            <p:cNvPr id="111" name="Rounded Rectangle 110"/>
            <p:cNvSpPr/>
            <p:nvPr/>
          </p:nvSpPr>
          <p:spPr>
            <a:xfrm>
              <a:off x="1143000" y="5954494"/>
              <a:ext cx="685800" cy="369332"/>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112" name="TextBox 111"/>
            <p:cNvSpPr txBox="1"/>
            <p:nvPr/>
          </p:nvSpPr>
          <p:spPr>
            <a:xfrm>
              <a:off x="1143000" y="5905423"/>
              <a:ext cx="685800" cy="429053"/>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Law</a:t>
              </a:r>
              <a:endParaRPr lang="en-US" sz="1500" b="1" dirty="0">
                <a:solidFill>
                  <a:schemeClr val="bg1"/>
                </a:solidFill>
              </a:endParaRPr>
            </a:p>
          </p:txBody>
        </p:sp>
      </p:grpSp>
      <p:grpSp>
        <p:nvGrpSpPr>
          <p:cNvPr id="144" name="Group 143"/>
          <p:cNvGrpSpPr/>
          <p:nvPr/>
        </p:nvGrpSpPr>
        <p:grpSpPr>
          <a:xfrm>
            <a:off x="3512820" y="3719156"/>
            <a:ext cx="2964180" cy="357545"/>
            <a:chOff x="3398520" y="5906197"/>
            <a:chExt cx="899160" cy="429053"/>
          </a:xfrm>
        </p:grpSpPr>
        <p:sp>
          <p:nvSpPr>
            <p:cNvPr id="120" name="Rounded Rectangle 119"/>
            <p:cNvSpPr/>
            <p:nvPr/>
          </p:nvSpPr>
          <p:spPr>
            <a:xfrm>
              <a:off x="3398520" y="5950803"/>
              <a:ext cx="89916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121" name="TextBox 120"/>
            <p:cNvSpPr txBox="1"/>
            <p:nvPr/>
          </p:nvSpPr>
          <p:spPr>
            <a:xfrm>
              <a:off x="3398520" y="5906197"/>
              <a:ext cx="899160" cy="429053"/>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History</a:t>
              </a:r>
              <a:endParaRPr lang="en-US" sz="1500" b="1" dirty="0">
                <a:solidFill>
                  <a:schemeClr val="bg1"/>
                </a:solidFill>
              </a:endParaRPr>
            </a:p>
          </p:txBody>
        </p:sp>
      </p:grpSp>
      <p:grpSp>
        <p:nvGrpSpPr>
          <p:cNvPr id="145" name="Group 144"/>
          <p:cNvGrpSpPr/>
          <p:nvPr/>
        </p:nvGrpSpPr>
        <p:grpSpPr>
          <a:xfrm>
            <a:off x="4572000" y="4229100"/>
            <a:ext cx="944880" cy="357545"/>
            <a:chOff x="5897880" y="5913115"/>
            <a:chExt cx="944880" cy="429053"/>
          </a:xfrm>
        </p:grpSpPr>
        <p:sp>
          <p:nvSpPr>
            <p:cNvPr id="136" name="Rounded Rectangle 135"/>
            <p:cNvSpPr/>
            <p:nvPr/>
          </p:nvSpPr>
          <p:spPr>
            <a:xfrm>
              <a:off x="5897880" y="5943600"/>
              <a:ext cx="94488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137" name="TextBox 136"/>
            <p:cNvSpPr txBox="1"/>
            <p:nvPr/>
          </p:nvSpPr>
          <p:spPr>
            <a:xfrm>
              <a:off x="5897880" y="5913115"/>
              <a:ext cx="944880" cy="429053"/>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Wisdom</a:t>
              </a:r>
              <a:endParaRPr lang="en-US" sz="1500" b="1" dirty="0">
                <a:solidFill>
                  <a:schemeClr val="bg1"/>
                </a:solidFill>
              </a:endParaRPr>
            </a:p>
          </p:txBody>
        </p:sp>
      </p:grpSp>
      <p:grpSp>
        <p:nvGrpSpPr>
          <p:cNvPr id="172" name="Group 171"/>
          <p:cNvGrpSpPr/>
          <p:nvPr/>
        </p:nvGrpSpPr>
        <p:grpSpPr>
          <a:xfrm>
            <a:off x="4953000" y="4709758"/>
            <a:ext cx="1752600" cy="370243"/>
            <a:chOff x="5552364" y="5271904"/>
            <a:chExt cx="1915236" cy="435892"/>
          </a:xfrm>
        </p:grpSpPr>
        <p:sp>
          <p:nvSpPr>
            <p:cNvPr id="148" name="Rounded Rectangle 147"/>
            <p:cNvSpPr/>
            <p:nvPr/>
          </p:nvSpPr>
          <p:spPr>
            <a:xfrm>
              <a:off x="5685367" y="5333999"/>
              <a:ext cx="159603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149" name="TextBox 148"/>
            <p:cNvSpPr txBox="1"/>
            <p:nvPr/>
          </p:nvSpPr>
          <p:spPr>
            <a:xfrm>
              <a:off x="5552364" y="5271904"/>
              <a:ext cx="1915236" cy="420943"/>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Prophets</a:t>
              </a:r>
              <a:endParaRPr lang="en-US" sz="1500" b="1" dirty="0">
                <a:solidFill>
                  <a:schemeClr val="bg1"/>
                </a:solidFill>
              </a:endParaRPr>
            </a:p>
          </p:txBody>
        </p:sp>
      </p:grpSp>
      <p:grpSp>
        <p:nvGrpSpPr>
          <p:cNvPr id="214" name="Group 213"/>
          <p:cNvGrpSpPr/>
          <p:nvPr/>
        </p:nvGrpSpPr>
        <p:grpSpPr>
          <a:xfrm>
            <a:off x="6781800" y="3695700"/>
            <a:ext cx="914400" cy="358570"/>
            <a:chOff x="-914400" y="7336877"/>
            <a:chExt cx="914400" cy="430284"/>
          </a:xfrm>
        </p:grpSpPr>
        <p:sp>
          <p:nvSpPr>
            <p:cNvPr id="175" name="Rounded Rectangle 174"/>
            <p:cNvSpPr/>
            <p:nvPr/>
          </p:nvSpPr>
          <p:spPr>
            <a:xfrm>
              <a:off x="-899160" y="7397829"/>
              <a:ext cx="822960" cy="369332"/>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600" b="1"/>
            </a:p>
          </p:txBody>
        </p:sp>
        <p:sp>
          <p:nvSpPr>
            <p:cNvPr id="176" name="TextBox 175"/>
            <p:cNvSpPr txBox="1"/>
            <p:nvPr/>
          </p:nvSpPr>
          <p:spPr>
            <a:xfrm>
              <a:off x="-914400" y="7336877"/>
              <a:ext cx="914400" cy="429054"/>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Gospels</a:t>
              </a:r>
              <a:endParaRPr lang="en-US" sz="1500" b="1" dirty="0">
                <a:solidFill>
                  <a:schemeClr val="bg1"/>
                </a:solidFill>
              </a:endParaRPr>
            </a:p>
          </p:txBody>
        </p:sp>
      </p:grpSp>
      <p:grpSp>
        <p:nvGrpSpPr>
          <p:cNvPr id="215" name="Group 214"/>
          <p:cNvGrpSpPr/>
          <p:nvPr/>
        </p:nvGrpSpPr>
        <p:grpSpPr>
          <a:xfrm>
            <a:off x="7650480" y="3695708"/>
            <a:ext cx="655320" cy="362303"/>
            <a:chOff x="228600" y="7330435"/>
            <a:chExt cx="655320" cy="434762"/>
          </a:xfrm>
        </p:grpSpPr>
        <p:sp>
          <p:nvSpPr>
            <p:cNvPr id="183" name="Rounded Rectangle 182"/>
            <p:cNvSpPr/>
            <p:nvPr/>
          </p:nvSpPr>
          <p:spPr>
            <a:xfrm>
              <a:off x="274320" y="7391400"/>
              <a:ext cx="56388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184" name="TextBox 183"/>
            <p:cNvSpPr txBox="1"/>
            <p:nvPr/>
          </p:nvSpPr>
          <p:spPr>
            <a:xfrm>
              <a:off x="228600" y="7330435"/>
              <a:ext cx="655320" cy="429053"/>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Acts</a:t>
              </a:r>
              <a:endParaRPr lang="en-US" sz="1500" b="1" dirty="0">
                <a:solidFill>
                  <a:schemeClr val="bg1"/>
                </a:solidFill>
              </a:endParaRPr>
            </a:p>
          </p:txBody>
        </p:sp>
      </p:grpSp>
      <p:grpSp>
        <p:nvGrpSpPr>
          <p:cNvPr id="216" name="Group 215"/>
          <p:cNvGrpSpPr/>
          <p:nvPr/>
        </p:nvGrpSpPr>
        <p:grpSpPr>
          <a:xfrm>
            <a:off x="8001000" y="4229100"/>
            <a:ext cx="838200" cy="357545"/>
            <a:chOff x="3139440" y="7360920"/>
            <a:chExt cx="807720" cy="429054"/>
          </a:xfrm>
        </p:grpSpPr>
        <p:sp>
          <p:nvSpPr>
            <p:cNvPr id="187" name="Rounded Rectangle 186"/>
            <p:cNvSpPr/>
            <p:nvPr/>
          </p:nvSpPr>
          <p:spPr>
            <a:xfrm>
              <a:off x="3139440" y="7398603"/>
              <a:ext cx="80772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188" name="TextBox 187"/>
            <p:cNvSpPr txBox="1"/>
            <p:nvPr/>
          </p:nvSpPr>
          <p:spPr>
            <a:xfrm>
              <a:off x="3139440" y="7360920"/>
              <a:ext cx="807720" cy="429054"/>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Letters</a:t>
              </a:r>
              <a:endParaRPr lang="en-US" sz="1500" b="1" dirty="0">
                <a:solidFill>
                  <a:schemeClr val="bg1"/>
                </a:solidFill>
              </a:endParaRPr>
            </a:p>
          </p:txBody>
        </p:sp>
      </p:grpSp>
      <p:grpSp>
        <p:nvGrpSpPr>
          <p:cNvPr id="217" name="Group 216"/>
          <p:cNvGrpSpPr/>
          <p:nvPr/>
        </p:nvGrpSpPr>
        <p:grpSpPr>
          <a:xfrm>
            <a:off x="8382000" y="4709753"/>
            <a:ext cx="579120" cy="370249"/>
            <a:chOff x="6069871" y="7328102"/>
            <a:chExt cx="783771" cy="444298"/>
          </a:xfrm>
        </p:grpSpPr>
        <p:sp>
          <p:nvSpPr>
            <p:cNvPr id="212" name="Rounded Rectangle 211"/>
            <p:cNvSpPr/>
            <p:nvPr/>
          </p:nvSpPr>
          <p:spPr>
            <a:xfrm>
              <a:off x="6156960" y="7398603"/>
              <a:ext cx="60960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213" name="TextBox 212"/>
            <p:cNvSpPr txBox="1"/>
            <p:nvPr/>
          </p:nvSpPr>
          <p:spPr>
            <a:xfrm>
              <a:off x="6069871" y="7328102"/>
              <a:ext cx="783771" cy="429053"/>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Rev</a:t>
              </a:r>
              <a:endParaRPr lang="en-US" sz="1500" b="1" dirty="0">
                <a:solidFill>
                  <a:schemeClr val="bg1"/>
                </a:solidFill>
              </a:endParaRPr>
            </a:p>
          </p:txBody>
        </p:sp>
      </p:grpSp>
    </p:spTree>
    <p:extLst>
      <p:ext uri="{BB962C8B-B14F-4D97-AF65-F5344CB8AC3E}">
        <p14:creationId xmlns:p14="http://schemas.microsoft.com/office/powerpoint/2010/main" val="22911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43"/>
                                        </p:tgtEl>
                                        <p:attrNameLst>
                                          <p:attrName>style.visibility</p:attrName>
                                        </p:attrNameLst>
                                      </p:cBhvr>
                                      <p:to>
                                        <p:strVal val="visible"/>
                                      </p:to>
                                    </p:set>
                                    <p:animEffect transition="in" filter="fade">
                                      <p:cBhvr>
                                        <p:cTn id="56" dur="500"/>
                                        <p:tgtEl>
                                          <p:spTgt spid="143"/>
                                        </p:tgtEl>
                                      </p:cBhvr>
                                    </p:animEffect>
                                  </p:childTnLst>
                                </p:cTn>
                              </p:par>
                              <p:par>
                                <p:cTn id="57" presetID="10" presetClass="entr" presetSubtype="0" fill="hold" nodeType="withEffect">
                                  <p:stCondLst>
                                    <p:cond delay="0"/>
                                  </p:stCondLst>
                                  <p:childTnLst>
                                    <p:set>
                                      <p:cBhvr>
                                        <p:cTn id="58" dur="1" fill="hold">
                                          <p:stCondLst>
                                            <p:cond delay="0"/>
                                          </p:stCondLst>
                                        </p:cTn>
                                        <p:tgtEl>
                                          <p:spTgt spid="144"/>
                                        </p:tgtEl>
                                        <p:attrNameLst>
                                          <p:attrName>style.visibility</p:attrName>
                                        </p:attrNameLst>
                                      </p:cBhvr>
                                      <p:to>
                                        <p:strVal val="visible"/>
                                      </p:to>
                                    </p:set>
                                    <p:animEffect transition="in" filter="fade">
                                      <p:cBhvr>
                                        <p:cTn id="59" dur="500"/>
                                        <p:tgtEl>
                                          <p:spTgt spid="144"/>
                                        </p:tgtEl>
                                      </p:cBhvr>
                                    </p:animEffect>
                                  </p:childTnLst>
                                </p:cTn>
                              </p:par>
                              <p:par>
                                <p:cTn id="60" presetID="10" presetClass="entr" presetSubtype="0" fill="hold" nodeType="withEffect">
                                  <p:stCondLst>
                                    <p:cond delay="0"/>
                                  </p:stCondLst>
                                  <p:childTnLst>
                                    <p:set>
                                      <p:cBhvr>
                                        <p:cTn id="61" dur="1" fill="hold">
                                          <p:stCondLst>
                                            <p:cond delay="0"/>
                                          </p:stCondLst>
                                        </p:cTn>
                                        <p:tgtEl>
                                          <p:spTgt spid="145"/>
                                        </p:tgtEl>
                                        <p:attrNameLst>
                                          <p:attrName>style.visibility</p:attrName>
                                        </p:attrNameLst>
                                      </p:cBhvr>
                                      <p:to>
                                        <p:strVal val="visible"/>
                                      </p:to>
                                    </p:set>
                                    <p:animEffect transition="in" filter="fade">
                                      <p:cBhvr>
                                        <p:cTn id="62" dur="500"/>
                                        <p:tgtEl>
                                          <p:spTgt spid="145"/>
                                        </p:tgtEl>
                                      </p:cBhvr>
                                    </p:animEffect>
                                  </p:childTnLst>
                                </p:cTn>
                              </p:par>
                              <p:par>
                                <p:cTn id="63" presetID="10" presetClass="entr" presetSubtype="0" fill="hold" nodeType="withEffect">
                                  <p:stCondLst>
                                    <p:cond delay="0"/>
                                  </p:stCondLst>
                                  <p:childTnLst>
                                    <p:set>
                                      <p:cBhvr>
                                        <p:cTn id="64" dur="1" fill="hold">
                                          <p:stCondLst>
                                            <p:cond delay="0"/>
                                          </p:stCondLst>
                                        </p:cTn>
                                        <p:tgtEl>
                                          <p:spTgt spid="172"/>
                                        </p:tgtEl>
                                        <p:attrNameLst>
                                          <p:attrName>style.visibility</p:attrName>
                                        </p:attrNameLst>
                                      </p:cBhvr>
                                      <p:to>
                                        <p:strVal val="visible"/>
                                      </p:to>
                                    </p:set>
                                    <p:animEffect transition="in" filter="fade">
                                      <p:cBhvr>
                                        <p:cTn id="65" dur="500"/>
                                        <p:tgtEl>
                                          <p:spTgt spid="172"/>
                                        </p:tgtEl>
                                      </p:cBhvr>
                                    </p:animEffect>
                                  </p:childTnLst>
                                </p:cTn>
                              </p:par>
                              <p:par>
                                <p:cTn id="66" presetID="10" presetClass="entr" presetSubtype="0" fill="hold" nodeType="with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500"/>
                                        <p:tgtEl>
                                          <p:spTgt spid="214"/>
                                        </p:tgtEl>
                                      </p:cBhvr>
                                    </p:animEffect>
                                  </p:childTnLst>
                                </p:cTn>
                              </p:par>
                              <p:par>
                                <p:cTn id="69" presetID="10" presetClass="entr" presetSubtype="0" fill="hold" nodeType="withEffect">
                                  <p:stCondLst>
                                    <p:cond delay="0"/>
                                  </p:stCondLst>
                                  <p:childTnLst>
                                    <p:set>
                                      <p:cBhvr>
                                        <p:cTn id="70" dur="1" fill="hold">
                                          <p:stCondLst>
                                            <p:cond delay="0"/>
                                          </p:stCondLst>
                                        </p:cTn>
                                        <p:tgtEl>
                                          <p:spTgt spid="215"/>
                                        </p:tgtEl>
                                        <p:attrNameLst>
                                          <p:attrName>style.visibility</p:attrName>
                                        </p:attrNameLst>
                                      </p:cBhvr>
                                      <p:to>
                                        <p:strVal val="visible"/>
                                      </p:to>
                                    </p:set>
                                    <p:animEffect transition="in" filter="fade">
                                      <p:cBhvr>
                                        <p:cTn id="71" dur="500"/>
                                        <p:tgtEl>
                                          <p:spTgt spid="215"/>
                                        </p:tgtEl>
                                      </p:cBhvr>
                                    </p:animEffect>
                                  </p:childTnLst>
                                </p:cTn>
                              </p:par>
                              <p:par>
                                <p:cTn id="72" presetID="10" presetClass="entr" presetSubtype="0" fill="hold" nodeType="withEffect">
                                  <p:stCondLst>
                                    <p:cond delay="0"/>
                                  </p:stCondLst>
                                  <p:childTnLst>
                                    <p:set>
                                      <p:cBhvr>
                                        <p:cTn id="73" dur="1" fill="hold">
                                          <p:stCondLst>
                                            <p:cond delay="0"/>
                                          </p:stCondLst>
                                        </p:cTn>
                                        <p:tgtEl>
                                          <p:spTgt spid="216"/>
                                        </p:tgtEl>
                                        <p:attrNameLst>
                                          <p:attrName>style.visibility</p:attrName>
                                        </p:attrNameLst>
                                      </p:cBhvr>
                                      <p:to>
                                        <p:strVal val="visible"/>
                                      </p:to>
                                    </p:set>
                                    <p:animEffect transition="in" filter="fade">
                                      <p:cBhvr>
                                        <p:cTn id="74" dur="500"/>
                                        <p:tgtEl>
                                          <p:spTgt spid="216"/>
                                        </p:tgtEl>
                                      </p:cBhvr>
                                    </p:animEffect>
                                  </p:childTnLst>
                                </p:cTn>
                              </p:par>
                              <p:par>
                                <p:cTn id="75" presetID="10" presetClass="entr" presetSubtype="0" fill="hold" nodeType="withEffect">
                                  <p:stCondLst>
                                    <p:cond delay="0"/>
                                  </p:stCondLst>
                                  <p:childTnLst>
                                    <p:set>
                                      <p:cBhvr>
                                        <p:cTn id="76" dur="1" fill="hold">
                                          <p:stCondLst>
                                            <p:cond delay="0"/>
                                          </p:stCondLst>
                                        </p:cTn>
                                        <p:tgtEl>
                                          <p:spTgt spid="217"/>
                                        </p:tgtEl>
                                        <p:attrNameLst>
                                          <p:attrName>style.visibility</p:attrName>
                                        </p:attrNameLst>
                                      </p:cBhvr>
                                      <p:to>
                                        <p:strVal val="visible"/>
                                      </p:to>
                                    </p:set>
                                    <p:animEffect transition="in" filter="fade">
                                      <p:cBhvr>
                                        <p:cTn id="77" dur="500"/>
                                        <p:tgtEl>
                                          <p:spTgt spid="21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fade">
                                      <p:cBhvr>
                                        <p:cTn id="82"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3558282"/>
            <a:ext cx="3581400"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304800" y="3771900"/>
            <a:ext cx="762000" cy="369332"/>
            <a:chOff x="152400" y="4450076"/>
            <a:chExt cx="762000" cy="443198"/>
          </a:xfrm>
        </p:grpSpPr>
        <p:sp>
          <p:nvSpPr>
            <p:cNvPr id="20" name="TextBox 19"/>
            <p:cNvSpPr txBox="1"/>
            <p:nvPr/>
          </p:nvSpPr>
          <p:spPr>
            <a:xfrm>
              <a:off x="152400" y="4450076"/>
              <a:ext cx="762000" cy="443198"/>
            </a:xfrm>
            <a:prstGeom prst="rect">
              <a:avLst/>
            </a:prstGeom>
            <a:noFill/>
          </p:spPr>
          <p:txBody>
            <a:bodyPr wrap="square" rtlCol="0">
              <a:spAutoFit/>
            </a:bodyPr>
            <a:lstStyle/>
            <a:p>
              <a:pPr algn="ctr"/>
              <a:r>
                <a:rPr lang="en-US" dirty="0" smtClean="0"/>
                <a:t>Saul</a:t>
              </a:r>
              <a:endParaRPr lang="en-US" dirty="0"/>
            </a:p>
          </p:txBody>
        </p:sp>
        <p:sp>
          <p:nvSpPr>
            <p:cNvPr id="26" name="Rounded Rectangle 25"/>
            <p:cNvSpPr/>
            <p:nvPr/>
          </p:nvSpPr>
          <p:spPr>
            <a:xfrm>
              <a:off x="152400" y="4495800"/>
              <a:ext cx="7620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1219200" y="3771900"/>
            <a:ext cx="914400" cy="369332"/>
            <a:chOff x="1143000" y="4450076"/>
            <a:chExt cx="914400" cy="443198"/>
          </a:xfrm>
        </p:grpSpPr>
        <p:sp>
          <p:nvSpPr>
            <p:cNvPr id="24" name="TextBox 23"/>
            <p:cNvSpPr txBox="1"/>
            <p:nvPr/>
          </p:nvSpPr>
          <p:spPr>
            <a:xfrm>
              <a:off x="1143000" y="4450076"/>
              <a:ext cx="914400" cy="443198"/>
            </a:xfrm>
            <a:prstGeom prst="rect">
              <a:avLst/>
            </a:prstGeom>
            <a:noFill/>
          </p:spPr>
          <p:txBody>
            <a:bodyPr wrap="square" rtlCol="0">
              <a:spAutoFit/>
            </a:bodyPr>
            <a:lstStyle/>
            <a:p>
              <a:pPr algn="ctr"/>
              <a:r>
                <a:rPr lang="en-US" dirty="0" smtClean="0"/>
                <a:t>David</a:t>
              </a:r>
              <a:endParaRPr lang="en-US" dirty="0"/>
            </a:p>
          </p:txBody>
        </p:sp>
        <p:sp>
          <p:nvSpPr>
            <p:cNvPr id="27" name="Rounded Rectangle 26"/>
            <p:cNvSpPr/>
            <p:nvPr/>
          </p:nvSpPr>
          <p:spPr>
            <a:xfrm>
              <a:off x="1143000" y="4495800"/>
              <a:ext cx="9144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2286000" y="3771900"/>
            <a:ext cx="1066800" cy="369332"/>
            <a:chOff x="2286000" y="4450076"/>
            <a:chExt cx="1066800" cy="443198"/>
          </a:xfrm>
        </p:grpSpPr>
        <p:sp>
          <p:nvSpPr>
            <p:cNvPr id="25" name="TextBox 24"/>
            <p:cNvSpPr txBox="1"/>
            <p:nvPr/>
          </p:nvSpPr>
          <p:spPr>
            <a:xfrm>
              <a:off x="2286000" y="4450076"/>
              <a:ext cx="1066800" cy="443198"/>
            </a:xfrm>
            <a:prstGeom prst="rect">
              <a:avLst/>
            </a:prstGeom>
            <a:noFill/>
          </p:spPr>
          <p:txBody>
            <a:bodyPr wrap="square" rtlCol="0">
              <a:spAutoFit/>
            </a:bodyPr>
            <a:lstStyle/>
            <a:p>
              <a:pPr algn="ctr"/>
              <a:r>
                <a:rPr lang="en-US" dirty="0" smtClean="0"/>
                <a:t>Solomon</a:t>
              </a:r>
              <a:endParaRPr lang="en-US" dirty="0"/>
            </a:p>
          </p:txBody>
        </p:sp>
        <p:sp>
          <p:nvSpPr>
            <p:cNvPr id="28" name="Rounded Rectangle 27"/>
            <p:cNvSpPr/>
            <p:nvPr/>
          </p:nvSpPr>
          <p:spPr>
            <a:xfrm>
              <a:off x="2286000" y="4495800"/>
              <a:ext cx="10668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p:cNvSpPr txBox="1"/>
          <p:nvPr/>
        </p:nvSpPr>
        <p:spPr>
          <a:xfrm>
            <a:off x="3124200" y="1914723"/>
            <a:ext cx="990600" cy="369332"/>
          </a:xfrm>
          <a:prstGeom prst="rect">
            <a:avLst/>
          </a:prstGeom>
          <a:noFill/>
        </p:spPr>
        <p:txBody>
          <a:bodyPr wrap="square" rtlCol="0">
            <a:spAutoFit/>
          </a:bodyPr>
          <a:lstStyle/>
          <a:p>
            <a:pPr algn="ctr"/>
            <a:r>
              <a:rPr lang="en-US" dirty="0" smtClean="0"/>
              <a:t>931 BC</a:t>
            </a:r>
            <a:endParaRPr lang="en-US" dirty="0"/>
          </a:p>
        </p:txBody>
      </p:sp>
      <p:grpSp>
        <p:nvGrpSpPr>
          <p:cNvPr id="68" name="Group 67"/>
          <p:cNvGrpSpPr/>
          <p:nvPr/>
        </p:nvGrpSpPr>
        <p:grpSpPr>
          <a:xfrm>
            <a:off x="3581400" y="4414395"/>
            <a:ext cx="4953000" cy="765838"/>
            <a:chOff x="3581400" y="5105400"/>
            <a:chExt cx="5105400" cy="919005"/>
          </a:xfrm>
        </p:grpSpPr>
        <p:cxnSp>
          <p:nvCxnSpPr>
            <p:cNvPr id="11" name="Straight Connector 10"/>
            <p:cNvCxnSpPr/>
            <p:nvPr/>
          </p:nvCxnSpPr>
          <p:spPr>
            <a:xfrm>
              <a:off x="3581400" y="5105400"/>
              <a:ext cx="5105400" cy="1166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4800600" y="5334000"/>
              <a:ext cx="2667000" cy="6463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4876800" y="5248808"/>
              <a:ext cx="2514600" cy="775597"/>
            </a:xfrm>
            <a:prstGeom prst="rect">
              <a:avLst/>
            </a:prstGeom>
            <a:noFill/>
          </p:spPr>
          <p:txBody>
            <a:bodyPr wrap="square" rtlCol="0">
              <a:spAutoFit/>
            </a:bodyPr>
            <a:lstStyle/>
            <a:p>
              <a:pPr algn="ctr"/>
              <a:r>
                <a:rPr lang="en-US" dirty="0" smtClean="0"/>
                <a:t>Southern Kingdom:</a:t>
              </a:r>
            </a:p>
            <a:p>
              <a:pPr algn="ctr"/>
              <a:r>
                <a:rPr lang="en-US" b="1" dirty="0" smtClean="0"/>
                <a:t>JUDAH</a:t>
              </a:r>
              <a:endParaRPr lang="en-US" b="1" dirty="0"/>
            </a:p>
          </p:txBody>
        </p:sp>
      </p:grpSp>
      <p:grpSp>
        <p:nvGrpSpPr>
          <p:cNvPr id="67" name="Group 66"/>
          <p:cNvGrpSpPr/>
          <p:nvPr/>
        </p:nvGrpSpPr>
        <p:grpSpPr>
          <a:xfrm>
            <a:off x="3581400" y="2701032"/>
            <a:ext cx="3429000" cy="766068"/>
            <a:chOff x="3581400" y="3009900"/>
            <a:chExt cx="3429000" cy="919282"/>
          </a:xfrm>
        </p:grpSpPr>
        <p:cxnSp>
          <p:nvCxnSpPr>
            <p:cNvPr id="15" name="Straight Connector 14"/>
            <p:cNvCxnSpPr/>
            <p:nvPr/>
          </p:nvCxnSpPr>
          <p:spPr>
            <a:xfrm>
              <a:off x="3581400" y="3009900"/>
              <a:ext cx="3429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3962400" y="3237131"/>
              <a:ext cx="2667000" cy="6463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4038600" y="3153584"/>
              <a:ext cx="2514600" cy="775598"/>
            </a:xfrm>
            <a:prstGeom prst="rect">
              <a:avLst/>
            </a:prstGeom>
            <a:noFill/>
          </p:spPr>
          <p:txBody>
            <a:bodyPr wrap="square" rtlCol="0">
              <a:spAutoFit/>
            </a:bodyPr>
            <a:lstStyle/>
            <a:p>
              <a:pPr algn="ctr"/>
              <a:r>
                <a:rPr lang="en-US" dirty="0" smtClean="0"/>
                <a:t>Northern Kingdom:</a:t>
              </a:r>
            </a:p>
            <a:p>
              <a:pPr algn="ctr"/>
              <a:r>
                <a:rPr lang="en-US" b="1" dirty="0" smtClean="0"/>
                <a:t>ISRAEL</a:t>
              </a:r>
              <a:endParaRPr lang="en-US" b="1" dirty="0"/>
            </a:p>
          </p:txBody>
        </p:sp>
      </p:grpSp>
      <p:grpSp>
        <p:nvGrpSpPr>
          <p:cNvPr id="66" name="Group 65"/>
          <p:cNvGrpSpPr/>
          <p:nvPr/>
        </p:nvGrpSpPr>
        <p:grpSpPr>
          <a:xfrm>
            <a:off x="3200400" y="2222499"/>
            <a:ext cx="762000" cy="2199337"/>
            <a:chOff x="3200400" y="2443071"/>
            <a:chExt cx="762000" cy="2662329"/>
          </a:xfrm>
        </p:grpSpPr>
        <p:cxnSp>
          <p:nvCxnSpPr>
            <p:cNvPr id="9" name="Straight Connector 8"/>
            <p:cNvCxnSpPr/>
            <p:nvPr/>
          </p:nvCxnSpPr>
          <p:spPr>
            <a:xfrm>
              <a:off x="3581400" y="3009900"/>
              <a:ext cx="0" cy="20955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3581400" y="2485844"/>
              <a:ext cx="0" cy="49530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00400" y="2443071"/>
              <a:ext cx="762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6553200" y="1914723"/>
            <a:ext cx="914400" cy="752277"/>
            <a:chOff x="6553200" y="2066330"/>
            <a:chExt cx="914400" cy="902732"/>
          </a:xfrm>
        </p:grpSpPr>
        <p:sp>
          <p:nvSpPr>
            <p:cNvPr id="51" name="TextBox 50"/>
            <p:cNvSpPr txBox="1"/>
            <p:nvPr/>
          </p:nvSpPr>
          <p:spPr>
            <a:xfrm>
              <a:off x="6553200" y="2066330"/>
              <a:ext cx="914400" cy="443198"/>
            </a:xfrm>
            <a:prstGeom prst="rect">
              <a:avLst/>
            </a:prstGeom>
            <a:noFill/>
          </p:spPr>
          <p:txBody>
            <a:bodyPr wrap="square" rtlCol="0">
              <a:spAutoFit/>
            </a:bodyPr>
            <a:lstStyle/>
            <a:p>
              <a:pPr algn="ctr"/>
              <a:r>
                <a:rPr lang="en-US" dirty="0" smtClean="0"/>
                <a:t>722 BC</a:t>
              </a:r>
              <a:endParaRPr lang="en-US" dirty="0"/>
            </a:p>
          </p:txBody>
        </p:sp>
        <p:cxnSp>
          <p:nvCxnSpPr>
            <p:cNvPr id="58" name="Straight Connector 57"/>
            <p:cNvCxnSpPr/>
            <p:nvPr/>
          </p:nvCxnSpPr>
          <p:spPr>
            <a:xfrm flipV="1">
              <a:off x="7010400" y="2473762"/>
              <a:ext cx="0" cy="4953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629400" y="2435662"/>
              <a:ext cx="762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8077200" y="2930724"/>
            <a:ext cx="914400" cy="1483668"/>
            <a:chOff x="8229600" y="3821668"/>
            <a:chExt cx="914400" cy="1780402"/>
          </a:xfrm>
        </p:grpSpPr>
        <p:sp>
          <p:nvSpPr>
            <p:cNvPr id="52" name="TextBox 51"/>
            <p:cNvSpPr txBox="1"/>
            <p:nvPr/>
          </p:nvSpPr>
          <p:spPr>
            <a:xfrm>
              <a:off x="8229600" y="3821668"/>
              <a:ext cx="914400" cy="443198"/>
            </a:xfrm>
            <a:prstGeom prst="rect">
              <a:avLst/>
            </a:prstGeom>
            <a:noFill/>
          </p:spPr>
          <p:txBody>
            <a:bodyPr wrap="square" rtlCol="0">
              <a:spAutoFit/>
            </a:bodyPr>
            <a:lstStyle/>
            <a:p>
              <a:pPr algn="ctr"/>
              <a:r>
                <a:rPr lang="en-US" b="1" dirty="0" smtClean="0"/>
                <a:t>586 BC</a:t>
              </a:r>
              <a:endParaRPr lang="en-US" b="1" dirty="0"/>
            </a:p>
          </p:txBody>
        </p:sp>
        <p:cxnSp>
          <p:nvCxnSpPr>
            <p:cNvPr id="59" name="Straight Connector 58"/>
            <p:cNvCxnSpPr/>
            <p:nvPr/>
          </p:nvCxnSpPr>
          <p:spPr>
            <a:xfrm flipV="1">
              <a:off x="8686800" y="4191000"/>
              <a:ext cx="0" cy="141107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8305800" y="4191000"/>
              <a:ext cx="762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990600" y="495300"/>
            <a:ext cx="6858000" cy="1202411"/>
            <a:chOff x="990600" y="-243840"/>
            <a:chExt cx="6858000" cy="1442893"/>
          </a:xfrm>
        </p:grpSpPr>
        <p:sp>
          <p:nvSpPr>
            <p:cNvPr id="4" name="Line Callout 2 3"/>
            <p:cNvSpPr/>
            <p:nvPr/>
          </p:nvSpPr>
          <p:spPr>
            <a:xfrm>
              <a:off x="990600" y="-228600"/>
              <a:ext cx="6858000" cy="1427653"/>
            </a:xfrm>
            <a:prstGeom prst="borderCallout2">
              <a:avLst>
                <a:gd name="adj1" fmla="val 111448"/>
                <a:gd name="adj2" fmla="val 3437"/>
                <a:gd name="adj3" fmla="val 146319"/>
                <a:gd name="adj4" fmla="val 1304"/>
                <a:gd name="adj5" fmla="val 272957"/>
                <a:gd name="adj6" fmla="val 9766"/>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19200" y="-243840"/>
              <a:ext cx="6477000" cy="1440393"/>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rPr>
                <a:t>“And your house and your kingdom shall be made sure forever before me. Your throne shall be established forever.” 2 Samuel 7:16</a:t>
              </a:r>
              <a:endParaRPr lang="en-US" sz="2400" b="1" dirty="0">
                <a:solidFill>
                  <a:schemeClr val="bg1"/>
                </a:solidFill>
                <a:effectLst>
                  <a:outerShdw blurRad="38100" dist="38100" dir="2700000" algn="tl">
                    <a:srgbClr val="000000">
                      <a:alpha val="43137"/>
                    </a:srgbClr>
                  </a:outerShdw>
                </a:effectLst>
              </a:endParaRPr>
            </a:p>
          </p:txBody>
        </p:sp>
      </p:grpSp>
      <p:grpSp>
        <p:nvGrpSpPr>
          <p:cNvPr id="83" name="Group 82"/>
          <p:cNvGrpSpPr/>
          <p:nvPr/>
        </p:nvGrpSpPr>
        <p:grpSpPr>
          <a:xfrm>
            <a:off x="6934200" y="3756224"/>
            <a:ext cx="914400" cy="667891"/>
            <a:chOff x="8229600" y="3821668"/>
            <a:chExt cx="914400" cy="801469"/>
          </a:xfrm>
        </p:grpSpPr>
        <p:sp>
          <p:nvSpPr>
            <p:cNvPr id="84" name="TextBox 83"/>
            <p:cNvSpPr txBox="1"/>
            <p:nvPr/>
          </p:nvSpPr>
          <p:spPr>
            <a:xfrm>
              <a:off x="8229600" y="3821668"/>
              <a:ext cx="914400" cy="443198"/>
            </a:xfrm>
            <a:prstGeom prst="rect">
              <a:avLst/>
            </a:prstGeom>
            <a:noFill/>
          </p:spPr>
          <p:txBody>
            <a:bodyPr wrap="square" rtlCol="0">
              <a:spAutoFit/>
            </a:bodyPr>
            <a:lstStyle/>
            <a:p>
              <a:pPr algn="ctr"/>
              <a:r>
                <a:rPr lang="en-US" dirty="0" smtClean="0"/>
                <a:t>605 BC</a:t>
              </a:r>
              <a:endParaRPr lang="en-US" dirty="0"/>
            </a:p>
          </p:txBody>
        </p:sp>
        <p:cxnSp>
          <p:nvCxnSpPr>
            <p:cNvPr id="85" name="Straight Connector 84"/>
            <p:cNvCxnSpPr/>
            <p:nvPr/>
          </p:nvCxnSpPr>
          <p:spPr>
            <a:xfrm flipH="1" flipV="1">
              <a:off x="8686800" y="4226004"/>
              <a:ext cx="1" cy="39713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305800" y="4191000"/>
              <a:ext cx="762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7543800" y="3375223"/>
            <a:ext cx="914400" cy="1048892"/>
            <a:chOff x="8229600" y="3847742"/>
            <a:chExt cx="914400" cy="1258670"/>
          </a:xfrm>
        </p:grpSpPr>
        <p:sp>
          <p:nvSpPr>
            <p:cNvPr id="88" name="TextBox 87"/>
            <p:cNvSpPr txBox="1"/>
            <p:nvPr/>
          </p:nvSpPr>
          <p:spPr>
            <a:xfrm>
              <a:off x="8229600" y="3847742"/>
              <a:ext cx="914400" cy="443198"/>
            </a:xfrm>
            <a:prstGeom prst="rect">
              <a:avLst/>
            </a:prstGeom>
            <a:noFill/>
          </p:spPr>
          <p:txBody>
            <a:bodyPr wrap="square" rtlCol="0">
              <a:spAutoFit/>
            </a:bodyPr>
            <a:lstStyle/>
            <a:p>
              <a:pPr algn="ctr"/>
              <a:r>
                <a:rPr lang="en-US" dirty="0" smtClean="0"/>
                <a:t>597 BC</a:t>
              </a:r>
              <a:endParaRPr lang="en-US" dirty="0"/>
            </a:p>
          </p:txBody>
        </p:sp>
        <p:cxnSp>
          <p:nvCxnSpPr>
            <p:cNvPr id="91" name="Straight Connector 90"/>
            <p:cNvCxnSpPr/>
            <p:nvPr/>
          </p:nvCxnSpPr>
          <p:spPr>
            <a:xfrm flipV="1">
              <a:off x="8686800" y="4217074"/>
              <a:ext cx="0" cy="88933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8305800" y="4217074"/>
              <a:ext cx="7620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7" name="Straight Arrow Connector 56"/>
          <p:cNvCxnSpPr/>
          <p:nvPr/>
        </p:nvCxnSpPr>
        <p:spPr>
          <a:xfrm>
            <a:off x="7315200" y="1587500"/>
            <a:ext cx="990600" cy="1196777"/>
          </a:xfrm>
          <a:prstGeom prst="straightConnector1">
            <a:avLst/>
          </a:prstGeom>
          <a:ln w="762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7962900" y="2847776"/>
            <a:ext cx="1104900" cy="527447"/>
          </a:xfrm>
          <a:prstGeom prst="ellipse">
            <a:avLst/>
          </a:prstGeom>
          <a:no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876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wipe(up)">
                                      <p:cBhvr>
                                        <p:cTn id="60" dur="500"/>
                                        <p:tgtEl>
                                          <p:spTgt spid="57"/>
                                        </p:tgtEl>
                                      </p:cBhvr>
                                    </p:animEffect>
                                  </p:childTnLst>
                                </p:cTn>
                              </p:par>
                            </p:childTnLst>
                          </p:cTn>
                        </p:par>
                        <p:par>
                          <p:cTn id="61" fill="hold">
                            <p:stCondLst>
                              <p:cond delay="500"/>
                            </p:stCondLst>
                            <p:childTnLst>
                              <p:par>
                                <p:cTn id="62" presetID="21" presetClass="entr" presetSubtype="1" fill="hold" grpId="0" nodeType="afterEffect">
                                  <p:stCondLst>
                                    <p:cond delay="0"/>
                                  </p:stCondLst>
                                  <p:childTnLst>
                                    <p:set>
                                      <p:cBhvr>
                                        <p:cTn id="63" dur="1" fill="hold">
                                          <p:stCondLst>
                                            <p:cond delay="0"/>
                                          </p:stCondLst>
                                        </p:cTn>
                                        <p:tgtEl>
                                          <p:spTgt spid="74"/>
                                        </p:tgtEl>
                                        <p:attrNameLst>
                                          <p:attrName>style.visibility</p:attrName>
                                        </p:attrNameLst>
                                      </p:cBhvr>
                                      <p:to>
                                        <p:strVal val="visible"/>
                                      </p:to>
                                    </p:set>
                                    <p:animEffect transition="in" filter="wheel(1)">
                                      <p:cBhvr>
                                        <p:cTn id="64" dur="2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114300"/>
            <a:ext cx="9144000" cy="482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33400" y="1034009"/>
            <a:ext cx="8077200" cy="830997"/>
          </a:xfrm>
          <a:prstGeom prst="rect">
            <a:avLst/>
          </a:prstGeom>
          <a:noFill/>
        </p:spPr>
        <p:txBody>
          <a:bodyPr wrap="square" rtlCol="0">
            <a:spAutoFit/>
          </a:bodyPr>
          <a:lstStyle/>
          <a:p>
            <a:pPr algn="ctr"/>
            <a:r>
              <a:rPr lang="en-US" sz="4800" b="1" u="sng" dirty="0" smtClean="0">
                <a:effectLst>
                  <a:outerShdw blurRad="38100" dist="38100" dir="2700000" algn="tl">
                    <a:srgbClr val="000000">
                      <a:alpha val="43137"/>
                    </a:srgbClr>
                  </a:outerShdw>
                </a:effectLst>
              </a:rPr>
              <a:t>The Book of Daniel</a:t>
            </a:r>
          </a:p>
        </p:txBody>
      </p:sp>
      <p:sp>
        <p:nvSpPr>
          <p:cNvPr id="15" name="TextBox 14"/>
          <p:cNvSpPr txBox="1"/>
          <p:nvPr/>
        </p:nvSpPr>
        <p:spPr>
          <a:xfrm>
            <a:off x="533400" y="1034008"/>
            <a:ext cx="8077200" cy="2492990"/>
          </a:xfrm>
          <a:prstGeom prst="rect">
            <a:avLst/>
          </a:prstGeom>
          <a:noFill/>
        </p:spPr>
        <p:txBody>
          <a:bodyPr wrap="square" rtlCol="0">
            <a:spAutoFit/>
          </a:bodyPr>
          <a:lstStyle/>
          <a:p>
            <a:pPr algn="ctr"/>
            <a:endParaRPr lang="en-US" sz="4800" b="1" u="sng" dirty="0" smtClean="0">
              <a:solidFill>
                <a:schemeClr val="tx1">
                  <a:lumMod val="85000"/>
                  <a:lumOff val="15000"/>
                </a:schemeClr>
              </a:solidFill>
              <a:effectLst>
                <a:outerShdw blurRad="38100" dist="38100" dir="2700000" algn="tl">
                  <a:srgbClr val="000000">
                    <a:alpha val="43137"/>
                  </a:srgbClr>
                </a:outerShdw>
              </a:effectLst>
            </a:endParaRPr>
          </a:p>
          <a:p>
            <a:pPr algn="ctr"/>
            <a:endParaRPr lang="en-US" sz="4800" b="1" u="sng" dirty="0" smtClean="0">
              <a:solidFill>
                <a:schemeClr val="tx1">
                  <a:lumMod val="85000"/>
                  <a:lumOff val="15000"/>
                </a:schemeClr>
              </a:solidFill>
              <a:effectLst>
                <a:outerShdw blurRad="38100" dist="38100" dir="2700000" algn="tl">
                  <a:srgbClr val="000000">
                    <a:alpha val="43137"/>
                  </a:srgbClr>
                </a:outerShdw>
              </a:effectLst>
            </a:endParaRPr>
          </a:p>
          <a:p>
            <a:pPr algn="ctr"/>
            <a:r>
              <a:rPr lang="en-US" sz="6000" b="1" dirty="0" smtClean="0">
                <a:solidFill>
                  <a:schemeClr val="tx1">
                    <a:lumMod val="85000"/>
                    <a:lumOff val="15000"/>
                  </a:schemeClr>
                </a:solidFill>
                <a:effectLst>
                  <a:outerShdw blurRad="38100" dist="38100" dir="2700000" algn="tl">
                    <a:srgbClr val="000000">
                      <a:alpha val="43137"/>
                    </a:srgbClr>
                  </a:outerShdw>
                </a:effectLst>
              </a:rPr>
              <a:t>1 2 3 4 5 6 7 8 9 10 11 12</a:t>
            </a:r>
            <a:endParaRPr lang="en-US" sz="6000" b="1" dirty="0">
              <a:solidFill>
                <a:schemeClr val="tx1">
                  <a:lumMod val="85000"/>
                  <a:lumOff val="15000"/>
                </a:schemeClr>
              </a:solidFill>
              <a:effectLst>
                <a:outerShdw blurRad="38100" dist="38100" dir="2700000" algn="tl">
                  <a:srgbClr val="000000">
                    <a:alpha val="43137"/>
                  </a:srgbClr>
                </a:outerShdw>
              </a:effectLst>
            </a:endParaRPr>
          </a:p>
        </p:txBody>
      </p:sp>
      <p:sp>
        <p:nvSpPr>
          <p:cNvPr id="21" name="TextBox 20"/>
          <p:cNvSpPr txBox="1"/>
          <p:nvPr/>
        </p:nvSpPr>
        <p:spPr>
          <a:xfrm>
            <a:off x="914400" y="1460500"/>
            <a:ext cx="7315200" cy="6223000"/>
          </a:xfrm>
          <a:prstGeom prst="rect">
            <a:avLst/>
          </a:prstGeom>
          <a:noFill/>
        </p:spPr>
        <p:txBody>
          <a:bodyPr wrap="square" rtlCol="0">
            <a:prstTxWarp prst="textArchUp">
              <a:avLst>
                <a:gd name="adj" fmla="val 10800000"/>
              </a:avLst>
            </a:prstTxWarp>
            <a:spAutoFit/>
          </a:bodyPr>
          <a:lstStyle/>
          <a:p>
            <a:r>
              <a:rPr lang="en-US" sz="3800" b="1" dirty="0" smtClean="0">
                <a:solidFill>
                  <a:schemeClr val="accent3"/>
                </a:solidFill>
              </a:rPr>
              <a:t>Four empires will rise &amp; fall before the everlasting kingdom.</a:t>
            </a:r>
            <a:endParaRPr lang="en-US" sz="3800" b="1" dirty="0">
              <a:solidFill>
                <a:schemeClr val="accent3"/>
              </a:solidFill>
            </a:endParaRPr>
          </a:p>
        </p:txBody>
      </p:sp>
      <p:sp>
        <p:nvSpPr>
          <p:cNvPr id="24" name="TextBox 23"/>
          <p:cNvSpPr txBox="1"/>
          <p:nvPr/>
        </p:nvSpPr>
        <p:spPr>
          <a:xfrm>
            <a:off x="2971800" y="2254865"/>
            <a:ext cx="3171092" cy="2431435"/>
          </a:xfrm>
          <a:prstGeom prst="rect">
            <a:avLst/>
          </a:prstGeom>
          <a:solidFill>
            <a:srgbClr val="FFFF00"/>
          </a:solidFill>
        </p:spPr>
        <p:txBody>
          <a:bodyPr wrap="square" rtlCol="0">
            <a:spAutoFit/>
          </a:bodyPr>
          <a:lstStyle/>
          <a:p>
            <a:pPr algn="ctr"/>
            <a:r>
              <a:rPr lang="en-US" sz="3800" b="1" dirty="0" smtClean="0"/>
              <a:t>Babylonian</a:t>
            </a:r>
          </a:p>
          <a:p>
            <a:pPr algn="ctr"/>
            <a:r>
              <a:rPr lang="en-US" sz="3800" b="1" dirty="0" err="1" smtClean="0"/>
              <a:t>Medo</a:t>
            </a:r>
            <a:r>
              <a:rPr lang="en-US" sz="3800" b="1" dirty="0" smtClean="0"/>
              <a:t>-Persian</a:t>
            </a:r>
          </a:p>
          <a:p>
            <a:pPr algn="ctr"/>
            <a:r>
              <a:rPr lang="en-US" sz="3800" b="1" dirty="0" smtClean="0"/>
              <a:t>Grecian</a:t>
            </a:r>
          </a:p>
          <a:p>
            <a:pPr algn="ctr"/>
            <a:r>
              <a:rPr lang="en-US" sz="3800" b="1" dirty="0" smtClean="0"/>
              <a:t>Roman</a:t>
            </a:r>
            <a:endParaRPr lang="en-US" sz="3800" b="1" dirty="0"/>
          </a:p>
        </p:txBody>
      </p:sp>
      <p:sp>
        <p:nvSpPr>
          <p:cNvPr id="22" name="TextBox 21"/>
          <p:cNvSpPr txBox="1"/>
          <p:nvPr/>
        </p:nvSpPr>
        <p:spPr>
          <a:xfrm>
            <a:off x="1905000" y="2324100"/>
            <a:ext cx="5334000" cy="4508500"/>
          </a:xfrm>
          <a:prstGeom prst="rect">
            <a:avLst/>
          </a:prstGeom>
          <a:noFill/>
        </p:spPr>
        <p:txBody>
          <a:bodyPr wrap="square" rtlCol="0">
            <a:prstTxWarp prst="textArchUp">
              <a:avLst/>
            </a:prstTxWarp>
            <a:spAutoFit/>
          </a:bodyPr>
          <a:lstStyle/>
          <a:p>
            <a:r>
              <a:rPr lang="en-US" sz="3800" b="1" dirty="0" smtClean="0">
                <a:solidFill>
                  <a:srgbClr val="92D050"/>
                </a:solidFill>
              </a:rPr>
              <a:t>God rescues &amp; exalts those who are faithful.</a:t>
            </a:r>
            <a:endParaRPr lang="en-US" sz="3800" b="1" dirty="0">
              <a:solidFill>
                <a:srgbClr val="92D050"/>
              </a:solidFill>
            </a:endParaRPr>
          </a:p>
        </p:txBody>
      </p:sp>
      <p:sp>
        <p:nvSpPr>
          <p:cNvPr id="16" name="Right Brace 15"/>
          <p:cNvSpPr/>
          <p:nvPr/>
        </p:nvSpPr>
        <p:spPr>
          <a:xfrm rot="5400000">
            <a:off x="2571750" y="1847849"/>
            <a:ext cx="571500" cy="32766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Rectangle 28"/>
          <p:cNvSpPr/>
          <p:nvPr/>
        </p:nvSpPr>
        <p:spPr>
          <a:xfrm>
            <a:off x="1" y="4622800"/>
            <a:ext cx="9173873" cy="1206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1000" y="4610100"/>
            <a:ext cx="990600" cy="1107996"/>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rPr>
              <a:t>2</a:t>
            </a:r>
            <a:endParaRPr lang="en-US" sz="6600" b="1" dirty="0">
              <a:effectLst>
                <a:outerShdw blurRad="38100" dist="38100" dir="2700000" algn="tl">
                  <a:srgbClr val="000000">
                    <a:alpha val="43137"/>
                  </a:srgbClr>
                </a:outerShdw>
              </a:effectLst>
            </a:endParaRPr>
          </a:p>
        </p:txBody>
      </p:sp>
      <p:sp>
        <p:nvSpPr>
          <p:cNvPr id="4" name="TextBox 3"/>
          <p:cNvSpPr txBox="1"/>
          <p:nvPr/>
        </p:nvSpPr>
        <p:spPr>
          <a:xfrm>
            <a:off x="1485900" y="4610100"/>
            <a:ext cx="838200" cy="1107996"/>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rPr>
              <a:t>3</a:t>
            </a:r>
            <a:endParaRPr lang="en-US" sz="6600" b="1" dirty="0">
              <a:effectLst>
                <a:outerShdw blurRad="38100" dist="38100" dir="2700000" algn="tl">
                  <a:srgbClr val="000000">
                    <a:alpha val="43137"/>
                  </a:srgbClr>
                </a:outerShdw>
              </a:effectLst>
            </a:endParaRPr>
          </a:p>
        </p:txBody>
      </p:sp>
      <p:sp>
        <p:nvSpPr>
          <p:cNvPr id="5" name="TextBox 4"/>
          <p:cNvSpPr txBox="1"/>
          <p:nvPr/>
        </p:nvSpPr>
        <p:spPr>
          <a:xfrm>
            <a:off x="2486168" y="4588470"/>
            <a:ext cx="942833" cy="1107996"/>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rPr>
              <a:t>4</a:t>
            </a:r>
            <a:endParaRPr lang="en-US" sz="6600" b="1" dirty="0">
              <a:effectLst>
                <a:outerShdw blurRad="38100" dist="38100" dir="2700000" algn="tl">
                  <a:srgbClr val="000000">
                    <a:alpha val="43137"/>
                  </a:srgbClr>
                </a:outerShdw>
              </a:effectLst>
            </a:endParaRPr>
          </a:p>
        </p:txBody>
      </p:sp>
      <p:sp>
        <p:nvSpPr>
          <p:cNvPr id="6" name="TextBox 5"/>
          <p:cNvSpPr txBox="1"/>
          <p:nvPr/>
        </p:nvSpPr>
        <p:spPr>
          <a:xfrm>
            <a:off x="5791200" y="4588470"/>
            <a:ext cx="838200" cy="1107996"/>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rPr>
              <a:t>5</a:t>
            </a:r>
            <a:endParaRPr lang="en-US" sz="6600" b="1" dirty="0">
              <a:effectLst>
                <a:outerShdw blurRad="38100" dist="38100" dir="2700000" algn="tl">
                  <a:srgbClr val="000000">
                    <a:alpha val="43137"/>
                  </a:srgbClr>
                </a:outerShdw>
              </a:effectLst>
            </a:endParaRPr>
          </a:p>
        </p:txBody>
      </p:sp>
      <p:sp>
        <p:nvSpPr>
          <p:cNvPr id="7" name="TextBox 6"/>
          <p:cNvSpPr txBox="1"/>
          <p:nvPr/>
        </p:nvSpPr>
        <p:spPr>
          <a:xfrm>
            <a:off x="6781800" y="4588470"/>
            <a:ext cx="914400" cy="1107996"/>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rPr>
              <a:t>6</a:t>
            </a:r>
            <a:endParaRPr lang="en-US" sz="6600" b="1" dirty="0">
              <a:effectLst>
                <a:outerShdw blurRad="38100" dist="38100" dir="2700000" algn="tl">
                  <a:srgbClr val="000000">
                    <a:alpha val="43137"/>
                  </a:srgbClr>
                </a:outerShdw>
              </a:effectLst>
            </a:endParaRPr>
          </a:p>
        </p:txBody>
      </p:sp>
      <p:sp>
        <p:nvSpPr>
          <p:cNvPr id="8" name="TextBox 7"/>
          <p:cNvSpPr txBox="1"/>
          <p:nvPr/>
        </p:nvSpPr>
        <p:spPr>
          <a:xfrm>
            <a:off x="7848600" y="4588470"/>
            <a:ext cx="838200" cy="1107996"/>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rPr>
              <a:t>7</a:t>
            </a:r>
            <a:endParaRPr lang="en-US" sz="6600" b="1" dirty="0">
              <a:effectLst>
                <a:outerShdw blurRad="38100" dist="38100" dir="2700000" algn="tl">
                  <a:srgbClr val="000000">
                    <a:alpha val="43137"/>
                  </a:srgbClr>
                </a:outerShdw>
              </a:effectLst>
            </a:endParaRPr>
          </a:p>
        </p:txBody>
      </p:sp>
      <p:sp>
        <p:nvSpPr>
          <p:cNvPr id="17" name="TextBox 16"/>
          <p:cNvSpPr txBox="1"/>
          <p:nvPr/>
        </p:nvSpPr>
        <p:spPr>
          <a:xfrm>
            <a:off x="1066800" y="3442037"/>
            <a:ext cx="3581400" cy="1015663"/>
          </a:xfrm>
          <a:prstGeom prst="rect">
            <a:avLst/>
          </a:prstGeom>
          <a:noFill/>
        </p:spPr>
        <p:txBody>
          <a:bodyPr wrap="square" rtlCol="0">
            <a:spAutoFit/>
          </a:bodyPr>
          <a:lstStyle/>
          <a:p>
            <a:pPr algn="ctr"/>
            <a:r>
              <a:rPr lang="en-US" sz="6000" b="1" dirty="0" smtClean="0">
                <a:solidFill>
                  <a:schemeClr val="accent1"/>
                </a:solidFill>
                <a:effectLst>
                  <a:outerShdw blurRad="38100" dist="38100" dir="2700000" algn="tl">
                    <a:srgbClr val="000000">
                      <a:alpha val="43137"/>
                    </a:srgbClr>
                  </a:outerShdw>
                </a:effectLst>
              </a:rPr>
              <a:t>Aramaic</a:t>
            </a:r>
            <a:endParaRPr lang="en-US" sz="6000" b="1" dirty="0">
              <a:solidFill>
                <a:schemeClr val="accent1"/>
              </a:solidFill>
              <a:effectLst>
                <a:outerShdw blurRad="38100" dist="38100" dir="2700000" algn="tl">
                  <a:srgbClr val="000000">
                    <a:alpha val="43137"/>
                  </a:srgbClr>
                </a:outerShdw>
              </a:effectLst>
            </a:endParaRPr>
          </a:p>
        </p:txBody>
      </p:sp>
      <p:sp>
        <p:nvSpPr>
          <p:cNvPr id="9" name="TextBox 8"/>
          <p:cNvSpPr txBox="1"/>
          <p:nvPr/>
        </p:nvSpPr>
        <p:spPr>
          <a:xfrm>
            <a:off x="1219200" y="2476500"/>
            <a:ext cx="381000" cy="1015663"/>
          </a:xfrm>
          <a:prstGeom prst="rect">
            <a:avLst/>
          </a:prstGeom>
          <a:noFill/>
        </p:spPr>
        <p:txBody>
          <a:bodyPr wrap="square" rtlCol="0">
            <a:spAutoFit/>
          </a:bodyPr>
          <a:lstStyle/>
          <a:p>
            <a:pPr algn="ctr"/>
            <a:r>
              <a:rPr lang="en-US" sz="6000" b="1" dirty="0" smtClean="0">
                <a:effectLst>
                  <a:outerShdw blurRad="38100" dist="38100" dir="2700000" algn="tl">
                    <a:srgbClr val="000000">
                      <a:alpha val="43137"/>
                    </a:srgbClr>
                  </a:outerShdw>
                </a:effectLst>
              </a:rPr>
              <a:t>2</a:t>
            </a:r>
            <a:endParaRPr lang="en-US" sz="6000" b="1" dirty="0">
              <a:effectLst>
                <a:outerShdw blurRad="38100" dist="38100" dir="2700000" algn="tl">
                  <a:srgbClr val="000000">
                    <a:alpha val="43137"/>
                  </a:srgbClr>
                </a:outerShdw>
              </a:effectLst>
            </a:endParaRPr>
          </a:p>
        </p:txBody>
      </p:sp>
      <p:sp>
        <p:nvSpPr>
          <p:cNvPr id="10" name="TextBox 9"/>
          <p:cNvSpPr txBox="1"/>
          <p:nvPr/>
        </p:nvSpPr>
        <p:spPr>
          <a:xfrm>
            <a:off x="1752600" y="2476500"/>
            <a:ext cx="322385" cy="1015663"/>
          </a:xfrm>
          <a:prstGeom prst="rect">
            <a:avLst/>
          </a:prstGeom>
          <a:noFill/>
        </p:spPr>
        <p:txBody>
          <a:bodyPr wrap="square" rtlCol="0">
            <a:spAutoFit/>
          </a:bodyPr>
          <a:lstStyle/>
          <a:p>
            <a:pPr algn="ctr"/>
            <a:r>
              <a:rPr lang="en-US" sz="6000" b="1" dirty="0" smtClean="0">
                <a:effectLst>
                  <a:outerShdw blurRad="38100" dist="38100" dir="2700000" algn="tl">
                    <a:srgbClr val="000000">
                      <a:alpha val="43137"/>
                    </a:srgbClr>
                  </a:outerShdw>
                </a:effectLst>
              </a:rPr>
              <a:t>3</a:t>
            </a:r>
            <a:endParaRPr lang="en-US" sz="6000" b="1" dirty="0">
              <a:effectLst>
                <a:outerShdw blurRad="38100" dist="38100" dir="2700000" algn="tl">
                  <a:srgbClr val="000000">
                    <a:alpha val="43137"/>
                  </a:srgbClr>
                </a:outerShdw>
              </a:effectLst>
            </a:endParaRPr>
          </a:p>
        </p:txBody>
      </p:sp>
      <p:sp>
        <p:nvSpPr>
          <p:cNvPr id="11" name="TextBox 10"/>
          <p:cNvSpPr txBox="1"/>
          <p:nvPr/>
        </p:nvSpPr>
        <p:spPr>
          <a:xfrm>
            <a:off x="2286000" y="2476500"/>
            <a:ext cx="362628" cy="1015663"/>
          </a:xfrm>
          <a:prstGeom prst="rect">
            <a:avLst/>
          </a:prstGeom>
          <a:noFill/>
        </p:spPr>
        <p:txBody>
          <a:bodyPr wrap="square" rtlCol="0">
            <a:spAutoFit/>
          </a:bodyPr>
          <a:lstStyle/>
          <a:p>
            <a:pPr algn="ctr"/>
            <a:r>
              <a:rPr lang="en-US" sz="6000" b="1" dirty="0" smtClean="0">
                <a:effectLst>
                  <a:outerShdw blurRad="38100" dist="38100" dir="2700000" algn="tl">
                    <a:srgbClr val="000000">
                      <a:alpha val="43137"/>
                    </a:srgbClr>
                  </a:outerShdw>
                </a:effectLst>
              </a:rPr>
              <a:t>4</a:t>
            </a:r>
            <a:endParaRPr lang="en-US" sz="6000" b="1" dirty="0">
              <a:effectLst>
                <a:outerShdw blurRad="38100" dist="38100" dir="2700000" algn="tl">
                  <a:srgbClr val="000000">
                    <a:alpha val="43137"/>
                  </a:srgbClr>
                </a:outerShdw>
              </a:effectLst>
            </a:endParaRPr>
          </a:p>
        </p:txBody>
      </p:sp>
      <p:sp>
        <p:nvSpPr>
          <p:cNvPr id="12" name="TextBox 11"/>
          <p:cNvSpPr txBox="1"/>
          <p:nvPr/>
        </p:nvSpPr>
        <p:spPr>
          <a:xfrm>
            <a:off x="2878015" y="2476500"/>
            <a:ext cx="322385" cy="1015663"/>
          </a:xfrm>
          <a:prstGeom prst="rect">
            <a:avLst/>
          </a:prstGeom>
          <a:noFill/>
        </p:spPr>
        <p:txBody>
          <a:bodyPr wrap="square" rtlCol="0">
            <a:spAutoFit/>
          </a:bodyPr>
          <a:lstStyle/>
          <a:p>
            <a:pPr algn="ctr"/>
            <a:r>
              <a:rPr lang="en-US" sz="6000" b="1" dirty="0" smtClean="0">
                <a:effectLst>
                  <a:outerShdw blurRad="38100" dist="38100" dir="2700000" algn="tl">
                    <a:srgbClr val="000000">
                      <a:alpha val="43137"/>
                    </a:srgbClr>
                  </a:outerShdw>
                </a:effectLst>
              </a:rPr>
              <a:t>5</a:t>
            </a:r>
            <a:endParaRPr lang="en-US" sz="6000" b="1" dirty="0">
              <a:effectLst>
                <a:outerShdw blurRad="38100" dist="38100" dir="2700000" algn="tl">
                  <a:srgbClr val="000000">
                    <a:alpha val="43137"/>
                  </a:srgbClr>
                </a:outerShdw>
              </a:effectLst>
            </a:endParaRPr>
          </a:p>
        </p:txBody>
      </p:sp>
      <p:sp>
        <p:nvSpPr>
          <p:cNvPr id="13" name="TextBox 12"/>
          <p:cNvSpPr txBox="1"/>
          <p:nvPr/>
        </p:nvSpPr>
        <p:spPr>
          <a:xfrm>
            <a:off x="3429000" y="2476500"/>
            <a:ext cx="351692" cy="1015663"/>
          </a:xfrm>
          <a:prstGeom prst="rect">
            <a:avLst/>
          </a:prstGeom>
          <a:noFill/>
        </p:spPr>
        <p:txBody>
          <a:bodyPr wrap="square" rtlCol="0">
            <a:spAutoFit/>
          </a:bodyPr>
          <a:lstStyle/>
          <a:p>
            <a:pPr algn="ctr"/>
            <a:r>
              <a:rPr lang="en-US" sz="6000" b="1" dirty="0" smtClean="0">
                <a:effectLst>
                  <a:outerShdw blurRad="38100" dist="38100" dir="2700000" algn="tl">
                    <a:srgbClr val="000000">
                      <a:alpha val="43137"/>
                    </a:srgbClr>
                  </a:outerShdw>
                </a:effectLst>
              </a:rPr>
              <a:t>6</a:t>
            </a:r>
            <a:endParaRPr lang="en-US" sz="6000" b="1" dirty="0">
              <a:effectLst>
                <a:outerShdw blurRad="38100" dist="38100" dir="2700000" algn="tl">
                  <a:srgbClr val="000000">
                    <a:alpha val="43137"/>
                  </a:srgbClr>
                </a:outerShdw>
              </a:effectLst>
            </a:endParaRPr>
          </a:p>
        </p:txBody>
      </p:sp>
      <p:sp>
        <p:nvSpPr>
          <p:cNvPr id="14" name="TextBox 13"/>
          <p:cNvSpPr txBox="1"/>
          <p:nvPr/>
        </p:nvSpPr>
        <p:spPr>
          <a:xfrm>
            <a:off x="3962400" y="2476500"/>
            <a:ext cx="322385" cy="1015663"/>
          </a:xfrm>
          <a:prstGeom prst="rect">
            <a:avLst/>
          </a:prstGeom>
          <a:noFill/>
        </p:spPr>
        <p:txBody>
          <a:bodyPr wrap="square" rtlCol="0">
            <a:spAutoFit/>
          </a:bodyPr>
          <a:lstStyle/>
          <a:p>
            <a:pPr algn="ctr"/>
            <a:r>
              <a:rPr lang="en-US" sz="6000" b="1" dirty="0" smtClean="0">
                <a:effectLst>
                  <a:outerShdw blurRad="38100" dist="38100" dir="2700000" algn="tl">
                    <a:srgbClr val="000000">
                      <a:alpha val="43137"/>
                    </a:srgbClr>
                  </a:outerShdw>
                </a:effectLst>
              </a:rPr>
              <a:t>7</a:t>
            </a:r>
            <a:endParaRPr lang="en-US" sz="6000" b="1" dirty="0">
              <a:effectLst>
                <a:outerShdw blurRad="38100" dist="38100" dir="2700000" algn="tl">
                  <a:srgbClr val="000000">
                    <a:alpha val="43137"/>
                  </a:srgbClr>
                </a:outerShdw>
              </a:effectLst>
            </a:endParaRPr>
          </a:p>
        </p:txBody>
      </p:sp>
      <p:sp>
        <p:nvSpPr>
          <p:cNvPr id="23" name="TextBox 22"/>
          <p:cNvSpPr txBox="1"/>
          <p:nvPr/>
        </p:nvSpPr>
        <p:spPr>
          <a:xfrm>
            <a:off x="3048000" y="3302000"/>
            <a:ext cx="3048000" cy="2476500"/>
          </a:xfrm>
          <a:prstGeom prst="rect">
            <a:avLst/>
          </a:prstGeom>
          <a:noFill/>
        </p:spPr>
        <p:txBody>
          <a:bodyPr wrap="square" rtlCol="0">
            <a:prstTxWarp prst="textArchUp">
              <a:avLst/>
            </a:prstTxWarp>
            <a:spAutoFit/>
          </a:bodyPr>
          <a:lstStyle/>
          <a:p>
            <a:r>
              <a:rPr lang="en-US" sz="3800" b="1" dirty="0" smtClean="0">
                <a:solidFill>
                  <a:srgbClr val="FFC000"/>
                </a:solidFill>
              </a:rPr>
              <a:t>God humbles the proud.</a:t>
            </a:r>
            <a:endParaRPr lang="en-US" sz="3800" b="1" dirty="0">
              <a:solidFill>
                <a:srgbClr val="FFC000"/>
              </a:solidFill>
            </a:endParaRPr>
          </a:p>
        </p:txBody>
      </p:sp>
      <p:sp>
        <p:nvSpPr>
          <p:cNvPr id="26" name="TextBox 25"/>
          <p:cNvSpPr txBox="1"/>
          <p:nvPr/>
        </p:nvSpPr>
        <p:spPr>
          <a:xfrm>
            <a:off x="3048000" y="3348216"/>
            <a:ext cx="3048000" cy="1261884"/>
          </a:xfrm>
          <a:prstGeom prst="rect">
            <a:avLst/>
          </a:prstGeom>
          <a:solidFill>
            <a:srgbClr val="FFFF00"/>
          </a:solidFill>
        </p:spPr>
        <p:txBody>
          <a:bodyPr wrap="square" rtlCol="0">
            <a:spAutoFit/>
          </a:bodyPr>
          <a:lstStyle/>
          <a:p>
            <a:pPr algn="ctr"/>
            <a:r>
              <a:rPr lang="en-US" sz="3800" b="1" dirty="0" smtClean="0"/>
              <a:t>Fiery Furnace</a:t>
            </a:r>
          </a:p>
          <a:p>
            <a:pPr algn="ctr"/>
            <a:r>
              <a:rPr lang="en-US" sz="3800" b="1" dirty="0" smtClean="0"/>
              <a:t>Lion’s Den</a:t>
            </a:r>
            <a:endParaRPr lang="en-US" sz="3800" b="1" dirty="0"/>
          </a:p>
        </p:txBody>
      </p:sp>
      <p:sp>
        <p:nvSpPr>
          <p:cNvPr id="27" name="TextBox 26"/>
          <p:cNvSpPr txBox="1"/>
          <p:nvPr/>
        </p:nvSpPr>
        <p:spPr>
          <a:xfrm>
            <a:off x="3534508" y="4147820"/>
            <a:ext cx="1998784" cy="1524520"/>
          </a:xfrm>
          <a:prstGeom prst="rect">
            <a:avLst/>
          </a:prstGeom>
          <a:solidFill>
            <a:srgbClr val="FFFF00"/>
          </a:solidFill>
        </p:spPr>
        <p:txBody>
          <a:bodyPr wrap="square" rtlCol="0">
            <a:spAutoFit/>
          </a:bodyPr>
          <a:lstStyle/>
          <a:p>
            <a:pPr algn="ctr">
              <a:lnSpc>
                <a:spcPct val="70000"/>
              </a:lnSpc>
              <a:spcBef>
                <a:spcPts val="1200"/>
              </a:spcBef>
            </a:pPr>
            <a:endParaRPr lang="en-US" sz="400" b="1" dirty="0" smtClean="0"/>
          </a:p>
          <a:p>
            <a:pPr algn="ctr">
              <a:lnSpc>
                <a:spcPct val="60000"/>
              </a:lnSpc>
              <a:spcBef>
                <a:spcPts val="1200"/>
              </a:spcBef>
            </a:pPr>
            <a:r>
              <a:rPr lang="en-US" sz="3200" b="1" dirty="0" err="1" smtClean="0"/>
              <a:t>Nebuchad-nezzar</a:t>
            </a:r>
            <a:endParaRPr lang="en-US" sz="3200" b="1" dirty="0" smtClean="0"/>
          </a:p>
          <a:p>
            <a:pPr algn="ctr">
              <a:lnSpc>
                <a:spcPct val="60000"/>
              </a:lnSpc>
              <a:spcBef>
                <a:spcPts val="1200"/>
              </a:spcBef>
            </a:pPr>
            <a:r>
              <a:rPr lang="en-US" sz="3200" b="1" dirty="0" smtClean="0"/>
              <a:t>Belshazzar</a:t>
            </a:r>
          </a:p>
          <a:p>
            <a:pPr algn="ctr">
              <a:lnSpc>
                <a:spcPct val="60000"/>
              </a:lnSpc>
              <a:spcBef>
                <a:spcPts val="1200"/>
              </a:spcBef>
            </a:pPr>
            <a:endParaRPr lang="en-US" sz="400" b="1" dirty="0"/>
          </a:p>
        </p:txBody>
      </p:sp>
      <p:pic>
        <p:nvPicPr>
          <p:cNvPr id="2054" name="Picture 6" descr="http://www.art-prints-on-demand.com/kunst/briton_riviere/daniel-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41" t="18253" r="34087" b="31097"/>
          <a:stretch/>
        </p:blipFill>
        <p:spPr bwMode="auto">
          <a:xfrm>
            <a:off x="5728390" y="-18998"/>
            <a:ext cx="3415610" cy="175933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editoriallapaz.org/daniel_cuatro_bestias_ilus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222" t="38686" r="8778" b="5508"/>
          <a:stretch/>
        </p:blipFill>
        <p:spPr bwMode="auto">
          <a:xfrm>
            <a:off x="6477000" y="0"/>
            <a:ext cx="2687880" cy="17780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upload.wikimedia.org/wikipedia/commons/7/7b/Rembrandt_-_Belshazzar's_Feast_-_WGA1912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970" t="2059" r="7314" b="33959"/>
          <a:stretch/>
        </p:blipFill>
        <p:spPr bwMode="auto">
          <a:xfrm>
            <a:off x="5715000" y="-114300"/>
            <a:ext cx="3504721" cy="243415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tedmontgomery.com/bblovrvw/Beasts/images/statue-0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906" b="4422"/>
          <a:stretch/>
        </p:blipFill>
        <p:spPr bwMode="auto">
          <a:xfrm>
            <a:off x="0" y="-190500"/>
            <a:ext cx="1608437" cy="23174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hatischurch.org/wp-content/uploads/2013/07/daniel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1044" t="15211" r="21939" b="51990"/>
          <a:stretch/>
        </p:blipFill>
        <p:spPr bwMode="auto">
          <a:xfrm>
            <a:off x="0" y="-111093"/>
            <a:ext cx="3048000" cy="228279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upload.wikimedia.org/wikipedia/commons/d/db/William_Blake_-_Nebuchadnezzar_-_WGA02216.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2652" t="24748" r="2715" b="7805"/>
          <a:stretch/>
        </p:blipFill>
        <p:spPr bwMode="auto">
          <a:xfrm>
            <a:off x="-304800" y="-190500"/>
            <a:ext cx="3352800" cy="246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49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xit" presetSubtype="0" fill="hold" grpId="0" nodeType="withEffect">
                                  <p:stCondLst>
                                    <p:cond delay="0"/>
                                  </p:stCondLst>
                                  <p:childTnLst>
                                    <p:animEffect transition="out" filter="fade">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6"/>
                                        </p:tgtEl>
                                      </p:cBhvr>
                                    </p:animEffect>
                                    <p:set>
                                      <p:cBhvr>
                                        <p:cTn id="41" dur="1" fill="hold">
                                          <p:stCondLst>
                                            <p:cond delay="499"/>
                                          </p:stCondLst>
                                        </p:cTn>
                                        <p:tgtEl>
                                          <p:spTgt spid="16"/>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7"/>
                                        </p:tgtEl>
                                      </p:cBhvr>
                                    </p:animEffect>
                                    <p:set>
                                      <p:cBhvr>
                                        <p:cTn id="44" dur="1" fill="hold">
                                          <p:stCondLst>
                                            <p:cond delay="499"/>
                                          </p:stCondLst>
                                        </p:cTn>
                                        <p:tgtEl>
                                          <p:spTgt spid="17"/>
                                        </p:tgtEl>
                                        <p:attrNameLst>
                                          <p:attrName>style.visibility</p:attrName>
                                        </p:attrNameLst>
                                      </p:cBhvr>
                                      <p:to>
                                        <p:strVal val="hidden"/>
                                      </p:to>
                                    </p:set>
                                  </p:childTnLst>
                                </p:cTn>
                              </p:par>
                              <p:par>
                                <p:cTn id="45" presetID="42" presetClass="path" presetSubtype="0" accel="50000" decel="50000" fill="hold" grpId="0" nodeType="withEffect">
                                  <p:stCondLst>
                                    <p:cond delay="0"/>
                                  </p:stCondLst>
                                  <p:childTnLst>
                                    <p:animMotion origin="layout" path="M -4.66134E-6 2.60061E-6 L 0.44096 0.37746 " pathEditMode="relative" rAng="0" ptsTypes="AA">
                                      <p:cBhvr>
                                        <p:cTn id="46" dur="2000" fill="hold"/>
                                        <p:tgtEl>
                                          <p:spTgt spid="14"/>
                                        </p:tgtEl>
                                        <p:attrNameLst>
                                          <p:attrName>ppt_x</p:attrName>
                                          <p:attrName>ppt_y</p:attrName>
                                        </p:attrNameLst>
                                      </p:cBhvr>
                                      <p:rCtr x="22039" y="18873"/>
                                    </p:animMotion>
                                  </p:childTnLst>
                                </p:cTn>
                              </p:par>
                              <p:par>
                                <p:cTn id="47" presetID="42" presetClass="path" presetSubtype="0" accel="50000" decel="50000" fill="hold" grpId="0" nodeType="withEffect">
                                  <p:stCondLst>
                                    <p:cond delay="0"/>
                                  </p:stCondLst>
                                  <p:childTnLst>
                                    <p:animMotion origin="layout" path="M -2.15353E-7 2.60061E-6 L -0.07086 0.37746 " pathEditMode="relative" rAng="0" ptsTypes="AA">
                                      <p:cBhvr>
                                        <p:cTn id="48" dur="2000" fill="hold"/>
                                        <p:tgtEl>
                                          <p:spTgt spid="9"/>
                                        </p:tgtEl>
                                        <p:attrNameLst>
                                          <p:attrName>ppt_x</p:attrName>
                                          <p:attrName>ppt_y</p:attrName>
                                        </p:attrNameLst>
                                      </p:cBhvr>
                                      <p:rCtr x="-3543" y="18873"/>
                                    </p:animMotion>
                                  </p:childTnLst>
                                </p:cTn>
                              </p:par>
                              <p:par>
                                <p:cTn id="49" presetID="42" presetClass="path" presetSubtype="0" accel="50000" decel="50000" fill="hold" grpId="1" nodeType="withEffect">
                                  <p:stCondLst>
                                    <p:cond delay="0"/>
                                  </p:stCondLst>
                                  <p:childTnLst>
                                    <p:animMotion origin="layout" path="M -4.05349E-6 2.60061E-6 L -0.0092 0.37746 " pathEditMode="relative" rAng="0" ptsTypes="AA">
                                      <p:cBhvr>
                                        <p:cTn id="50" dur="2000" fill="hold"/>
                                        <p:tgtEl>
                                          <p:spTgt spid="10"/>
                                        </p:tgtEl>
                                        <p:attrNameLst>
                                          <p:attrName>ppt_x</p:attrName>
                                          <p:attrName>ppt_y</p:attrName>
                                        </p:attrNameLst>
                                      </p:cBhvr>
                                      <p:rCtr x="-469" y="18873"/>
                                    </p:animMotion>
                                  </p:childTnLst>
                                </p:cTn>
                              </p:par>
                              <p:par>
                                <p:cTn id="51" presetID="42" presetClass="path" presetSubtype="0" accel="50000" decel="50000" fill="hold" grpId="1" nodeType="withEffect">
                                  <p:stCondLst>
                                    <p:cond delay="0"/>
                                  </p:stCondLst>
                                  <p:childTnLst>
                                    <p:animMotion origin="layout" path="M 4.62313E-6 2.60061E-6 L 0.04689 0.37746 " pathEditMode="relative" rAng="0" ptsTypes="AA">
                                      <p:cBhvr>
                                        <p:cTn id="52" dur="2000" fill="hold"/>
                                        <p:tgtEl>
                                          <p:spTgt spid="11"/>
                                        </p:tgtEl>
                                        <p:attrNameLst>
                                          <p:attrName>ppt_x</p:attrName>
                                          <p:attrName>ppt_y</p:attrName>
                                        </p:attrNameLst>
                                      </p:cBhvr>
                                      <p:rCtr x="2345" y="18873"/>
                                    </p:animMotion>
                                  </p:childTnLst>
                                </p:cTn>
                              </p:par>
                              <p:par>
                                <p:cTn id="53" presetID="42" presetClass="path" presetSubtype="0" accel="50000" decel="50000" fill="hold" grpId="1" nodeType="withEffect">
                                  <p:stCondLst>
                                    <p:cond delay="0"/>
                                  </p:stCondLst>
                                  <p:childTnLst>
                                    <p:animMotion origin="layout" path="M 2.91421E-6 2.60061E-6 L 0.33449 0.37746 " pathEditMode="relative" rAng="0" ptsTypes="AA">
                                      <p:cBhvr>
                                        <p:cTn id="54" dur="2000" fill="hold"/>
                                        <p:tgtEl>
                                          <p:spTgt spid="12"/>
                                        </p:tgtEl>
                                        <p:attrNameLst>
                                          <p:attrName>ppt_x</p:attrName>
                                          <p:attrName>ppt_y</p:attrName>
                                        </p:attrNameLst>
                                      </p:cBhvr>
                                      <p:rCtr x="16725" y="18873"/>
                                    </p:animMotion>
                                  </p:childTnLst>
                                </p:cTn>
                              </p:par>
                              <p:par>
                                <p:cTn id="55" presetID="42" presetClass="path" presetSubtype="0" accel="50000" decel="50000" fill="hold" grpId="1" nodeType="withEffect">
                                  <p:stCondLst>
                                    <p:cond delay="0"/>
                                  </p:stCondLst>
                                  <p:childTnLst>
                                    <p:animMotion origin="layout" path="M 2.21952E-6 2.60061E-6 L 0.3892 0.37746 " pathEditMode="relative" rAng="0" ptsTypes="AA">
                                      <p:cBhvr>
                                        <p:cTn id="56" dur="2000" fill="hold"/>
                                        <p:tgtEl>
                                          <p:spTgt spid="13"/>
                                        </p:tgtEl>
                                        <p:attrNameLst>
                                          <p:attrName>ppt_x</p:attrName>
                                          <p:attrName>ppt_y</p:attrName>
                                        </p:attrNameLst>
                                      </p:cBhvr>
                                      <p:rCtr x="19451" y="18873"/>
                                    </p:animMotion>
                                  </p:childTnLst>
                                </p:cTn>
                              </p:par>
                            </p:childTnLst>
                          </p:cTn>
                        </p:par>
                        <p:par>
                          <p:cTn id="57" fill="hold">
                            <p:stCondLst>
                              <p:cond delay="2000"/>
                            </p:stCondLst>
                            <p:childTnLst>
                              <p:par>
                                <p:cTn id="58" presetID="10" presetClass="exit" presetSubtype="0" fill="hold" grpId="3" nodeType="afterEffect">
                                  <p:stCondLst>
                                    <p:cond delay="0"/>
                                  </p:stCondLst>
                                  <p:childTnLst>
                                    <p:animEffect transition="out" filter="fade">
                                      <p:cBhvr>
                                        <p:cTn id="59" dur="500"/>
                                        <p:tgtEl>
                                          <p:spTgt spid="9"/>
                                        </p:tgtEl>
                                      </p:cBhvr>
                                    </p:animEffect>
                                    <p:set>
                                      <p:cBhvr>
                                        <p:cTn id="60" dur="1" fill="hold">
                                          <p:stCondLst>
                                            <p:cond delay="499"/>
                                          </p:stCondLst>
                                        </p:cTn>
                                        <p:tgtEl>
                                          <p:spTgt spid="9"/>
                                        </p:tgtEl>
                                        <p:attrNameLst>
                                          <p:attrName>style.visibility</p:attrName>
                                        </p:attrNameLst>
                                      </p:cBhvr>
                                      <p:to>
                                        <p:strVal val="hidden"/>
                                      </p:to>
                                    </p:set>
                                  </p:childTnLst>
                                </p:cTn>
                              </p:par>
                              <p:par>
                                <p:cTn id="61" presetID="10" presetClass="exit" presetSubtype="0" fill="hold" grpId="2" nodeType="withEffect">
                                  <p:stCondLst>
                                    <p:cond delay="0"/>
                                  </p:stCondLst>
                                  <p:childTnLst>
                                    <p:animEffect transition="out" filter="fade">
                                      <p:cBhvr>
                                        <p:cTn id="62" dur="500"/>
                                        <p:tgtEl>
                                          <p:spTgt spid="10"/>
                                        </p:tgtEl>
                                      </p:cBhvr>
                                    </p:animEffect>
                                    <p:set>
                                      <p:cBhvr>
                                        <p:cTn id="63" dur="1" fill="hold">
                                          <p:stCondLst>
                                            <p:cond delay="499"/>
                                          </p:stCondLst>
                                        </p:cTn>
                                        <p:tgtEl>
                                          <p:spTgt spid="10"/>
                                        </p:tgtEl>
                                        <p:attrNameLst>
                                          <p:attrName>style.visibility</p:attrName>
                                        </p:attrNameLst>
                                      </p:cBhvr>
                                      <p:to>
                                        <p:strVal val="hidden"/>
                                      </p:to>
                                    </p:set>
                                  </p:childTnLst>
                                </p:cTn>
                              </p:par>
                              <p:par>
                                <p:cTn id="64" presetID="10" presetClass="exit" presetSubtype="0" fill="hold" grpId="2" nodeType="withEffect">
                                  <p:stCondLst>
                                    <p:cond delay="0"/>
                                  </p:stCondLst>
                                  <p:childTnLst>
                                    <p:animEffect transition="out" filter="fade">
                                      <p:cBhvr>
                                        <p:cTn id="65" dur="500"/>
                                        <p:tgtEl>
                                          <p:spTgt spid="11"/>
                                        </p:tgtEl>
                                      </p:cBhvr>
                                    </p:animEffect>
                                    <p:set>
                                      <p:cBhvr>
                                        <p:cTn id="66" dur="1" fill="hold">
                                          <p:stCondLst>
                                            <p:cond delay="499"/>
                                          </p:stCondLst>
                                        </p:cTn>
                                        <p:tgtEl>
                                          <p:spTgt spid="11"/>
                                        </p:tgtEl>
                                        <p:attrNameLst>
                                          <p:attrName>style.visibility</p:attrName>
                                        </p:attrNameLst>
                                      </p:cBhvr>
                                      <p:to>
                                        <p:strVal val="hidden"/>
                                      </p:to>
                                    </p:set>
                                  </p:childTnLst>
                                </p:cTn>
                              </p:par>
                              <p:par>
                                <p:cTn id="67" presetID="10" presetClass="exit" presetSubtype="0" fill="hold" grpId="2" nodeType="withEffect">
                                  <p:stCondLst>
                                    <p:cond delay="0"/>
                                  </p:stCondLst>
                                  <p:childTnLst>
                                    <p:animEffect transition="out" filter="fade">
                                      <p:cBhvr>
                                        <p:cTn id="68" dur="500"/>
                                        <p:tgtEl>
                                          <p:spTgt spid="12"/>
                                        </p:tgtEl>
                                      </p:cBhvr>
                                    </p:animEffect>
                                    <p:set>
                                      <p:cBhvr>
                                        <p:cTn id="69" dur="1" fill="hold">
                                          <p:stCondLst>
                                            <p:cond delay="499"/>
                                          </p:stCondLst>
                                        </p:cTn>
                                        <p:tgtEl>
                                          <p:spTgt spid="12"/>
                                        </p:tgtEl>
                                        <p:attrNameLst>
                                          <p:attrName>style.visibility</p:attrName>
                                        </p:attrNameLst>
                                      </p:cBhvr>
                                      <p:to>
                                        <p:strVal val="hidden"/>
                                      </p:to>
                                    </p:set>
                                  </p:childTnLst>
                                </p:cTn>
                              </p:par>
                              <p:par>
                                <p:cTn id="70" presetID="10" presetClass="exit" presetSubtype="0" fill="hold" grpId="2" nodeType="withEffect">
                                  <p:stCondLst>
                                    <p:cond delay="0"/>
                                  </p:stCondLst>
                                  <p:childTnLst>
                                    <p:animEffect transition="out" filter="fade">
                                      <p:cBhvr>
                                        <p:cTn id="71" dur="500"/>
                                        <p:tgtEl>
                                          <p:spTgt spid="13"/>
                                        </p:tgtEl>
                                      </p:cBhvr>
                                    </p:animEffect>
                                    <p:set>
                                      <p:cBhvr>
                                        <p:cTn id="72" dur="1" fill="hold">
                                          <p:stCondLst>
                                            <p:cond delay="499"/>
                                          </p:stCondLst>
                                        </p:cTn>
                                        <p:tgtEl>
                                          <p:spTgt spid="13"/>
                                        </p:tgtEl>
                                        <p:attrNameLst>
                                          <p:attrName>style.visibility</p:attrName>
                                        </p:attrNameLst>
                                      </p:cBhvr>
                                      <p:to>
                                        <p:strVal val="hidden"/>
                                      </p:to>
                                    </p:set>
                                  </p:childTnLst>
                                </p:cTn>
                              </p:par>
                              <p:par>
                                <p:cTn id="73" presetID="10" presetClass="exit" presetSubtype="0" fill="hold" grpId="2" nodeType="withEffect">
                                  <p:stCondLst>
                                    <p:cond delay="0"/>
                                  </p:stCondLst>
                                  <p:childTnLst>
                                    <p:animEffect transition="out" filter="fade">
                                      <p:cBhvr>
                                        <p:cTn id="74" dur="500"/>
                                        <p:tgtEl>
                                          <p:spTgt spid="14"/>
                                        </p:tgtEl>
                                      </p:cBhvr>
                                    </p:animEffect>
                                    <p:set>
                                      <p:cBhvr>
                                        <p:cTn id="75" dur="1" fill="hold">
                                          <p:stCondLst>
                                            <p:cond delay="499"/>
                                          </p:stCondLst>
                                        </p:cTn>
                                        <p:tgtEl>
                                          <p:spTgt spid="14"/>
                                        </p:tgtEl>
                                        <p:attrNameLst>
                                          <p:attrName>style.visibility</p:attrName>
                                        </p:attrNameLst>
                                      </p:cBhvr>
                                      <p:to>
                                        <p:strVal val="hidden"/>
                                      </p:to>
                                    </p:set>
                                  </p:childTnLst>
                                </p:cTn>
                              </p:par>
                              <p:par>
                                <p:cTn id="76" presetID="10" presetClass="exit" presetSubtype="0" fill="hold" grpId="2" nodeType="withEffect">
                                  <p:stCondLst>
                                    <p:cond delay="0"/>
                                  </p:stCondLst>
                                  <p:childTnLst>
                                    <p:animEffect transition="out" filter="fade">
                                      <p:cBhvr>
                                        <p:cTn id="77" dur="500"/>
                                        <p:tgtEl>
                                          <p:spTgt spid="9"/>
                                        </p:tgtEl>
                                      </p:cBhvr>
                                    </p:animEffect>
                                    <p:set>
                                      <p:cBhvr>
                                        <p:cTn id="78" dur="1" fill="hold">
                                          <p:stCondLst>
                                            <p:cond delay="499"/>
                                          </p:stCondLst>
                                        </p:cTn>
                                        <p:tgtEl>
                                          <p:spTgt spid="9"/>
                                        </p:tgtEl>
                                        <p:attrNameLst>
                                          <p:attrName>style.visibility</p:attrName>
                                        </p:attrNameLst>
                                      </p:cBhvr>
                                      <p:to>
                                        <p:strVal val="hidden"/>
                                      </p:to>
                                    </p:set>
                                  </p:childTnLst>
                                </p:cTn>
                              </p:par>
                              <p:par>
                                <p:cTn id="79" presetID="10" presetClass="entr" presetSubtype="0"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
                                        </p:tgtEl>
                                        <p:attrNameLst>
                                          <p:attrName>style.visibility</p:attrName>
                                        </p:attrNameLst>
                                      </p:cBhvr>
                                      <p:to>
                                        <p:strVal val="visible"/>
                                      </p:to>
                                    </p:set>
                                    <p:animEffect transition="in" filter="fade">
                                      <p:cBhvr>
                                        <p:cTn id="84" dur="500"/>
                                        <p:tgtEl>
                                          <p:spTgt spid="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500"/>
                                        <p:tgtEl>
                                          <p:spTgt spid="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
                                        </p:tgtEl>
                                        <p:attrNameLst>
                                          <p:attrName>style.visibility</p:attrName>
                                        </p:attrNameLst>
                                      </p:cBhvr>
                                      <p:to>
                                        <p:strVal val="visible"/>
                                      </p:to>
                                    </p:set>
                                    <p:animEffect transition="in" filter="fade">
                                      <p:cBhvr>
                                        <p:cTn id="90" dur="500"/>
                                        <p:tgtEl>
                                          <p:spTgt spid="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fade">
                                      <p:cBhvr>
                                        <p:cTn id="93" dur="500"/>
                                        <p:tgtEl>
                                          <p:spTgt spid="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fade">
                                      <p:cBhvr>
                                        <p:cTn id="96" dur="500"/>
                                        <p:tgtEl>
                                          <p:spTgt spid="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
                                        </p:tgtEl>
                                        <p:attrNameLst>
                                          <p:attrName>style.visibility</p:attrName>
                                        </p:attrNameLst>
                                      </p:cBhvr>
                                      <p:to>
                                        <p:strVal val="visible"/>
                                      </p:to>
                                    </p:set>
                                    <p:animEffect transition="in" filter="fade">
                                      <p:cBhvr>
                                        <p:cTn id="99" dur="500"/>
                                        <p:tgtEl>
                                          <p:spTgt spid="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fade">
                                      <p:cBhvr>
                                        <p:cTn id="102" dur="500"/>
                                        <p:tgtEl>
                                          <p:spTgt spid="18"/>
                                        </p:tgtEl>
                                      </p:cBhvr>
                                    </p:animEffect>
                                  </p:childTnLst>
                                </p:cTn>
                              </p:par>
                            </p:childTnLst>
                          </p:cTn>
                        </p:par>
                        <p:par>
                          <p:cTn id="103" fill="hold">
                            <p:stCondLst>
                              <p:cond delay="2500"/>
                            </p:stCondLst>
                            <p:childTnLst>
                              <p:par>
                                <p:cTn id="104" presetID="42" presetClass="entr" presetSubtype="0" fill="hold" grpId="0" nodeType="after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fade">
                                      <p:cBhvr>
                                        <p:cTn id="106" dur="1000"/>
                                        <p:tgtEl>
                                          <p:spTgt spid="21"/>
                                        </p:tgtEl>
                                      </p:cBhvr>
                                    </p:animEffect>
                                    <p:anim calcmode="lin" valueType="num">
                                      <p:cBhvr>
                                        <p:cTn id="107" dur="1000" fill="hold"/>
                                        <p:tgtEl>
                                          <p:spTgt spid="21"/>
                                        </p:tgtEl>
                                        <p:attrNameLst>
                                          <p:attrName>ppt_x</p:attrName>
                                        </p:attrNameLst>
                                      </p:cBhvr>
                                      <p:tavLst>
                                        <p:tav tm="0">
                                          <p:val>
                                            <p:strVal val="#ppt_x"/>
                                          </p:val>
                                        </p:tav>
                                        <p:tav tm="100000">
                                          <p:val>
                                            <p:strVal val="#ppt_x"/>
                                          </p:val>
                                        </p:tav>
                                      </p:tavLst>
                                    </p:anim>
                                    <p:anim calcmode="lin" valueType="num">
                                      <p:cBhvr>
                                        <p:cTn id="10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24">
                                            <p:bg/>
                                          </p:spTgt>
                                        </p:tgtEl>
                                        <p:attrNameLst>
                                          <p:attrName>style.visibility</p:attrName>
                                        </p:attrNameLst>
                                      </p:cBhvr>
                                      <p:to>
                                        <p:strVal val="visible"/>
                                      </p:to>
                                    </p:set>
                                    <p:animEffect transition="in" filter="fade">
                                      <p:cBhvr>
                                        <p:cTn id="113" dur="500"/>
                                        <p:tgtEl>
                                          <p:spTgt spid="24">
                                            <p:bg/>
                                          </p:spTgt>
                                        </p:tgtEl>
                                      </p:cBhvr>
                                    </p:animEffect>
                                  </p:childTnLst>
                                </p:cTn>
                              </p:par>
                              <p:par>
                                <p:cTn id="114" presetID="10" presetClass="entr" presetSubtype="0" fill="hold" nodeType="withEffect">
                                  <p:stCondLst>
                                    <p:cond delay="0"/>
                                  </p:stCondLst>
                                  <p:childTnLst>
                                    <p:set>
                                      <p:cBhvr>
                                        <p:cTn id="115" dur="1" fill="hold">
                                          <p:stCondLst>
                                            <p:cond delay="0"/>
                                          </p:stCondLst>
                                        </p:cTn>
                                        <p:tgtEl>
                                          <p:spTgt spid="2050"/>
                                        </p:tgtEl>
                                        <p:attrNameLst>
                                          <p:attrName>style.visibility</p:attrName>
                                        </p:attrNameLst>
                                      </p:cBhvr>
                                      <p:to>
                                        <p:strVal val="visible"/>
                                      </p:to>
                                    </p:set>
                                    <p:animEffect transition="in" filter="fade">
                                      <p:cBhvr>
                                        <p:cTn id="116" dur="500"/>
                                        <p:tgtEl>
                                          <p:spTgt spid="2050"/>
                                        </p:tgtEl>
                                      </p:cBhvr>
                                    </p:animEffect>
                                  </p:childTnLst>
                                </p:cTn>
                              </p:par>
                              <p:par>
                                <p:cTn id="117" presetID="10" presetClass="entr" presetSubtype="0" fill="hold" nodeType="withEffect">
                                  <p:stCondLst>
                                    <p:cond delay="0"/>
                                  </p:stCondLst>
                                  <p:childTnLst>
                                    <p:set>
                                      <p:cBhvr>
                                        <p:cTn id="118" dur="1" fill="hold">
                                          <p:stCondLst>
                                            <p:cond delay="0"/>
                                          </p:stCondLst>
                                        </p:cTn>
                                        <p:tgtEl>
                                          <p:spTgt spid="2056"/>
                                        </p:tgtEl>
                                        <p:attrNameLst>
                                          <p:attrName>style.visibility</p:attrName>
                                        </p:attrNameLst>
                                      </p:cBhvr>
                                      <p:to>
                                        <p:strVal val="visible"/>
                                      </p:to>
                                    </p:set>
                                    <p:animEffect transition="in" filter="fade">
                                      <p:cBhvr>
                                        <p:cTn id="119" dur="500"/>
                                        <p:tgtEl>
                                          <p:spTgt spid="2056"/>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24">
                                            <p:txEl>
                                              <p:pRg st="0" end="0"/>
                                            </p:txEl>
                                          </p:spTgt>
                                        </p:tgtEl>
                                        <p:attrNameLst>
                                          <p:attrName>style.visibility</p:attrName>
                                        </p:attrNameLst>
                                      </p:cBhvr>
                                      <p:to>
                                        <p:strVal val="visible"/>
                                      </p:to>
                                    </p:set>
                                    <p:animEffect transition="in" filter="fade">
                                      <p:cBhvr>
                                        <p:cTn id="124" dur="500"/>
                                        <p:tgtEl>
                                          <p:spTgt spid="24">
                                            <p:txEl>
                                              <p:pRg st="0" end="0"/>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24">
                                            <p:txEl>
                                              <p:pRg st="1" end="1"/>
                                            </p:txEl>
                                          </p:spTgt>
                                        </p:tgtEl>
                                        <p:attrNameLst>
                                          <p:attrName>style.visibility</p:attrName>
                                        </p:attrNameLst>
                                      </p:cBhvr>
                                      <p:to>
                                        <p:strVal val="visible"/>
                                      </p:to>
                                    </p:set>
                                    <p:animEffect transition="in" filter="fade">
                                      <p:cBhvr>
                                        <p:cTn id="129" dur="500"/>
                                        <p:tgtEl>
                                          <p:spTgt spid="24">
                                            <p:txEl>
                                              <p:pRg st="1" end="1"/>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24">
                                            <p:txEl>
                                              <p:pRg st="2" end="2"/>
                                            </p:txEl>
                                          </p:spTgt>
                                        </p:tgtEl>
                                        <p:attrNameLst>
                                          <p:attrName>style.visibility</p:attrName>
                                        </p:attrNameLst>
                                      </p:cBhvr>
                                      <p:to>
                                        <p:strVal val="visible"/>
                                      </p:to>
                                    </p:set>
                                    <p:animEffect transition="in" filter="fade">
                                      <p:cBhvr>
                                        <p:cTn id="134" dur="500"/>
                                        <p:tgtEl>
                                          <p:spTgt spid="24">
                                            <p:txEl>
                                              <p:pRg st="2" end="2"/>
                                            </p:txEl>
                                          </p:spTgt>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24">
                                            <p:txEl>
                                              <p:pRg st="3" end="3"/>
                                            </p:txEl>
                                          </p:spTgt>
                                        </p:tgtEl>
                                        <p:attrNameLst>
                                          <p:attrName>style.visibility</p:attrName>
                                        </p:attrNameLst>
                                      </p:cBhvr>
                                      <p:to>
                                        <p:strVal val="visible"/>
                                      </p:to>
                                    </p:set>
                                    <p:animEffect transition="in" filter="fade">
                                      <p:cBhvr>
                                        <p:cTn id="139" dur="500"/>
                                        <p:tgtEl>
                                          <p:spTgt spid="24">
                                            <p:txEl>
                                              <p:pRg st="3" end="3"/>
                                            </p:txEl>
                                          </p:spTgt>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xit" presetSubtype="0" fill="hold" nodeType="clickEffect">
                                  <p:stCondLst>
                                    <p:cond delay="0"/>
                                  </p:stCondLst>
                                  <p:childTnLst>
                                    <p:animEffect transition="out" filter="fade">
                                      <p:cBhvr>
                                        <p:cTn id="143" dur="500"/>
                                        <p:tgtEl>
                                          <p:spTgt spid="2056"/>
                                        </p:tgtEl>
                                      </p:cBhvr>
                                    </p:animEffect>
                                    <p:set>
                                      <p:cBhvr>
                                        <p:cTn id="144" dur="1" fill="hold">
                                          <p:stCondLst>
                                            <p:cond delay="499"/>
                                          </p:stCondLst>
                                        </p:cTn>
                                        <p:tgtEl>
                                          <p:spTgt spid="2056"/>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24">
                                            <p:txEl>
                                              <p:pRg st="0" end="0"/>
                                            </p:txEl>
                                          </p:spTgt>
                                        </p:tgtEl>
                                      </p:cBhvr>
                                    </p:animEffect>
                                    <p:set>
                                      <p:cBhvr>
                                        <p:cTn id="147" dur="1" fill="hold">
                                          <p:stCondLst>
                                            <p:cond delay="499"/>
                                          </p:stCondLst>
                                        </p:cTn>
                                        <p:tgtEl>
                                          <p:spTgt spid="24">
                                            <p:txEl>
                                              <p:pRg st="0" end="0"/>
                                            </p:txEl>
                                          </p:spTgt>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24">
                                            <p:txEl>
                                              <p:pRg st="1" end="1"/>
                                            </p:txEl>
                                          </p:spTgt>
                                        </p:tgtEl>
                                      </p:cBhvr>
                                    </p:animEffect>
                                    <p:set>
                                      <p:cBhvr>
                                        <p:cTn id="150" dur="1" fill="hold">
                                          <p:stCondLst>
                                            <p:cond delay="499"/>
                                          </p:stCondLst>
                                        </p:cTn>
                                        <p:tgtEl>
                                          <p:spTgt spid="24">
                                            <p:txEl>
                                              <p:pRg st="1" end="1"/>
                                            </p:txEl>
                                          </p:spTgt>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24">
                                            <p:txEl>
                                              <p:pRg st="2" end="2"/>
                                            </p:txEl>
                                          </p:spTgt>
                                        </p:tgtEl>
                                      </p:cBhvr>
                                    </p:animEffect>
                                    <p:set>
                                      <p:cBhvr>
                                        <p:cTn id="153" dur="1" fill="hold">
                                          <p:stCondLst>
                                            <p:cond delay="499"/>
                                          </p:stCondLst>
                                        </p:cTn>
                                        <p:tgtEl>
                                          <p:spTgt spid="24">
                                            <p:txEl>
                                              <p:pRg st="2" end="2"/>
                                            </p:txEl>
                                          </p:spTgt>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24">
                                            <p:txEl>
                                              <p:pRg st="3" end="3"/>
                                            </p:txEl>
                                          </p:spTgt>
                                        </p:tgtEl>
                                      </p:cBhvr>
                                    </p:animEffect>
                                    <p:set>
                                      <p:cBhvr>
                                        <p:cTn id="156" dur="1" fill="hold">
                                          <p:stCondLst>
                                            <p:cond delay="499"/>
                                          </p:stCondLst>
                                        </p:cTn>
                                        <p:tgtEl>
                                          <p:spTgt spid="24">
                                            <p:txEl>
                                              <p:pRg st="3" end="3"/>
                                            </p:txEl>
                                          </p:spTgt>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24">
                                            <p:bg/>
                                          </p:spTgt>
                                        </p:tgtEl>
                                      </p:cBhvr>
                                    </p:animEffect>
                                    <p:set>
                                      <p:cBhvr>
                                        <p:cTn id="159" dur="1" fill="hold">
                                          <p:stCondLst>
                                            <p:cond delay="499"/>
                                          </p:stCondLst>
                                        </p:cTn>
                                        <p:tgtEl>
                                          <p:spTgt spid="24">
                                            <p:bg/>
                                          </p:spTgt>
                                        </p:tgtEl>
                                        <p:attrNameLst>
                                          <p:attrName>style.visibility</p:attrName>
                                        </p:attrNameLst>
                                      </p:cBhvr>
                                      <p:to>
                                        <p:strVal val="hidden"/>
                                      </p:to>
                                    </p:set>
                                  </p:childTnLst>
                                </p:cTn>
                              </p:par>
                              <p:par>
                                <p:cTn id="160" presetID="10" presetClass="exit" presetSubtype="0" fill="hold" nodeType="withEffect">
                                  <p:stCondLst>
                                    <p:cond delay="0"/>
                                  </p:stCondLst>
                                  <p:childTnLst>
                                    <p:animEffect transition="out" filter="fade">
                                      <p:cBhvr>
                                        <p:cTn id="161" dur="500"/>
                                        <p:tgtEl>
                                          <p:spTgt spid="2050"/>
                                        </p:tgtEl>
                                      </p:cBhvr>
                                    </p:animEffect>
                                    <p:set>
                                      <p:cBhvr>
                                        <p:cTn id="162" dur="1" fill="hold">
                                          <p:stCondLst>
                                            <p:cond delay="499"/>
                                          </p:stCondLst>
                                        </p:cTn>
                                        <p:tgtEl>
                                          <p:spTgt spid="2050"/>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42" presetClass="entr" presetSubtype="0" fill="hold" grpId="0" nodeType="clickEffect">
                                  <p:stCondLst>
                                    <p:cond delay="0"/>
                                  </p:stCondLst>
                                  <p:childTnLst>
                                    <p:set>
                                      <p:cBhvr>
                                        <p:cTn id="166" dur="1" fill="hold">
                                          <p:stCondLst>
                                            <p:cond delay="0"/>
                                          </p:stCondLst>
                                        </p:cTn>
                                        <p:tgtEl>
                                          <p:spTgt spid="22"/>
                                        </p:tgtEl>
                                        <p:attrNameLst>
                                          <p:attrName>style.visibility</p:attrName>
                                        </p:attrNameLst>
                                      </p:cBhvr>
                                      <p:to>
                                        <p:strVal val="visible"/>
                                      </p:to>
                                    </p:set>
                                    <p:animEffect transition="in" filter="fade">
                                      <p:cBhvr>
                                        <p:cTn id="167" dur="1000"/>
                                        <p:tgtEl>
                                          <p:spTgt spid="22"/>
                                        </p:tgtEl>
                                      </p:cBhvr>
                                    </p:animEffect>
                                    <p:anim calcmode="lin" valueType="num">
                                      <p:cBhvr>
                                        <p:cTn id="168" dur="1000" fill="hold"/>
                                        <p:tgtEl>
                                          <p:spTgt spid="22"/>
                                        </p:tgtEl>
                                        <p:attrNameLst>
                                          <p:attrName>ppt_x</p:attrName>
                                        </p:attrNameLst>
                                      </p:cBhvr>
                                      <p:tavLst>
                                        <p:tav tm="0">
                                          <p:val>
                                            <p:strVal val="#ppt_x"/>
                                          </p:val>
                                        </p:tav>
                                        <p:tav tm="100000">
                                          <p:val>
                                            <p:strVal val="#ppt_x"/>
                                          </p:val>
                                        </p:tav>
                                      </p:tavLst>
                                    </p:anim>
                                    <p:anim calcmode="lin" valueType="num">
                                      <p:cBhvr>
                                        <p:cTn id="16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grpId="0" nodeType="clickEffect">
                                  <p:stCondLst>
                                    <p:cond delay="0"/>
                                  </p:stCondLst>
                                  <p:childTnLst>
                                    <p:set>
                                      <p:cBhvr>
                                        <p:cTn id="173" dur="1" fill="hold">
                                          <p:stCondLst>
                                            <p:cond delay="0"/>
                                          </p:stCondLst>
                                        </p:cTn>
                                        <p:tgtEl>
                                          <p:spTgt spid="26">
                                            <p:bg/>
                                          </p:spTgt>
                                        </p:tgtEl>
                                        <p:attrNameLst>
                                          <p:attrName>style.visibility</p:attrName>
                                        </p:attrNameLst>
                                      </p:cBhvr>
                                      <p:to>
                                        <p:strVal val="visible"/>
                                      </p:to>
                                    </p:set>
                                    <p:animEffect transition="in" filter="fade">
                                      <p:cBhvr>
                                        <p:cTn id="174" dur="500"/>
                                        <p:tgtEl>
                                          <p:spTgt spid="26">
                                            <p:bg/>
                                          </p:spTgt>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grpId="0" nodeType="clickEffect">
                                  <p:stCondLst>
                                    <p:cond delay="0"/>
                                  </p:stCondLst>
                                  <p:childTnLst>
                                    <p:set>
                                      <p:cBhvr>
                                        <p:cTn id="178" dur="1" fill="hold">
                                          <p:stCondLst>
                                            <p:cond delay="0"/>
                                          </p:stCondLst>
                                        </p:cTn>
                                        <p:tgtEl>
                                          <p:spTgt spid="26">
                                            <p:txEl>
                                              <p:pRg st="0" end="0"/>
                                            </p:txEl>
                                          </p:spTgt>
                                        </p:tgtEl>
                                        <p:attrNameLst>
                                          <p:attrName>style.visibility</p:attrName>
                                        </p:attrNameLst>
                                      </p:cBhvr>
                                      <p:to>
                                        <p:strVal val="visible"/>
                                      </p:to>
                                    </p:set>
                                    <p:animEffect transition="in" filter="fade">
                                      <p:cBhvr>
                                        <p:cTn id="179" dur="500"/>
                                        <p:tgtEl>
                                          <p:spTgt spid="26">
                                            <p:txEl>
                                              <p:pRg st="0" end="0"/>
                                            </p:txEl>
                                          </p:spTgt>
                                        </p:tgtEl>
                                      </p:cBhvr>
                                    </p:animEffect>
                                  </p:childTnLst>
                                </p:cTn>
                              </p:par>
                              <p:par>
                                <p:cTn id="180" presetID="10" presetClass="entr" presetSubtype="0" fill="hold" nodeType="withEffect">
                                  <p:stCondLst>
                                    <p:cond delay="0"/>
                                  </p:stCondLst>
                                  <p:childTnLst>
                                    <p:set>
                                      <p:cBhvr>
                                        <p:cTn id="181" dur="1" fill="hold">
                                          <p:stCondLst>
                                            <p:cond delay="0"/>
                                          </p:stCondLst>
                                        </p:cTn>
                                        <p:tgtEl>
                                          <p:spTgt spid="2052"/>
                                        </p:tgtEl>
                                        <p:attrNameLst>
                                          <p:attrName>style.visibility</p:attrName>
                                        </p:attrNameLst>
                                      </p:cBhvr>
                                      <p:to>
                                        <p:strVal val="visible"/>
                                      </p:to>
                                    </p:set>
                                    <p:animEffect transition="in" filter="fade">
                                      <p:cBhvr>
                                        <p:cTn id="182" dur="500"/>
                                        <p:tgtEl>
                                          <p:spTgt spid="2052"/>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26">
                                            <p:txEl>
                                              <p:pRg st="1" end="1"/>
                                            </p:txEl>
                                          </p:spTgt>
                                        </p:tgtEl>
                                        <p:attrNameLst>
                                          <p:attrName>style.visibility</p:attrName>
                                        </p:attrNameLst>
                                      </p:cBhvr>
                                      <p:to>
                                        <p:strVal val="visible"/>
                                      </p:to>
                                    </p:set>
                                    <p:animEffect transition="in" filter="fade">
                                      <p:cBhvr>
                                        <p:cTn id="187" dur="500"/>
                                        <p:tgtEl>
                                          <p:spTgt spid="26">
                                            <p:txEl>
                                              <p:pRg st="1" end="1"/>
                                            </p:txEl>
                                          </p:spTgt>
                                        </p:tgtEl>
                                      </p:cBhvr>
                                    </p:animEffect>
                                  </p:childTnLst>
                                </p:cTn>
                              </p:par>
                              <p:par>
                                <p:cTn id="188" presetID="10" presetClass="entr" presetSubtype="0" fill="hold" nodeType="withEffect">
                                  <p:stCondLst>
                                    <p:cond delay="0"/>
                                  </p:stCondLst>
                                  <p:childTnLst>
                                    <p:set>
                                      <p:cBhvr>
                                        <p:cTn id="189" dur="1" fill="hold">
                                          <p:stCondLst>
                                            <p:cond delay="0"/>
                                          </p:stCondLst>
                                        </p:cTn>
                                        <p:tgtEl>
                                          <p:spTgt spid="2054"/>
                                        </p:tgtEl>
                                        <p:attrNameLst>
                                          <p:attrName>style.visibility</p:attrName>
                                        </p:attrNameLst>
                                      </p:cBhvr>
                                      <p:to>
                                        <p:strVal val="visible"/>
                                      </p:to>
                                    </p:set>
                                    <p:animEffect transition="in" filter="fade">
                                      <p:cBhvr>
                                        <p:cTn id="190" dur="500"/>
                                        <p:tgtEl>
                                          <p:spTgt spid="2054"/>
                                        </p:tgtEl>
                                      </p:cBhvr>
                                    </p:animEffect>
                                  </p:childTnLst>
                                </p:cTn>
                              </p:par>
                            </p:childTnLst>
                          </p:cTn>
                        </p:par>
                      </p:childTnLst>
                    </p:cTn>
                  </p:par>
                  <p:par>
                    <p:cTn id="191" fill="hold">
                      <p:stCondLst>
                        <p:cond delay="indefinite"/>
                      </p:stCondLst>
                      <p:childTnLst>
                        <p:par>
                          <p:cTn id="192" fill="hold">
                            <p:stCondLst>
                              <p:cond delay="0"/>
                            </p:stCondLst>
                            <p:childTnLst>
                              <p:par>
                                <p:cTn id="193" presetID="10" presetClass="exit" presetSubtype="0" fill="hold" grpId="1" nodeType="clickEffect">
                                  <p:stCondLst>
                                    <p:cond delay="0"/>
                                  </p:stCondLst>
                                  <p:childTnLst>
                                    <p:animEffect transition="out" filter="fade">
                                      <p:cBhvr>
                                        <p:cTn id="194" dur="500"/>
                                        <p:tgtEl>
                                          <p:spTgt spid="26">
                                            <p:txEl>
                                              <p:pRg st="0" end="0"/>
                                            </p:txEl>
                                          </p:spTgt>
                                        </p:tgtEl>
                                      </p:cBhvr>
                                    </p:animEffect>
                                    <p:set>
                                      <p:cBhvr>
                                        <p:cTn id="195" dur="1" fill="hold">
                                          <p:stCondLst>
                                            <p:cond delay="499"/>
                                          </p:stCondLst>
                                        </p:cTn>
                                        <p:tgtEl>
                                          <p:spTgt spid="26">
                                            <p:txEl>
                                              <p:pRg st="0" end="0"/>
                                            </p:txEl>
                                          </p:spTgt>
                                        </p:tgtEl>
                                        <p:attrNameLst>
                                          <p:attrName>style.visibility</p:attrName>
                                        </p:attrNameLst>
                                      </p:cBhvr>
                                      <p:to>
                                        <p:strVal val="hidden"/>
                                      </p:to>
                                    </p:set>
                                  </p:childTnLst>
                                </p:cTn>
                              </p:par>
                              <p:par>
                                <p:cTn id="196" presetID="10" presetClass="exit" presetSubtype="0" fill="hold" grpId="1" nodeType="withEffect">
                                  <p:stCondLst>
                                    <p:cond delay="0"/>
                                  </p:stCondLst>
                                  <p:childTnLst>
                                    <p:animEffect transition="out" filter="fade">
                                      <p:cBhvr>
                                        <p:cTn id="197" dur="500"/>
                                        <p:tgtEl>
                                          <p:spTgt spid="26">
                                            <p:txEl>
                                              <p:pRg st="1" end="1"/>
                                            </p:txEl>
                                          </p:spTgt>
                                        </p:tgtEl>
                                      </p:cBhvr>
                                    </p:animEffect>
                                    <p:set>
                                      <p:cBhvr>
                                        <p:cTn id="198" dur="1" fill="hold">
                                          <p:stCondLst>
                                            <p:cond delay="499"/>
                                          </p:stCondLst>
                                        </p:cTn>
                                        <p:tgtEl>
                                          <p:spTgt spid="26">
                                            <p:txEl>
                                              <p:pRg st="1" end="1"/>
                                            </p:txEl>
                                          </p:spTgt>
                                        </p:tgtEl>
                                        <p:attrNameLst>
                                          <p:attrName>style.visibility</p:attrName>
                                        </p:attrNameLst>
                                      </p:cBhvr>
                                      <p:to>
                                        <p:strVal val="hidden"/>
                                      </p:to>
                                    </p:set>
                                  </p:childTnLst>
                                </p:cTn>
                              </p:par>
                              <p:par>
                                <p:cTn id="199" presetID="10" presetClass="exit" presetSubtype="0" fill="hold" grpId="1" nodeType="withEffect">
                                  <p:stCondLst>
                                    <p:cond delay="0"/>
                                  </p:stCondLst>
                                  <p:childTnLst>
                                    <p:animEffect transition="out" filter="fade">
                                      <p:cBhvr>
                                        <p:cTn id="200" dur="500"/>
                                        <p:tgtEl>
                                          <p:spTgt spid="26">
                                            <p:bg/>
                                          </p:spTgt>
                                        </p:tgtEl>
                                      </p:cBhvr>
                                    </p:animEffect>
                                    <p:set>
                                      <p:cBhvr>
                                        <p:cTn id="201" dur="1" fill="hold">
                                          <p:stCondLst>
                                            <p:cond delay="499"/>
                                          </p:stCondLst>
                                        </p:cTn>
                                        <p:tgtEl>
                                          <p:spTgt spid="26">
                                            <p:bg/>
                                          </p:spTgt>
                                        </p:tgtEl>
                                        <p:attrNameLst>
                                          <p:attrName>style.visibility</p:attrName>
                                        </p:attrNameLst>
                                      </p:cBhvr>
                                      <p:to>
                                        <p:strVal val="hidden"/>
                                      </p:to>
                                    </p:set>
                                  </p:childTnLst>
                                </p:cTn>
                              </p:par>
                              <p:par>
                                <p:cTn id="202" presetID="10" presetClass="exit" presetSubtype="0" fill="hold" nodeType="withEffect">
                                  <p:stCondLst>
                                    <p:cond delay="0"/>
                                  </p:stCondLst>
                                  <p:childTnLst>
                                    <p:animEffect transition="out" filter="fade">
                                      <p:cBhvr>
                                        <p:cTn id="203" dur="500"/>
                                        <p:tgtEl>
                                          <p:spTgt spid="2052"/>
                                        </p:tgtEl>
                                      </p:cBhvr>
                                    </p:animEffect>
                                    <p:set>
                                      <p:cBhvr>
                                        <p:cTn id="204" dur="1" fill="hold">
                                          <p:stCondLst>
                                            <p:cond delay="499"/>
                                          </p:stCondLst>
                                        </p:cTn>
                                        <p:tgtEl>
                                          <p:spTgt spid="2052"/>
                                        </p:tgtEl>
                                        <p:attrNameLst>
                                          <p:attrName>style.visibility</p:attrName>
                                        </p:attrNameLst>
                                      </p:cBhvr>
                                      <p:to>
                                        <p:strVal val="hidden"/>
                                      </p:to>
                                    </p:set>
                                  </p:childTnLst>
                                </p:cTn>
                              </p:par>
                              <p:par>
                                <p:cTn id="205" presetID="10" presetClass="exit" presetSubtype="0" fill="hold" nodeType="withEffect">
                                  <p:stCondLst>
                                    <p:cond delay="0"/>
                                  </p:stCondLst>
                                  <p:childTnLst>
                                    <p:animEffect transition="out" filter="fade">
                                      <p:cBhvr>
                                        <p:cTn id="206" dur="500"/>
                                        <p:tgtEl>
                                          <p:spTgt spid="2054"/>
                                        </p:tgtEl>
                                      </p:cBhvr>
                                    </p:animEffect>
                                    <p:set>
                                      <p:cBhvr>
                                        <p:cTn id="207" dur="1" fill="hold">
                                          <p:stCondLst>
                                            <p:cond delay="499"/>
                                          </p:stCondLst>
                                        </p:cTn>
                                        <p:tgtEl>
                                          <p:spTgt spid="2054"/>
                                        </p:tgtEl>
                                        <p:attrNameLst>
                                          <p:attrName>style.visibility</p:attrName>
                                        </p:attrNameLst>
                                      </p:cBhvr>
                                      <p:to>
                                        <p:strVal val="hidden"/>
                                      </p:to>
                                    </p:set>
                                  </p:childTnLst>
                                </p:cTn>
                              </p:par>
                            </p:childTnLst>
                          </p:cTn>
                        </p:par>
                      </p:childTnLst>
                    </p:cTn>
                  </p:par>
                  <p:par>
                    <p:cTn id="208" fill="hold">
                      <p:stCondLst>
                        <p:cond delay="indefinite"/>
                      </p:stCondLst>
                      <p:childTnLst>
                        <p:par>
                          <p:cTn id="209" fill="hold">
                            <p:stCondLst>
                              <p:cond delay="0"/>
                            </p:stCondLst>
                            <p:childTnLst>
                              <p:par>
                                <p:cTn id="210" presetID="42" presetClass="entr" presetSubtype="0" fill="hold" grpId="0" nodeType="clickEffect">
                                  <p:stCondLst>
                                    <p:cond delay="0"/>
                                  </p:stCondLst>
                                  <p:childTnLst>
                                    <p:set>
                                      <p:cBhvr>
                                        <p:cTn id="211" dur="1" fill="hold">
                                          <p:stCondLst>
                                            <p:cond delay="0"/>
                                          </p:stCondLst>
                                        </p:cTn>
                                        <p:tgtEl>
                                          <p:spTgt spid="23"/>
                                        </p:tgtEl>
                                        <p:attrNameLst>
                                          <p:attrName>style.visibility</p:attrName>
                                        </p:attrNameLst>
                                      </p:cBhvr>
                                      <p:to>
                                        <p:strVal val="visible"/>
                                      </p:to>
                                    </p:set>
                                    <p:animEffect transition="in" filter="fade">
                                      <p:cBhvr>
                                        <p:cTn id="212" dur="1000"/>
                                        <p:tgtEl>
                                          <p:spTgt spid="23"/>
                                        </p:tgtEl>
                                      </p:cBhvr>
                                    </p:animEffect>
                                    <p:anim calcmode="lin" valueType="num">
                                      <p:cBhvr>
                                        <p:cTn id="213" dur="1000" fill="hold"/>
                                        <p:tgtEl>
                                          <p:spTgt spid="23"/>
                                        </p:tgtEl>
                                        <p:attrNameLst>
                                          <p:attrName>ppt_x</p:attrName>
                                        </p:attrNameLst>
                                      </p:cBhvr>
                                      <p:tavLst>
                                        <p:tav tm="0">
                                          <p:val>
                                            <p:strVal val="#ppt_x"/>
                                          </p:val>
                                        </p:tav>
                                        <p:tav tm="100000">
                                          <p:val>
                                            <p:strVal val="#ppt_x"/>
                                          </p:val>
                                        </p:tav>
                                      </p:tavLst>
                                    </p:anim>
                                    <p:anim calcmode="lin" valueType="num">
                                      <p:cBhvr>
                                        <p:cTn id="2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15" fill="hold">
                      <p:stCondLst>
                        <p:cond delay="indefinite"/>
                      </p:stCondLst>
                      <p:childTnLst>
                        <p:par>
                          <p:cTn id="216" fill="hold">
                            <p:stCondLst>
                              <p:cond delay="0"/>
                            </p:stCondLst>
                            <p:childTnLst>
                              <p:par>
                                <p:cTn id="217" presetID="10" presetClass="entr" presetSubtype="0" fill="hold" grpId="0" nodeType="clickEffect">
                                  <p:stCondLst>
                                    <p:cond delay="0"/>
                                  </p:stCondLst>
                                  <p:childTnLst>
                                    <p:set>
                                      <p:cBhvr>
                                        <p:cTn id="218" dur="1" fill="hold">
                                          <p:stCondLst>
                                            <p:cond delay="0"/>
                                          </p:stCondLst>
                                        </p:cTn>
                                        <p:tgtEl>
                                          <p:spTgt spid="27">
                                            <p:bg/>
                                          </p:spTgt>
                                        </p:tgtEl>
                                        <p:attrNameLst>
                                          <p:attrName>style.visibility</p:attrName>
                                        </p:attrNameLst>
                                      </p:cBhvr>
                                      <p:to>
                                        <p:strVal val="visible"/>
                                      </p:to>
                                    </p:set>
                                    <p:animEffect transition="in" filter="fade">
                                      <p:cBhvr>
                                        <p:cTn id="219" dur="500"/>
                                        <p:tgtEl>
                                          <p:spTgt spid="27">
                                            <p:bg/>
                                          </p:spTgt>
                                        </p:tgtEl>
                                      </p:cBhvr>
                                    </p:animEffect>
                                  </p:childTnLst>
                                </p:cTn>
                              </p:par>
                            </p:childTnLst>
                          </p:cTn>
                        </p:par>
                      </p:childTnLst>
                    </p:cTn>
                  </p:par>
                  <p:par>
                    <p:cTn id="220" fill="hold">
                      <p:stCondLst>
                        <p:cond delay="indefinite"/>
                      </p:stCondLst>
                      <p:childTnLst>
                        <p:par>
                          <p:cTn id="221" fill="hold">
                            <p:stCondLst>
                              <p:cond delay="0"/>
                            </p:stCondLst>
                            <p:childTnLst>
                              <p:par>
                                <p:cTn id="222" presetID="10" presetClass="entr" presetSubtype="0" fill="hold" grpId="0" nodeType="clickEffect">
                                  <p:stCondLst>
                                    <p:cond delay="0"/>
                                  </p:stCondLst>
                                  <p:childTnLst>
                                    <p:set>
                                      <p:cBhvr>
                                        <p:cTn id="223" dur="1" fill="hold">
                                          <p:stCondLst>
                                            <p:cond delay="0"/>
                                          </p:stCondLst>
                                        </p:cTn>
                                        <p:tgtEl>
                                          <p:spTgt spid="27">
                                            <p:txEl>
                                              <p:pRg st="1" end="1"/>
                                            </p:txEl>
                                          </p:spTgt>
                                        </p:tgtEl>
                                        <p:attrNameLst>
                                          <p:attrName>style.visibility</p:attrName>
                                        </p:attrNameLst>
                                      </p:cBhvr>
                                      <p:to>
                                        <p:strVal val="visible"/>
                                      </p:to>
                                    </p:set>
                                    <p:animEffect transition="in" filter="fade">
                                      <p:cBhvr>
                                        <p:cTn id="224" dur="500"/>
                                        <p:tgtEl>
                                          <p:spTgt spid="27">
                                            <p:txEl>
                                              <p:pRg st="1" end="1"/>
                                            </p:txEl>
                                          </p:spTgt>
                                        </p:tgtEl>
                                      </p:cBhvr>
                                    </p:animEffect>
                                  </p:childTnLst>
                                </p:cTn>
                              </p:par>
                              <p:par>
                                <p:cTn id="225" presetID="10" presetClass="entr" presetSubtype="0" fill="hold" nodeType="withEffect">
                                  <p:stCondLst>
                                    <p:cond delay="0"/>
                                  </p:stCondLst>
                                  <p:childTnLst>
                                    <p:set>
                                      <p:cBhvr>
                                        <p:cTn id="226" dur="1" fill="hold">
                                          <p:stCondLst>
                                            <p:cond delay="0"/>
                                          </p:stCondLst>
                                        </p:cTn>
                                        <p:tgtEl>
                                          <p:spTgt spid="2058"/>
                                        </p:tgtEl>
                                        <p:attrNameLst>
                                          <p:attrName>style.visibility</p:attrName>
                                        </p:attrNameLst>
                                      </p:cBhvr>
                                      <p:to>
                                        <p:strVal val="visible"/>
                                      </p:to>
                                    </p:set>
                                    <p:animEffect transition="in" filter="fade">
                                      <p:cBhvr>
                                        <p:cTn id="227" dur="500"/>
                                        <p:tgtEl>
                                          <p:spTgt spid="2058"/>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27">
                                            <p:txEl>
                                              <p:pRg st="2" end="2"/>
                                            </p:txEl>
                                          </p:spTgt>
                                        </p:tgtEl>
                                        <p:attrNameLst>
                                          <p:attrName>style.visibility</p:attrName>
                                        </p:attrNameLst>
                                      </p:cBhvr>
                                      <p:to>
                                        <p:strVal val="visible"/>
                                      </p:to>
                                    </p:set>
                                    <p:animEffect transition="in" filter="fade">
                                      <p:cBhvr>
                                        <p:cTn id="232" dur="500"/>
                                        <p:tgtEl>
                                          <p:spTgt spid="27">
                                            <p:txEl>
                                              <p:pRg st="2" end="2"/>
                                            </p:txEl>
                                          </p:spTgt>
                                        </p:tgtEl>
                                      </p:cBhvr>
                                    </p:animEffect>
                                  </p:childTnLst>
                                </p:cTn>
                              </p:par>
                              <p:par>
                                <p:cTn id="233" presetID="10" presetClass="entr" presetSubtype="0" fill="hold" nodeType="withEffect">
                                  <p:stCondLst>
                                    <p:cond delay="0"/>
                                  </p:stCondLst>
                                  <p:childTnLst>
                                    <p:set>
                                      <p:cBhvr>
                                        <p:cTn id="234" dur="1" fill="hold">
                                          <p:stCondLst>
                                            <p:cond delay="0"/>
                                          </p:stCondLst>
                                        </p:cTn>
                                        <p:tgtEl>
                                          <p:spTgt spid="2060"/>
                                        </p:tgtEl>
                                        <p:attrNameLst>
                                          <p:attrName>style.visibility</p:attrName>
                                        </p:attrNameLst>
                                      </p:cBhvr>
                                      <p:to>
                                        <p:strVal val="visible"/>
                                      </p:to>
                                    </p:set>
                                    <p:animEffect transition="in" filter="fade">
                                      <p:cBhvr>
                                        <p:cTn id="235"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15" grpId="0"/>
      <p:bldP spid="21" grpId="0"/>
      <p:bldP spid="24" grpId="0" uiExpand="1" build="p" animBg="1"/>
      <p:bldP spid="24" grpId="1" uiExpand="1" build="allAtOnce" animBg="1"/>
      <p:bldP spid="22" grpId="0"/>
      <p:bldP spid="16" grpId="0" animBg="1"/>
      <p:bldP spid="16" grpId="1" animBg="1"/>
      <p:bldP spid="29" grpId="0" animBg="1"/>
      <p:bldP spid="3" grpId="0"/>
      <p:bldP spid="4" grpId="0"/>
      <p:bldP spid="5" grpId="0"/>
      <p:bldP spid="6" grpId="0"/>
      <p:bldP spid="7" grpId="0"/>
      <p:bldP spid="8" grpId="0"/>
      <p:bldP spid="17" grpId="0"/>
      <p:bldP spid="17" grpId="1"/>
      <p:bldP spid="9" grpId="0"/>
      <p:bldP spid="9" grpId="1"/>
      <p:bldP spid="9" grpId="2"/>
      <p:bldP spid="9" grpId="3"/>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23" grpId="0"/>
      <p:bldP spid="26" grpId="0" uiExpand="1" build="p" animBg="1"/>
      <p:bldP spid="26" grpId="1" uiExpand="1" build="allAtOnce" animBg="1"/>
      <p:bldP spid="27"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ttp://4.bp.blogspot.com/_QVtPk6brgO4/TEOzDyBTygI/AAAAAAAABUg/54Sta0zOg9c/s1600/1080549-3-majestic-dominan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1326" y="0"/>
            <a:ext cx="4292673"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81000" y="419100"/>
            <a:ext cx="6324600" cy="4876800"/>
          </a:xfrm>
        </p:spPr>
        <p:txBody>
          <a:bodyPr anchor="b">
            <a:normAutofit/>
          </a:bodyPr>
          <a:lstStyle/>
          <a:p>
            <a:pPr algn="l" defTabSz="400050">
              <a:lnSpc>
                <a:spcPct val="90000"/>
              </a:lnSpc>
              <a:spcBef>
                <a:spcPts val="1800"/>
              </a:spcBef>
              <a:spcAft>
                <a:spcPts val="3000"/>
              </a:spcAft>
            </a:pPr>
            <a:r>
              <a:rPr lang="en-US" sz="1200" b="1" dirty="0" smtClean="0">
                <a:solidFill>
                  <a:srgbClr val="FFFF00"/>
                </a:solidFill>
              </a:rPr>
              <a:t/>
            </a:r>
            <a:br>
              <a:rPr lang="en-US" sz="1200" b="1" dirty="0" smtClean="0">
                <a:solidFill>
                  <a:srgbClr val="FFFF00"/>
                </a:solidFill>
              </a:rPr>
            </a:br>
            <a:r>
              <a:rPr lang="en-US" sz="6400" b="1" dirty="0" smtClean="0">
                <a:solidFill>
                  <a:schemeClr val="bg1"/>
                </a:solidFill>
                <a:latin typeface="Century Gothic"/>
                <a:cs typeface="Century Gothic"/>
              </a:rPr>
              <a:t>Preparing for the Lions</a:t>
            </a:r>
            <a:endParaRPr lang="en-US" sz="6400" b="1" dirty="0">
              <a:solidFill>
                <a:schemeClr val="bg1"/>
              </a:solidFill>
              <a:latin typeface="Century Gothic"/>
              <a:cs typeface="Century Gothic"/>
            </a:endParaRPr>
          </a:p>
        </p:txBody>
      </p:sp>
    </p:spTree>
    <p:extLst>
      <p:ext uri="{BB962C8B-B14F-4D97-AF65-F5344CB8AC3E}">
        <p14:creationId xmlns:p14="http://schemas.microsoft.com/office/powerpoint/2010/main" val="317811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p:cNvSpPr>
          <p:nvPr/>
        </p:nvSpPr>
        <p:spPr>
          <a:xfrm>
            <a:off x="722313" y="3928930"/>
            <a:ext cx="7772400" cy="1500187"/>
          </a:xfrm>
          <a:prstGeom prst="rect">
            <a:avLst/>
          </a:prstGeom>
        </p:spPr>
        <p:txBody>
          <a:bodyP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4000" dirty="0" smtClean="0">
                <a:solidFill>
                  <a:srgbClr val="FFFFFF"/>
                </a:solidFill>
              </a:rPr>
              <a:t>Consistent </a:t>
            </a:r>
            <a:r>
              <a:rPr lang="en-US" sz="4000" b="1" dirty="0" smtClean="0">
                <a:solidFill>
                  <a:srgbClr val="FFFF00"/>
                </a:solidFill>
              </a:rPr>
              <a:t>conduct </a:t>
            </a:r>
            <a:r>
              <a:rPr lang="en-US" sz="4000" dirty="0" smtClean="0">
                <a:solidFill>
                  <a:schemeClr val="bg1"/>
                </a:solidFill>
              </a:rPr>
              <a:t>before God</a:t>
            </a:r>
            <a:r>
              <a:rPr lang="en-US" sz="4000" dirty="0" smtClean="0">
                <a:solidFill>
                  <a:srgbClr val="FFFFFF"/>
                </a:solidFill>
              </a:rPr>
              <a:t>.</a:t>
            </a:r>
            <a:endParaRPr lang="en-US" sz="4000" dirty="0">
              <a:solidFill>
                <a:srgbClr val="FFFFFF"/>
              </a:solidFill>
            </a:endParaRPr>
          </a:p>
        </p:txBody>
      </p:sp>
      <p:pic>
        <p:nvPicPr>
          <p:cNvPr id="4" name="Picture 2" descr="http://genevaanderson.files.wordpress.com/2009/01/ishtarlion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405" y="1189619"/>
            <a:ext cx="5214395" cy="2429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17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p:cNvSpPr>
          <p:nvPr/>
        </p:nvSpPr>
        <p:spPr>
          <a:xfrm>
            <a:off x="685800" y="952500"/>
            <a:ext cx="7772400" cy="3810000"/>
          </a:xfrm>
          <a:prstGeom prst="rect">
            <a:avLst/>
          </a:prstGeom>
        </p:spPr>
        <p:txBody>
          <a:bodyPr anchor="ct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200" b="1" dirty="0" smtClean="0">
                <a:solidFill>
                  <a:srgbClr val="FFFFFF"/>
                </a:solidFill>
              </a:rPr>
              <a:t>1 Peter 2:12</a:t>
            </a:r>
            <a:endParaRPr lang="en-US" sz="3200" b="1" dirty="0">
              <a:solidFill>
                <a:srgbClr val="FFFFFF"/>
              </a:solidFill>
            </a:endParaRPr>
          </a:p>
          <a:p>
            <a:pPr marL="0" indent="0">
              <a:buNone/>
            </a:pPr>
            <a:r>
              <a:rPr lang="en-US" sz="3200" dirty="0" smtClean="0">
                <a:solidFill>
                  <a:srgbClr val="FFFFFF"/>
                </a:solidFill>
              </a:rPr>
              <a:t>Keep your </a:t>
            </a:r>
            <a:r>
              <a:rPr lang="en-US" sz="3200" b="1" u="sng" dirty="0" smtClean="0">
                <a:solidFill>
                  <a:srgbClr val="FFFF00"/>
                </a:solidFill>
              </a:rPr>
              <a:t>conduct among the Gentiles honorable</a:t>
            </a:r>
            <a:r>
              <a:rPr lang="en-US" sz="3200" dirty="0" smtClean="0">
                <a:solidFill>
                  <a:srgbClr val="FFFFFF"/>
                </a:solidFill>
              </a:rPr>
              <a:t>, so that when they speak against you as evildoers, they may see your good deeds and glorify God on the day of visitation.</a:t>
            </a:r>
            <a:endParaRPr lang="en-US" sz="3200" dirty="0">
              <a:solidFill>
                <a:srgbClr val="FFFFFF"/>
              </a:solidFill>
            </a:endParaRPr>
          </a:p>
        </p:txBody>
      </p:sp>
    </p:spTree>
    <p:extLst>
      <p:ext uri="{BB962C8B-B14F-4D97-AF65-F5344CB8AC3E}">
        <p14:creationId xmlns:p14="http://schemas.microsoft.com/office/powerpoint/2010/main" val="103966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p:cNvSpPr>
          <p:nvPr/>
        </p:nvSpPr>
        <p:spPr>
          <a:xfrm>
            <a:off x="722313" y="3928930"/>
            <a:ext cx="7772400" cy="1500187"/>
          </a:xfrm>
          <a:prstGeom prst="rect">
            <a:avLst/>
          </a:prstGeom>
        </p:spPr>
        <p:txBody>
          <a:bodyP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4000" dirty="0" smtClean="0">
                <a:solidFill>
                  <a:srgbClr val="FFFFFF"/>
                </a:solidFill>
              </a:rPr>
              <a:t>A consistent </a:t>
            </a:r>
            <a:r>
              <a:rPr lang="en-US" sz="4000" b="1" dirty="0" smtClean="0">
                <a:solidFill>
                  <a:srgbClr val="FFFF00"/>
                </a:solidFill>
              </a:rPr>
              <a:t>prayer life</a:t>
            </a:r>
            <a:r>
              <a:rPr lang="en-US" sz="4000" dirty="0" smtClean="0"/>
              <a:t> </a:t>
            </a:r>
            <a:r>
              <a:rPr lang="en-US" sz="4000" dirty="0" smtClean="0">
                <a:solidFill>
                  <a:srgbClr val="FFFFFF"/>
                </a:solidFill>
              </a:rPr>
              <a:t>before God.</a:t>
            </a:r>
            <a:endParaRPr lang="en-US" sz="4000" dirty="0">
              <a:solidFill>
                <a:srgbClr val="FFFFFF"/>
              </a:solidFill>
            </a:endParaRPr>
          </a:p>
        </p:txBody>
      </p:sp>
      <p:pic>
        <p:nvPicPr>
          <p:cNvPr id="4" name="Picture 2" descr="http://genevaanderson.files.wordpress.com/2009/01/ishtarlion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405" y="1189619"/>
            <a:ext cx="5214395" cy="2429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emplate>
  <TotalTime>1972</TotalTime>
  <Words>487</Words>
  <Application>Microsoft Macintosh PowerPoint</Application>
  <PresentationFormat>On-screen Show (16:10)</PresentationFormat>
  <Paragraphs>97</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Civic</vt:lpstr>
      <vt:lpstr>The Book of Daniel</vt:lpstr>
      <vt:lpstr>PowerPoint Presentation</vt:lpstr>
      <vt:lpstr>PowerPoint Presentation</vt:lpstr>
      <vt:lpstr>PowerPoint Presentation</vt:lpstr>
      <vt:lpstr>PowerPoint Presentation</vt:lpstr>
      <vt:lpstr> Preparing for the Lions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David Maxson</cp:lastModifiedBy>
  <cp:revision>89</cp:revision>
  <cp:lastPrinted>2015-01-16T17:18:38Z</cp:lastPrinted>
  <dcterms:created xsi:type="dcterms:W3CDTF">2014-03-13T10:56:08Z</dcterms:created>
  <dcterms:modified xsi:type="dcterms:W3CDTF">2015-10-17T02:48:35Z</dcterms:modified>
</cp:coreProperties>
</file>