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81" r:id="rId3"/>
    <p:sldId id="273" r:id="rId4"/>
    <p:sldId id="262" r:id="rId5"/>
    <p:sldId id="260" r:id="rId6"/>
    <p:sldId id="277" r:id="rId7"/>
    <p:sldId id="274" r:id="rId8"/>
    <p:sldId id="282" r:id="rId9"/>
    <p:sldId id="264" r:id="rId10"/>
    <p:sldId id="263" r:id="rId11"/>
    <p:sldId id="266" r:id="rId12"/>
    <p:sldId id="265" r:id="rId13"/>
    <p:sldId id="267" r:id="rId14"/>
    <p:sldId id="268" r:id="rId15"/>
    <p:sldId id="280" r:id="rId16"/>
    <p:sldId id="269" r:id="rId17"/>
    <p:sldId id="270" r:id="rId18"/>
    <p:sldId id="271" r:id="rId19"/>
    <p:sldId id="272" r:id="rId20"/>
    <p:sldId id="278" r:id="rId21"/>
    <p:sldId id="283" r:id="rId22"/>
  </p:sldIdLst>
  <p:sldSz cx="9144000" cy="6858000" type="screen4x3"/>
  <p:notesSz cx="6858000" cy="9144000"/>
  <p:embeddedFontLst>
    <p:embeddedFont>
      <p:font typeface="Albertus Extra Bold" pitchFamily="34" charset="0"/>
      <p:bold r:id="rId25"/>
    </p:embeddedFont>
    <p:embeddedFont>
      <p:font typeface="BellCent NamNum BT" pitchFamily="34" charset="0"/>
      <p:regular r:id="rId26"/>
    </p:embeddedFont>
    <p:embeddedFont>
      <p:font typeface="Albertus Medium" pitchFamily="34" charset="0"/>
      <p:regular r:id="rId27"/>
    </p:embeddedFont>
    <p:embeddedFont>
      <p:font typeface="Arial Black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66"/>
    <a:srgbClr val="FFFF99"/>
    <a:srgbClr val="CCFFFF"/>
    <a:srgbClr val="990000"/>
    <a:srgbClr val="DDDDDD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7923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38ABF34-2EE8-4E42-AA4E-73270872B1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14D8E-85FC-40B5-8B53-BC349F4C3FE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42815-B410-404A-A443-92344D745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&amp; imagination are unique</a:t>
            </a:r>
            <a:r>
              <a:rPr lang="en-US" baseline="0" dirty="0" smtClean="0"/>
              <a:t> human endowments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2815-B410-404A-A443-92344D7450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Col. 3:2-4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2815-B410-404A-A443-92344D7450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----------</a:t>
            </a:r>
          </a:p>
          <a:p>
            <a:endParaRPr lang="en-US" dirty="0" smtClean="0"/>
          </a:p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2815-B410-404A-A443-92344D7450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/>
              <a:t>We Tend to Go to Extremes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714375" y="5715000"/>
            <a:ext cx="78200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2700000" algn="ctr" rotWithShape="0">
                    <a:srgbClr val="868686"/>
                  </a:outerShdw>
                </a:effectLst>
                <a:latin typeface="Arial Black"/>
              </a:rPr>
              <a:t>Either outlook will impede your progress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124200" y="2971800"/>
            <a:ext cx="2895600" cy="1219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latin typeface="Albertus Extra Bold" pitchFamily="34" charset="0"/>
              </a:rPr>
              <a:t>The Goal</a:t>
            </a:r>
            <a:br>
              <a:rPr lang="en-US" sz="2400" dirty="0">
                <a:latin typeface="Albertus Extra Bold" pitchFamily="34" charset="0"/>
              </a:rPr>
            </a:br>
            <a:r>
              <a:rPr lang="en-US" sz="2400" dirty="0">
                <a:latin typeface="Albertus Extra Bold" pitchFamily="34" charset="0"/>
              </a:rPr>
              <a:t>of Christianity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286500" y="2514600"/>
            <a:ext cx="2209800" cy="2133600"/>
          </a:xfrm>
          <a:prstGeom prst="octagon">
            <a:avLst>
              <a:gd name="adj" fmla="val 2928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We’ve already</a:t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arrived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400800" y="4849813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Complacency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647700" y="2514600"/>
            <a:ext cx="2209800" cy="2133600"/>
          </a:xfrm>
          <a:prstGeom prst="octagon">
            <a:avLst>
              <a:gd name="adj" fmla="val 2928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goal is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impossible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33400" y="4849813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Discouragement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74638"/>
            <a:ext cx="8458200" cy="11430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/>
              <a:t>Mistakes . . . Discouragement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632075"/>
            <a:ext cx="7886700" cy="1600200"/>
          </a:xfrm>
          <a:solidFill>
            <a:srgbClr val="FFFFFF">
              <a:alpha val="80000"/>
            </a:srgbClr>
          </a:solidFill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en-US">
                <a:solidFill>
                  <a:schemeClr val="folHlink"/>
                </a:solidFill>
              </a:rPr>
              <a:t>Expect too much right now </a:t>
            </a:r>
            <a:r>
              <a:rPr lang="en-US" sz="2400">
                <a:solidFill>
                  <a:schemeClr val="folHlink"/>
                </a:solidFill>
              </a:rPr>
              <a:t>- happiness, growth</a:t>
            </a:r>
          </a:p>
          <a:p>
            <a:pPr>
              <a:lnSpc>
                <a:spcPct val="125000"/>
              </a:lnSpc>
            </a:pPr>
            <a:r>
              <a:rPr lang="en-US">
                <a:solidFill>
                  <a:schemeClr val="folHlink"/>
                </a:solidFill>
              </a:rPr>
              <a:t>Disappointment, disillusionment, despair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9150" y="5410200"/>
            <a:ext cx="3725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Extra Bold" pitchFamily="34" charset="0"/>
              </a:rPr>
              <a:t>1 Peter 5:10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/>
              <a:t>Mistakes . . . Complacency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632075"/>
            <a:ext cx="7543800" cy="1600200"/>
          </a:xfrm>
          <a:solidFill>
            <a:srgbClr val="FFFFFF">
              <a:alpha val="80000"/>
            </a:srgbClr>
          </a:solidFill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en-US">
                <a:solidFill>
                  <a:schemeClr val="folHlink"/>
                </a:solidFill>
              </a:rPr>
              <a:t>Get too comfortable here</a:t>
            </a:r>
          </a:p>
          <a:p>
            <a:pPr>
              <a:lnSpc>
                <a:spcPct val="125000"/>
              </a:lnSpc>
            </a:pPr>
            <a:r>
              <a:rPr lang="en-US">
                <a:solidFill>
                  <a:schemeClr val="folHlink"/>
                </a:solidFill>
              </a:rPr>
              <a:t>Think we’re farther along than we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9852" y="5402759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Extra Bold" pitchFamily="34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Extra Bold" pitchFamily="34" charset="0"/>
              </a:rPr>
              <a:t> Peter 1:10,11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1066800" y="1447800"/>
            <a:ext cx="7010400" cy="1752600"/>
          </a:xfrm>
          <a:prstGeom prst="plus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7838"/>
            <a:ext cx="8229600" cy="641350"/>
          </a:xfrm>
          <a:noFill/>
        </p:spPr>
        <p:txBody>
          <a:bodyPr>
            <a:spAutoFit/>
          </a:bodyPr>
          <a:lstStyle/>
          <a:p>
            <a:r>
              <a:rPr lang="en-US" sz="3600"/>
              <a:t>What About “Groaning”?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05000" y="1806575"/>
            <a:ext cx="5334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3200">
                <a:solidFill>
                  <a:schemeClr val="tx2"/>
                </a:solidFill>
              </a:rPr>
              <a:t>In this body, we groan</a:t>
            </a:r>
          </a:p>
          <a:p>
            <a:pPr algn="ctr">
              <a:spcBef>
                <a:spcPct val="25000"/>
              </a:spcBef>
            </a:pPr>
            <a:r>
              <a:rPr lang="en-US" sz="2400" b="1">
                <a:solidFill>
                  <a:schemeClr val="folHlink"/>
                </a:solidFill>
              </a:rPr>
              <a:t>2 Corinthians 5:1,2 - Romans 8:22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066800" y="3505200"/>
            <a:ext cx="7010400" cy="1752600"/>
          </a:xfrm>
          <a:prstGeom prst="plus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76400" y="3863975"/>
            <a:ext cx="5791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3200">
                <a:solidFill>
                  <a:schemeClr val="tx2"/>
                </a:solidFill>
              </a:rPr>
              <a:t>The more we groan, the better</a:t>
            </a:r>
          </a:p>
          <a:p>
            <a:pPr algn="ctr">
              <a:spcBef>
                <a:spcPct val="25000"/>
              </a:spcBef>
            </a:pPr>
            <a:r>
              <a:rPr lang="en-US" sz="2400" b="1">
                <a:solidFill>
                  <a:schemeClr val="folHlink"/>
                </a:solidFill>
              </a:rPr>
              <a:t>2 Corinthians 12:7-10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057400" y="5410200"/>
            <a:ext cx="5045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The purpose of Christianity is not to take the groaning out of this life, but to put it there!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0" grpId="0"/>
      <p:bldP spid="39941" grpId="0" animBg="1"/>
      <p:bldP spid="39942" grpId="0"/>
      <p:bldP spid="399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/>
              <a:t>Creative Tension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4572000" y="21336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1752600" y="2362200"/>
            <a:ext cx="5334000" cy="2819400"/>
            <a:chOff x="1104" y="1488"/>
            <a:chExt cx="3360" cy="1776"/>
          </a:xfrm>
        </p:grpSpPr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3168" y="2064"/>
              <a:ext cx="120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folHlink"/>
                  </a:solidFill>
                </a:rPr>
                <a:t>Yearning</a:t>
              </a:r>
              <a:endParaRPr lang="en-US" sz="2000"/>
            </a:p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(Not Yet)</a:t>
              </a:r>
            </a:p>
          </p:txBody>
        </p: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3168" y="1488"/>
              <a:ext cx="1296" cy="1776"/>
              <a:chOff x="2976" y="1680"/>
              <a:chExt cx="1296" cy="1776"/>
            </a:xfrm>
          </p:grpSpPr>
          <p:sp>
            <p:nvSpPr>
              <p:cNvPr id="40969" name="AutoShape 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1296" cy="480"/>
              </a:xfrm>
              <a:prstGeom prst="rightArrow">
                <a:avLst>
                  <a:gd name="adj1" fmla="val 50000"/>
                  <a:gd name="adj2" fmla="val 67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296" cy="480"/>
              </a:xfrm>
              <a:prstGeom prst="rightArrow">
                <a:avLst>
                  <a:gd name="adj1" fmla="val 50000"/>
                  <a:gd name="adj2" fmla="val 67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75" name="Group 15"/>
            <p:cNvGrpSpPr>
              <a:grpSpLocks/>
            </p:cNvGrpSpPr>
            <p:nvPr/>
          </p:nvGrpSpPr>
          <p:grpSpPr bwMode="auto">
            <a:xfrm>
              <a:off x="1104" y="1488"/>
              <a:ext cx="1488" cy="1776"/>
              <a:chOff x="1104" y="1488"/>
              <a:chExt cx="1488" cy="1776"/>
            </a:xfrm>
          </p:grpSpPr>
          <p:sp>
            <p:nvSpPr>
              <p:cNvPr id="40965" name="Text Box 5"/>
              <p:cNvSpPr txBox="1">
                <a:spLocks noChangeArrowheads="1"/>
              </p:cNvSpPr>
              <p:nvPr/>
            </p:nvSpPr>
            <p:spPr bwMode="auto">
              <a:xfrm>
                <a:off x="1104" y="2064"/>
                <a:ext cx="1488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800" b="1">
                    <a:solidFill>
                      <a:schemeClr val="folHlink"/>
                    </a:solidFill>
                  </a:rPr>
                  <a:t>Contentment</a:t>
                </a:r>
                <a:endParaRPr lang="en-US" sz="2000"/>
              </a:p>
              <a:p>
                <a:pPr algn="r">
                  <a:spcBef>
                    <a:spcPct val="50000"/>
                  </a:spcBef>
                </a:pPr>
                <a:r>
                  <a:rPr lang="en-US" sz="2000">
                    <a:solidFill>
                      <a:schemeClr val="tx2"/>
                    </a:solidFill>
                  </a:rPr>
                  <a:t>(Already)</a:t>
                </a:r>
              </a:p>
            </p:txBody>
          </p:sp>
          <p:grpSp>
            <p:nvGrpSpPr>
              <p:cNvPr id="40971" name="Group 11"/>
              <p:cNvGrpSpPr>
                <a:grpSpLocks/>
              </p:cNvGrpSpPr>
              <p:nvPr/>
            </p:nvGrpSpPr>
            <p:grpSpPr bwMode="auto">
              <a:xfrm>
                <a:off x="1296" y="1488"/>
                <a:ext cx="1296" cy="1776"/>
                <a:chOff x="1440" y="1776"/>
                <a:chExt cx="1296" cy="1776"/>
              </a:xfrm>
            </p:grpSpPr>
            <p:sp>
              <p:nvSpPr>
                <p:cNvPr id="40972" name="AutoShape 12"/>
                <p:cNvSpPr>
                  <a:spLocks noChangeArrowheads="1"/>
                </p:cNvSpPr>
                <p:nvPr/>
              </p:nvSpPr>
              <p:spPr bwMode="auto">
                <a:xfrm flipH="1">
                  <a:off x="1440" y="1776"/>
                  <a:ext cx="1296" cy="480"/>
                </a:xfrm>
                <a:prstGeom prst="rightArrow">
                  <a:avLst>
                    <a:gd name="adj1" fmla="val 50000"/>
                    <a:gd name="adj2" fmla="val 67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73" name="AutoShape 13"/>
                <p:cNvSpPr>
                  <a:spLocks noChangeArrowheads="1"/>
                </p:cNvSpPr>
                <p:nvPr/>
              </p:nvSpPr>
              <p:spPr bwMode="auto">
                <a:xfrm flipH="1">
                  <a:off x="1440" y="3072"/>
                  <a:ext cx="1296" cy="480"/>
                </a:xfrm>
                <a:prstGeom prst="rightArrow">
                  <a:avLst>
                    <a:gd name="adj1" fmla="val 50000"/>
                    <a:gd name="adj2" fmla="val 67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3168" y="2064"/>
              <a:ext cx="1008" cy="6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Joyful Longing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665595" y="1447800"/>
            <a:ext cx="58128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Longing doesn’t have to be miserable!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095500" y="2362200"/>
            <a:ext cx="4953000" cy="1828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ct val="25000"/>
              </a:spcAft>
            </a:pPr>
            <a:r>
              <a:rPr lang="en-US" sz="2400">
                <a:solidFill>
                  <a:schemeClr val="tx2"/>
                </a:solidFill>
                <a:latin typeface="Albertus Extra Bold" pitchFamily="34" charset="0"/>
              </a:rPr>
              <a:t>Genesis 29:10</a:t>
            </a:r>
          </a:p>
          <a:p>
            <a:pPr algn="ctr"/>
            <a:r>
              <a:rPr lang="en-US" sz="2000"/>
              <a:t>So Jacob served seven years for Rachel, and they </a:t>
            </a:r>
            <a:r>
              <a:rPr lang="en-US" sz="2000">
                <a:solidFill>
                  <a:schemeClr val="folHlink"/>
                </a:solidFill>
              </a:rPr>
              <a:t>seemed only a few days</a:t>
            </a:r>
            <a:r>
              <a:rPr lang="en-US" sz="2000"/>
              <a:t> to him </a:t>
            </a:r>
            <a:r>
              <a:rPr lang="en-US" sz="2000">
                <a:solidFill>
                  <a:schemeClr val="folHlink"/>
                </a:solidFill>
              </a:rPr>
              <a:t>because of the love</a:t>
            </a:r>
            <a:r>
              <a:rPr lang="en-US" sz="2000"/>
              <a:t> he had for her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78038" y="4495800"/>
            <a:ext cx="4989512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25000"/>
              </a:spcAft>
            </a:pPr>
            <a:r>
              <a:rPr lang="en-US" sz="2400">
                <a:solidFill>
                  <a:schemeClr val="tx2"/>
                </a:solidFill>
                <a:latin typeface="Albertus Extra Bold" pitchFamily="34" charset="0"/>
              </a:rPr>
              <a:t>2 Timothy 4:8</a:t>
            </a:r>
          </a:p>
          <a:p>
            <a:pPr algn="ctr"/>
            <a:r>
              <a:rPr lang="en-US" sz="2000"/>
              <a:t>. . . all those who have </a:t>
            </a:r>
            <a:r>
              <a:rPr lang="en-US" sz="2000">
                <a:solidFill>
                  <a:schemeClr val="folHlink"/>
                </a:solidFill>
              </a:rPr>
              <a:t>loved His appearing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The Main Thing</a:t>
            </a: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680085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80000"/>
                  </a:schemeClr>
                </a:solidFill>
                <a:effectLst>
                  <a:outerShdw dist="17961" dir="2700000" algn="ctr" rotWithShape="0">
                    <a:srgbClr val="C0C0C0"/>
                  </a:outerShdw>
                </a:effectLst>
                <a:latin typeface="Arial Black"/>
              </a:rPr>
              <a:t>The main thing</a:t>
            </a:r>
          </a:p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80000"/>
                  </a:schemeClr>
                </a:solidFill>
                <a:effectLst>
                  <a:outerShdw dist="17961" dir="2700000" algn="ctr" rotWithShape="0">
                    <a:srgbClr val="C0C0C0"/>
                  </a:outerShdw>
                </a:effectLst>
                <a:latin typeface="Arial Black"/>
              </a:rPr>
              <a:t>is to keep the main thing</a:t>
            </a:r>
          </a:p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80000"/>
                  </a:schemeClr>
                </a:solidFill>
                <a:effectLst>
                  <a:outerShdw dist="17961" dir="2700000" algn="ctr" rotWithShape="0">
                    <a:srgbClr val="C0C0C0"/>
                  </a:outerShdw>
                </a:effectLst>
                <a:latin typeface="Arial Black"/>
              </a:rPr>
              <a:t>the main thing</a:t>
            </a:r>
          </a:p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80000"/>
                  </a:schemeClr>
                </a:solidFill>
                <a:effectLst>
                  <a:outerShdw dist="17961" dir="2700000" algn="ctr" rotWithShape="0">
                    <a:srgbClr val="C0C0C0"/>
                  </a:outerShdw>
                </a:effectLst>
                <a:latin typeface="Arial Black"/>
              </a:rPr>
              <a:t>. . . and the main thing is heaven!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0" y="5319713"/>
            <a:ext cx="3049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folHlink"/>
                </a:solidFill>
                <a:latin typeface="Albertus Extra Bold" pitchFamily="34" charset="0"/>
              </a:rPr>
              <a:t>1 Peter 1:13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Works in Progress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066800" y="2438400"/>
            <a:ext cx="6858000" cy="2209800"/>
          </a:xfrm>
          <a:prstGeom prst="bevel">
            <a:avLst>
              <a:gd name="adj" fmla="val 41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Right now, we are works in progress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672465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/>
              <a:t>Shouldn’t see ourselves as any </a:t>
            </a:r>
            <a:r>
              <a:rPr lang="en-US" sz="2200" u="sng"/>
              <a:t>more</a:t>
            </a:r>
            <a:r>
              <a:rPr lang="en-US" sz="2200"/>
              <a:t> . . . or any </a:t>
            </a:r>
            <a:r>
              <a:rPr lang="en-US" sz="2200" u="sng"/>
              <a:t>less</a:t>
            </a:r>
            <a:r>
              <a:rPr lang="en-US" sz="2200"/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Incomplete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800100" y="1946275"/>
            <a:ext cx="7543800" cy="2971800"/>
          </a:xfrm>
          <a:prstGeom prst="star8">
            <a:avLst>
              <a:gd name="adj" fmla="val 32935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In this world,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our fellowship with God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is incomplete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943600" y="5029200"/>
            <a:ext cx="2667000" cy="1524000"/>
          </a:xfrm>
          <a:prstGeom prst="clou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Job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19:25-27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90600"/>
          </a:xfr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The Point of Being a Christian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781050" y="2590800"/>
            <a:ext cx="7581900" cy="2057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50000"/>
              </a:spcAft>
            </a:pPr>
            <a:r>
              <a:rPr lang="en-US" sz="3200" b="1">
                <a:solidFill>
                  <a:schemeClr val="tx2"/>
                </a:solidFill>
                <a:latin typeface="Albertus Medium" pitchFamily="34" charset="0"/>
              </a:rPr>
              <a:t>To be found in Christ at the resurrection</a:t>
            </a:r>
          </a:p>
          <a:p>
            <a:pPr algn="ctr"/>
            <a:r>
              <a:rPr lang="en-US" sz="2800">
                <a:solidFill>
                  <a:schemeClr val="folHlink"/>
                </a:solidFill>
                <a:latin typeface="Albertus Extra Bold" pitchFamily="34" charset="0"/>
              </a:rPr>
              <a:t>Philippians 3:7-11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31838"/>
          </a:xfrm>
          <a:noFill/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Past, Present, Future</a:t>
            </a: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104900" y="2590800"/>
            <a:ext cx="6972300" cy="1295400"/>
            <a:chOff x="480" y="1644"/>
            <a:chExt cx="4800" cy="816"/>
          </a:xfrm>
        </p:grpSpPr>
        <p:sp>
          <p:nvSpPr>
            <p:cNvPr id="62468" name="Oval 4"/>
            <p:cNvSpPr>
              <a:spLocks noChangeArrowheads="1"/>
            </p:cNvSpPr>
            <p:nvPr/>
          </p:nvSpPr>
          <p:spPr bwMode="auto">
            <a:xfrm>
              <a:off x="2016" y="1644"/>
              <a:ext cx="1728" cy="81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chemeClr val="folHlink"/>
                  </a:solidFill>
                </a:rPr>
                <a:t>Present</a:t>
              </a:r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auto">
            <a:xfrm>
              <a:off x="480" y="1644"/>
              <a:ext cx="1728" cy="81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chemeClr val="folHlink"/>
                  </a:solidFill>
                </a:rPr>
                <a:t>Past</a:t>
              </a:r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auto">
            <a:xfrm>
              <a:off x="3552" y="1644"/>
              <a:ext cx="1728" cy="81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chemeClr val="folHlink"/>
                  </a:solidFill>
                </a:rPr>
                <a:t>Future</a:t>
              </a:r>
            </a:p>
          </p:txBody>
        </p:sp>
      </p:grp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978025" y="4343400"/>
            <a:ext cx="5189538" cy="11493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25000"/>
              </a:spcAft>
            </a:pPr>
            <a:r>
              <a:rPr lang="en-US" sz="2200"/>
              <a:t>Challenge of the Christian life:</a:t>
            </a:r>
          </a:p>
          <a:p>
            <a:pPr algn="ctr"/>
            <a:r>
              <a:rPr lang="en-US" sz="2600">
                <a:solidFill>
                  <a:schemeClr val="tx2"/>
                </a:solidFill>
              </a:rPr>
              <a:t>To think rightly about all three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28800"/>
            <a:ext cx="6705600" cy="731838"/>
          </a:xfrm>
          <a:noFill/>
        </p:spPr>
        <p:txBody>
          <a:bodyPr>
            <a:spAutoFit/>
          </a:bodyPr>
          <a:lstStyle/>
          <a:p>
            <a:r>
              <a:rPr lang="en-US" dirty="0"/>
              <a:t>The Goal Is Still Ahead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628900" y="4038600"/>
            <a:ext cx="5867400" cy="2209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74320" rIns="274320" anchor="ctr"/>
          <a:lstStyle/>
          <a:p>
            <a:pPr algn="ctr">
              <a:spcAft>
                <a:spcPct val="25000"/>
              </a:spcAft>
            </a:pPr>
            <a:r>
              <a:rPr lang="en-US" sz="3200" dirty="0">
                <a:solidFill>
                  <a:schemeClr val="folHlink"/>
                </a:solidFill>
              </a:rPr>
              <a:t>Hebrews 4:1</a:t>
            </a:r>
          </a:p>
          <a:p>
            <a:pPr algn="ctr"/>
            <a:r>
              <a:rPr lang="en-US" sz="2400" dirty="0"/>
              <a:t>Therefore, since a promise remains of entering His rest, </a:t>
            </a:r>
            <a:r>
              <a:rPr lang="en-US" sz="2400" dirty="0">
                <a:solidFill>
                  <a:schemeClr val="folHlink"/>
                </a:solidFill>
              </a:rPr>
              <a:t>let us fear</a:t>
            </a:r>
            <a:r>
              <a:rPr lang="en-US" sz="2400" dirty="0"/>
              <a:t> lest any of you seem to have </a:t>
            </a:r>
            <a:r>
              <a:rPr lang="en-US" sz="2400" dirty="0">
                <a:solidFill>
                  <a:schemeClr val="folHlink"/>
                </a:solidFill>
              </a:rPr>
              <a:t>come short of it.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719388" y="2743200"/>
            <a:ext cx="5688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We haven’t yet received the thing</a:t>
            </a:r>
            <a:br>
              <a:rPr lang="en-US" sz="2800" dirty="0"/>
            </a:br>
            <a:r>
              <a:rPr lang="en-US" sz="2800" dirty="0"/>
              <a:t>that life in Christ is primarily about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057400"/>
            <a:ext cx="5715000" cy="838200"/>
          </a:xfrm>
          <a:noFill/>
        </p:spPr>
        <p:txBody>
          <a:bodyPr/>
          <a:lstStyle/>
          <a:p>
            <a:r>
              <a:rPr lang="en-US"/>
              <a:t>Philippians 3:13,14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57165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800"/>
              <a:t>. . . </a:t>
            </a:r>
            <a:r>
              <a:rPr lang="en-US" sz="2400"/>
              <a:t>forgetting those things which are behind and reaching forward to those things which are ahead, I press toward the goal for the prize of the upward call of God in Christ Jesus.</a:t>
            </a:r>
          </a:p>
          <a:p>
            <a:pPr algn="r">
              <a:spcAft>
                <a:spcPct val="15000"/>
              </a:spcAft>
            </a:pPr>
            <a:r>
              <a:rPr lang="en-US"/>
              <a:t>New King James Version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Lesson Topics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696200" cy="3429000"/>
          </a:xfrm>
          <a:noFill/>
          <a:ln/>
        </p:spPr>
        <p:txBody>
          <a:bodyPr anchor="ctr"/>
          <a:lstStyle/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folHlink"/>
                </a:solidFill>
              </a:rPr>
              <a:t>What life in Christ is primarily about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folHlink"/>
                </a:solidFill>
              </a:rPr>
              <a:t>Forgetting what is behind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folHlink"/>
                </a:solidFill>
              </a:rPr>
              <a:t>Reaching forward to what is ahead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folHlink"/>
                </a:solidFill>
              </a:rPr>
              <a:t>The mind of the mature Christian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folHlink"/>
                </a:solidFill>
              </a:rPr>
              <a:t>The prize of the upward call of God in Christ Jesus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folHlink"/>
                </a:solidFill>
              </a:rPr>
              <a:t>Pressing toward the goal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3716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Life in Christ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Is Primarily About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762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lbertus Medium" pitchFamily="34" charset="0"/>
              </a:rPr>
              <a:t>Reaching Forward –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763000" cy="609600"/>
          </a:xfrm>
          <a:noFill/>
        </p:spPr>
        <p:txBody>
          <a:bodyPr>
            <a:spAutoFit/>
          </a:bodyPr>
          <a:lstStyle/>
          <a:p>
            <a:r>
              <a:rPr lang="en-US" sz="3400"/>
              <a:t>In the Gospel, Where Is the Emphasis?</a:t>
            </a: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857250" y="4800600"/>
            <a:ext cx="74295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64999"/>
                  </a:schemeClr>
                </a:solidFill>
                <a:effectLst>
                  <a:outerShdw dist="28398" dir="1593903" algn="ctr" rotWithShape="0">
                    <a:schemeClr val="bg2"/>
                  </a:outerShdw>
                </a:effectLst>
                <a:latin typeface="Arial Black"/>
              </a:rPr>
              <a:t>A very different answer is given today!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571500" y="3048000"/>
            <a:ext cx="3581400" cy="1295400"/>
          </a:xfrm>
          <a:prstGeom prst="leftArrowCallout">
            <a:avLst>
              <a:gd name="adj1" fmla="val 27565"/>
              <a:gd name="adj2" fmla="val 25000"/>
              <a:gd name="adj3" fmla="val 33829"/>
              <a:gd name="adj4" fmla="val 82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Already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 flipH="1">
            <a:off x="4991100" y="3048000"/>
            <a:ext cx="3581400" cy="1295400"/>
          </a:xfrm>
          <a:prstGeom prst="leftArrowCallout">
            <a:avLst>
              <a:gd name="adj1" fmla="val 27565"/>
              <a:gd name="adj2" fmla="val 25000"/>
              <a:gd name="adj3" fmla="val 33829"/>
              <a:gd name="adj4" fmla="val 820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folHlink"/>
                </a:solidFill>
              </a:rPr>
              <a:t>Not Yet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267200" y="3581400"/>
            <a:ext cx="55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lbertus Extra Bold" pitchFamily="34" charset="0"/>
              </a:rPr>
              <a:t>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752600"/>
            <a:ext cx="7239000" cy="884238"/>
          </a:xfr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Historic Shift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676400" y="2819400"/>
            <a:ext cx="7239000" cy="30480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lIns="274320" rIns="274320" anchor="ctr"/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Modern Christianity, in a dramatic reversal of its biblical form, promises to relieve the pain of living in a fallen </a:t>
            </a:r>
            <a:r>
              <a:rPr lang="en-US" sz="2800" dirty="0" smtClean="0">
                <a:solidFill>
                  <a:schemeClr val="bg1"/>
                </a:solidFill>
              </a:rPr>
              <a:t>world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. . .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promise of bliss is for NOW!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Larry </a:t>
            </a:r>
            <a:r>
              <a:rPr lang="en-US" sz="2400" dirty="0" err="1">
                <a:solidFill>
                  <a:schemeClr val="bg1"/>
                </a:solidFill>
              </a:rPr>
              <a:t>Crabb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i="1" dirty="0">
                <a:solidFill>
                  <a:schemeClr val="bg1"/>
                </a:solidFill>
              </a:rPr>
              <a:t>Inside Out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15200" cy="1371600"/>
          </a:xfrm>
          <a:noFill/>
        </p:spPr>
        <p:txBody>
          <a:bodyPr>
            <a:spAutoFit/>
          </a:bodyPr>
          <a:lstStyle/>
          <a:p>
            <a:r>
              <a:rPr lang="en-US"/>
              <a:t>Where Did Paul</a:t>
            </a:r>
            <a:br>
              <a:rPr lang="en-US"/>
            </a:br>
            <a:r>
              <a:rPr lang="en-US"/>
              <a:t>Put the Emphasis?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391400" cy="4419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Albertus Medium" pitchFamily="34" charset="0"/>
              </a:rPr>
              <a:t>2 Corinthians 5:6-8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Absent from the body, present with the Lord</a:t>
            </a:r>
          </a:p>
          <a:p>
            <a:r>
              <a:rPr lang="en-US">
                <a:solidFill>
                  <a:schemeClr val="folHlink"/>
                </a:solidFill>
                <a:latin typeface="Albertus Medium" pitchFamily="34" charset="0"/>
              </a:rPr>
              <a:t>2 Timothy 4:8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Crown of righteousness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Loved His appearing</a:t>
            </a:r>
          </a:p>
          <a:p>
            <a:r>
              <a:rPr lang="en-US">
                <a:solidFill>
                  <a:schemeClr val="folHlink"/>
                </a:solidFill>
                <a:latin typeface="Albertus Medium" pitchFamily="34" charset="0"/>
              </a:rPr>
              <a:t>Philippians 3:12,13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Not yet attained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Not yet perfected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Not yet apprehended (taken hold of it)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  <a:noFill/>
        </p:spPr>
        <p:txBody>
          <a:bodyPr>
            <a:spAutoFit/>
          </a:bodyPr>
          <a:lstStyle/>
          <a:p>
            <a:r>
              <a:rPr lang="en-US"/>
              <a:t>Today’s Emphasis Is a</a:t>
            </a:r>
            <a:br>
              <a:rPr lang="en-US"/>
            </a:br>
            <a:r>
              <a:rPr lang="en-US"/>
              <a:t>Misplaced Emphasis</a:t>
            </a: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1828800" y="2286000"/>
            <a:ext cx="5562600" cy="1828800"/>
            <a:chOff x="1128" y="1296"/>
            <a:chExt cx="3504" cy="1152"/>
          </a:xfrm>
        </p:grpSpPr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>
              <a:off x="1128" y="1296"/>
              <a:ext cx="3504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085" y="1440"/>
              <a:ext cx="1542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lbertus Extra Bold"/>
                </a:rPr>
                <a:t>Historic Shift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305" y="2016"/>
              <a:ext cx="31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990000"/>
                  </a:solidFill>
                  <a:latin typeface="Albertus Extra Bold" pitchFamily="34" charset="0"/>
                </a:rPr>
                <a:t>Heaven  &gt;  Happiness Now</a:t>
              </a:r>
            </a:p>
          </p:txBody>
        </p:sp>
      </p:grp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133600" y="4343400"/>
            <a:ext cx="49149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lbertus Extra Bold" pitchFamily="34" charset="0"/>
              </a:rPr>
              <a:t>Are We Guilty?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folHlink"/>
                </a:solidFill>
              </a:rPr>
              <a:t> Misunderstand the gospel?</a:t>
            </a: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en-US" sz="2800">
                <a:solidFill>
                  <a:schemeClr val="folHlink"/>
                </a:solidFill>
              </a:rPr>
              <a:t> Misrepresent to others?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Sermon Template">
  <a:themeElements>
    <a:clrScheme name="2_Sermon Template 13">
      <a:dk1>
        <a:srgbClr val="000000"/>
      </a:dk1>
      <a:lt1>
        <a:srgbClr val="FFFFFF"/>
      </a:lt1>
      <a:dk2>
        <a:srgbClr val="006666"/>
      </a:dk2>
      <a:lt2>
        <a:srgbClr val="C0C0C0"/>
      </a:lt2>
      <a:accent1>
        <a:srgbClr val="BBE0E3"/>
      </a:accent1>
      <a:accent2>
        <a:srgbClr val="FFFFCC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B9"/>
      </a:accent6>
      <a:hlink>
        <a:srgbClr val="CCFFFF"/>
      </a:hlink>
      <a:folHlink>
        <a:srgbClr val="CC3300"/>
      </a:folHlink>
    </a:clrScheme>
    <a:fontScheme name="2_Sermon Template">
      <a:majorFont>
        <a:latin typeface="Albertus Extra Bold"/>
        <a:ea typeface=""/>
        <a:cs typeface=""/>
      </a:majorFont>
      <a:minorFont>
        <a:latin typeface="BellCent NamNum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rmon Template 1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BBE0E3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B9"/>
        </a:accent6>
        <a:hlink>
          <a:srgbClr val="CCFF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2827</TotalTime>
  <Words>524</Words>
  <Application>Microsoft Office PowerPoint</Application>
  <PresentationFormat>On-screen Show (4:3)</PresentationFormat>
  <Paragraphs>103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Albertus Extra Bold</vt:lpstr>
      <vt:lpstr>BellCent NamNum BT</vt:lpstr>
      <vt:lpstr>Albertus Medium</vt:lpstr>
      <vt:lpstr>Arial Black</vt:lpstr>
      <vt:lpstr>Calibri</vt:lpstr>
      <vt:lpstr>2_Sermon Template</vt:lpstr>
      <vt:lpstr>Reaching Forward</vt:lpstr>
      <vt:lpstr>Past, Present, Future</vt:lpstr>
      <vt:lpstr>Philippians 3:13,14</vt:lpstr>
      <vt:lpstr>Lesson Topics</vt:lpstr>
      <vt:lpstr>What Life in Christ Is Primarily About</vt:lpstr>
      <vt:lpstr>In the Gospel, Where Is the Emphasis?</vt:lpstr>
      <vt:lpstr>Historic Shift</vt:lpstr>
      <vt:lpstr>Where Did Paul Put the Emphasis?</vt:lpstr>
      <vt:lpstr>Today’s Emphasis Is a Misplaced Emphasis</vt:lpstr>
      <vt:lpstr>We Tend to Go to Extremes</vt:lpstr>
      <vt:lpstr>Mistakes . . . Discouragement</vt:lpstr>
      <vt:lpstr>Mistakes . . . Complacency</vt:lpstr>
      <vt:lpstr>What About “Groaning”?</vt:lpstr>
      <vt:lpstr>Creative Tension</vt:lpstr>
      <vt:lpstr>Joyful Longing</vt:lpstr>
      <vt:lpstr>The Main Thing</vt:lpstr>
      <vt:lpstr>Works in Progress</vt:lpstr>
      <vt:lpstr>Incomplete</vt:lpstr>
      <vt:lpstr>The Point of Being a Christian</vt:lpstr>
      <vt:lpstr>The Goal Is Still Ahead</vt:lpstr>
      <vt:lpstr>Reaching Forward</vt:lpstr>
    </vt:vector>
  </TitlesOfParts>
  <Company>WordPoints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Gary Henry</dc:creator>
  <cp:lastModifiedBy>Gary Henry</cp:lastModifiedBy>
  <cp:revision>164</cp:revision>
  <dcterms:created xsi:type="dcterms:W3CDTF">2008-10-18T21:50:11Z</dcterms:created>
  <dcterms:modified xsi:type="dcterms:W3CDTF">2009-06-17T16:21:43Z</dcterms:modified>
</cp:coreProperties>
</file>