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1" r:id="rId3"/>
    <p:sldId id="262" r:id="rId4"/>
    <p:sldId id="260" r:id="rId5"/>
    <p:sldId id="275" r:id="rId6"/>
    <p:sldId id="267" r:id="rId7"/>
    <p:sldId id="271" r:id="rId8"/>
    <p:sldId id="272" r:id="rId9"/>
    <p:sldId id="273" r:id="rId10"/>
    <p:sldId id="274" r:id="rId11"/>
    <p:sldId id="266" r:id="rId12"/>
    <p:sldId id="265" r:id="rId13"/>
    <p:sldId id="276" r:id="rId14"/>
  </p:sldIdLst>
  <p:sldSz cx="9144000" cy="6858000" type="screen4x3"/>
  <p:notesSz cx="6858000" cy="9144000"/>
  <p:embeddedFontLst>
    <p:embeddedFont>
      <p:font typeface="Albertus Extra Bold" pitchFamily="34" charset="0"/>
      <p:bold r:id="rId17"/>
    </p:embeddedFont>
    <p:embeddedFont>
      <p:font typeface="BellCent NamNum BT" pitchFamily="34" charset="0"/>
      <p:regular r:id="rId18"/>
    </p:embeddedFont>
    <p:embeddedFont>
      <p:font typeface="Albertus Medium" pitchFamily="34" charset="0"/>
      <p:regular r:id="rId19"/>
    </p:embeddedFont>
    <p:embeddedFont>
      <p:font typeface="Arial Black" pitchFamily="34" charset="0"/>
      <p:bold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666699"/>
    <a:srgbClr val="333399"/>
    <a:srgbClr val="003366"/>
    <a:srgbClr val="336699"/>
    <a:srgbClr val="BBE0E3"/>
    <a:srgbClr val="FFFF99"/>
    <a:srgbClr val="FFFF66"/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8627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AACEB70E-3AEC-44DF-A973-5EE9470B4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C01E4-CCDB-4FBD-858F-D49E717A893A}" type="datetimeFigureOut">
              <a:rPr lang="en-US" smtClean="0"/>
              <a:pPr/>
              <a:t>6/17/2009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AD03A-9D22-46B9-A4D0-469F7BB8E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AD03A-9D22-46B9-A4D0-469F7BB8E23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we </a:t>
            </a:r>
            <a:r>
              <a:rPr lang="en-US" i="1" dirty="0" smtClean="0"/>
              <a:t>identify</a:t>
            </a:r>
            <a:r>
              <a:rPr lang="en-US" baseline="0" dirty="0" smtClean="0"/>
              <a:t> them, </a:t>
            </a:r>
            <a:r>
              <a:rPr lang="en-US" i="1" baseline="0" dirty="0" smtClean="0"/>
              <a:t>ditch</a:t>
            </a:r>
            <a:r>
              <a:rPr lang="en-US" baseline="0" dirty="0" smtClean="0"/>
              <a:t> them!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AD03A-9D22-46B9-A4D0-469F7BB8E23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Nostalgia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Change and growth involve </a:t>
            </a:r>
            <a:r>
              <a:rPr lang="en-US" i="1" baseline="0" dirty="0" smtClean="0"/>
              <a:t>loss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want things to stay the same but get better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AD03A-9D22-46B9-A4D0-469F7BB8E23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Can’t change the </a:t>
            </a:r>
            <a:r>
              <a:rPr lang="en-US" i="1" dirty="0" smtClean="0"/>
              <a:t>past</a:t>
            </a:r>
            <a:r>
              <a:rPr lang="en-US" dirty="0" smtClean="0"/>
              <a:t>, but can change our </a:t>
            </a:r>
            <a:r>
              <a:rPr lang="en-US" b="1" dirty="0" smtClean="0"/>
              <a:t>response</a:t>
            </a:r>
            <a:r>
              <a:rPr lang="en-US" dirty="0" smtClean="0"/>
              <a:t> to the past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AD03A-9D22-46B9-A4D0-469F7BB8E23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older we get, the more</a:t>
            </a:r>
            <a:r>
              <a:rPr lang="en-US" baseline="0" dirty="0" smtClean="0"/>
              <a:t> past we have to get bogged down in!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----------</a:t>
            </a:r>
          </a:p>
          <a:p>
            <a:endParaRPr lang="en-US" dirty="0" smtClean="0"/>
          </a:p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AD03A-9D22-46B9-A4D0-469F7BB8E23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Albertus Extra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Albertus Extra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Albertus Extra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Albertus Extra Bol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Albertus Extra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Albertus Extra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Albertus Extra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Albertus Extra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bg1"/>
                </a:solidFill>
              </a:rPr>
              <a:t>Reaching Forward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762000" y="685800"/>
            <a:ext cx="7696200" cy="5486400"/>
          </a:xfrm>
          <a:prstGeom prst="rect">
            <a:avLst/>
          </a:prstGeom>
          <a:solidFill>
            <a:srgbClr val="006666">
              <a:alpha val="70195"/>
            </a:srgbClr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lIns="274320" tIns="914400" anchor="ctr"/>
          <a:lstStyle/>
          <a:p>
            <a:pPr marL="342900" indent="-342900">
              <a:spcBef>
                <a:spcPct val="50000"/>
              </a:spcBef>
              <a:spcAft>
                <a:spcPct val="25000"/>
              </a:spcAft>
              <a:buFontTx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Must not let the past keep us from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today’s work</a:t>
            </a:r>
          </a:p>
          <a:p>
            <a:pPr marL="342900" indent="-342900">
              <a:spcBef>
                <a:spcPct val="50000"/>
              </a:spcBef>
              <a:spcAft>
                <a:spcPct val="25000"/>
              </a:spcAft>
              <a:buFontTx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May be held back by good memories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as well as bad </a:t>
            </a:r>
            <a:r>
              <a:rPr lang="en-US" sz="2800" dirty="0" smtClean="0">
                <a:solidFill>
                  <a:schemeClr val="bg1"/>
                </a:solidFill>
              </a:rPr>
              <a:t>ones – Ecclesiastes 7:10</a:t>
            </a: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spcBef>
                <a:spcPct val="50000"/>
              </a:spcBef>
              <a:spcAft>
                <a:spcPct val="15000"/>
              </a:spcAft>
              <a:buFontTx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Things can’t change for the better without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. . . changing!</a:t>
            </a:r>
          </a:p>
          <a:p>
            <a:pPr marL="342900" indent="-342900" algn="ctr">
              <a:spcBef>
                <a:spcPct val="50000"/>
              </a:spcBef>
              <a:spcAft>
                <a:spcPct val="25000"/>
              </a:spcAft>
            </a:pPr>
            <a:r>
              <a:rPr lang="en-US" sz="3200" dirty="0">
                <a:solidFill>
                  <a:srgbClr val="FFFF99"/>
                </a:solidFill>
                <a:latin typeface="Albertus Extra Bold" pitchFamily="34" charset="0"/>
              </a:rPr>
              <a:t>We can’t grow without letting go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44563"/>
            <a:ext cx="8229600" cy="731837"/>
          </a:xfrm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mtClean="0">
                <a:solidFill>
                  <a:srgbClr val="FFFF99"/>
                </a:solidFill>
              </a:rPr>
              <a:t>Letting Go of the Past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6"/>
          <p:cNvSpPr>
            <a:spLocks noChangeArrowheads="1"/>
          </p:cNvSpPr>
          <p:nvPr/>
        </p:nvSpPr>
        <p:spPr bwMode="auto">
          <a:xfrm>
            <a:off x="1981200" y="1905000"/>
            <a:ext cx="5105400" cy="2590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We Can Choose</a:t>
            </a:r>
          </a:p>
        </p:txBody>
      </p:sp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2466975" y="2286000"/>
            <a:ext cx="4133850" cy="171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>
                    <a:alpha val="79999"/>
                  </a:schemeClr>
                </a:solidFill>
                <a:effectLst>
                  <a:outerShdw dist="17961" dir="2700000" algn="ctr" rotWithShape="0">
                    <a:schemeClr val="bg2"/>
                  </a:outerShdw>
                </a:effectLst>
                <a:latin typeface="Arial Black"/>
              </a:rPr>
              <a:t>Thinking rightly</a:t>
            </a:r>
          </a:p>
          <a:p>
            <a:pPr algn="ctr"/>
            <a:r>
              <a:rPr lang="en-US" sz="3200" kern="1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>
                    <a:alpha val="79999"/>
                  </a:schemeClr>
                </a:solidFill>
                <a:effectLst>
                  <a:outerShdw dist="17961" dir="2700000" algn="ctr" rotWithShape="0">
                    <a:schemeClr val="bg2"/>
                  </a:outerShdw>
                </a:effectLst>
                <a:latin typeface="Arial Black"/>
              </a:rPr>
              <a:t>about the past is</a:t>
            </a:r>
          </a:p>
          <a:p>
            <a:pPr algn="ctr"/>
            <a:r>
              <a:rPr lang="en-US" sz="3200" kern="1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>
                    <a:alpha val="79999"/>
                  </a:schemeClr>
                </a:solidFill>
                <a:effectLst>
                  <a:outerShdw dist="17961" dir="2700000" algn="ctr" rotWithShape="0">
                    <a:schemeClr val="bg2"/>
                  </a:outerShdw>
                </a:effectLst>
                <a:latin typeface="Arial Black"/>
              </a:rPr>
              <a:t>a matter of choice</a:t>
            </a: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1997075" y="4827588"/>
            <a:ext cx="51577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ct val="25000"/>
              </a:spcAft>
            </a:pPr>
            <a:r>
              <a:rPr lang="en-US" sz="2800"/>
              <a:t>Responsible = response + able</a:t>
            </a:r>
          </a:p>
          <a:p>
            <a:pPr algn="ctr"/>
            <a:r>
              <a:rPr lang="en-US" sz="2400"/>
              <a:t>We are able to choose our response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6350" y="533400"/>
            <a:ext cx="6591300" cy="884238"/>
          </a:xfrm>
          <a:solidFill>
            <a:srgbClr val="FFFFFF">
              <a:alpha val="59999"/>
            </a:srgbClr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We Can Avoid the Bog</a:t>
            </a:r>
          </a:p>
        </p:txBody>
      </p:sp>
      <p:sp>
        <p:nvSpPr>
          <p:cNvPr id="13315" name="WordArt 4"/>
          <p:cNvSpPr>
            <a:spLocks noChangeArrowheads="1" noChangeShapeType="1" noTextEdit="1"/>
          </p:cNvSpPr>
          <p:nvPr/>
        </p:nvSpPr>
        <p:spPr bwMode="auto">
          <a:xfrm>
            <a:off x="2128838" y="2590800"/>
            <a:ext cx="488632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28398" dir="3806097" algn="ctr" rotWithShape="0">
                    <a:schemeClr val="bg2"/>
                  </a:outerShdw>
                </a:effectLst>
                <a:latin typeface="Arial Black"/>
              </a:rPr>
              <a:t>Easy to get bogged down</a:t>
            </a:r>
          </a:p>
        </p:txBody>
      </p:sp>
      <p:sp>
        <p:nvSpPr>
          <p:cNvPr id="13316" name="WordArt 5"/>
          <p:cNvSpPr>
            <a:spLocks noChangeArrowheads="1" noChangeShapeType="1" noTextEdit="1"/>
          </p:cNvSpPr>
          <p:nvPr/>
        </p:nvSpPr>
        <p:spPr bwMode="auto">
          <a:xfrm>
            <a:off x="923925" y="3581400"/>
            <a:ext cx="72961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28398" dir="3806097" algn="ctr" rotWithShape="0">
                    <a:schemeClr val="bg2"/>
                  </a:outerShdw>
                </a:effectLst>
                <a:latin typeface="Arial Black"/>
              </a:rPr>
              <a:t>Only answer is self-discipline</a:t>
            </a:r>
          </a:p>
        </p:txBody>
      </p:sp>
      <p:sp>
        <p:nvSpPr>
          <p:cNvPr id="13317" name="AutoShape 6"/>
          <p:cNvSpPr>
            <a:spLocks noChangeArrowheads="1"/>
          </p:cNvSpPr>
          <p:nvPr/>
        </p:nvSpPr>
        <p:spPr bwMode="auto">
          <a:xfrm>
            <a:off x="5334000" y="5334000"/>
            <a:ext cx="3048000" cy="1143000"/>
          </a:xfrm>
          <a:prstGeom prst="round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Colossians 3:2</a:t>
            </a:r>
          </a:p>
          <a:p>
            <a:pPr algn="ctr"/>
            <a:r>
              <a:rPr lang="en-US" sz="2400" b="1">
                <a:solidFill>
                  <a:schemeClr val="tx2"/>
                </a:solidFill>
              </a:rPr>
              <a:t>1 Peter 1:13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bg1"/>
                </a:solidFill>
              </a:rPr>
              <a:t>Reaching Forward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2057400"/>
            <a:ext cx="5715000" cy="8382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Philippians 3:13,14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590800" y="3124200"/>
            <a:ext cx="5716588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15000"/>
              </a:spcAft>
            </a:pPr>
            <a:r>
              <a:rPr lang="en-US" sz="2800"/>
              <a:t>. . . </a:t>
            </a:r>
            <a:r>
              <a:rPr lang="en-US" sz="2400"/>
              <a:t>forgetting those things which are behind and reaching forward to those things which are ahead, I press toward the goal for the prize of the upward call of God in Christ Jesus.</a:t>
            </a:r>
          </a:p>
          <a:p>
            <a:pPr algn="r">
              <a:spcAft>
                <a:spcPct val="15000"/>
              </a:spcAft>
            </a:pPr>
            <a:r>
              <a:rPr lang="en-US"/>
              <a:t>New King James Version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84238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bg1"/>
                </a:solidFill>
              </a:rPr>
              <a:t>Review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7543800" cy="609600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125000"/>
              </a:lnSpc>
              <a:buClr>
                <a:schemeClr val="tx1"/>
              </a:buClr>
              <a:buFontTx/>
              <a:buAutoNum type="arabicPeriod"/>
            </a:pPr>
            <a:r>
              <a:rPr lang="en-US" sz="2400" smtClean="0">
                <a:solidFill>
                  <a:schemeClr val="folHlink"/>
                </a:solidFill>
              </a:rPr>
              <a:t>What life in Christ is primarily about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1066800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bg1"/>
                </a:solidFill>
              </a:rPr>
              <a:t>Forgetting What Is Behind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09800"/>
            <a:ext cx="6400800" cy="762000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chemeClr val="bg1"/>
                </a:solidFill>
                <a:latin typeface="Albertus Medium" pitchFamily="34" charset="0"/>
              </a:rPr>
              <a:t>Reaching Forward – 2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05025" y="2133600"/>
            <a:ext cx="6400800" cy="731838"/>
          </a:xfrm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mtClean="0"/>
              <a:t>This the Hardest Part?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2405063" y="4114800"/>
            <a:ext cx="606425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ct val="35000"/>
              </a:spcAft>
              <a:buFontTx/>
              <a:buChar char="•"/>
            </a:pPr>
            <a:r>
              <a:rPr lang="en-US" sz="2400"/>
              <a:t> We seem to have special trouble with this</a:t>
            </a:r>
          </a:p>
          <a:p>
            <a:pPr>
              <a:spcAft>
                <a:spcPct val="35000"/>
              </a:spcAft>
              <a:buFontTx/>
              <a:buChar char="•"/>
            </a:pPr>
            <a:r>
              <a:rPr lang="en-US" sz="2400"/>
              <a:t> Help in this area especially welcome</a:t>
            </a:r>
          </a:p>
        </p:txBody>
      </p:sp>
      <p:sp>
        <p:nvSpPr>
          <p:cNvPr id="6148" name="WordArt 5"/>
          <p:cNvSpPr>
            <a:spLocks noChangeArrowheads="1" noChangeShapeType="1" noTextEdit="1"/>
          </p:cNvSpPr>
          <p:nvPr/>
        </p:nvSpPr>
        <p:spPr bwMode="auto">
          <a:xfrm>
            <a:off x="2057400" y="3429000"/>
            <a:ext cx="64960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270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Dealing Rightly with the Past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800" smtClean="0">
                <a:solidFill>
                  <a:schemeClr val="bg1"/>
                </a:solidFill>
              </a:rPr>
              <a:t>What Forgetting Does Not Mean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657600"/>
            <a:ext cx="7848600" cy="2438400"/>
          </a:xfrm>
          <a:noFill/>
        </p:spPr>
        <p:txBody>
          <a:bodyPr lIns="274320" anchor="ctr"/>
          <a:lstStyle/>
          <a:p>
            <a:pPr marL="533400" indent="-533400" algn="ctr" eaLnBrk="1" hangingPunct="1">
              <a:spcAft>
                <a:spcPct val="25000"/>
              </a:spcAft>
              <a:buFontTx/>
              <a:buNone/>
            </a:pPr>
            <a:r>
              <a:rPr lang="en-US" sz="3200" dirty="0" smtClean="0">
                <a:solidFill>
                  <a:schemeClr val="tx2"/>
                </a:solidFill>
                <a:latin typeface="Albertus Extra Bold" pitchFamily="34" charset="0"/>
              </a:rPr>
              <a:t>What </a:t>
            </a:r>
            <a:r>
              <a:rPr lang="en-US" sz="3200" u="sng" dirty="0" smtClean="0">
                <a:solidFill>
                  <a:schemeClr val="tx2"/>
                </a:solidFill>
                <a:latin typeface="Albertus Extra Bold" pitchFamily="34" charset="0"/>
              </a:rPr>
              <a:t>does</a:t>
            </a:r>
            <a:r>
              <a:rPr lang="en-US" sz="3200" dirty="0" smtClean="0">
                <a:solidFill>
                  <a:schemeClr val="tx2"/>
                </a:solidFill>
                <a:latin typeface="Albertus Extra Bold" pitchFamily="34" charset="0"/>
              </a:rPr>
              <a:t> it mean?</a:t>
            </a:r>
          </a:p>
          <a:p>
            <a:pPr marL="533400" indent="-533400" eaLnBrk="1" hangingPunct="1">
              <a:spcAft>
                <a:spcPct val="15000"/>
              </a:spcAft>
              <a:buFontTx/>
              <a:buAutoNum type="alphaUcPeriod"/>
            </a:pPr>
            <a:r>
              <a:rPr lang="en-US" sz="2400" dirty="0" smtClean="0">
                <a:solidFill>
                  <a:schemeClr val="folHlink"/>
                </a:solidFill>
              </a:rPr>
              <a:t>Adopting a helpful way of </a:t>
            </a:r>
            <a:r>
              <a:rPr lang="en-US" sz="2400" cap="all" dirty="0" smtClean="0">
                <a:solidFill>
                  <a:schemeClr val="folHlink"/>
                </a:solidFill>
              </a:rPr>
              <a:t>looking AT </a:t>
            </a:r>
            <a:r>
              <a:rPr lang="en-US" sz="2400" dirty="0" smtClean="0">
                <a:solidFill>
                  <a:schemeClr val="folHlink"/>
                </a:solidFill>
              </a:rPr>
              <a:t>the past</a:t>
            </a:r>
          </a:p>
          <a:p>
            <a:pPr marL="533400" indent="-533400" eaLnBrk="1" hangingPunct="1">
              <a:buFontTx/>
              <a:buAutoNum type="alphaUcPeriod"/>
            </a:pPr>
            <a:r>
              <a:rPr lang="en-US" sz="2400" cap="all" dirty="0" smtClean="0">
                <a:solidFill>
                  <a:schemeClr val="folHlink"/>
                </a:solidFill>
              </a:rPr>
              <a:t>Letting GO </a:t>
            </a:r>
            <a:r>
              <a:rPr lang="en-US" sz="2400" dirty="0" smtClean="0">
                <a:solidFill>
                  <a:schemeClr val="folHlink"/>
                </a:solidFill>
              </a:rPr>
              <a:t>of the past . . . so that our main energy is available for today’s work</a:t>
            </a:r>
          </a:p>
        </p:txBody>
      </p:sp>
      <p:sp>
        <p:nvSpPr>
          <p:cNvPr id="7172" name="AutoShape 5"/>
          <p:cNvSpPr>
            <a:spLocks noChangeArrowheads="1"/>
          </p:cNvSpPr>
          <p:nvPr/>
        </p:nvSpPr>
        <p:spPr bwMode="auto">
          <a:xfrm>
            <a:off x="1028700" y="2209800"/>
            <a:ext cx="7086600" cy="1295400"/>
          </a:xfrm>
          <a:prstGeom prst="octagon">
            <a:avLst>
              <a:gd name="adj" fmla="val 29287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Forgetting does not mean </a:t>
            </a:r>
            <a:r>
              <a:rPr lang="en-US" sz="2400" u="sng">
                <a:solidFill>
                  <a:schemeClr val="bg1"/>
                </a:solidFill>
              </a:rPr>
              <a:t>never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u="sng">
                <a:solidFill>
                  <a:schemeClr val="bg1"/>
                </a:solidFill>
              </a:rPr>
              <a:t>remembering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8534400" cy="9445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1. Get Rid of Unhelpful Views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1905000"/>
            <a:ext cx="3733800" cy="2743200"/>
          </a:xfrm>
          <a:noFill/>
          <a:ln w="28575">
            <a:solidFill>
              <a:schemeClr val="tx2"/>
            </a:solidFill>
          </a:ln>
        </p:spPr>
        <p:txBody>
          <a:bodyPr anchor="ctr"/>
          <a:lstStyle/>
          <a:p>
            <a:pPr eaLnBrk="1" hangingPunct="1">
              <a:spcAft>
                <a:spcPct val="20000"/>
              </a:spcAft>
            </a:pPr>
            <a:r>
              <a:rPr lang="en-US" smtClean="0">
                <a:solidFill>
                  <a:schemeClr val="folHlink"/>
                </a:solidFill>
              </a:rPr>
              <a:t>Worldly Sorrow</a:t>
            </a:r>
          </a:p>
          <a:p>
            <a:pPr lvl="1" eaLnBrk="1" hangingPunct="1">
              <a:spcAft>
                <a:spcPct val="20000"/>
              </a:spcAft>
            </a:pPr>
            <a:r>
              <a:rPr lang="en-US" smtClean="0">
                <a:solidFill>
                  <a:schemeClr val="tx2"/>
                </a:solidFill>
              </a:rPr>
              <a:t>2 Corinthians 7:10</a:t>
            </a:r>
          </a:p>
          <a:p>
            <a:pPr eaLnBrk="1" hangingPunct="1">
              <a:spcAft>
                <a:spcPct val="20000"/>
              </a:spcAft>
            </a:pPr>
            <a:r>
              <a:rPr lang="en-US" smtClean="0">
                <a:solidFill>
                  <a:schemeClr val="folHlink"/>
                </a:solidFill>
              </a:rPr>
              <a:t>Despair</a:t>
            </a:r>
          </a:p>
          <a:p>
            <a:pPr lvl="1" eaLnBrk="1" hangingPunct="1"/>
            <a:r>
              <a:rPr lang="en-US" smtClean="0">
                <a:solidFill>
                  <a:schemeClr val="tx2"/>
                </a:solidFill>
              </a:rPr>
              <a:t>Matthew 27:3-5</a:t>
            </a:r>
          </a:p>
          <a:p>
            <a:pPr lvl="1" eaLnBrk="1" hangingPunct="1"/>
            <a:r>
              <a:rPr lang="en-US" smtClean="0">
                <a:solidFill>
                  <a:schemeClr val="tx2"/>
                </a:solidFill>
              </a:rPr>
              <a:t>John 8:11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743200" y="5029200"/>
            <a:ext cx="5710238" cy="1371600"/>
            <a:chOff x="1632" y="3168"/>
            <a:chExt cx="3597" cy="864"/>
          </a:xfrm>
        </p:grpSpPr>
        <p:sp>
          <p:nvSpPr>
            <p:cNvPr id="8197" name="AutoShape 4"/>
            <p:cNvSpPr>
              <a:spLocks noChangeArrowheads="1"/>
            </p:cNvSpPr>
            <p:nvPr/>
          </p:nvSpPr>
          <p:spPr bwMode="auto">
            <a:xfrm>
              <a:off x="1632" y="3168"/>
              <a:ext cx="912" cy="864"/>
            </a:xfrm>
            <a:prstGeom prst="octagon">
              <a:avLst>
                <a:gd name="adj" fmla="val 29287"/>
              </a:avLst>
            </a:prstGeom>
            <a:solidFill>
              <a:srgbClr val="99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b="1">
                  <a:solidFill>
                    <a:schemeClr val="bg1"/>
                  </a:solidFill>
                </a:rPr>
                <a:t>STOP</a:t>
              </a:r>
            </a:p>
          </p:txBody>
        </p:sp>
        <p:sp>
          <p:nvSpPr>
            <p:cNvPr id="8198" name="Text Box 5"/>
            <p:cNvSpPr txBox="1">
              <a:spLocks noChangeArrowheads="1"/>
            </p:cNvSpPr>
            <p:nvPr/>
          </p:nvSpPr>
          <p:spPr bwMode="auto">
            <a:xfrm>
              <a:off x="2640" y="3341"/>
              <a:ext cx="258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Stop these trains of thought</a:t>
              </a:r>
              <a:br>
                <a:rPr lang="en-US" sz="2400"/>
              </a:br>
              <a:r>
                <a:rPr lang="en-US" sz="2400"/>
                <a:t>before they leave the station!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8534400" cy="9445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2. Learn to Benefit from Regret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86000" y="1981200"/>
            <a:ext cx="6330950" cy="1447800"/>
            <a:chOff x="2286000" y="2362200"/>
            <a:chExt cx="6330950" cy="1447800"/>
          </a:xfrm>
        </p:grpSpPr>
        <p:sp>
          <p:nvSpPr>
            <p:cNvPr id="9218" name="Rectangle 15"/>
            <p:cNvSpPr>
              <a:spLocks noChangeArrowheads="1"/>
            </p:cNvSpPr>
            <p:nvPr/>
          </p:nvSpPr>
          <p:spPr bwMode="auto">
            <a:xfrm>
              <a:off x="2514600" y="3048000"/>
              <a:ext cx="5867400" cy="762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1" name="Text Box 9"/>
            <p:cNvSpPr txBox="1">
              <a:spLocks noChangeArrowheads="1"/>
            </p:cNvSpPr>
            <p:nvPr/>
          </p:nvSpPr>
          <p:spPr bwMode="auto">
            <a:xfrm>
              <a:off x="2286000" y="2362200"/>
              <a:ext cx="633095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chemeClr val="folHlink"/>
                  </a:solidFill>
                </a:rPr>
                <a:t>Regret doesn’t have to be a bad thing</a:t>
              </a:r>
            </a:p>
          </p:txBody>
        </p:sp>
        <p:grpSp>
          <p:nvGrpSpPr>
            <p:cNvPr id="9222" name="Group 13"/>
            <p:cNvGrpSpPr>
              <a:grpSpLocks/>
            </p:cNvGrpSpPr>
            <p:nvPr/>
          </p:nvGrpSpPr>
          <p:grpSpPr bwMode="auto">
            <a:xfrm>
              <a:off x="2575719" y="3276600"/>
              <a:ext cx="5751513" cy="366713"/>
              <a:chOff x="1776" y="1992"/>
              <a:chExt cx="3623" cy="231"/>
            </a:xfrm>
          </p:grpSpPr>
          <p:sp>
            <p:nvSpPr>
              <p:cNvPr id="9223" name="Text Box 10"/>
              <p:cNvSpPr txBox="1">
                <a:spLocks noChangeArrowheads="1"/>
              </p:cNvSpPr>
              <p:nvPr/>
            </p:nvSpPr>
            <p:spPr bwMode="auto">
              <a:xfrm>
                <a:off x="1776" y="1992"/>
                <a:ext cx="77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Tx/>
                  <a:buChar char="•"/>
                </a:pPr>
                <a:r>
                  <a:rPr lang="en-US"/>
                  <a:t> Humility</a:t>
                </a:r>
              </a:p>
            </p:txBody>
          </p:sp>
          <p:sp>
            <p:nvSpPr>
              <p:cNvPr id="9224" name="Text Box 11"/>
              <p:cNvSpPr txBox="1">
                <a:spLocks noChangeArrowheads="1"/>
              </p:cNvSpPr>
              <p:nvPr/>
            </p:nvSpPr>
            <p:spPr bwMode="auto">
              <a:xfrm>
                <a:off x="2832" y="1992"/>
                <a:ext cx="101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Tx/>
                  <a:buChar char="•"/>
                </a:pPr>
                <a:r>
                  <a:rPr lang="en-US"/>
                  <a:t> Compassion</a:t>
                </a:r>
              </a:p>
            </p:txBody>
          </p:sp>
          <p:sp>
            <p:nvSpPr>
              <p:cNvPr id="9225" name="Text Box 12"/>
              <p:cNvSpPr txBox="1">
                <a:spLocks noChangeArrowheads="1"/>
              </p:cNvSpPr>
              <p:nvPr/>
            </p:nvSpPr>
            <p:spPr bwMode="auto">
              <a:xfrm>
                <a:off x="4128" y="1992"/>
                <a:ext cx="127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Tx/>
                  <a:buChar char="•"/>
                </a:pPr>
                <a:r>
                  <a:rPr lang="en-US"/>
                  <a:t> Longing for God</a:t>
                </a: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3089275" y="3886200"/>
            <a:ext cx="4724400" cy="2656820"/>
            <a:chOff x="3089275" y="3886200"/>
            <a:chExt cx="4724400" cy="2656820"/>
          </a:xfrm>
        </p:grpSpPr>
        <p:sp>
          <p:nvSpPr>
            <p:cNvPr id="9220" name="AutoShape 8"/>
            <p:cNvSpPr>
              <a:spLocks noChangeArrowheads="1"/>
            </p:cNvSpPr>
            <p:nvPr/>
          </p:nvSpPr>
          <p:spPr bwMode="auto">
            <a:xfrm>
              <a:off x="3089275" y="3886200"/>
              <a:ext cx="4724400" cy="1905000"/>
            </a:xfrm>
            <a:prstGeom prst="clou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  <a:latin typeface="+mj-lt"/>
                </a:rPr>
                <a:t>1 Corinthians 15:9,10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56702" y="6019800"/>
              <a:ext cx="27895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</a:rPr>
                <a:t>Bitter or Better?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534400" cy="94456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3. Test Each Memory</a:t>
            </a:r>
          </a:p>
        </p:txBody>
      </p:sp>
      <p:sp>
        <p:nvSpPr>
          <p:cNvPr id="10243" name="Text Box 9"/>
          <p:cNvSpPr txBox="1">
            <a:spLocks noChangeArrowheads="1"/>
          </p:cNvSpPr>
          <p:nvPr/>
        </p:nvSpPr>
        <p:spPr bwMode="auto">
          <a:xfrm>
            <a:off x="3124200" y="2057400"/>
            <a:ext cx="4724400" cy="2630488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  <a:latin typeface="Albertus Medium" pitchFamily="34" charset="0"/>
              </a:rPr>
              <a:t>Does this memory</a:t>
            </a:r>
            <a:br>
              <a:rPr lang="en-US" sz="3200">
                <a:solidFill>
                  <a:schemeClr val="tx2"/>
                </a:solidFill>
                <a:latin typeface="Albertus Medium" pitchFamily="34" charset="0"/>
              </a:rPr>
            </a:br>
            <a:r>
              <a:rPr lang="en-US" sz="3200">
                <a:solidFill>
                  <a:schemeClr val="tx2"/>
                </a:solidFill>
                <a:latin typeface="Albertus Medium" pitchFamily="34" charset="0"/>
              </a:rPr>
              <a:t>help me or hurt me</a:t>
            </a:r>
            <a:br>
              <a:rPr lang="en-US" sz="3200">
                <a:solidFill>
                  <a:schemeClr val="tx2"/>
                </a:solidFill>
                <a:latin typeface="Albertus Medium" pitchFamily="34" charset="0"/>
              </a:rPr>
            </a:br>
            <a:r>
              <a:rPr lang="en-US" sz="3200">
                <a:solidFill>
                  <a:schemeClr val="tx2"/>
                </a:solidFill>
                <a:latin typeface="Albertus Medium" pitchFamily="34" charset="0"/>
              </a:rPr>
              <a:t>in the Lord’s work?</a:t>
            </a:r>
          </a:p>
        </p:txBody>
      </p:sp>
      <p:sp>
        <p:nvSpPr>
          <p:cNvPr id="37898" name="WordArt 10"/>
          <p:cNvSpPr>
            <a:spLocks noChangeArrowheads="1" noChangeShapeType="1" noTextEdit="1"/>
          </p:cNvSpPr>
          <p:nvPr/>
        </p:nvSpPr>
        <p:spPr bwMode="auto">
          <a:xfrm>
            <a:off x="2209800" y="5181600"/>
            <a:ext cx="6553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>
                    <a:alpha val="65097"/>
                  </a:schemeClr>
                </a:solidFill>
                <a:effectLst>
                  <a:outerShdw dist="28398" dir="1593903" algn="ctr" rotWithShape="0">
                    <a:schemeClr val="bg2"/>
                  </a:outerShdw>
                </a:effectLst>
                <a:latin typeface="Arial Black"/>
              </a:rPr>
              <a:t>If it's hurting </a:t>
            </a:r>
            <a:r>
              <a:rPr lang="en-US" sz="2800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>
                    <a:alpha val="65097"/>
                  </a:schemeClr>
                </a:solidFill>
                <a:effectLst>
                  <a:outerShdw dist="28398" dir="1593903" algn="ctr" rotWithShape="0">
                    <a:schemeClr val="bg2"/>
                  </a:outerShdw>
                </a:effectLst>
                <a:latin typeface="Arial Black"/>
              </a:rPr>
              <a:t>me, how can I</a:t>
            </a:r>
            <a:br>
              <a:rPr lang="en-US" sz="2800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>
                    <a:alpha val="65097"/>
                  </a:schemeClr>
                </a:solidFill>
                <a:effectLst>
                  <a:outerShdw dist="28398" dir="1593903" algn="ctr" rotWithShape="0">
                    <a:schemeClr val="bg2"/>
                  </a:outerShdw>
                </a:effectLst>
                <a:latin typeface="Arial Black"/>
              </a:rPr>
            </a:br>
            <a:r>
              <a:rPr lang="en-US" sz="2800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>
                    <a:alpha val="65097"/>
                  </a:schemeClr>
                </a:solidFill>
                <a:effectLst>
                  <a:outerShdw dist="28398" dir="1593903" algn="ctr" rotWithShape="0">
                    <a:schemeClr val="bg2"/>
                  </a:outerShdw>
                </a:effectLst>
                <a:latin typeface="Arial Black"/>
              </a:rPr>
              <a:t>look at it differently?</a:t>
            </a:r>
            <a:endParaRPr lang="en-US" sz="2800" kern="10" dirty="0">
              <a:ln w="12700">
                <a:solidFill>
                  <a:schemeClr val="tx2"/>
                </a:solidFill>
                <a:round/>
                <a:headEnd/>
                <a:tailEnd/>
              </a:ln>
              <a:solidFill>
                <a:schemeClr val="tx2">
                  <a:alpha val="65097"/>
                </a:schemeClr>
              </a:solidFill>
              <a:effectLst>
                <a:outerShdw dist="28398" dir="1593903" algn="ctr" rotWithShape="0">
                  <a:schemeClr val="bg2"/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8" grpId="0" animBg="1"/>
    </p:bldLst>
  </p:timing>
</p:sld>
</file>

<file path=ppt/theme/theme1.xml><?xml version="1.0" encoding="utf-8"?>
<a:theme xmlns:a="http://schemas.openxmlformats.org/drawingml/2006/main" name="Sermon Template">
  <a:themeElements>
    <a:clrScheme name="Sermon Template 13">
      <a:dk1>
        <a:srgbClr val="000000"/>
      </a:dk1>
      <a:lt1>
        <a:srgbClr val="FFFFFF"/>
      </a:lt1>
      <a:dk2>
        <a:srgbClr val="006666"/>
      </a:dk2>
      <a:lt2>
        <a:srgbClr val="C0C0C0"/>
      </a:lt2>
      <a:accent1>
        <a:srgbClr val="BBE0E3"/>
      </a:accent1>
      <a:accent2>
        <a:srgbClr val="FFFFCC"/>
      </a:accent2>
      <a:accent3>
        <a:srgbClr val="FFFFFF"/>
      </a:accent3>
      <a:accent4>
        <a:srgbClr val="000000"/>
      </a:accent4>
      <a:accent5>
        <a:srgbClr val="DAEDEF"/>
      </a:accent5>
      <a:accent6>
        <a:srgbClr val="E7E7B9"/>
      </a:accent6>
      <a:hlink>
        <a:srgbClr val="CCFFFF"/>
      </a:hlink>
      <a:folHlink>
        <a:srgbClr val="CC3300"/>
      </a:folHlink>
    </a:clrScheme>
    <a:fontScheme name="Sermon Template">
      <a:majorFont>
        <a:latin typeface="Albertus Extra Bold"/>
        <a:ea typeface=""/>
        <a:cs typeface=""/>
      </a:majorFont>
      <a:minorFont>
        <a:latin typeface="BellCent NamNum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erm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m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m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m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m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m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m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m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m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m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m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m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mon Template 13">
        <a:dk1>
          <a:srgbClr val="000000"/>
        </a:dk1>
        <a:lt1>
          <a:srgbClr val="FFFFFF"/>
        </a:lt1>
        <a:dk2>
          <a:srgbClr val="006666"/>
        </a:dk2>
        <a:lt2>
          <a:srgbClr val="C0C0C0"/>
        </a:lt2>
        <a:accent1>
          <a:srgbClr val="BBE0E3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E7B9"/>
        </a:accent6>
        <a:hlink>
          <a:srgbClr val="CCFFFF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Sermon Template</Template>
  <TotalTime>1746</TotalTime>
  <Words>318</Words>
  <Application>Microsoft Office PowerPoint</Application>
  <PresentationFormat>On-screen Show (4:3)</PresentationFormat>
  <Paragraphs>69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Albertus Extra Bold</vt:lpstr>
      <vt:lpstr>BellCent NamNum BT</vt:lpstr>
      <vt:lpstr>Albertus Medium</vt:lpstr>
      <vt:lpstr>Arial Black</vt:lpstr>
      <vt:lpstr>Calibri</vt:lpstr>
      <vt:lpstr>Sermon Template</vt:lpstr>
      <vt:lpstr>Reaching Forward</vt:lpstr>
      <vt:lpstr>Philippians 3:13,14</vt:lpstr>
      <vt:lpstr>Review</vt:lpstr>
      <vt:lpstr>Forgetting What Is Behind</vt:lpstr>
      <vt:lpstr>This the Hardest Part?</vt:lpstr>
      <vt:lpstr>What Forgetting Does Not Mean</vt:lpstr>
      <vt:lpstr>1. Get Rid of Unhelpful Views</vt:lpstr>
      <vt:lpstr>2. Learn to Benefit from Regret</vt:lpstr>
      <vt:lpstr>3. Test Each Memory</vt:lpstr>
      <vt:lpstr>Letting Go of the Past</vt:lpstr>
      <vt:lpstr>We Can Choose</vt:lpstr>
      <vt:lpstr>We Can Avoid the Bog</vt:lpstr>
      <vt:lpstr>Reaching Forward</vt:lpstr>
    </vt:vector>
  </TitlesOfParts>
  <Company>WordPoints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Gary Henry</dc:creator>
  <cp:lastModifiedBy>Gary Henry</cp:lastModifiedBy>
  <cp:revision>136</cp:revision>
  <dcterms:created xsi:type="dcterms:W3CDTF">2008-10-18T21:50:11Z</dcterms:created>
  <dcterms:modified xsi:type="dcterms:W3CDTF">2009-06-17T16:20:01Z</dcterms:modified>
</cp:coreProperties>
</file>