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3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2" r:id="rId3"/>
    <p:sldId id="263" r:id="rId4"/>
    <p:sldId id="260" r:id="rId5"/>
    <p:sldId id="275" r:id="rId6"/>
    <p:sldId id="276" r:id="rId7"/>
    <p:sldId id="277" r:id="rId8"/>
    <p:sldId id="269" r:id="rId9"/>
    <p:sldId id="270" r:id="rId10"/>
    <p:sldId id="271" r:id="rId11"/>
    <p:sldId id="272" r:id="rId12"/>
    <p:sldId id="273" r:id="rId13"/>
    <p:sldId id="274" r:id="rId14"/>
    <p:sldId id="278" r:id="rId15"/>
  </p:sldIdLst>
  <p:sldSz cx="9144000" cy="6858000" type="screen4x3"/>
  <p:notesSz cx="6858000" cy="9144000"/>
  <p:embeddedFontLst>
    <p:embeddedFont>
      <p:font typeface="Albertus Extra Bold" pitchFamily="34" charset="0"/>
      <p:bold r:id="rId18"/>
    </p:embeddedFont>
    <p:embeddedFont>
      <p:font typeface="BellCent NamNum BT" pitchFamily="34" charset="0"/>
      <p:regular r:id="rId19"/>
    </p:embeddedFont>
    <p:embeddedFont>
      <p:font typeface="Albertus Medium" pitchFamily="34" charset="0"/>
      <p:regular r:id="rId20"/>
    </p:embeddedFont>
    <p:embeddedFont>
      <p:font typeface="Impact" pitchFamily="34" charset="0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3366"/>
    <a:srgbClr val="FFFF99"/>
    <a:srgbClr val="FFFFFF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 autoAdjust="0"/>
    <p:restoredTop sz="40493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27AE32A-47FC-46E2-A062-1047B75840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2602D-E483-4E6C-A402-85C0B4AD5EF9}" type="datetimeFigureOut">
              <a:rPr lang="en-US" smtClean="0"/>
              <a:pPr/>
              <a:t>6/17/2009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FD264-CFEE-4332-8AB9-B3E5DF12E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 talking about reaching forward</a:t>
            </a:r>
            <a:r>
              <a:rPr lang="en-US" baseline="0" dirty="0" smtClean="0"/>
              <a:t> to </a:t>
            </a:r>
            <a:r>
              <a:rPr lang="en-US" i="1" baseline="0" dirty="0" smtClean="0"/>
              <a:t>eternity,</a:t>
            </a:r>
            <a:r>
              <a:rPr lang="en-US" baseline="0" dirty="0" smtClean="0"/>
              <a:t> not any particular future in </a:t>
            </a:r>
            <a:r>
              <a:rPr lang="en-US" i="1" baseline="0" dirty="0" smtClean="0"/>
              <a:t>this</a:t>
            </a:r>
            <a:r>
              <a:rPr lang="en-US" baseline="0" dirty="0" smtClean="0"/>
              <a:t> life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need to be very open as to goals in this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FD264-CFEE-4332-8AB9-B3E5DF12EF6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</a:t>
            </a:r>
            <a:r>
              <a:rPr lang="en-US" baseline="0" dirty="0" smtClean="0"/>
              <a:t> perspectives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Remainders, leftover books vs. limited supply</a:t>
            </a:r>
          </a:p>
          <a:p>
            <a:r>
              <a:rPr lang="en-US" baseline="0" dirty="0" smtClean="0"/>
              <a:t>Marriage as a duty vs. marriage as a privilege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FD264-CFEE-4332-8AB9-B3E5DF12EF6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Cor</a:t>
            </a:r>
            <a:r>
              <a:rPr lang="en-US" dirty="0" smtClean="0"/>
              <a:t> 16:22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Maranatha</a:t>
            </a:r>
            <a:r>
              <a:rPr lang="en-US" baseline="0" dirty="0" smtClean="0"/>
              <a:t>! O Lord, come!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FD264-CFEE-4332-8AB9-B3E5DF12EF6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Reaching Forward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8382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Choose This Day Your Outlook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2667000"/>
            <a:ext cx="4572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</a:rPr>
              <a:t>Already</a:t>
            </a:r>
          </a:p>
          <a:p>
            <a:pPr algn="r"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</a:rPr>
              <a:t>Present kingdom</a:t>
            </a:r>
          </a:p>
          <a:p>
            <a:pPr algn="r"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</a:rPr>
              <a:t> Earnest of inheritance</a:t>
            </a:r>
          </a:p>
          <a:p>
            <a:pPr algn="r"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</a:rPr>
              <a:t>Happiness now</a:t>
            </a:r>
          </a:p>
          <a:p>
            <a:pPr algn="r"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</a:rPr>
              <a:t>Death, end of earthly happiness</a:t>
            </a:r>
          </a:p>
          <a:p>
            <a:pPr algn="r">
              <a:spcBef>
                <a:spcPct val="5000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Reaching </a:t>
            </a:r>
            <a:r>
              <a:rPr lang="en-US" sz="2400" dirty="0">
                <a:solidFill>
                  <a:schemeClr val="tx2"/>
                </a:solidFill>
              </a:rPr>
              <a:t>backward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876800" y="2667000"/>
            <a:ext cx="426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folHlink"/>
                </a:solidFill>
              </a:rPr>
              <a:t>Not yet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folHlink"/>
                </a:solidFill>
              </a:rPr>
              <a:t>Eternal kingdom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folHlink"/>
                </a:solidFill>
              </a:rPr>
              <a:t>Full inheritance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folHlink"/>
                </a:solidFill>
              </a:rPr>
              <a:t>Glory in eternity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folHlink"/>
                </a:solidFill>
              </a:rPr>
              <a:t>Death, end of earthly training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folHlink"/>
                </a:solidFill>
              </a:rPr>
              <a:t>Reaching </a:t>
            </a:r>
            <a:r>
              <a:rPr lang="en-US" sz="2400" dirty="0">
                <a:solidFill>
                  <a:schemeClr val="folHlink"/>
                </a:solidFill>
              </a:rPr>
              <a:t>forward</a:t>
            </a: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4724400" y="27432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  <a:noFill/>
          <a:ln/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Do We Really Believe It?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295400" y="2438400"/>
            <a:ext cx="6553200" cy="2971800"/>
          </a:xfrm>
          <a:prstGeom prst="rect">
            <a:avLst/>
          </a:prstGeom>
          <a:solidFill>
            <a:srgbClr val="006666">
              <a:alpha val="64999"/>
            </a:srgbClr>
          </a:solidFill>
          <a:ln w="38100">
            <a:solidFill>
              <a:srgbClr val="0066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To depart and be with Christ</a:t>
            </a:r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. . . is far better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FF99"/>
                </a:solidFill>
                <a:latin typeface="Albertus Extra Bold" pitchFamily="34" charset="0"/>
              </a:rPr>
              <a:t>Philippians 1:23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914400"/>
          </a:xfrm>
          <a:noFill/>
          <a:ln/>
          <a:effectLst>
            <a:outerShdw dist="12700" dir="5400000" algn="ctr" rotWithShape="0">
              <a:schemeClr val="bg2"/>
            </a:outerShdw>
          </a:effectLst>
        </p:spPr>
        <p:txBody>
          <a:bodyPr/>
          <a:lstStyle/>
          <a:p>
            <a:r>
              <a:rPr lang="en-US" sz="3600" b="0">
                <a:solidFill>
                  <a:schemeClr val="tx2"/>
                </a:solidFill>
              </a:rPr>
              <a:t>What Is Your Honest Inward Attitude?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696200" cy="3810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Desire only God’s glory?</a:t>
            </a:r>
          </a:p>
          <a:p>
            <a:pPr lvl="1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/>
              <a:t>	</a:t>
            </a:r>
            <a:r>
              <a:rPr lang="en-US">
                <a:solidFill>
                  <a:schemeClr val="tx2"/>
                </a:solidFill>
              </a:rPr>
              <a:t>Philippians 1:20,21</a:t>
            </a:r>
          </a:p>
          <a:p>
            <a:pPr>
              <a:lnSpc>
                <a:spcPct val="90000"/>
              </a:lnSpc>
            </a:pPr>
            <a:r>
              <a:rPr lang="en-US"/>
              <a:t>Yearn for God’s rule and His righteousness?</a:t>
            </a:r>
          </a:p>
          <a:p>
            <a:pPr lvl="1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/>
              <a:t>	</a:t>
            </a:r>
            <a:r>
              <a:rPr lang="en-US">
                <a:solidFill>
                  <a:schemeClr val="tx2"/>
                </a:solidFill>
              </a:rPr>
              <a:t>Matthew 6:33</a:t>
            </a:r>
          </a:p>
          <a:p>
            <a:pPr>
              <a:lnSpc>
                <a:spcPct val="90000"/>
              </a:lnSpc>
            </a:pPr>
            <a:r>
              <a:rPr lang="en-US"/>
              <a:t>Long to be with Christ, face to face?</a:t>
            </a:r>
          </a:p>
          <a:p>
            <a:pPr lvl="1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/>
              <a:t>	</a:t>
            </a:r>
            <a:r>
              <a:rPr lang="en-US">
                <a:solidFill>
                  <a:schemeClr val="tx2"/>
                </a:solidFill>
              </a:rPr>
              <a:t>John 14:1-3</a:t>
            </a:r>
          </a:p>
          <a:p>
            <a:pPr>
              <a:lnSpc>
                <a:spcPct val="90000"/>
              </a:lnSpc>
            </a:pPr>
            <a:r>
              <a:rPr lang="en-US"/>
              <a:t>Groan for heaven?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	</a:t>
            </a:r>
            <a:r>
              <a:rPr lang="en-US">
                <a:solidFill>
                  <a:schemeClr val="tx2"/>
                </a:solidFill>
              </a:rPr>
              <a:t>2 Corinthians 5:2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noFill/>
          <a:ln/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b="0">
                <a:solidFill>
                  <a:schemeClr val="bg1"/>
                </a:solidFill>
              </a:rPr>
              <a:t>How Important Is It to Us?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914400" y="1981200"/>
            <a:ext cx="746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Aft>
                <a:spcPct val="30000"/>
              </a:spcAft>
            </a:pPr>
            <a:r>
              <a:rPr lang="en-US" sz="3200"/>
              <a:t>Will we be among those</a:t>
            </a:r>
            <a:br>
              <a:rPr lang="en-US" sz="3200"/>
            </a:br>
            <a:r>
              <a:rPr lang="en-US" sz="3200"/>
              <a:t>“who have </a:t>
            </a:r>
            <a:r>
              <a:rPr lang="en-US" sz="3200" u="sng"/>
              <a:t>loved</a:t>
            </a:r>
            <a:r>
              <a:rPr lang="en-US" sz="3200"/>
              <a:t> His appearing”?</a:t>
            </a:r>
          </a:p>
          <a:p>
            <a:pPr algn="ctr"/>
            <a:r>
              <a:rPr lang="en-US" sz="2400">
                <a:solidFill>
                  <a:schemeClr val="tx2"/>
                </a:solidFill>
              </a:rPr>
              <a:t>2 Timothy 4:6-8</a:t>
            </a:r>
          </a:p>
          <a:p>
            <a:pPr algn="ctr"/>
            <a:endParaRPr lang="en-US" sz="2400">
              <a:solidFill>
                <a:schemeClr val="tx2"/>
              </a:solidFill>
            </a:endParaRPr>
          </a:p>
          <a:p>
            <a:pPr algn="ctr">
              <a:spcAft>
                <a:spcPct val="30000"/>
              </a:spcAft>
            </a:pPr>
            <a:r>
              <a:rPr lang="en-US" sz="3200"/>
              <a:t>Are we “straining every nerve</a:t>
            </a:r>
            <a:br>
              <a:rPr lang="en-US" sz="3200"/>
            </a:br>
            <a:r>
              <a:rPr lang="en-US" sz="3200"/>
              <a:t>for that which lies in front”?</a:t>
            </a:r>
          </a:p>
          <a:p>
            <a:pPr algn="ctr"/>
            <a:r>
              <a:rPr lang="en-US" sz="2400">
                <a:solidFill>
                  <a:schemeClr val="tx2"/>
                </a:solidFill>
              </a:rPr>
              <a:t>Philippians 3:13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Reaching Forward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057400"/>
            <a:ext cx="5715000" cy="838200"/>
          </a:xfrm>
          <a:noFill/>
        </p:spPr>
        <p:txBody>
          <a:bodyPr/>
          <a:lstStyle/>
          <a:p>
            <a:r>
              <a:rPr lang="en-US"/>
              <a:t>Philippians 3:13,14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590800" y="3124200"/>
            <a:ext cx="5716588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15000"/>
              </a:spcAft>
            </a:pPr>
            <a:r>
              <a:rPr lang="en-US" sz="2800"/>
              <a:t>. . . </a:t>
            </a:r>
            <a:r>
              <a:rPr lang="en-US" sz="2400"/>
              <a:t>forgetting those things which are behind and reaching forward to those things which are ahead, I press toward the goal for the prize of the upward call of God in Christ Jesus.</a:t>
            </a:r>
          </a:p>
          <a:p>
            <a:pPr algn="r">
              <a:spcAft>
                <a:spcPct val="15000"/>
              </a:spcAft>
            </a:pPr>
            <a:r>
              <a:rPr lang="en-US"/>
              <a:t>New King James Version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84238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Review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543800" cy="1219200"/>
          </a:xfrm>
          <a:noFill/>
          <a:ln/>
        </p:spPr>
        <p:txBody>
          <a:bodyPr/>
          <a:lstStyle/>
          <a:p>
            <a:pPr marL="609600" indent="-609600">
              <a:lnSpc>
                <a:spcPct val="125000"/>
              </a:lnSpc>
              <a:buClr>
                <a:schemeClr val="tx1"/>
              </a:buClr>
              <a:buFontTx/>
              <a:buAutoNum type="arabicPeriod"/>
            </a:pPr>
            <a:r>
              <a:rPr lang="en-US" sz="2400">
                <a:solidFill>
                  <a:schemeClr val="folHlink"/>
                </a:solidFill>
              </a:rPr>
              <a:t>What life in Christ is primarily about</a:t>
            </a:r>
          </a:p>
          <a:p>
            <a:pPr marL="609600" indent="-609600">
              <a:lnSpc>
                <a:spcPct val="125000"/>
              </a:lnSpc>
              <a:buClr>
                <a:schemeClr val="tx1"/>
              </a:buClr>
              <a:buFontTx/>
              <a:buAutoNum type="arabicPeriod"/>
            </a:pPr>
            <a:r>
              <a:rPr lang="en-US" sz="2400">
                <a:solidFill>
                  <a:schemeClr val="folHlink"/>
                </a:solidFill>
              </a:rPr>
              <a:t>Forgetting what is behind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29540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Reaching Forward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to What Is Ahead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09800"/>
            <a:ext cx="6400800" cy="76200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Albertus Medium" pitchFamily="34" charset="0"/>
              </a:rPr>
              <a:t>Reaching Forward – 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1838"/>
          </a:xfrm>
          <a:noFill/>
        </p:spPr>
        <p:txBody>
          <a:bodyPr>
            <a:spAutoFit/>
          </a:bodyPr>
          <a:lstStyle/>
          <a:p>
            <a:r>
              <a:rPr lang="en-US"/>
              <a:t>Strong Language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458200" cy="2971800"/>
          </a:xfrm>
          <a:solidFill>
            <a:srgbClr val="FFFFFF">
              <a:alpha val="70000"/>
            </a:srgbClr>
          </a:solidFill>
          <a:ln w="19050">
            <a:solidFill>
              <a:schemeClr val="tx2"/>
            </a:solidFill>
          </a:ln>
        </p:spPr>
        <p:txBody>
          <a:bodyPr lIns="274320" rIns="182880" anchor="ctr"/>
          <a:lstStyle/>
          <a:p>
            <a:pPr>
              <a:spcAft>
                <a:spcPct val="20000"/>
              </a:spcAft>
            </a:pPr>
            <a:r>
              <a:rPr lang="en-US" sz="2400">
                <a:solidFill>
                  <a:schemeClr val="folHlink"/>
                </a:solidFill>
              </a:rPr>
              <a:t>Straining every nerve</a:t>
            </a:r>
            <a:r>
              <a:rPr lang="en-US" sz="2400"/>
              <a:t> for that which lies in front – TCNT</a:t>
            </a:r>
          </a:p>
          <a:p>
            <a:pPr>
              <a:spcAft>
                <a:spcPct val="20000"/>
              </a:spcAft>
            </a:pPr>
            <a:r>
              <a:rPr lang="en-US" sz="2400">
                <a:solidFill>
                  <a:schemeClr val="folHlink"/>
                </a:solidFill>
              </a:rPr>
              <a:t>Stretching out</a:t>
            </a:r>
            <a:r>
              <a:rPr lang="en-US" sz="2400"/>
              <a:t> to the things that are before – BBE</a:t>
            </a:r>
          </a:p>
          <a:p>
            <a:pPr>
              <a:spcAft>
                <a:spcPct val="20000"/>
              </a:spcAft>
            </a:pPr>
            <a:r>
              <a:rPr lang="en-US" sz="2400">
                <a:solidFill>
                  <a:schemeClr val="folHlink"/>
                </a:solidFill>
              </a:rPr>
              <a:t>Straining forward</a:t>
            </a:r>
            <a:r>
              <a:rPr lang="en-US" sz="2400"/>
              <a:t> to what lies ahead – RSV</a:t>
            </a:r>
          </a:p>
          <a:p>
            <a:pPr>
              <a:spcAft>
                <a:spcPct val="20000"/>
              </a:spcAft>
            </a:pPr>
            <a:r>
              <a:rPr lang="en-US" sz="2400">
                <a:solidFill>
                  <a:schemeClr val="folHlink"/>
                </a:solidFill>
              </a:rPr>
              <a:t>Struggling</a:t>
            </a:r>
            <a:r>
              <a:rPr lang="en-US" sz="2400"/>
              <a:t> for what is ahead – CEV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743200" y="1219200"/>
            <a:ext cx="3627438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chemeClr val="folHlink"/>
                </a:solidFill>
                <a:latin typeface="Albertus Extra Bold" pitchFamily="34" charset="0"/>
              </a:rPr>
              <a:t>Philippians 3:13</a:t>
            </a:r>
          </a:p>
          <a:p>
            <a:pPr algn="ctr"/>
            <a:r>
              <a:rPr lang="en-US" sz="2400"/>
              <a:t>Reaching forward – NKJV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49275" y="5546725"/>
            <a:ext cx="8045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/>
              <a:t>Much more than a couch-potato or a “convenient” Christian would do!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6553200" cy="838200"/>
          </a:xfrm>
        </p:spPr>
        <p:txBody>
          <a:bodyPr/>
          <a:lstStyle/>
          <a:p>
            <a:r>
              <a:rPr lang="en-US"/>
              <a:t>Reaching for the “End”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4876800" cy="1828800"/>
          </a:xfrm>
          <a:noFill/>
          <a:ln w="19050">
            <a:solidFill>
              <a:schemeClr val="tx2"/>
            </a:solidFill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600">
                <a:solidFill>
                  <a:schemeClr val="tx2"/>
                </a:solidFill>
                <a:latin typeface="Albertus Extra Bold" pitchFamily="34" charset="0"/>
              </a:rPr>
              <a:t>Culmination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/>
              <a:t>2 – 4 – 1 – 5 – </a:t>
            </a:r>
            <a:r>
              <a:rPr lang="en-US" sz="2400" b="1">
                <a:solidFill>
                  <a:schemeClr val="tx2"/>
                </a:solidFill>
              </a:rPr>
              <a:t>3</a:t>
            </a:r>
          </a:p>
          <a:p>
            <a:pPr>
              <a:lnSpc>
                <a:spcPct val="90000"/>
              </a:lnSpc>
            </a:pPr>
            <a:r>
              <a:rPr lang="en-US" sz="2600">
                <a:solidFill>
                  <a:schemeClr val="folHlink"/>
                </a:solidFill>
                <a:latin typeface="Albertus Extra Bold" pitchFamily="34" charset="0"/>
              </a:rPr>
              <a:t>Consequence (result, goal)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/>
              <a:t>1 – 2 – 3 – 4 – </a:t>
            </a:r>
            <a:r>
              <a:rPr lang="en-US" sz="2400" b="1">
                <a:solidFill>
                  <a:schemeClr val="folHlink"/>
                </a:solidFill>
              </a:rPr>
              <a:t>5</a:t>
            </a:r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1676400" y="3810000"/>
            <a:ext cx="3200400" cy="1524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ct val="25000"/>
              </a:spcAft>
            </a:pPr>
            <a:r>
              <a:rPr lang="en-US" sz="2800" b="1" i="1">
                <a:solidFill>
                  <a:schemeClr val="tx2"/>
                </a:solidFill>
              </a:rPr>
              <a:t>Telos</a:t>
            </a:r>
            <a:r>
              <a:rPr lang="en-US" sz="2800" b="1">
                <a:solidFill>
                  <a:schemeClr val="tx2"/>
                </a:solidFill>
              </a:rPr>
              <a:t> (“end”)</a:t>
            </a:r>
          </a:p>
          <a:p>
            <a:pPr algn="ctr"/>
            <a:r>
              <a:rPr lang="en-US" sz="2400" b="1">
                <a:solidFill>
                  <a:schemeClr val="folHlink"/>
                </a:solidFill>
              </a:rPr>
              <a:t>1 Peter 4:7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105400" y="3733800"/>
            <a:ext cx="2514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The Christian doesn’t dread death any more than a runner dreads to reach the finish line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2360613" y="5376863"/>
            <a:ext cx="19319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>
                <a:solidFill>
                  <a:schemeClr val="folHlink"/>
                </a:solidFill>
                <a:latin typeface="Impact" pitchFamily="34" charset="0"/>
              </a:rPr>
              <a:t>1 Peter 1:9</a:t>
            </a:r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5257800" y="2057400"/>
            <a:ext cx="228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5257800" y="2895600"/>
            <a:ext cx="228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/>
      <p:bldP spid="491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92163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3400">
                <a:solidFill>
                  <a:schemeClr val="bg1"/>
                </a:solidFill>
              </a:rPr>
              <a:t>A Healthy Attitude Toward the Future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2286000"/>
            <a:ext cx="7391400" cy="3352800"/>
          </a:xfrm>
          <a:noFill/>
          <a:ln/>
        </p:spPr>
        <p:txBody>
          <a:bodyPr/>
          <a:lstStyle/>
          <a:p>
            <a:pPr>
              <a:spcAft>
                <a:spcPct val="50000"/>
              </a:spcAft>
            </a:pPr>
            <a:r>
              <a:rPr lang="en-US"/>
              <a:t>The next step is always the most important</a:t>
            </a:r>
          </a:p>
          <a:p>
            <a:r>
              <a:rPr lang="en-US"/>
              <a:t>For the Christian, the best is yet to come</a:t>
            </a:r>
          </a:p>
          <a:p>
            <a:pPr lvl="1">
              <a:spcAft>
                <a:spcPct val="50000"/>
              </a:spcAft>
            </a:pPr>
            <a:r>
              <a:rPr lang="en-US" b="1">
                <a:solidFill>
                  <a:schemeClr val="folHlink"/>
                </a:solidFill>
              </a:rPr>
              <a:t>Romans 8:18</a:t>
            </a:r>
          </a:p>
          <a:p>
            <a:r>
              <a:rPr lang="en-US"/>
              <a:t>Heaven is worth whatever it takes</a:t>
            </a:r>
          </a:p>
          <a:p>
            <a:pPr lvl="1">
              <a:spcAft>
                <a:spcPct val="50000"/>
              </a:spcAft>
            </a:pPr>
            <a:r>
              <a:rPr lang="en-US" b="1">
                <a:solidFill>
                  <a:schemeClr val="folHlink"/>
                </a:solidFill>
              </a:rPr>
              <a:t>Philippians 3:7-11</a:t>
            </a:r>
            <a:endParaRPr 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609600" y="2286000"/>
            <a:ext cx="7924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82000" cy="1143000"/>
          </a:xfrm>
          <a:noFill/>
          <a:ln/>
        </p:spPr>
        <p:txBody>
          <a:bodyPr/>
          <a:lstStyle/>
          <a:p>
            <a:r>
              <a:rPr lang="en-US" b="0"/>
              <a:t>Let’s Not Forget Today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57200" y="2133600"/>
            <a:ext cx="822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2800"/>
              <a:t>While our </a:t>
            </a:r>
            <a:r>
              <a:rPr lang="en-US" sz="2800">
                <a:solidFill>
                  <a:schemeClr val="folHlink"/>
                </a:solidFill>
              </a:rPr>
              <a:t>THINKING</a:t>
            </a:r>
            <a:r>
              <a:rPr lang="en-US" sz="2800"/>
              <a:t> must be</a:t>
            </a:r>
            <a:br>
              <a:rPr lang="en-US" sz="2800"/>
            </a:br>
            <a:r>
              <a:rPr lang="en-US" sz="2800"/>
              <a:t>toward the future, our </a:t>
            </a:r>
            <a:r>
              <a:rPr lang="en-US" sz="2800">
                <a:solidFill>
                  <a:schemeClr val="folHlink"/>
                </a:solidFill>
              </a:rPr>
              <a:t>DOING</a:t>
            </a:r>
            <a:r>
              <a:rPr lang="en-US" sz="2800"/>
              <a:t/>
            </a:r>
            <a:br>
              <a:rPr lang="en-US" sz="2800"/>
            </a:br>
            <a:r>
              <a:rPr lang="en-US" sz="2800"/>
              <a:t>must be done today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054100" y="5359400"/>
            <a:ext cx="703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lbertus Extra Bold" pitchFamily="34" charset="0"/>
              </a:rPr>
              <a:t>We must be more than “dreamers”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2390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Forward-“oriented”</a:t>
            </a:r>
          </a:p>
        </p:txBody>
      </p:sp>
      <p:sp>
        <p:nvSpPr>
          <p:cNvPr id="40975" name="AutoShape 15"/>
          <p:cNvSpPr>
            <a:spLocks noChangeArrowheads="1"/>
          </p:cNvSpPr>
          <p:nvPr/>
        </p:nvSpPr>
        <p:spPr bwMode="auto">
          <a:xfrm>
            <a:off x="1676400" y="1676400"/>
            <a:ext cx="6781800" cy="129540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095500" y="1828800"/>
            <a:ext cx="5943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>
                <a:solidFill>
                  <a:schemeClr val="folHlink"/>
                </a:solidFill>
              </a:rPr>
              <a:t>Putting the EMPHASIS in the right place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>
                <a:solidFill>
                  <a:schemeClr val="folHlink"/>
                </a:solidFill>
              </a:rPr>
              <a:t>Adopting a basic PERSPECTIVE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590800" y="3200400"/>
            <a:ext cx="497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folHlink"/>
                </a:solidFill>
              </a:rPr>
              <a:t>Contentment                                Yearning</a:t>
            </a: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4419600" y="3429000"/>
            <a:ext cx="165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6324600" y="3200400"/>
            <a:ext cx="1219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2819400" y="5486400"/>
            <a:ext cx="44958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</a:rPr>
              <a:t>Philippians 2:5 - Hebrews 12:2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0" y="3962400"/>
            <a:ext cx="70503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sm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The Power of Perspective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 animBg="1"/>
    </p:bldLst>
  </p:timing>
</p:sld>
</file>

<file path=ppt/theme/theme1.xml><?xml version="1.0" encoding="utf-8"?>
<a:theme xmlns:a="http://schemas.openxmlformats.org/drawingml/2006/main" name="1_Sermon Template">
  <a:themeElements>
    <a:clrScheme name="1_Sermon Template 13">
      <a:dk1>
        <a:srgbClr val="000000"/>
      </a:dk1>
      <a:lt1>
        <a:srgbClr val="FFFFFF"/>
      </a:lt1>
      <a:dk2>
        <a:srgbClr val="006666"/>
      </a:dk2>
      <a:lt2>
        <a:srgbClr val="C0C0C0"/>
      </a:lt2>
      <a:accent1>
        <a:srgbClr val="BBE0E3"/>
      </a:accent1>
      <a:accent2>
        <a:srgbClr val="FFFFCC"/>
      </a:accent2>
      <a:accent3>
        <a:srgbClr val="FFFFFF"/>
      </a:accent3>
      <a:accent4>
        <a:srgbClr val="000000"/>
      </a:accent4>
      <a:accent5>
        <a:srgbClr val="DAEDEF"/>
      </a:accent5>
      <a:accent6>
        <a:srgbClr val="E7E7B9"/>
      </a:accent6>
      <a:hlink>
        <a:srgbClr val="CCFFFF"/>
      </a:hlink>
      <a:folHlink>
        <a:srgbClr val="CC3300"/>
      </a:folHlink>
    </a:clrScheme>
    <a:fontScheme name="1_Sermon Template">
      <a:majorFont>
        <a:latin typeface="Albertus Extra Bold"/>
        <a:ea typeface=""/>
        <a:cs typeface=""/>
      </a:majorFont>
      <a:minorFont>
        <a:latin typeface="BellCent NamNum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erm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m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m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m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m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m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rm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rm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rm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rm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rm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rm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rmon Template 13">
        <a:dk1>
          <a:srgbClr val="000000"/>
        </a:dk1>
        <a:lt1>
          <a:srgbClr val="FFFFFF"/>
        </a:lt1>
        <a:dk2>
          <a:srgbClr val="006666"/>
        </a:dk2>
        <a:lt2>
          <a:srgbClr val="C0C0C0"/>
        </a:lt2>
        <a:accent1>
          <a:srgbClr val="BBE0E3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E7B9"/>
        </a:accent6>
        <a:hlink>
          <a:srgbClr val="CCFFFF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1668</TotalTime>
  <Words>394</Words>
  <Application>Microsoft Office PowerPoint</Application>
  <PresentationFormat>On-screen Show (4:3)</PresentationFormat>
  <Paragraphs>84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Albertus Extra Bold</vt:lpstr>
      <vt:lpstr>BellCent NamNum BT</vt:lpstr>
      <vt:lpstr>Albertus Medium</vt:lpstr>
      <vt:lpstr>Impact</vt:lpstr>
      <vt:lpstr>Calibri</vt:lpstr>
      <vt:lpstr>1_Sermon Template</vt:lpstr>
      <vt:lpstr>Reaching Forward</vt:lpstr>
      <vt:lpstr>Philippians 3:13,14</vt:lpstr>
      <vt:lpstr>Review</vt:lpstr>
      <vt:lpstr>Reaching Forward to What Is Ahead</vt:lpstr>
      <vt:lpstr>Strong Language</vt:lpstr>
      <vt:lpstr>Reaching for the “End”</vt:lpstr>
      <vt:lpstr>A Healthy Attitude Toward the Future</vt:lpstr>
      <vt:lpstr>Let’s Not Forget Today</vt:lpstr>
      <vt:lpstr>Forward-“oriented”</vt:lpstr>
      <vt:lpstr>Choose This Day Your Outlook</vt:lpstr>
      <vt:lpstr>Do We Really Believe It?</vt:lpstr>
      <vt:lpstr>What Is Your Honest Inward Attitude?</vt:lpstr>
      <vt:lpstr>How Important Is It to Us?</vt:lpstr>
      <vt:lpstr>Reaching Forward</vt:lpstr>
    </vt:vector>
  </TitlesOfParts>
  <Company>WordPoints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Gary Henry</dc:creator>
  <cp:lastModifiedBy>Gary Henry</cp:lastModifiedBy>
  <cp:revision>127</cp:revision>
  <dcterms:created xsi:type="dcterms:W3CDTF">2008-10-18T21:50:11Z</dcterms:created>
  <dcterms:modified xsi:type="dcterms:W3CDTF">2009-06-17T16:19:45Z</dcterms:modified>
</cp:coreProperties>
</file>