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96" r:id="rId2"/>
    <p:sldId id="256" r:id="rId3"/>
    <p:sldId id="295" r:id="rId4"/>
    <p:sldId id="297" r:id="rId5"/>
    <p:sldId id="298" r:id="rId6"/>
    <p:sldId id="299" r:id="rId7"/>
    <p:sldId id="300" r:id="rId8"/>
    <p:sldId id="301" r:id="rId9"/>
    <p:sldId id="260" r:id="rId10"/>
    <p:sldId id="259" r:id="rId11"/>
    <p:sldId id="261" r:id="rId12"/>
    <p:sldId id="313" r:id="rId13"/>
    <p:sldId id="264" r:id="rId14"/>
    <p:sldId id="266" r:id="rId15"/>
    <p:sldId id="314" r:id="rId16"/>
    <p:sldId id="268" r:id="rId17"/>
    <p:sldId id="303" r:id="rId18"/>
    <p:sldId id="304" r:id="rId19"/>
    <p:sldId id="316" r:id="rId20"/>
    <p:sldId id="317" r:id="rId21"/>
    <p:sldId id="269" r:id="rId22"/>
    <p:sldId id="305" r:id="rId23"/>
    <p:sldId id="281" r:id="rId24"/>
    <p:sldId id="306" r:id="rId25"/>
    <p:sldId id="307" r:id="rId26"/>
    <p:sldId id="285" r:id="rId27"/>
    <p:sldId id="309" r:id="rId28"/>
    <p:sldId id="308" r:id="rId29"/>
    <p:sldId id="310" r:id="rId30"/>
    <p:sldId id="286" r:id="rId31"/>
    <p:sldId id="287" r:id="rId32"/>
    <p:sldId id="288" r:id="rId33"/>
    <p:sldId id="315" r:id="rId34"/>
    <p:sldId id="271" r:id="rId35"/>
    <p:sldId id="270" r:id="rId36"/>
    <p:sldId id="272" r:id="rId37"/>
    <p:sldId id="274" r:id="rId38"/>
    <p:sldId id="275" r:id="rId39"/>
    <p:sldId id="276" r:id="rId40"/>
    <p:sldId id="311" r:id="rId41"/>
    <p:sldId id="312" r:id="rId42"/>
    <p:sldId id="273" r:id="rId43"/>
    <p:sldId id="290" r:id="rId44"/>
    <p:sldId id="291" r:id="rId45"/>
    <p:sldId id="293" r:id="rId46"/>
    <p:sldId id="294"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104" d="100"/>
          <a:sy n="104" d="100"/>
        </p:scale>
        <p:origin x="-174" y="-84"/>
      </p:cViewPr>
      <p:guideLst>
        <p:guide orient="horz" pos="3902"/>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0" name="Date Placeholder 9"/>
          <p:cNvSpPr>
            <a:spLocks noGrp="1"/>
          </p:cNvSpPr>
          <p:nvPr>
            <p:ph type="dt" sz="half" idx="10"/>
          </p:nvPr>
        </p:nvSpPr>
        <p:spPr>
          <a:xfrm>
            <a:off x="5562600" y="6509004"/>
            <a:ext cx="3002280" cy="274320"/>
          </a:xfrm>
        </p:spPr>
        <p:txBody>
          <a:bodyPr vert="horz" rtlCol="0"/>
          <a:lstStyle>
            <a:extLst/>
          </a:lstStyle>
          <a:p>
            <a:fld id="{638425A1-1EED-4391-9FDA-FE533D75772F}" type="datetimeFigureOut">
              <a:rPr lang="en-US" smtClean="0"/>
              <a:pPr/>
              <a:t>10/25/2011</a:t>
            </a:fld>
            <a:endParaRPr lang="en-US"/>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91586607-CE2C-4E14-8A5D-95E98E0AB80F}" type="slidenum">
              <a:rPr lang="en-US" smtClean="0"/>
              <a:pPr/>
              <a:t>‹#›</a:t>
            </a:fld>
            <a:endParaRPr lang="en-US"/>
          </a:p>
        </p:txBody>
      </p:sp>
      <p:sp>
        <p:nvSpPr>
          <p:cNvPr id="12" name="Footer Placeholder 11"/>
          <p:cNvSpPr>
            <a:spLocks noGrp="1"/>
          </p:cNvSpPr>
          <p:nvPr>
            <p:ph type="ftr" sz="quarter" idx="12"/>
          </p:nvPr>
        </p:nvSpPr>
        <p:spPr>
          <a:xfrm>
            <a:off x="1600200" y="6509004"/>
            <a:ext cx="3907464" cy="274320"/>
          </a:xfrm>
        </p:spPr>
        <p:txBody>
          <a:bodyPr vert="horz" rtlCol="0"/>
          <a:lstStyle>
            <a:extLst/>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38425A1-1EED-4391-9FDA-FE533D75772F}" type="datetimeFigureOut">
              <a:rPr lang="en-US" smtClean="0"/>
              <a:pPr/>
              <a:t>10/25/2011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1586607-CE2C-4E14-8A5D-95E98E0AB80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38425A1-1EED-4391-9FDA-FE533D75772F}" type="datetimeFigureOut">
              <a:rPr lang="en-US" smtClean="0"/>
              <a:pPr/>
              <a:t>10/25/2011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1586607-CE2C-4E14-8A5D-95E98E0AB80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38425A1-1EED-4391-9FDA-FE533D75772F}" type="datetimeFigureOut">
              <a:rPr lang="en-US" smtClean="0"/>
              <a:pPr/>
              <a:t>10/25/2011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1586607-CE2C-4E14-8A5D-95E98E0AB80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extLst/>
          </a:lstStyle>
          <a:p>
            <a:fld id="{638425A1-1EED-4391-9FDA-FE533D75772F}" type="datetimeFigureOut">
              <a:rPr lang="en-US" smtClean="0"/>
              <a:pPr/>
              <a:t>10/25/2011</a:t>
            </a:fld>
            <a:endParaRPr lang="en-US"/>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91586607-CE2C-4E14-8A5D-95E98E0AB80F}" type="slidenum">
              <a:rPr lang="en-US" smtClean="0"/>
              <a:pPr/>
              <a:t>‹#›</a:t>
            </a:fld>
            <a:endParaRPr lang="en-US"/>
          </a:p>
        </p:txBody>
      </p:sp>
      <p:sp>
        <p:nvSpPr>
          <p:cNvPr id="10" name="Footer Placeholder 9"/>
          <p:cNvSpPr>
            <a:spLocks noGrp="1"/>
          </p:cNvSpPr>
          <p:nvPr>
            <p:ph type="ftr" sz="quarter" idx="12"/>
          </p:nvPr>
        </p:nvSpPr>
        <p:spPr>
          <a:xfrm>
            <a:off x="1600200" y="6513670"/>
            <a:ext cx="3907464" cy="274320"/>
          </a:xfrm>
        </p:spPr>
        <p:txBody>
          <a:bodyPr vert="horz" rtlCol="0"/>
          <a:lstStyle>
            <a:extLst/>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38425A1-1EED-4391-9FDA-FE533D75772F}" type="datetimeFigureOut">
              <a:rPr lang="en-US" smtClean="0"/>
              <a:pPr/>
              <a:t>10/25/2011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a:xfrm>
            <a:off x="8641080" y="6514568"/>
            <a:ext cx="464288" cy="274320"/>
          </a:xfrm>
        </p:spPr>
        <p:txBody>
          <a:bodyPr/>
          <a:lstStyle>
            <a:extLst/>
          </a:lstStyle>
          <a:p>
            <a:fld id="{91586607-CE2C-4E14-8A5D-95E98E0AB80F}" type="slidenum">
              <a:rPr lang="en-US" smtClean="0"/>
              <a:pPr/>
              <a:t>‹#›</a:t>
            </a:fld>
            <a:endParaRPr lang="en-US"/>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Title 1"/>
          <p:cNvSpPr>
            <a:spLocks noGrp="1"/>
          </p:cNvSpPr>
          <p:nvPr>
            <p:ph type="title"/>
          </p:nvPr>
        </p:nvSpPr>
        <p:spPr>
          <a:xfrm>
            <a:off x="457200" y="251948"/>
            <a:ext cx="8229600"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638425A1-1EED-4391-9FDA-FE533D75772F}" type="datetimeFigureOut">
              <a:rPr lang="en-US" smtClean="0"/>
              <a:pPr/>
              <a:t>10/25/2011</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a:xfrm>
            <a:off x="8641080" y="6514568"/>
            <a:ext cx="464288" cy="274320"/>
          </a:xfrm>
        </p:spPr>
        <p:txBody>
          <a:bodyPr/>
          <a:lstStyle>
            <a:extLst/>
          </a:lstStyle>
          <a:p>
            <a:fld id="{91586607-CE2C-4E14-8A5D-95E98E0AB80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638425A1-1EED-4391-9FDA-FE533D75772F}" type="datetimeFigureOut">
              <a:rPr lang="en-US" smtClean="0"/>
              <a:pPr/>
              <a:t>10/25/2011</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91586607-CE2C-4E14-8A5D-95E98E0AB80F}" type="slidenum">
              <a:rPr lang="en-US" smtClean="0"/>
              <a:pPr/>
              <a:t>‹#›</a:t>
            </a:fld>
            <a:endParaRPr lang="en-US"/>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638425A1-1EED-4391-9FDA-FE533D75772F}" type="datetimeFigureOut">
              <a:rPr lang="en-US" smtClean="0"/>
              <a:pPr/>
              <a:t>10/25/2011</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91586607-CE2C-4E14-8A5D-95E98E0AB80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extLst/>
          </a:lstStyle>
          <a:p>
            <a:fld id="{638425A1-1EED-4391-9FDA-FE533D75772F}" type="datetimeFigureOut">
              <a:rPr lang="en-US" smtClean="0"/>
              <a:pPr/>
              <a:t>10/25/2011</a:t>
            </a:fld>
            <a:endParaRPr lang="en-US"/>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91586607-CE2C-4E14-8A5D-95E98E0AB80F}" type="slidenum">
              <a:rPr lang="en-US" smtClean="0"/>
              <a:pPr/>
              <a:t>‹#›</a:t>
            </a:fld>
            <a:endParaRPr lang="en-US"/>
          </a:p>
        </p:txBody>
      </p:sp>
      <p:sp>
        <p:nvSpPr>
          <p:cNvPr id="11" name="Footer Placeholder 10"/>
          <p:cNvSpPr>
            <a:spLocks noGrp="1"/>
          </p:cNvSpPr>
          <p:nvPr>
            <p:ph type="ftr" sz="quarter" idx="12"/>
          </p:nvPr>
        </p:nvSpPr>
        <p:spPr>
          <a:xfrm>
            <a:off x="1600200" y="6513670"/>
            <a:ext cx="3907464" cy="274320"/>
          </a:xfrm>
        </p:spPr>
        <p:txBody>
          <a:bodyPr vert="horz" rtlCol="0"/>
          <a:lstStyle>
            <a:extLst/>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6509004"/>
            <a:ext cx="3002280" cy="274320"/>
          </a:xfrm>
        </p:spPr>
        <p:txBody>
          <a:bodyPr vert="horz" rtlCol="0"/>
          <a:lstStyle>
            <a:extLst/>
          </a:lstStyle>
          <a:p>
            <a:fld id="{638425A1-1EED-4391-9FDA-FE533D75772F}" type="datetimeFigureOut">
              <a:rPr lang="en-US" smtClean="0"/>
              <a:pPr/>
              <a:t>10/25/2011</a:t>
            </a:fld>
            <a:endParaRPr lang="en-US"/>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91586607-CE2C-4E14-8A5D-95E98E0AB80F}" type="slidenum">
              <a:rPr lang="en-US" smtClean="0"/>
              <a:pPr/>
              <a:t>‹#›</a:t>
            </a:fld>
            <a:endParaRPr lang="en-US"/>
          </a:p>
        </p:txBody>
      </p:sp>
      <p:sp>
        <p:nvSpPr>
          <p:cNvPr id="10" name="Footer Placeholder 9"/>
          <p:cNvSpPr>
            <a:spLocks noGrp="1"/>
          </p:cNvSpPr>
          <p:nvPr>
            <p:ph type="ftr" sz="quarter" idx="12"/>
          </p:nvPr>
        </p:nvSpPr>
        <p:spPr>
          <a:xfrm>
            <a:off x="1600200" y="6509004"/>
            <a:ext cx="3907464" cy="274320"/>
          </a:xfrm>
        </p:spPr>
        <p:txBody>
          <a:bodyPr vert="horz" rtlCol="0"/>
          <a:lstStyle>
            <a:extLst/>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en-US"/>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638425A1-1EED-4391-9FDA-FE533D75772F}" type="datetimeFigureOut">
              <a:rPr lang="en-US" smtClean="0"/>
              <a:pPr/>
              <a:t>10/25/2011</a:t>
            </a:fld>
            <a:endParaRPr lang="en-US"/>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91586607-CE2C-4E14-8A5D-95E98E0AB80F}" type="slidenum">
              <a:rPr lang="en-US" smtClean="0"/>
              <a:pPr/>
              <a:t>‹#›</a:t>
            </a:fld>
            <a:endParaRPr lang="en-US"/>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Acts 21:1-4</a:t>
            </a:r>
            <a:endParaRPr lang="en-US" dirty="0"/>
          </a:p>
        </p:txBody>
      </p:sp>
      <p:sp>
        <p:nvSpPr>
          <p:cNvPr id="3" name="Text Placeholder 2"/>
          <p:cNvSpPr>
            <a:spLocks noGrp="1"/>
          </p:cNvSpPr>
          <p:nvPr>
            <p:ph type="body" idx="1"/>
          </p:nvPr>
        </p:nvSpPr>
        <p:spPr/>
        <p:txBody>
          <a:bodyPr/>
          <a:lstStyle/>
          <a:p>
            <a:r>
              <a:rPr lang="en-US" dirty="0" smtClean="0"/>
              <a:t>Scripture Reading</a:t>
            </a:r>
            <a:endParaRPr lang="en-US" dirty="0"/>
          </a:p>
        </p:txBody>
      </p:sp>
    </p:spTree>
    <p:extLst>
      <p:ext uri="{BB962C8B-B14F-4D97-AF65-F5344CB8AC3E}">
        <p14:creationId xmlns:p14="http://schemas.microsoft.com/office/powerpoint/2010/main" xmlns="" val="941708956"/>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7160" y="11430"/>
            <a:ext cx="8778240" cy="68720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Freeform 4"/>
          <p:cNvSpPr/>
          <p:nvPr/>
        </p:nvSpPr>
        <p:spPr>
          <a:xfrm>
            <a:off x="3360420" y="2811780"/>
            <a:ext cx="3771900" cy="2240280"/>
          </a:xfrm>
          <a:custGeom>
            <a:avLst/>
            <a:gdLst>
              <a:gd name="connsiteX0" fmla="*/ 0 w 3771900"/>
              <a:gd name="connsiteY0" fmla="*/ 0 h 2240280"/>
              <a:gd name="connsiteX1" fmla="*/ 114300 w 3771900"/>
              <a:gd name="connsiteY1" fmla="*/ 491490 h 2240280"/>
              <a:gd name="connsiteX2" fmla="*/ 982980 w 3771900"/>
              <a:gd name="connsiteY2" fmla="*/ 982980 h 2240280"/>
              <a:gd name="connsiteX3" fmla="*/ 2811780 w 3771900"/>
              <a:gd name="connsiteY3" fmla="*/ 1943100 h 2240280"/>
              <a:gd name="connsiteX4" fmla="*/ 3771900 w 3771900"/>
              <a:gd name="connsiteY4" fmla="*/ 2240280 h 2240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1900" h="2240280">
                <a:moveTo>
                  <a:pt x="0" y="0"/>
                </a:moveTo>
                <a:lnTo>
                  <a:pt x="114300" y="491490"/>
                </a:lnTo>
                <a:lnTo>
                  <a:pt x="982980" y="982980"/>
                </a:lnTo>
                <a:lnTo>
                  <a:pt x="2811780" y="1943100"/>
                </a:lnTo>
                <a:lnTo>
                  <a:pt x="3771900" y="2240280"/>
                </a:lnTo>
              </a:path>
            </a:pathLst>
          </a:custGeom>
          <a:noFill/>
          <a:ln w="57150">
            <a:solidFill>
              <a:schemeClr val="bg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p:cNvSpPr txBox="1">
            <a:spLocks/>
          </p:cNvSpPr>
          <p:nvPr/>
        </p:nvSpPr>
        <p:spPr>
          <a:xfrm>
            <a:off x="457200" y="1600200"/>
            <a:ext cx="8229600" cy="5029200"/>
          </a:xfrm>
          <a:prstGeom prst="rect">
            <a:avLst/>
          </a:prstGeom>
          <a:solidFill>
            <a:schemeClr val="tx1">
              <a:lumMod val="65000"/>
              <a:alpha val="41000"/>
            </a:schemeClr>
          </a:solidFill>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400" dirty="0" smtClean="0">
                <a:solidFill>
                  <a:schemeClr val="bg1"/>
                </a:solidFill>
                <a:latin typeface="Times New Roman" pitchFamily="18" charset="0"/>
                <a:cs typeface="Times New Roman" pitchFamily="18" charset="0"/>
              </a:rPr>
              <a:t>1 Now it came to pass, that when we had departed from them and set sail, running a straight course we came to Cos, the following day to Rhodes, and from there to </a:t>
            </a:r>
            <a:r>
              <a:rPr lang="en-US" sz="2400" dirty="0" err="1" smtClean="0">
                <a:solidFill>
                  <a:schemeClr val="bg1"/>
                </a:solidFill>
                <a:latin typeface="Times New Roman" pitchFamily="18" charset="0"/>
                <a:cs typeface="Times New Roman" pitchFamily="18" charset="0"/>
              </a:rPr>
              <a:t>Patara</a:t>
            </a:r>
            <a:r>
              <a:rPr lang="en-US" sz="2400" dirty="0" smtClean="0">
                <a:solidFill>
                  <a:schemeClr val="bg1"/>
                </a:solidFill>
                <a:latin typeface="Times New Roman" pitchFamily="18" charset="0"/>
                <a:cs typeface="Times New Roman" pitchFamily="18" charset="0"/>
              </a:rPr>
              <a:t>.</a:t>
            </a:r>
          </a:p>
          <a:p>
            <a:pPr marL="0" indent="0">
              <a:buFont typeface="Arial" pitchFamily="34" charset="0"/>
              <a:buNone/>
            </a:pPr>
            <a:r>
              <a:rPr lang="en-US" sz="2400" dirty="0" smtClean="0">
                <a:solidFill>
                  <a:schemeClr val="bg1"/>
                </a:solidFill>
                <a:latin typeface="Times New Roman" pitchFamily="18" charset="0"/>
                <a:cs typeface="Times New Roman" pitchFamily="18" charset="0"/>
              </a:rPr>
              <a:t> 2 And finding a ship sailing over to Phoenicia, we went aboard and set sail.</a:t>
            </a:r>
          </a:p>
          <a:p>
            <a:pPr marL="0" indent="0">
              <a:buFont typeface="Arial" pitchFamily="34" charset="0"/>
              <a:buNone/>
            </a:pPr>
            <a:r>
              <a:rPr lang="en-US" sz="2400" dirty="0" smtClean="0">
                <a:solidFill>
                  <a:schemeClr val="bg1"/>
                </a:solidFill>
                <a:latin typeface="Times New Roman" pitchFamily="18" charset="0"/>
                <a:cs typeface="Times New Roman" pitchFamily="18" charset="0"/>
              </a:rPr>
              <a:t> 3 When we had sighted Cyprus, we passed it on the left, sailed to Syria, and landed at </a:t>
            </a:r>
            <a:r>
              <a:rPr lang="en-US" sz="2400" dirty="0" err="1" smtClean="0">
                <a:solidFill>
                  <a:schemeClr val="bg1"/>
                </a:solidFill>
                <a:latin typeface="Times New Roman" pitchFamily="18" charset="0"/>
                <a:cs typeface="Times New Roman" pitchFamily="18" charset="0"/>
              </a:rPr>
              <a:t>Tyre</a:t>
            </a:r>
            <a:r>
              <a:rPr lang="en-US" sz="2400" dirty="0" smtClean="0">
                <a:solidFill>
                  <a:schemeClr val="bg1"/>
                </a:solidFill>
                <a:latin typeface="Times New Roman" pitchFamily="18" charset="0"/>
                <a:cs typeface="Times New Roman" pitchFamily="18" charset="0"/>
              </a:rPr>
              <a:t>; for there the ship was to unload her cargo.</a:t>
            </a:r>
          </a:p>
          <a:p>
            <a:pPr marL="0" indent="0">
              <a:buFont typeface="Arial" pitchFamily="34" charset="0"/>
              <a:buNone/>
            </a:pPr>
            <a:r>
              <a:rPr lang="en-US" sz="2400" dirty="0" smtClean="0">
                <a:solidFill>
                  <a:schemeClr val="bg1"/>
                </a:solidFill>
                <a:latin typeface="Times New Roman" pitchFamily="18" charset="0"/>
                <a:cs typeface="Times New Roman" pitchFamily="18" charset="0"/>
              </a:rPr>
              <a:t> 4 And finding disciples, we stayed there seven days. They told Paul through the Spirit not to go up to Jerusalem.</a:t>
            </a:r>
          </a:p>
          <a:p>
            <a:pPr marL="0" indent="0" algn="r">
              <a:buFont typeface="Arial" pitchFamily="34" charset="0"/>
              <a:buNone/>
            </a:pPr>
            <a:r>
              <a:rPr lang="en-US" sz="2400" dirty="0" smtClean="0">
                <a:solidFill>
                  <a:schemeClr val="bg1"/>
                </a:solidFill>
                <a:latin typeface="Times New Roman" pitchFamily="18" charset="0"/>
                <a:cs typeface="Times New Roman" pitchFamily="18" charset="0"/>
              </a:rPr>
              <a:t>Acts 21:1-6</a:t>
            </a:r>
            <a:endParaRPr lang="en-US" sz="240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748742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0"/>
                                        <p:tgtEl>
                                          <p:spTgt spid="3074"/>
                                        </p:tgtEl>
                                      </p:cBhvr>
                                    </p:animEffect>
                                  </p:childTnLst>
                                </p:cTn>
                              </p:par>
                            </p:childTnLst>
                          </p:cTn>
                        </p:par>
                        <p:par>
                          <p:cTn id="8" fill="hold">
                            <p:stCondLst>
                              <p:cond delay="50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10000"/>
                                        <p:tgtEl>
                                          <p:spTgt spid="5"/>
                                        </p:tgtEl>
                                      </p:cBhvr>
                                    </p:animEffect>
                                  </p:childTnLst>
                                </p:cTn>
                              </p:par>
                            </p:childTnLst>
                          </p:cTn>
                        </p:par>
                        <p:par>
                          <p:cTn id="12" fill="hold">
                            <p:stCondLst>
                              <p:cond delay="15000"/>
                            </p:stCondLst>
                            <p:childTnLst>
                              <p:par>
                                <p:cTn id="13" presetID="10" presetClass="exit" presetSubtype="0" fill="hold" grpId="0" nodeType="afterEffect">
                                  <p:stCondLst>
                                    <p:cond delay="0"/>
                                  </p:stCondLst>
                                  <p:childTnLst>
                                    <p:animEffect transition="out" filter="fade">
                                      <p:cBhvr>
                                        <p:cTn id="14" dur="2000"/>
                                        <p:tgtEl>
                                          <p:spTgt spid="6"/>
                                        </p:tgtEl>
                                      </p:cBhvr>
                                    </p:animEffect>
                                    <p:set>
                                      <p:cBhvr>
                                        <p:cTn id="15"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Paul landed at </a:t>
            </a:r>
            <a:r>
              <a:rPr lang="en-US" dirty="0" err="1" smtClean="0"/>
              <a:t>Tyre</a:t>
            </a:r>
            <a:r>
              <a:rPr lang="en-US" dirty="0" smtClean="0"/>
              <a:t>.</a:t>
            </a:r>
            <a:endParaRPr lang="en-US" dirty="0"/>
          </a:p>
        </p:txBody>
      </p:sp>
      <p:sp>
        <p:nvSpPr>
          <p:cNvPr id="3" name="Content Placeholder 2"/>
          <p:cNvSpPr>
            <a:spLocks noGrp="1"/>
          </p:cNvSpPr>
          <p:nvPr>
            <p:ph idx="1"/>
          </p:nvPr>
        </p:nvSpPr>
        <p:spPr>
          <a:xfrm>
            <a:off x="457200" y="1600200"/>
            <a:ext cx="8229600" cy="5029200"/>
          </a:xfrm>
        </p:spPr>
        <p:txBody>
          <a:bodyPr>
            <a:normAutofit/>
          </a:bodyPr>
          <a:lstStyle/>
          <a:p>
            <a:pPr marL="0" indent="0">
              <a:buNone/>
            </a:pPr>
            <a:r>
              <a:rPr lang="en-US" sz="2400" dirty="0" smtClean="0">
                <a:latin typeface="Times New Roman" pitchFamily="18" charset="0"/>
                <a:cs typeface="Times New Roman" pitchFamily="18" charset="0"/>
              </a:rPr>
              <a:t> 1 Now it came to pass, that when we had departed from them and set sail, running a straight course we came to Cos, the following day to Rhodes, and from there to </a:t>
            </a:r>
            <a:r>
              <a:rPr lang="en-US" sz="2400" dirty="0" err="1" smtClean="0">
                <a:latin typeface="Times New Roman" pitchFamily="18" charset="0"/>
                <a:cs typeface="Times New Roman" pitchFamily="18" charset="0"/>
              </a:rPr>
              <a:t>Patara</a:t>
            </a:r>
            <a:r>
              <a:rPr lang="en-US" sz="2400" dirty="0" smtClean="0">
                <a:latin typeface="Times New Roman" pitchFamily="18" charset="0"/>
                <a:cs typeface="Times New Roman" pitchFamily="18" charset="0"/>
              </a:rPr>
              <a:t>.</a:t>
            </a:r>
          </a:p>
          <a:p>
            <a:pPr marL="0" indent="0">
              <a:buNone/>
            </a:pPr>
            <a:r>
              <a:rPr lang="en-US" sz="2400" dirty="0" smtClean="0">
                <a:latin typeface="Times New Roman" pitchFamily="18" charset="0"/>
                <a:cs typeface="Times New Roman" pitchFamily="18" charset="0"/>
              </a:rPr>
              <a:t> 2 And finding a ship sailing over to Phoenicia, we went aboard and set sail.</a:t>
            </a:r>
          </a:p>
          <a:p>
            <a:pPr marL="0" indent="0">
              <a:buNone/>
            </a:pPr>
            <a:r>
              <a:rPr lang="en-US" sz="2400" dirty="0" smtClean="0">
                <a:latin typeface="Times New Roman" pitchFamily="18" charset="0"/>
                <a:cs typeface="Times New Roman" pitchFamily="18" charset="0"/>
              </a:rPr>
              <a:t> 3 When we had sighted Cyprus, we passed it on the left, sailed to Syria, and landed at </a:t>
            </a:r>
            <a:r>
              <a:rPr lang="en-US" sz="2400" dirty="0" err="1" smtClean="0">
                <a:latin typeface="Times New Roman" pitchFamily="18" charset="0"/>
                <a:cs typeface="Times New Roman" pitchFamily="18" charset="0"/>
              </a:rPr>
              <a:t>Tyre</a:t>
            </a:r>
            <a:r>
              <a:rPr lang="en-US" sz="2400" dirty="0" smtClean="0">
                <a:latin typeface="Times New Roman" pitchFamily="18" charset="0"/>
                <a:cs typeface="Times New Roman" pitchFamily="18" charset="0"/>
              </a:rPr>
              <a:t>; for there the ship was to unload her cargo.</a:t>
            </a:r>
          </a:p>
          <a:p>
            <a:pPr marL="0" indent="0">
              <a:buNone/>
            </a:pPr>
            <a:r>
              <a:rPr lang="en-US" sz="2400" dirty="0" smtClean="0">
                <a:latin typeface="Times New Roman" pitchFamily="18" charset="0"/>
                <a:cs typeface="Times New Roman" pitchFamily="18" charset="0"/>
              </a:rPr>
              <a:t> 4 And finding disciples, we stayed there seven days. They told Paul through the Spirit not to go up to Jerusalem.</a:t>
            </a:r>
          </a:p>
          <a:p>
            <a:pPr marL="0" indent="0" algn="r">
              <a:buNone/>
            </a:pPr>
            <a:r>
              <a:rPr lang="en-US" sz="2400" dirty="0" smtClean="0">
                <a:latin typeface="Times New Roman" pitchFamily="18" charset="0"/>
                <a:cs typeface="Times New Roman" pitchFamily="18" charset="0"/>
              </a:rPr>
              <a:t>Acts 21:1-6</a:t>
            </a:r>
          </a:p>
        </p:txBody>
      </p:sp>
    </p:spTree>
    <p:extLst>
      <p:ext uri="{BB962C8B-B14F-4D97-AF65-F5344CB8AC3E}">
        <p14:creationId xmlns:p14="http://schemas.microsoft.com/office/powerpoint/2010/main" xmlns="" val="42230920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Paul landed at </a:t>
            </a:r>
            <a:r>
              <a:rPr lang="en-US" dirty="0" err="1" smtClean="0"/>
              <a:t>Tyre</a:t>
            </a:r>
            <a:r>
              <a:rPr lang="en-US" dirty="0" smtClean="0"/>
              <a:t>.</a:t>
            </a:r>
            <a:endParaRPr lang="en-US" dirty="0"/>
          </a:p>
        </p:txBody>
      </p:sp>
      <p:sp>
        <p:nvSpPr>
          <p:cNvPr id="3" name="Content Placeholder 2"/>
          <p:cNvSpPr>
            <a:spLocks noGrp="1"/>
          </p:cNvSpPr>
          <p:nvPr>
            <p:ph idx="1"/>
          </p:nvPr>
        </p:nvSpPr>
        <p:spPr>
          <a:xfrm>
            <a:off x="457200" y="1600200"/>
            <a:ext cx="8229600" cy="5029200"/>
          </a:xfrm>
        </p:spPr>
        <p:txBody>
          <a:bodyPr>
            <a:normAutofit/>
          </a:bodyPr>
          <a:lstStyle/>
          <a:p>
            <a:pPr marL="0" indent="0">
              <a:buNone/>
            </a:pPr>
            <a:r>
              <a:rPr lang="en-US" sz="2400" dirty="0" smtClean="0">
                <a:latin typeface="Times New Roman" pitchFamily="18" charset="0"/>
                <a:cs typeface="Times New Roman" pitchFamily="18" charset="0"/>
              </a:rPr>
              <a:t> 1 Now it came to pass, that when we had departed from them and set sail, running a straight course we came to Cos, the following day to Rhodes, and from there to </a:t>
            </a:r>
            <a:r>
              <a:rPr lang="en-US" sz="2400" dirty="0" err="1" smtClean="0">
                <a:latin typeface="Times New Roman" pitchFamily="18" charset="0"/>
                <a:cs typeface="Times New Roman" pitchFamily="18" charset="0"/>
              </a:rPr>
              <a:t>Patara</a:t>
            </a:r>
            <a:r>
              <a:rPr lang="en-US" sz="2400" dirty="0" smtClean="0">
                <a:latin typeface="Times New Roman" pitchFamily="18" charset="0"/>
                <a:cs typeface="Times New Roman" pitchFamily="18" charset="0"/>
              </a:rPr>
              <a:t>.</a:t>
            </a:r>
          </a:p>
          <a:p>
            <a:pPr marL="0" indent="0">
              <a:buNone/>
            </a:pPr>
            <a:r>
              <a:rPr lang="en-US" sz="2400" dirty="0" smtClean="0">
                <a:latin typeface="Times New Roman" pitchFamily="18" charset="0"/>
                <a:cs typeface="Times New Roman" pitchFamily="18" charset="0"/>
              </a:rPr>
              <a:t> 2 And finding a ship sailing over to Phoenicia, we went aboard and set sail.</a:t>
            </a:r>
          </a:p>
          <a:p>
            <a:pPr marL="0" indent="0">
              <a:buNone/>
            </a:pPr>
            <a:r>
              <a:rPr lang="en-US" sz="2400" dirty="0" smtClean="0">
                <a:latin typeface="Times New Roman" pitchFamily="18" charset="0"/>
                <a:cs typeface="Times New Roman" pitchFamily="18" charset="0"/>
              </a:rPr>
              <a:t> 3 When we had sighted Cyprus, we passed it on the left, sailed to Syria, and landed at </a:t>
            </a:r>
            <a:r>
              <a:rPr lang="en-US" sz="2400" dirty="0" err="1" smtClean="0">
                <a:latin typeface="Times New Roman" pitchFamily="18" charset="0"/>
                <a:cs typeface="Times New Roman" pitchFamily="18" charset="0"/>
              </a:rPr>
              <a:t>Tyre</a:t>
            </a:r>
            <a:r>
              <a:rPr lang="en-US" sz="2400" dirty="0" smtClean="0">
                <a:latin typeface="Times New Roman" pitchFamily="18" charset="0"/>
                <a:cs typeface="Times New Roman" pitchFamily="18" charset="0"/>
              </a:rPr>
              <a:t>; for there the ship was to unload her cargo.</a:t>
            </a:r>
          </a:p>
          <a:p>
            <a:pPr marL="0" indent="0">
              <a:buNone/>
            </a:pPr>
            <a:r>
              <a:rPr lang="en-US" sz="2400" dirty="0" smtClean="0">
                <a:latin typeface="Times New Roman" pitchFamily="18" charset="0"/>
                <a:cs typeface="Times New Roman" pitchFamily="18" charset="0"/>
              </a:rPr>
              <a:t> 4 And finding disciples, we stayed there seven days. </a:t>
            </a:r>
            <a:r>
              <a:rPr lang="en-US" sz="2400" dirty="0" smtClean="0">
                <a:solidFill>
                  <a:srgbClr val="FFFF00"/>
                </a:solidFill>
                <a:latin typeface="Times New Roman" pitchFamily="18" charset="0"/>
                <a:cs typeface="Times New Roman" pitchFamily="18" charset="0"/>
              </a:rPr>
              <a:t>They told Paul through the Spirit not to go up to Jerusalem.</a:t>
            </a:r>
          </a:p>
          <a:p>
            <a:pPr marL="0" indent="0" algn="r">
              <a:buNone/>
            </a:pPr>
            <a:r>
              <a:rPr lang="en-US" sz="2400" dirty="0" smtClean="0">
                <a:latin typeface="Times New Roman" pitchFamily="18" charset="0"/>
                <a:cs typeface="Times New Roman" pitchFamily="18" charset="0"/>
              </a:rPr>
              <a:t>Acts 21:1-6</a:t>
            </a:r>
          </a:p>
        </p:txBody>
      </p:sp>
    </p:spTree>
    <p:extLst>
      <p:ext uri="{BB962C8B-B14F-4D97-AF65-F5344CB8AC3E}">
        <p14:creationId xmlns:p14="http://schemas.microsoft.com/office/powerpoint/2010/main" xmlns="" val="11103629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 went to Caesarea.</a:t>
            </a:r>
            <a:endParaRPr lang="en-US" dirty="0"/>
          </a:p>
        </p:txBody>
      </p:sp>
      <p:sp>
        <p:nvSpPr>
          <p:cNvPr id="3" name="Content Placeholder 2"/>
          <p:cNvSpPr>
            <a:spLocks noGrp="1"/>
          </p:cNvSpPr>
          <p:nvPr>
            <p:ph idx="1"/>
          </p:nvPr>
        </p:nvSpPr>
        <p:spPr/>
        <p:txBody>
          <a:bodyPr>
            <a:noAutofit/>
          </a:bodyPr>
          <a:lstStyle/>
          <a:p>
            <a:pPr marL="0" indent="0">
              <a:buNone/>
            </a:pPr>
            <a:r>
              <a:rPr lang="en-US" sz="2400" dirty="0" smtClean="0">
                <a:latin typeface="Times New Roman" pitchFamily="18" charset="0"/>
                <a:cs typeface="Times New Roman" pitchFamily="18" charset="0"/>
              </a:rPr>
              <a:t> 5 When we had come to the end of those days, we departed and went on our way; and they all accompanied us, with wives and children, till we were out of the city. And we knelt down on the shore and prayed.</a:t>
            </a:r>
          </a:p>
          <a:p>
            <a:pPr marL="0" indent="0">
              <a:buNone/>
            </a:pPr>
            <a:r>
              <a:rPr lang="en-US" sz="2400" dirty="0" smtClean="0">
                <a:latin typeface="Times New Roman" pitchFamily="18" charset="0"/>
                <a:cs typeface="Times New Roman" pitchFamily="18" charset="0"/>
              </a:rPr>
              <a:t> 6 When we had taken our leave of one another, we boarded the ship, and they returned home.</a:t>
            </a:r>
          </a:p>
          <a:p>
            <a:pPr marL="0" indent="0">
              <a:buNone/>
            </a:pPr>
            <a:r>
              <a:rPr lang="en-US" sz="2400" dirty="0" smtClean="0">
                <a:latin typeface="Times New Roman" pitchFamily="18" charset="0"/>
                <a:cs typeface="Times New Roman" pitchFamily="18" charset="0"/>
              </a:rPr>
              <a:t> 7 And when we had finished our voyage from </a:t>
            </a:r>
            <a:r>
              <a:rPr lang="en-US" sz="2400" dirty="0" err="1" smtClean="0">
                <a:solidFill>
                  <a:srgbClr val="FFFF00"/>
                </a:solidFill>
                <a:latin typeface="Times New Roman" pitchFamily="18" charset="0"/>
                <a:cs typeface="Times New Roman" pitchFamily="18" charset="0"/>
              </a:rPr>
              <a:t>Tyre</a:t>
            </a:r>
            <a:r>
              <a:rPr lang="en-US" sz="2400" dirty="0" smtClean="0">
                <a:latin typeface="Times New Roman" pitchFamily="18" charset="0"/>
                <a:cs typeface="Times New Roman" pitchFamily="18" charset="0"/>
              </a:rPr>
              <a:t>, we came to </a:t>
            </a:r>
            <a:r>
              <a:rPr lang="en-US" sz="2400" dirty="0" err="1" smtClean="0">
                <a:solidFill>
                  <a:srgbClr val="FFFF00"/>
                </a:solidFill>
                <a:latin typeface="Times New Roman" pitchFamily="18" charset="0"/>
                <a:cs typeface="Times New Roman" pitchFamily="18" charset="0"/>
              </a:rPr>
              <a:t>Ptolemais</a:t>
            </a:r>
            <a:r>
              <a:rPr lang="en-US" sz="2400" dirty="0" smtClean="0">
                <a:latin typeface="Times New Roman" pitchFamily="18" charset="0"/>
                <a:cs typeface="Times New Roman" pitchFamily="18" charset="0"/>
              </a:rPr>
              <a:t>, greeted the brethren, and stayed with them one day.</a:t>
            </a:r>
          </a:p>
          <a:p>
            <a:pPr marL="0" indent="0">
              <a:buNone/>
            </a:pPr>
            <a:r>
              <a:rPr lang="en-US" sz="2400" dirty="0" smtClean="0">
                <a:latin typeface="Times New Roman" pitchFamily="18" charset="0"/>
                <a:cs typeface="Times New Roman" pitchFamily="18" charset="0"/>
              </a:rPr>
              <a:t> 8 On the next day we who were Paul's companions departed and came to </a:t>
            </a:r>
            <a:r>
              <a:rPr lang="en-US" sz="2400" dirty="0" smtClean="0">
                <a:solidFill>
                  <a:srgbClr val="FFFF00"/>
                </a:solidFill>
                <a:latin typeface="Times New Roman" pitchFamily="18" charset="0"/>
                <a:cs typeface="Times New Roman" pitchFamily="18" charset="0"/>
              </a:rPr>
              <a:t>Caesarea</a:t>
            </a:r>
            <a:r>
              <a:rPr lang="en-US" sz="2400" dirty="0" smtClean="0">
                <a:latin typeface="Times New Roman" pitchFamily="18" charset="0"/>
                <a:cs typeface="Times New Roman" pitchFamily="18" charset="0"/>
              </a:rPr>
              <a:t>, and entered the house of Philip the evangelist, who was one of the seven, and stayed with him.</a:t>
            </a:r>
          </a:p>
          <a:p>
            <a:pPr marL="0" indent="0" algn="r">
              <a:buNone/>
            </a:pPr>
            <a:r>
              <a:rPr lang="en-US" sz="2400" dirty="0" smtClean="0">
                <a:latin typeface="Times New Roman" pitchFamily="18" charset="0"/>
                <a:cs typeface="Times New Roman" pitchFamily="18" charset="0"/>
              </a:rPr>
              <a:t> Acts 21:5-8</a:t>
            </a:r>
          </a:p>
        </p:txBody>
      </p:sp>
    </p:spTree>
    <p:extLst>
      <p:ext uri="{BB962C8B-B14F-4D97-AF65-F5344CB8AC3E}">
        <p14:creationId xmlns:p14="http://schemas.microsoft.com/office/powerpoint/2010/main" xmlns="" val="3668464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Agabus</a:t>
            </a:r>
            <a:r>
              <a:rPr lang="en-US" dirty="0" smtClean="0"/>
              <a:t> warned him.</a:t>
            </a:r>
            <a:endParaRPr lang="en-US" dirty="0"/>
          </a:p>
        </p:txBody>
      </p:sp>
      <p:sp>
        <p:nvSpPr>
          <p:cNvPr id="3" name="Content Placeholder 2"/>
          <p:cNvSpPr>
            <a:spLocks noGrp="1"/>
          </p:cNvSpPr>
          <p:nvPr>
            <p:ph idx="1"/>
          </p:nvPr>
        </p:nvSpPr>
        <p:spPr/>
        <p:txBody>
          <a:bodyPr>
            <a:noAutofit/>
          </a:bodyPr>
          <a:lstStyle/>
          <a:p>
            <a:pPr marL="0" indent="0">
              <a:buNone/>
            </a:pPr>
            <a:r>
              <a:rPr lang="en-US" sz="2400" dirty="0" smtClean="0">
                <a:latin typeface="Times New Roman" pitchFamily="18" charset="0"/>
                <a:cs typeface="Times New Roman" pitchFamily="18" charset="0"/>
              </a:rPr>
              <a:t>   9 Now this man had four virgin daughters who prophesied.</a:t>
            </a:r>
          </a:p>
          <a:p>
            <a:pPr marL="0" indent="0">
              <a:buNone/>
            </a:pPr>
            <a:r>
              <a:rPr lang="en-US" sz="2400" dirty="0" smtClean="0">
                <a:latin typeface="Times New Roman" pitchFamily="18" charset="0"/>
                <a:cs typeface="Times New Roman" pitchFamily="18" charset="0"/>
              </a:rPr>
              <a:t> 10 And as we stayed many days, a certain prophet named </a:t>
            </a:r>
            <a:r>
              <a:rPr lang="en-US" sz="2400" dirty="0" err="1" smtClean="0">
                <a:latin typeface="Times New Roman" pitchFamily="18" charset="0"/>
                <a:cs typeface="Times New Roman" pitchFamily="18" charset="0"/>
              </a:rPr>
              <a:t>Agabus</a:t>
            </a:r>
            <a:r>
              <a:rPr lang="en-US" sz="2400" dirty="0" smtClean="0">
                <a:latin typeface="Times New Roman" pitchFamily="18" charset="0"/>
                <a:cs typeface="Times New Roman" pitchFamily="18" charset="0"/>
              </a:rPr>
              <a:t> came down from Judea.</a:t>
            </a:r>
          </a:p>
          <a:p>
            <a:pPr marL="0" indent="0">
              <a:buNone/>
            </a:pPr>
            <a:r>
              <a:rPr lang="en-US" sz="2400" dirty="0" smtClean="0">
                <a:latin typeface="Times New Roman" pitchFamily="18" charset="0"/>
                <a:cs typeface="Times New Roman" pitchFamily="18" charset="0"/>
              </a:rPr>
              <a:t> 11 When he had come to us, he took Paul's belt, bound his own hands and feet, and said, </a:t>
            </a:r>
            <a:r>
              <a:rPr lang="en-US" sz="2400" dirty="0" smtClean="0">
                <a:solidFill>
                  <a:srgbClr val="FFFF00"/>
                </a:solidFill>
                <a:latin typeface="Times New Roman" pitchFamily="18" charset="0"/>
                <a:cs typeface="Times New Roman" pitchFamily="18" charset="0"/>
              </a:rPr>
              <a:t>"Thus says the Holy Spirit, 'So shall the Jews at Jerusalem bind the man who owns this belt, and deliver him into the hands of the Gentiles.'"</a:t>
            </a:r>
          </a:p>
          <a:p>
            <a:pPr marL="0" indent="0">
              <a:buNone/>
            </a:pPr>
            <a:r>
              <a:rPr lang="en-US" sz="2400" dirty="0" smtClean="0">
                <a:latin typeface="Times New Roman" pitchFamily="18" charset="0"/>
                <a:cs typeface="Times New Roman" pitchFamily="18" charset="0"/>
              </a:rPr>
              <a:t> 12 Now when we heard these things, </a:t>
            </a:r>
            <a:r>
              <a:rPr lang="en-US" sz="2400" dirty="0" smtClean="0">
                <a:solidFill>
                  <a:srgbClr val="FFFF00"/>
                </a:solidFill>
                <a:latin typeface="Times New Roman" pitchFamily="18" charset="0"/>
                <a:cs typeface="Times New Roman" pitchFamily="18" charset="0"/>
              </a:rPr>
              <a:t>both we and those from that place pleaded with him not to go up to Jerusalem.</a:t>
            </a:r>
          </a:p>
          <a:p>
            <a:pPr marL="0" indent="0" algn="r">
              <a:buNone/>
            </a:pPr>
            <a:endParaRPr lang="en-US" sz="2400" dirty="0" smtClean="0">
              <a:latin typeface="Times New Roman" pitchFamily="18" charset="0"/>
              <a:cs typeface="Times New Roman" pitchFamily="18" charset="0"/>
            </a:endParaRPr>
          </a:p>
          <a:p>
            <a:pPr marL="0" indent="0" algn="r">
              <a:buNone/>
            </a:pPr>
            <a:endParaRPr lang="en-US" sz="2400" dirty="0">
              <a:latin typeface="Times New Roman" pitchFamily="18" charset="0"/>
              <a:cs typeface="Times New Roman" pitchFamily="18" charset="0"/>
            </a:endParaRPr>
          </a:p>
          <a:p>
            <a:pPr marL="0" indent="0" algn="r">
              <a:buNone/>
            </a:pPr>
            <a:r>
              <a:rPr lang="en-US" sz="2400" dirty="0" smtClean="0">
                <a:latin typeface="Times New Roman" pitchFamily="18" charset="0"/>
                <a:cs typeface="Times New Roman" pitchFamily="18" charset="0"/>
              </a:rPr>
              <a:t>Acts 21:9-13</a:t>
            </a:r>
          </a:p>
        </p:txBody>
      </p:sp>
    </p:spTree>
    <p:extLst>
      <p:ext uri="{BB962C8B-B14F-4D97-AF65-F5344CB8AC3E}">
        <p14:creationId xmlns:p14="http://schemas.microsoft.com/office/powerpoint/2010/main" xmlns="" val="4137167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Paul was determined.</a:t>
            </a:r>
            <a:endParaRPr lang="en-US" dirty="0"/>
          </a:p>
        </p:txBody>
      </p:sp>
      <p:sp>
        <p:nvSpPr>
          <p:cNvPr id="3" name="Content Placeholder 2"/>
          <p:cNvSpPr>
            <a:spLocks noGrp="1"/>
          </p:cNvSpPr>
          <p:nvPr>
            <p:ph idx="1"/>
          </p:nvPr>
        </p:nvSpPr>
        <p:spPr/>
        <p:txBody>
          <a:bodyPr>
            <a:noAutofit/>
          </a:bodyPr>
          <a:lstStyle/>
          <a:p>
            <a:pPr marL="0" indent="0">
              <a:buNone/>
            </a:pPr>
            <a:r>
              <a:rPr lang="en-US" sz="2400" dirty="0" smtClean="0">
                <a:latin typeface="Times New Roman" pitchFamily="18" charset="0"/>
                <a:cs typeface="Times New Roman" pitchFamily="18" charset="0"/>
              </a:rPr>
              <a:t>   9 Now this man had four virgin daughters who prophesied.</a:t>
            </a:r>
          </a:p>
          <a:p>
            <a:pPr marL="0" indent="0">
              <a:buNone/>
            </a:pPr>
            <a:r>
              <a:rPr lang="en-US" sz="2400" dirty="0" smtClean="0">
                <a:latin typeface="Times New Roman" pitchFamily="18" charset="0"/>
                <a:cs typeface="Times New Roman" pitchFamily="18" charset="0"/>
              </a:rPr>
              <a:t> 10 And as we stayed many days, a certain prophet named </a:t>
            </a:r>
            <a:r>
              <a:rPr lang="en-US" sz="2400" dirty="0" err="1" smtClean="0">
                <a:latin typeface="Times New Roman" pitchFamily="18" charset="0"/>
                <a:cs typeface="Times New Roman" pitchFamily="18" charset="0"/>
              </a:rPr>
              <a:t>Agabus</a:t>
            </a:r>
            <a:r>
              <a:rPr lang="en-US" sz="2400" dirty="0" smtClean="0">
                <a:latin typeface="Times New Roman" pitchFamily="18" charset="0"/>
                <a:cs typeface="Times New Roman" pitchFamily="18" charset="0"/>
              </a:rPr>
              <a:t> came down from Judea.</a:t>
            </a:r>
          </a:p>
          <a:p>
            <a:pPr marL="0" indent="0">
              <a:buNone/>
            </a:pPr>
            <a:r>
              <a:rPr lang="en-US" sz="2400" dirty="0" smtClean="0">
                <a:latin typeface="Times New Roman" pitchFamily="18" charset="0"/>
                <a:cs typeface="Times New Roman" pitchFamily="18" charset="0"/>
              </a:rPr>
              <a:t> 11 When he had come to us, he took Paul's belt, bound his own hands and feet, and said, "Thus says the Holy Spirit, 'So shall the Jews at Jerusalem bind the man who owns this belt, and deliver him into the hands of the Gentiles.'"</a:t>
            </a:r>
          </a:p>
          <a:p>
            <a:pPr marL="0" indent="0">
              <a:buNone/>
            </a:pPr>
            <a:r>
              <a:rPr lang="en-US" sz="2400" dirty="0" smtClean="0">
                <a:latin typeface="Times New Roman" pitchFamily="18" charset="0"/>
                <a:cs typeface="Times New Roman" pitchFamily="18" charset="0"/>
              </a:rPr>
              <a:t> 12 Now when we heard these things, both we and those from that place pleaded with him not to go up to Jerusalem.</a:t>
            </a:r>
          </a:p>
          <a:p>
            <a:pPr marL="0" indent="0">
              <a:buNone/>
            </a:pPr>
            <a:r>
              <a:rPr lang="en-US" sz="2400" dirty="0" smtClean="0">
                <a:latin typeface="Times New Roman" pitchFamily="18" charset="0"/>
                <a:cs typeface="Times New Roman" pitchFamily="18" charset="0"/>
              </a:rPr>
              <a:t> 13 Then Paul answered, "What do you mean by weeping and breaking my heart? </a:t>
            </a:r>
            <a:r>
              <a:rPr lang="en-US" sz="2400" dirty="0" smtClean="0">
                <a:solidFill>
                  <a:srgbClr val="FFFF00"/>
                </a:solidFill>
                <a:latin typeface="Times New Roman" pitchFamily="18" charset="0"/>
                <a:cs typeface="Times New Roman" pitchFamily="18" charset="0"/>
              </a:rPr>
              <a:t>For I am ready not only to be bound, but also to die at Jerusalem for the name of the Lord Jesus."</a:t>
            </a:r>
          </a:p>
          <a:p>
            <a:pPr marL="0" indent="0" algn="r">
              <a:buNone/>
            </a:pPr>
            <a:r>
              <a:rPr lang="en-US" sz="2400" dirty="0" smtClean="0">
                <a:latin typeface="Times New Roman" pitchFamily="18" charset="0"/>
                <a:cs typeface="Times New Roman" pitchFamily="18" charset="0"/>
              </a:rPr>
              <a:t>Acts 21:9-13</a:t>
            </a:r>
          </a:p>
        </p:txBody>
      </p:sp>
    </p:spTree>
    <p:extLst>
      <p:ext uri="{BB962C8B-B14F-4D97-AF65-F5344CB8AC3E}">
        <p14:creationId xmlns:p14="http://schemas.microsoft.com/office/powerpoint/2010/main" xmlns="" val="13007220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was Paul so determined? </a:t>
            </a:r>
            <a:endParaRPr lang="en-US" dirty="0"/>
          </a:p>
        </p:txBody>
      </p:sp>
      <p:sp>
        <p:nvSpPr>
          <p:cNvPr id="3" name="Text Placeholder 2"/>
          <p:cNvSpPr>
            <a:spLocks noGrp="1"/>
          </p:cNvSpPr>
          <p:nvPr>
            <p:ph type="body" idx="1"/>
          </p:nvPr>
        </p:nvSpPr>
        <p:spPr/>
        <p:txBody>
          <a:bodyPr/>
          <a:lstStyle/>
          <a:p>
            <a:r>
              <a:rPr lang="en-US" dirty="0" smtClean="0"/>
              <a:t>To help the saints</a:t>
            </a:r>
            <a:endParaRPr lang="en-US" dirty="0"/>
          </a:p>
        </p:txBody>
      </p:sp>
    </p:spTree>
    <p:extLst>
      <p:ext uri="{BB962C8B-B14F-4D97-AF65-F5344CB8AC3E}">
        <p14:creationId xmlns:p14="http://schemas.microsoft.com/office/powerpoint/2010/main" xmlns="" val="2585104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There was a </a:t>
            </a:r>
            <a:r>
              <a:rPr lang="en-US" dirty="0" smtClean="0">
                <a:solidFill>
                  <a:srgbClr val="FFFF00"/>
                </a:solidFill>
              </a:rPr>
              <a:t>chronic</a:t>
            </a:r>
            <a:r>
              <a:rPr lang="en-US" dirty="0" smtClean="0"/>
              <a:t> need among the saints in Jerusalem.</a:t>
            </a:r>
            <a:endParaRPr lang="en-US" dirty="0"/>
          </a:p>
        </p:txBody>
      </p:sp>
      <p:sp>
        <p:nvSpPr>
          <p:cNvPr id="5" name="Content Placeholder 4"/>
          <p:cNvSpPr>
            <a:spLocks noGrp="1"/>
          </p:cNvSpPr>
          <p:nvPr>
            <p:ph idx="1"/>
          </p:nvPr>
        </p:nvSpPr>
        <p:spPr/>
        <p:txBody>
          <a:bodyPr/>
          <a:lstStyle/>
          <a:p>
            <a:r>
              <a:rPr lang="en-US" dirty="0" smtClean="0"/>
              <a:t>Started at Pentecost, Acts 2:43,44</a:t>
            </a:r>
          </a:p>
          <a:p>
            <a:r>
              <a:rPr lang="en-US" dirty="0" smtClean="0"/>
              <a:t>Continued in Jerusalem, Acts 4:32-35</a:t>
            </a:r>
          </a:p>
          <a:p>
            <a:r>
              <a:rPr lang="en-US" dirty="0" smtClean="0"/>
              <a:t>Arose among widows, Acts 6:1-7</a:t>
            </a:r>
          </a:p>
          <a:p>
            <a:r>
              <a:rPr lang="en-US" dirty="0" smtClean="0"/>
              <a:t>Need existed later, Acts 11:27-30</a:t>
            </a:r>
            <a:endParaRPr lang="en-US" dirty="0"/>
          </a:p>
        </p:txBody>
      </p:sp>
    </p:spTree>
    <p:extLst>
      <p:ext uri="{BB962C8B-B14F-4D97-AF65-F5344CB8AC3E}">
        <p14:creationId xmlns:p14="http://schemas.microsoft.com/office/powerpoint/2010/main" xmlns="" val="3878348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Paul determined to help.</a:t>
            </a:r>
            <a:endParaRPr lang="en-US" dirty="0"/>
          </a:p>
        </p:txBody>
      </p:sp>
      <p:sp>
        <p:nvSpPr>
          <p:cNvPr id="5" name="Content Placeholder 4"/>
          <p:cNvSpPr>
            <a:spLocks noGrp="1"/>
          </p:cNvSpPr>
          <p:nvPr>
            <p:ph idx="1"/>
          </p:nvPr>
        </p:nvSpPr>
        <p:spPr/>
        <p:txBody>
          <a:bodyPr/>
          <a:lstStyle/>
          <a:p>
            <a:endParaRPr lang="en-US" dirty="0"/>
          </a:p>
        </p:txBody>
      </p:sp>
    </p:spTree>
    <p:extLst>
      <p:ext uri="{BB962C8B-B14F-4D97-AF65-F5344CB8AC3E}">
        <p14:creationId xmlns:p14="http://schemas.microsoft.com/office/powerpoint/2010/main" xmlns="" val="218562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Paul was asked to help.</a:t>
            </a:r>
            <a:endParaRPr lang="en-US" dirty="0"/>
          </a:p>
        </p:txBody>
      </p:sp>
      <p:sp>
        <p:nvSpPr>
          <p:cNvPr id="3" name="Content Placeholder 2"/>
          <p:cNvSpPr>
            <a:spLocks noGrp="1"/>
          </p:cNvSpPr>
          <p:nvPr>
            <p:ph idx="1"/>
          </p:nvPr>
        </p:nvSpPr>
        <p:spPr/>
        <p:txBody>
          <a:bodyPr/>
          <a:lstStyle/>
          <a:p>
            <a:pPr marL="0" indent="0">
              <a:spcAft>
                <a:spcPts val="1200"/>
              </a:spcAft>
              <a:buNone/>
            </a:pPr>
            <a:r>
              <a:rPr lang="en-US" dirty="0" smtClean="0">
                <a:latin typeface="Times New Roman" pitchFamily="18" charset="0"/>
                <a:cs typeface="Times New Roman" pitchFamily="18" charset="0"/>
              </a:rPr>
              <a:t>9   And when James, </a:t>
            </a:r>
            <a:r>
              <a:rPr lang="en-US" dirty="0" err="1" smtClean="0">
                <a:latin typeface="Times New Roman" pitchFamily="18" charset="0"/>
                <a:cs typeface="Times New Roman" pitchFamily="18" charset="0"/>
              </a:rPr>
              <a:t>Cephas</a:t>
            </a:r>
            <a:r>
              <a:rPr lang="en-US" dirty="0" smtClean="0">
                <a:latin typeface="Times New Roman" pitchFamily="18" charset="0"/>
                <a:cs typeface="Times New Roman" pitchFamily="18" charset="0"/>
              </a:rPr>
              <a:t>, and John, who seemed to be pillars, perceived the grace that had been given to me, they gave me and Barnabas the right had of fellowship, that we should go to the Gentiles and they to the circumcised.</a:t>
            </a:r>
          </a:p>
          <a:p>
            <a:pPr marL="0" indent="0">
              <a:buNone/>
            </a:pPr>
            <a:r>
              <a:rPr lang="en-US" dirty="0" smtClean="0">
                <a:latin typeface="Times New Roman" pitchFamily="18" charset="0"/>
                <a:cs typeface="Times New Roman" pitchFamily="18" charset="0"/>
              </a:rPr>
              <a:t>10   They desired only that we should remember the poor, the very thing which I also was eager to do.</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xmlns="" val="13741334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Anywhere with Jesus</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xmlns="" val="21671716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Paul was asked to help.</a:t>
            </a:r>
            <a:endParaRPr lang="en-US" dirty="0"/>
          </a:p>
        </p:txBody>
      </p:sp>
      <p:sp>
        <p:nvSpPr>
          <p:cNvPr id="3" name="Content Placeholder 2"/>
          <p:cNvSpPr>
            <a:spLocks noGrp="1"/>
          </p:cNvSpPr>
          <p:nvPr>
            <p:ph idx="1"/>
          </p:nvPr>
        </p:nvSpPr>
        <p:spPr/>
        <p:txBody>
          <a:bodyPr/>
          <a:lstStyle/>
          <a:p>
            <a:pPr marL="0" indent="0">
              <a:spcAft>
                <a:spcPts val="1200"/>
              </a:spcAft>
              <a:buNone/>
            </a:pPr>
            <a:r>
              <a:rPr lang="en-US" dirty="0" smtClean="0">
                <a:latin typeface="Times New Roman" pitchFamily="18" charset="0"/>
                <a:cs typeface="Times New Roman" pitchFamily="18" charset="0"/>
              </a:rPr>
              <a:t>9   And when James, </a:t>
            </a:r>
            <a:r>
              <a:rPr lang="en-US" dirty="0" err="1" smtClean="0">
                <a:latin typeface="Times New Roman" pitchFamily="18" charset="0"/>
                <a:cs typeface="Times New Roman" pitchFamily="18" charset="0"/>
              </a:rPr>
              <a:t>Cephas</a:t>
            </a:r>
            <a:r>
              <a:rPr lang="en-US" dirty="0" smtClean="0">
                <a:latin typeface="Times New Roman" pitchFamily="18" charset="0"/>
                <a:cs typeface="Times New Roman" pitchFamily="18" charset="0"/>
              </a:rPr>
              <a:t>, and John, who seemed to be pillars, perceived the grace that had been given to me, they gave me and Barnabas the right had of fellowship, that we should go to the Gentiles and they to the circumcised.</a:t>
            </a:r>
          </a:p>
          <a:p>
            <a:pPr marL="0" indent="0">
              <a:buNone/>
            </a:pPr>
            <a:r>
              <a:rPr lang="en-US" dirty="0" smtClean="0">
                <a:latin typeface="Times New Roman" pitchFamily="18" charset="0"/>
                <a:cs typeface="Times New Roman" pitchFamily="18" charset="0"/>
              </a:rPr>
              <a:t>10   </a:t>
            </a:r>
            <a:r>
              <a:rPr lang="en-US" dirty="0" smtClean="0">
                <a:solidFill>
                  <a:srgbClr val="FFFF00"/>
                </a:solidFill>
                <a:latin typeface="Times New Roman" pitchFamily="18" charset="0"/>
                <a:cs typeface="Times New Roman" pitchFamily="18" charset="0"/>
              </a:rPr>
              <a:t>They desired only that we should remember the poor</a:t>
            </a:r>
            <a:r>
              <a:rPr lang="en-US" dirty="0" smtClean="0">
                <a:latin typeface="Times New Roman" pitchFamily="18" charset="0"/>
                <a:cs typeface="Times New Roman" pitchFamily="18" charset="0"/>
              </a:rPr>
              <a:t>, the very thing which I also was eager to do.</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xmlns="" val="35567281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10001250" cy="70389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Oval 2"/>
          <p:cNvSpPr/>
          <p:nvPr/>
        </p:nvSpPr>
        <p:spPr>
          <a:xfrm>
            <a:off x="5589270" y="2590800"/>
            <a:ext cx="1085850" cy="533400"/>
          </a:xfrm>
          <a:prstGeom prst="ellipse">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3337560" y="2590800"/>
            <a:ext cx="914400" cy="533400"/>
          </a:xfrm>
          <a:prstGeom prst="ellipse">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flipH="1" flipV="1">
            <a:off x="4377690" y="2857500"/>
            <a:ext cx="1097280" cy="80010"/>
          </a:xfrm>
          <a:prstGeom prst="straightConnector1">
            <a:avLst/>
          </a:prstGeom>
          <a:ln w="57150">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2666547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It was for the saints.</a:t>
            </a:r>
            <a:endParaRPr lang="en-US" dirty="0"/>
          </a:p>
        </p:txBody>
      </p:sp>
      <p:sp>
        <p:nvSpPr>
          <p:cNvPr id="3" name="Content Placeholder 2"/>
          <p:cNvSpPr>
            <a:spLocks noGrp="1"/>
          </p:cNvSpPr>
          <p:nvPr>
            <p:ph idx="1"/>
          </p:nvPr>
        </p:nvSpPr>
        <p:spPr/>
        <p:txBody>
          <a:bodyPr>
            <a:normAutofit/>
          </a:bodyPr>
          <a:lstStyle/>
          <a:p>
            <a:pPr marL="0" indent="0">
              <a:buNone/>
            </a:pPr>
            <a:r>
              <a:rPr lang="en-US" sz="2400" dirty="0" smtClean="0">
                <a:latin typeface="Times New Roman" pitchFamily="18" charset="0"/>
                <a:cs typeface="Times New Roman" pitchFamily="18" charset="0"/>
              </a:rPr>
              <a:t> 1 Now concerning the </a:t>
            </a:r>
            <a:r>
              <a:rPr lang="en-US" sz="2400" dirty="0" smtClean="0">
                <a:solidFill>
                  <a:srgbClr val="FFFF00"/>
                </a:solidFill>
                <a:latin typeface="Times New Roman" pitchFamily="18" charset="0"/>
                <a:cs typeface="Times New Roman" pitchFamily="18" charset="0"/>
              </a:rPr>
              <a:t>collection for the saints</a:t>
            </a:r>
            <a:r>
              <a:rPr lang="en-US" sz="2400" dirty="0" smtClean="0">
                <a:latin typeface="Times New Roman" pitchFamily="18" charset="0"/>
                <a:cs typeface="Times New Roman" pitchFamily="18" charset="0"/>
              </a:rPr>
              <a:t>, as I have given orders to the churches of Galatia, so you must do also:</a:t>
            </a:r>
          </a:p>
          <a:p>
            <a:pPr marL="0" indent="0">
              <a:buNone/>
            </a:pPr>
            <a:r>
              <a:rPr lang="en-US" sz="2400" dirty="0" smtClean="0">
                <a:latin typeface="Times New Roman" pitchFamily="18" charset="0"/>
                <a:cs typeface="Times New Roman" pitchFamily="18" charset="0"/>
              </a:rPr>
              <a:t> 2 On the first day of the week let each one of you lay something aside, storing up as he may prosper, that there be no collections when I come.</a:t>
            </a:r>
          </a:p>
          <a:p>
            <a:pPr marL="0" indent="0">
              <a:buNone/>
            </a:pPr>
            <a:r>
              <a:rPr lang="en-US" sz="2400" dirty="0" smtClean="0">
                <a:latin typeface="Times New Roman" pitchFamily="18" charset="0"/>
                <a:cs typeface="Times New Roman" pitchFamily="18" charset="0"/>
              </a:rPr>
              <a:t> 3 And when I come, whomever you approve by your letters I will send to bear your gift to Jerusalem.</a:t>
            </a:r>
          </a:p>
          <a:p>
            <a:pPr marL="0" indent="0">
              <a:buNone/>
            </a:pPr>
            <a:r>
              <a:rPr lang="en-US" sz="2400" dirty="0" smtClean="0">
                <a:latin typeface="Times New Roman" pitchFamily="18" charset="0"/>
                <a:cs typeface="Times New Roman" pitchFamily="18" charset="0"/>
              </a:rPr>
              <a:t> 4 But if it is fitting that I go also, they will go with me.</a:t>
            </a:r>
          </a:p>
          <a:p>
            <a:pPr marL="0" indent="0" algn="r">
              <a:buNone/>
            </a:pPr>
            <a:r>
              <a:rPr lang="en-US" sz="2400" dirty="0" smtClean="0">
                <a:latin typeface="Times New Roman" pitchFamily="18" charset="0"/>
                <a:cs typeface="Times New Roman" pitchFamily="18" charset="0"/>
              </a:rPr>
              <a:t> 1 Corinthians 16:1-4</a:t>
            </a:r>
          </a:p>
        </p:txBody>
      </p:sp>
    </p:spTree>
    <p:extLst>
      <p:ext uri="{BB962C8B-B14F-4D97-AF65-F5344CB8AC3E}">
        <p14:creationId xmlns:p14="http://schemas.microsoft.com/office/powerpoint/2010/main" xmlns="" val="27095379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He gave orders to the Corinthians.</a:t>
            </a:r>
            <a:endParaRPr lang="en-US" dirty="0"/>
          </a:p>
        </p:txBody>
      </p:sp>
      <p:sp>
        <p:nvSpPr>
          <p:cNvPr id="3" name="Content Placeholder 2"/>
          <p:cNvSpPr>
            <a:spLocks noGrp="1"/>
          </p:cNvSpPr>
          <p:nvPr>
            <p:ph idx="1"/>
          </p:nvPr>
        </p:nvSpPr>
        <p:spPr/>
        <p:txBody>
          <a:bodyPr>
            <a:normAutofit/>
          </a:bodyPr>
          <a:lstStyle/>
          <a:p>
            <a:pPr marL="0" indent="0">
              <a:buNone/>
            </a:pPr>
            <a:r>
              <a:rPr lang="en-US" sz="2400" dirty="0" smtClean="0">
                <a:latin typeface="Times New Roman" pitchFamily="18" charset="0"/>
                <a:cs typeface="Times New Roman" pitchFamily="18" charset="0"/>
              </a:rPr>
              <a:t> 1 Now concerning the collection for the saints, </a:t>
            </a:r>
            <a:r>
              <a:rPr lang="en-US" sz="2400" dirty="0" smtClean="0">
                <a:solidFill>
                  <a:srgbClr val="FFFF00"/>
                </a:solidFill>
                <a:latin typeface="Times New Roman" pitchFamily="18" charset="0"/>
                <a:cs typeface="Times New Roman" pitchFamily="18" charset="0"/>
              </a:rPr>
              <a:t>as I have given orders</a:t>
            </a:r>
            <a:r>
              <a:rPr lang="en-US" sz="2400" dirty="0" smtClean="0">
                <a:latin typeface="Times New Roman" pitchFamily="18" charset="0"/>
                <a:cs typeface="Times New Roman" pitchFamily="18" charset="0"/>
              </a:rPr>
              <a:t> to the churches of Galatia, </a:t>
            </a:r>
            <a:r>
              <a:rPr lang="en-US" sz="2400" dirty="0" smtClean="0">
                <a:solidFill>
                  <a:srgbClr val="FFFF00"/>
                </a:solidFill>
                <a:latin typeface="Times New Roman" pitchFamily="18" charset="0"/>
                <a:cs typeface="Times New Roman" pitchFamily="18" charset="0"/>
              </a:rPr>
              <a:t>so you must do also</a:t>
            </a:r>
            <a:r>
              <a:rPr lang="en-US" sz="2400" dirty="0" smtClean="0">
                <a:latin typeface="Times New Roman" pitchFamily="18" charset="0"/>
                <a:cs typeface="Times New Roman" pitchFamily="18" charset="0"/>
              </a:rPr>
              <a:t>:</a:t>
            </a:r>
          </a:p>
          <a:p>
            <a:pPr marL="0" indent="0">
              <a:buNone/>
            </a:pPr>
            <a:r>
              <a:rPr lang="en-US" sz="2400" dirty="0" smtClean="0">
                <a:latin typeface="Times New Roman" pitchFamily="18" charset="0"/>
                <a:cs typeface="Times New Roman" pitchFamily="18" charset="0"/>
              </a:rPr>
              <a:t> 2 On the first day of the week let each one of you lay something aside, storing up as he may prosper, that there be no collections when I come.</a:t>
            </a:r>
          </a:p>
          <a:p>
            <a:pPr marL="0" indent="0">
              <a:buNone/>
            </a:pPr>
            <a:r>
              <a:rPr lang="en-US" sz="2400" dirty="0" smtClean="0">
                <a:latin typeface="Times New Roman" pitchFamily="18" charset="0"/>
                <a:cs typeface="Times New Roman" pitchFamily="18" charset="0"/>
              </a:rPr>
              <a:t> 3 And when I come, whomever you approve by your letters I will send to bear your gift to Jerusalem.</a:t>
            </a:r>
          </a:p>
          <a:p>
            <a:pPr marL="0" indent="0">
              <a:buNone/>
            </a:pPr>
            <a:r>
              <a:rPr lang="en-US" sz="2400" dirty="0" smtClean="0">
                <a:latin typeface="Times New Roman" pitchFamily="18" charset="0"/>
                <a:cs typeface="Times New Roman" pitchFamily="18" charset="0"/>
              </a:rPr>
              <a:t> 4 But if it is fitting that I go also, they will go with me.</a:t>
            </a:r>
          </a:p>
          <a:p>
            <a:pPr marL="0" indent="0" algn="r">
              <a:buNone/>
            </a:pPr>
            <a:r>
              <a:rPr lang="en-US" sz="2400" dirty="0" smtClean="0">
                <a:latin typeface="Times New Roman" pitchFamily="18" charset="0"/>
                <a:cs typeface="Times New Roman" pitchFamily="18" charset="0"/>
              </a:rPr>
              <a:t> 1 Corinthians 16:1-4</a:t>
            </a:r>
          </a:p>
        </p:txBody>
      </p:sp>
    </p:spTree>
    <p:extLst>
      <p:ext uri="{BB962C8B-B14F-4D97-AF65-F5344CB8AC3E}">
        <p14:creationId xmlns:p14="http://schemas.microsoft.com/office/powerpoint/2010/main" xmlns="" val="1966493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gift would be taken to Jerusalem.</a:t>
            </a:r>
            <a:endParaRPr lang="en-US" dirty="0"/>
          </a:p>
        </p:txBody>
      </p:sp>
      <p:sp>
        <p:nvSpPr>
          <p:cNvPr id="3" name="Content Placeholder 2"/>
          <p:cNvSpPr>
            <a:spLocks noGrp="1"/>
          </p:cNvSpPr>
          <p:nvPr>
            <p:ph idx="1"/>
          </p:nvPr>
        </p:nvSpPr>
        <p:spPr/>
        <p:txBody>
          <a:bodyPr>
            <a:normAutofit/>
          </a:bodyPr>
          <a:lstStyle/>
          <a:p>
            <a:pPr marL="0" indent="0">
              <a:buNone/>
            </a:pPr>
            <a:r>
              <a:rPr lang="en-US" sz="2400" dirty="0" smtClean="0">
                <a:latin typeface="Times New Roman" pitchFamily="18" charset="0"/>
                <a:cs typeface="Times New Roman" pitchFamily="18" charset="0"/>
              </a:rPr>
              <a:t> 1 Now concerning the collection for the saints, as I have given orders to the churches of Galatia, so you must do also:</a:t>
            </a:r>
          </a:p>
          <a:p>
            <a:pPr marL="0" indent="0">
              <a:buNone/>
            </a:pPr>
            <a:r>
              <a:rPr lang="en-US" sz="2400" dirty="0" smtClean="0">
                <a:latin typeface="Times New Roman" pitchFamily="18" charset="0"/>
                <a:cs typeface="Times New Roman" pitchFamily="18" charset="0"/>
              </a:rPr>
              <a:t> 2 On the first day of the week let each one of you lay something aside, storing up as he may prosper, that there be no collections when I come.</a:t>
            </a:r>
          </a:p>
          <a:p>
            <a:pPr marL="0" indent="0">
              <a:buNone/>
            </a:pPr>
            <a:r>
              <a:rPr lang="en-US" sz="2400" dirty="0" smtClean="0">
                <a:latin typeface="Times New Roman" pitchFamily="18" charset="0"/>
                <a:cs typeface="Times New Roman" pitchFamily="18" charset="0"/>
              </a:rPr>
              <a:t> 3 </a:t>
            </a:r>
            <a:r>
              <a:rPr lang="en-US" sz="2400" dirty="0" smtClean="0">
                <a:solidFill>
                  <a:srgbClr val="FFFF00"/>
                </a:solidFill>
                <a:latin typeface="Times New Roman" pitchFamily="18" charset="0"/>
                <a:cs typeface="Times New Roman" pitchFamily="18" charset="0"/>
              </a:rPr>
              <a:t>And when I come, whomever you approve by your letters I will send to bear your gift to Jerusalem.</a:t>
            </a:r>
          </a:p>
          <a:p>
            <a:pPr marL="0" indent="0">
              <a:buNone/>
            </a:pPr>
            <a:r>
              <a:rPr lang="en-US" sz="2400" dirty="0" smtClean="0">
                <a:latin typeface="Times New Roman" pitchFamily="18" charset="0"/>
                <a:cs typeface="Times New Roman" pitchFamily="18" charset="0"/>
              </a:rPr>
              <a:t> 4 But if it is fitting that I go also, they will go with me.</a:t>
            </a:r>
          </a:p>
          <a:p>
            <a:pPr marL="0" indent="0" algn="r">
              <a:buNone/>
            </a:pPr>
            <a:r>
              <a:rPr lang="en-US" sz="2400" dirty="0" smtClean="0">
                <a:latin typeface="Times New Roman" pitchFamily="18" charset="0"/>
                <a:cs typeface="Times New Roman" pitchFamily="18" charset="0"/>
              </a:rPr>
              <a:t> 1 Corinthians 16:1-4</a:t>
            </a:r>
          </a:p>
        </p:txBody>
      </p:sp>
    </p:spTree>
    <p:extLst>
      <p:ext uri="{BB962C8B-B14F-4D97-AF65-F5344CB8AC3E}">
        <p14:creationId xmlns:p14="http://schemas.microsoft.com/office/powerpoint/2010/main" xmlns="" val="26412123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Paul wanted to go.</a:t>
            </a:r>
            <a:endParaRPr lang="en-US" dirty="0"/>
          </a:p>
        </p:txBody>
      </p:sp>
      <p:sp>
        <p:nvSpPr>
          <p:cNvPr id="3" name="Content Placeholder 2"/>
          <p:cNvSpPr>
            <a:spLocks noGrp="1"/>
          </p:cNvSpPr>
          <p:nvPr>
            <p:ph idx="1"/>
          </p:nvPr>
        </p:nvSpPr>
        <p:spPr/>
        <p:txBody>
          <a:bodyPr>
            <a:normAutofit/>
          </a:bodyPr>
          <a:lstStyle/>
          <a:p>
            <a:pPr marL="0" indent="0">
              <a:buNone/>
            </a:pPr>
            <a:r>
              <a:rPr lang="en-US" sz="2400" dirty="0" smtClean="0">
                <a:latin typeface="Times New Roman" pitchFamily="18" charset="0"/>
                <a:cs typeface="Times New Roman" pitchFamily="18" charset="0"/>
              </a:rPr>
              <a:t> 1 Now concerning the collection for the saints, as I have given orders to the churches of Galatia, so you must do also:</a:t>
            </a:r>
          </a:p>
          <a:p>
            <a:pPr marL="0" indent="0">
              <a:buNone/>
            </a:pPr>
            <a:r>
              <a:rPr lang="en-US" sz="2400" dirty="0" smtClean="0">
                <a:latin typeface="Times New Roman" pitchFamily="18" charset="0"/>
                <a:cs typeface="Times New Roman" pitchFamily="18" charset="0"/>
              </a:rPr>
              <a:t> 2 On the first day of the week let each one of you lay something aside, storing up as he may prosper, that there be no collections when I come.</a:t>
            </a:r>
          </a:p>
          <a:p>
            <a:pPr marL="0" indent="0">
              <a:buNone/>
            </a:pPr>
            <a:r>
              <a:rPr lang="en-US" sz="2400" dirty="0" smtClean="0">
                <a:latin typeface="Times New Roman" pitchFamily="18" charset="0"/>
                <a:cs typeface="Times New Roman" pitchFamily="18" charset="0"/>
              </a:rPr>
              <a:t> 3 And when I come, whomever you approve by your letters I will send to bear your gift to Jerusalem.</a:t>
            </a:r>
          </a:p>
          <a:p>
            <a:pPr marL="0" indent="0">
              <a:buNone/>
            </a:pPr>
            <a:r>
              <a:rPr lang="en-US" sz="2400" dirty="0" smtClean="0">
                <a:latin typeface="Times New Roman" pitchFamily="18" charset="0"/>
                <a:cs typeface="Times New Roman" pitchFamily="18" charset="0"/>
              </a:rPr>
              <a:t> 4 </a:t>
            </a:r>
            <a:r>
              <a:rPr lang="en-US" sz="2400" dirty="0" smtClean="0">
                <a:solidFill>
                  <a:srgbClr val="FFFF00"/>
                </a:solidFill>
                <a:latin typeface="Times New Roman" pitchFamily="18" charset="0"/>
                <a:cs typeface="Times New Roman" pitchFamily="18" charset="0"/>
              </a:rPr>
              <a:t>But if it is fitting that I go also, they will go with me.</a:t>
            </a:r>
          </a:p>
          <a:p>
            <a:pPr marL="0" indent="0" algn="r">
              <a:buNone/>
            </a:pPr>
            <a:r>
              <a:rPr lang="en-US" sz="2400" dirty="0" smtClean="0">
                <a:latin typeface="Times New Roman" pitchFamily="18" charset="0"/>
                <a:cs typeface="Times New Roman" pitchFamily="18" charset="0"/>
              </a:rPr>
              <a:t> 1 Corinthians 16:1-4</a:t>
            </a:r>
          </a:p>
        </p:txBody>
      </p:sp>
    </p:spTree>
    <p:extLst>
      <p:ext uri="{BB962C8B-B14F-4D97-AF65-F5344CB8AC3E}">
        <p14:creationId xmlns:p14="http://schemas.microsoft.com/office/powerpoint/2010/main" xmlns="" val="41562076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Later, he reminds them.</a:t>
            </a:r>
            <a:endParaRPr lang="en-US" dirty="0"/>
          </a:p>
        </p:txBody>
      </p:sp>
      <p:sp>
        <p:nvSpPr>
          <p:cNvPr id="3" name="Content Placeholder 2"/>
          <p:cNvSpPr>
            <a:spLocks noGrp="1"/>
          </p:cNvSpPr>
          <p:nvPr>
            <p:ph idx="1"/>
          </p:nvPr>
        </p:nvSpPr>
        <p:spPr/>
        <p:txBody>
          <a:bodyPr>
            <a:normAutofit/>
          </a:bodyPr>
          <a:lstStyle/>
          <a:p>
            <a:pPr marL="0" indent="0">
              <a:buNone/>
            </a:pPr>
            <a:endParaRPr lang="en-US" sz="2400" dirty="0" smtClean="0">
              <a:latin typeface="Times New Roman" pitchFamily="18" charset="0"/>
              <a:cs typeface="Times New Roman" pitchFamily="18" charset="0"/>
            </a:endParaRPr>
          </a:p>
        </p:txBody>
      </p:sp>
    </p:spTree>
    <p:extLst>
      <p:ext uri="{BB962C8B-B14F-4D97-AF65-F5344CB8AC3E}">
        <p14:creationId xmlns:p14="http://schemas.microsoft.com/office/powerpoint/2010/main" xmlns="" val="12360436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10001250" cy="70389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Oval 2"/>
          <p:cNvSpPr/>
          <p:nvPr/>
        </p:nvSpPr>
        <p:spPr>
          <a:xfrm>
            <a:off x="3166110" y="1573530"/>
            <a:ext cx="1085850" cy="533400"/>
          </a:xfrm>
          <a:prstGeom prst="ellipse">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3337560" y="2590800"/>
            <a:ext cx="914400" cy="533400"/>
          </a:xfrm>
          <a:prstGeom prst="ellipse">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a:stCxn id="3" idx="4"/>
          </p:cNvCxnSpPr>
          <p:nvPr/>
        </p:nvCxnSpPr>
        <p:spPr>
          <a:xfrm>
            <a:off x="3709035" y="2106930"/>
            <a:ext cx="85725" cy="483870"/>
          </a:xfrm>
          <a:prstGeom prst="straightConnector1">
            <a:avLst/>
          </a:prstGeom>
          <a:ln w="57150">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9500099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Later, he reminds them.</a:t>
            </a:r>
            <a:endParaRPr lang="en-US" dirty="0"/>
          </a:p>
        </p:txBody>
      </p:sp>
      <p:sp>
        <p:nvSpPr>
          <p:cNvPr id="3" name="Content Placeholder 2"/>
          <p:cNvSpPr>
            <a:spLocks noGrp="1"/>
          </p:cNvSpPr>
          <p:nvPr>
            <p:ph idx="1"/>
          </p:nvPr>
        </p:nvSpPr>
        <p:spPr/>
        <p:txBody>
          <a:bodyPr>
            <a:normAutofit/>
          </a:bodyPr>
          <a:lstStyle/>
          <a:p>
            <a:pPr marL="0" indent="0">
              <a:buNone/>
            </a:pPr>
            <a:r>
              <a:rPr lang="en-US" sz="2400" dirty="0" smtClean="0">
                <a:latin typeface="Times New Roman" pitchFamily="18" charset="0"/>
                <a:cs typeface="Times New Roman" pitchFamily="18" charset="0"/>
              </a:rPr>
              <a:t>1 Now </a:t>
            </a:r>
            <a:r>
              <a:rPr lang="en-US" sz="2400" dirty="0" smtClean="0">
                <a:solidFill>
                  <a:srgbClr val="FFFF00"/>
                </a:solidFill>
                <a:latin typeface="Times New Roman" pitchFamily="18" charset="0"/>
                <a:cs typeface="Times New Roman" pitchFamily="18" charset="0"/>
              </a:rPr>
              <a:t>concerning the ministering to the saints</a:t>
            </a:r>
            <a:r>
              <a:rPr lang="en-US" sz="2400" dirty="0" smtClean="0">
                <a:latin typeface="Times New Roman" pitchFamily="18" charset="0"/>
                <a:cs typeface="Times New Roman" pitchFamily="18" charset="0"/>
              </a:rPr>
              <a:t>, it is superfluous for me to write to you;</a:t>
            </a:r>
          </a:p>
          <a:p>
            <a:pPr marL="0" indent="0">
              <a:buNone/>
            </a:pPr>
            <a:endParaRPr lang="en-US" sz="2400" dirty="0" smtClean="0">
              <a:latin typeface="Times New Roman" pitchFamily="18" charset="0"/>
              <a:cs typeface="Times New Roman" pitchFamily="18" charset="0"/>
            </a:endParaRPr>
          </a:p>
          <a:p>
            <a:pPr marL="0" indent="0">
              <a:buNone/>
            </a:pPr>
            <a:r>
              <a:rPr lang="en-US" sz="2400" dirty="0" smtClean="0">
                <a:latin typeface="Times New Roman" pitchFamily="18" charset="0"/>
                <a:cs typeface="Times New Roman" pitchFamily="18" charset="0"/>
              </a:rPr>
              <a:t>5 Therefore I thought it necessary to exhort the brethren to go to you ahead of time, and prepare your generous gift beforehand, which you had previously promised, that it may be ready as a matter of generosity and not as a grudging obligation.</a:t>
            </a:r>
          </a:p>
          <a:p>
            <a:pPr marL="0" indent="0" algn="r">
              <a:buNone/>
            </a:pPr>
            <a:r>
              <a:rPr lang="en-US" sz="2400" dirty="0" smtClean="0">
                <a:latin typeface="Times New Roman" pitchFamily="18" charset="0"/>
                <a:cs typeface="Times New Roman" pitchFamily="18" charset="0"/>
              </a:rPr>
              <a:t> 2 Corinthians 9:1,5</a:t>
            </a:r>
          </a:p>
        </p:txBody>
      </p:sp>
    </p:spTree>
    <p:extLst>
      <p:ext uri="{BB962C8B-B14F-4D97-AF65-F5344CB8AC3E}">
        <p14:creationId xmlns:p14="http://schemas.microsoft.com/office/powerpoint/2010/main" xmlns="" val="415545044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He wants them to be ready.</a:t>
            </a:r>
            <a:endParaRPr lang="en-US" dirty="0"/>
          </a:p>
        </p:txBody>
      </p:sp>
      <p:sp>
        <p:nvSpPr>
          <p:cNvPr id="3" name="Content Placeholder 2"/>
          <p:cNvSpPr>
            <a:spLocks noGrp="1"/>
          </p:cNvSpPr>
          <p:nvPr>
            <p:ph idx="1"/>
          </p:nvPr>
        </p:nvSpPr>
        <p:spPr/>
        <p:txBody>
          <a:bodyPr>
            <a:normAutofit/>
          </a:bodyPr>
          <a:lstStyle/>
          <a:p>
            <a:pPr marL="0" indent="0">
              <a:buNone/>
            </a:pPr>
            <a:r>
              <a:rPr lang="en-US" sz="2400" dirty="0" smtClean="0">
                <a:latin typeface="Times New Roman" pitchFamily="18" charset="0"/>
                <a:cs typeface="Times New Roman" pitchFamily="18" charset="0"/>
              </a:rPr>
              <a:t>1 Now concerning the ministering to the saints, it is superfluous for me to write to you;</a:t>
            </a:r>
          </a:p>
          <a:p>
            <a:pPr marL="0" indent="0">
              <a:buNone/>
            </a:pPr>
            <a:endParaRPr lang="en-US" sz="2400" dirty="0" smtClean="0">
              <a:latin typeface="Times New Roman" pitchFamily="18" charset="0"/>
              <a:cs typeface="Times New Roman" pitchFamily="18" charset="0"/>
            </a:endParaRPr>
          </a:p>
          <a:p>
            <a:pPr marL="0" indent="0">
              <a:buNone/>
            </a:pPr>
            <a:r>
              <a:rPr lang="en-US" sz="2400" dirty="0" smtClean="0">
                <a:latin typeface="Times New Roman" pitchFamily="18" charset="0"/>
                <a:cs typeface="Times New Roman" pitchFamily="18" charset="0"/>
              </a:rPr>
              <a:t>5 Therefore I thought it necessary to exhort the </a:t>
            </a:r>
            <a:r>
              <a:rPr lang="en-US" sz="2400" dirty="0" smtClean="0">
                <a:solidFill>
                  <a:srgbClr val="FFFF00"/>
                </a:solidFill>
                <a:latin typeface="Times New Roman" pitchFamily="18" charset="0"/>
                <a:cs typeface="Times New Roman" pitchFamily="18" charset="0"/>
              </a:rPr>
              <a:t>brethren to go to you ahead of time, and prepare your generous gift beforehand</a:t>
            </a:r>
            <a:r>
              <a:rPr lang="en-US" sz="2400" dirty="0" smtClean="0">
                <a:latin typeface="Times New Roman" pitchFamily="18" charset="0"/>
                <a:cs typeface="Times New Roman" pitchFamily="18" charset="0"/>
              </a:rPr>
              <a:t>, which you had previously promised, that it may be ready as a matter of generosity and not as a grudging obligation.</a:t>
            </a:r>
          </a:p>
          <a:p>
            <a:pPr marL="0" indent="0" algn="r">
              <a:buNone/>
            </a:pPr>
            <a:r>
              <a:rPr lang="en-US" sz="2400" dirty="0" smtClean="0">
                <a:latin typeface="Times New Roman" pitchFamily="18" charset="0"/>
                <a:cs typeface="Times New Roman" pitchFamily="18" charset="0"/>
              </a:rPr>
              <a:t> 2 Corinthians 9:1,5</a:t>
            </a:r>
          </a:p>
        </p:txBody>
      </p:sp>
    </p:spTree>
    <p:extLst>
      <p:ext uri="{BB962C8B-B14F-4D97-AF65-F5344CB8AC3E}">
        <p14:creationId xmlns:p14="http://schemas.microsoft.com/office/powerpoint/2010/main" xmlns="" val="40053953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Chorus</a:t>
            </a:r>
            <a:endParaRPr lang="en-US" dirty="0"/>
          </a:p>
        </p:txBody>
      </p:sp>
      <p:sp>
        <p:nvSpPr>
          <p:cNvPr id="3" name="Content Placeholder 2"/>
          <p:cNvSpPr>
            <a:spLocks noGrp="1"/>
          </p:cNvSpPr>
          <p:nvPr>
            <p:ph idx="1"/>
          </p:nvPr>
        </p:nvSpPr>
        <p:spPr/>
        <p:txBody>
          <a:bodyPr/>
          <a:lstStyle/>
          <a:p>
            <a:pPr marL="0" indent="0">
              <a:buNone/>
            </a:pPr>
            <a:r>
              <a:rPr lang="en-US" dirty="0" smtClean="0"/>
              <a:t>Anywhere, anywhere! </a:t>
            </a:r>
          </a:p>
          <a:p>
            <a:pPr marL="0" indent="0">
              <a:buNone/>
            </a:pPr>
            <a:r>
              <a:rPr lang="en-US" dirty="0" smtClean="0"/>
              <a:t>Fear I cannot know;</a:t>
            </a:r>
          </a:p>
          <a:p>
            <a:pPr marL="0" indent="0">
              <a:buNone/>
            </a:pPr>
            <a:r>
              <a:rPr lang="en-US" dirty="0" smtClean="0"/>
              <a:t>Anywhere with Jesus</a:t>
            </a:r>
          </a:p>
          <a:p>
            <a:pPr marL="0" indent="0">
              <a:buNone/>
            </a:pPr>
            <a:r>
              <a:rPr lang="en-US" dirty="0" smtClean="0"/>
              <a:t>I can safely go.</a:t>
            </a:r>
            <a:endParaRPr lang="en-US" dirty="0"/>
          </a:p>
        </p:txBody>
      </p:sp>
    </p:spTree>
    <p:extLst>
      <p:ext uri="{BB962C8B-B14F-4D97-AF65-F5344CB8AC3E}">
        <p14:creationId xmlns:p14="http://schemas.microsoft.com/office/powerpoint/2010/main" xmlns="" val="289426070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Paul hopes for a “win-win” result.</a:t>
            </a:r>
            <a:endParaRPr lang="en-US" dirty="0"/>
          </a:p>
        </p:txBody>
      </p:sp>
      <p:sp>
        <p:nvSpPr>
          <p:cNvPr id="3" name="Content Placeholder 2"/>
          <p:cNvSpPr>
            <a:spLocks noGrp="1"/>
          </p:cNvSpPr>
          <p:nvPr>
            <p:ph idx="1"/>
          </p:nvPr>
        </p:nvSpPr>
        <p:spPr/>
        <p:txBody>
          <a:bodyPr>
            <a:normAutofit/>
          </a:bodyPr>
          <a:lstStyle/>
          <a:p>
            <a:pPr marL="0" indent="0">
              <a:buNone/>
            </a:pPr>
            <a:r>
              <a:rPr lang="en-US" sz="2400" dirty="0" smtClean="0">
                <a:latin typeface="Times New Roman" pitchFamily="18" charset="0"/>
                <a:cs typeface="Times New Roman" pitchFamily="18" charset="0"/>
              </a:rPr>
              <a:t> 12 For the administration of this service not only supplies the needs of the saints, but also is abounding through many thanksgivings to God,</a:t>
            </a:r>
          </a:p>
          <a:p>
            <a:pPr marL="0" indent="0">
              <a:buNone/>
            </a:pPr>
            <a:r>
              <a:rPr lang="en-US" sz="2400" dirty="0" smtClean="0">
                <a:latin typeface="Times New Roman" pitchFamily="18" charset="0"/>
                <a:cs typeface="Times New Roman" pitchFamily="18" charset="0"/>
              </a:rPr>
              <a:t> 13 while, through the proof of this ministry, they glorify God for the obedience of your confession to the gospel of Christ, and for your liberal sharing with them and all men,</a:t>
            </a:r>
          </a:p>
          <a:p>
            <a:pPr marL="0" indent="0">
              <a:buNone/>
            </a:pPr>
            <a:r>
              <a:rPr lang="en-US" sz="2400" dirty="0" smtClean="0">
                <a:latin typeface="Times New Roman" pitchFamily="18" charset="0"/>
                <a:cs typeface="Times New Roman" pitchFamily="18" charset="0"/>
              </a:rPr>
              <a:t> 14 and by their prayer for you, who long for you because of the exceeding grace of God in you.</a:t>
            </a:r>
          </a:p>
          <a:p>
            <a:pPr marL="0" indent="0">
              <a:buNone/>
            </a:pPr>
            <a:r>
              <a:rPr lang="en-US" sz="2400" dirty="0" smtClean="0">
                <a:latin typeface="Times New Roman" pitchFamily="18" charset="0"/>
                <a:cs typeface="Times New Roman" pitchFamily="18" charset="0"/>
              </a:rPr>
              <a:t> 15 Thanks be to God for His indescribable gift!</a:t>
            </a:r>
          </a:p>
          <a:p>
            <a:pPr marL="0" indent="0" algn="r">
              <a:buNone/>
            </a:pPr>
            <a:r>
              <a:rPr lang="en-US" sz="2400" dirty="0" smtClean="0">
                <a:latin typeface="Times New Roman" pitchFamily="18" charset="0"/>
                <a:cs typeface="Times New Roman" pitchFamily="18" charset="0"/>
              </a:rPr>
              <a:t>2 Corinthians 9:12-15</a:t>
            </a:r>
          </a:p>
        </p:txBody>
      </p:sp>
    </p:spTree>
    <p:extLst>
      <p:ext uri="{BB962C8B-B14F-4D97-AF65-F5344CB8AC3E}">
        <p14:creationId xmlns:p14="http://schemas.microsoft.com/office/powerpoint/2010/main" xmlns="" val="168261977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It would help needy saints.</a:t>
            </a:r>
            <a:endParaRPr lang="en-US" dirty="0"/>
          </a:p>
        </p:txBody>
      </p:sp>
      <p:sp>
        <p:nvSpPr>
          <p:cNvPr id="3" name="Content Placeholder 2"/>
          <p:cNvSpPr>
            <a:spLocks noGrp="1"/>
          </p:cNvSpPr>
          <p:nvPr>
            <p:ph idx="1"/>
          </p:nvPr>
        </p:nvSpPr>
        <p:spPr/>
        <p:txBody>
          <a:bodyPr>
            <a:normAutofit/>
          </a:bodyPr>
          <a:lstStyle/>
          <a:p>
            <a:pPr marL="0" indent="0">
              <a:buNone/>
            </a:pPr>
            <a:r>
              <a:rPr lang="en-US" sz="2400" dirty="0" smtClean="0">
                <a:latin typeface="Times New Roman" pitchFamily="18" charset="0"/>
                <a:cs typeface="Times New Roman" pitchFamily="18" charset="0"/>
              </a:rPr>
              <a:t> 12 For the administration of this service </a:t>
            </a:r>
            <a:r>
              <a:rPr lang="en-US" sz="2400" dirty="0" smtClean="0">
                <a:solidFill>
                  <a:srgbClr val="FFFF00"/>
                </a:solidFill>
                <a:latin typeface="Times New Roman" pitchFamily="18" charset="0"/>
                <a:cs typeface="Times New Roman" pitchFamily="18" charset="0"/>
              </a:rPr>
              <a:t>not only supplies the needs of the saints</a:t>
            </a:r>
            <a:r>
              <a:rPr lang="en-US" sz="2400" dirty="0" smtClean="0">
                <a:latin typeface="Times New Roman" pitchFamily="18" charset="0"/>
                <a:cs typeface="Times New Roman" pitchFamily="18" charset="0"/>
              </a:rPr>
              <a:t>, but also is abounding through many thanksgivings to God,</a:t>
            </a:r>
          </a:p>
          <a:p>
            <a:pPr marL="0" indent="0">
              <a:buNone/>
            </a:pPr>
            <a:r>
              <a:rPr lang="en-US" sz="2400" dirty="0" smtClean="0">
                <a:latin typeface="Times New Roman" pitchFamily="18" charset="0"/>
                <a:cs typeface="Times New Roman" pitchFamily="18" charset="0"/>
              </a:rPr>
              <a:t> 13 while, through the proof of this ministry, they glorify God for the obedience of your confession to the gospel of Christ, and for your liberal sharing with them and all men,</a:t>
            </a:r>
          </a:p>
          <a:p>
            <a:pPr marL="0" indent="0">
              <a:buNone/>
            </a:pPr>
            <a:r>
              <a:rPr lang="en-US" sz="2400" dirty="0" smtClean="0">
                <a:latin typeface="Times New Roman" pitchFamily="18" charset="0"/>
                <a:cs typeface="Times New Roman" pitchFamily="18" charset="0"/>
              </a:rPr>
              <a:t> 14 and by their prayer for you, who long for you because of the exceeding grace of God in you.</a:t>
            </a:r>
          </a:p>
          <a:p>
            <a:pPr marL="0" indent="0">
              <a:buNone/>
            </a:pPr>
            <a:r>
              <a:rPr lang="en-US" sz="2400" dirty="0" smtClean="0">
                <a:latin typeface="Times New Roman" pitchFamily="18" charset="0"/>
                <a:cs typeface="Times New Roman" pitchFamily="18" charset="0"/>
              </a:rPr>
              <a:t> 15 Thanks be to God for His indescribable gift!</a:t>
            </a:r>
          </a:p>
          <a:p>
            <a:pPr marL="0" indent="0" algn="r">
              <a:buNone/>
            </a:pPr>
            <a:r>
              <a:rPr lang="en-US" sz="2400" dirty="0" smtClean="0">
                <a:latin typeface="Times New Roman" pitchFamily="18" charset="0"/>
                <a:cs typeface="Times New Roman" pitchFamily="18" charset="0"/>
              </a:rPr>
              <a:t>2 Corinthians 9:12-15</a:t>
            </a:r>
          </a:p>
        </p:txBody>
      </p:sp>
    </p:spTree>
    <p:extLst>
      <p:ext uri="{BB962C8B-B14F-4D97-AF65-F5344CB8AC3E}">
        <p14:creationId xmlns:p14="http://schemas.microsoft.com/office/powerpoint/2010/main" xmlns="" val="79518455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Jews would be thankful for their obedience.</a:t>
            </a:r>
            <a:endParaRPr lang="en-US" dirty="0"/>
          </a:p>
        </p:txBody>
      </p:sp>
      <p:sp>
        <p:nvSpPr>
          <p:cNvPr id="3" name="Content Placeholder 2"/>
          <p:cNvSpPr>
            <a:spLocks noGrp="1"/>
          </p:cNvSpPr>
          <p:nvPr>
            <p:ph idx="1"/>
          </p:nvPr>
        </p:nvSpPr>
        <p:spPr/>
        <p:txBody>
          <a:bodyPr>
            <a:normAutofit/>
          </a:bodyPr>
          <a:lstStyle/>
          <a:p>
            <a:pPr marL="0" indent="0">
              <a:buNone/>
            </a:pPr>
            <a:r>
              <a:rPr lang="en-US" sz="2400" dirty="0" smtClean="0">
                <a:latin typeface="Times New Roman" pitchFamily="18" charset="0"/>
                <a:cs typeface="Times New Roman" pitchFamily="18" charset="0"/>
              </a:rPr>
              <a:t> 12 For the administration of this service not only supplies the needs of the saints, but also is abounding through many thanksgivings to God,</a:t>
            </a:r>
          </a:p>
          <a:p>
            <a:pPr marL="0" indent="0">
              <a:buNone/>
            </a:pPr>
            <a:r>
              <a:rPr lang="en-US" sz="2400" dirty="0" smtClean="0">
                <a:latin typeface="Times New Roman" pitchFamily="18" charset="0"/>
                <a:cs typeface="Times New Roman" pitchFamily="18" charset="0"/>
              </a:rPr>
              <a:t> 13 while, through the proof of this ministry, </a:t>
            </a:r>
            <a:r>
              <a:rPr lang="en-US" sz="2400" dirty="0" smtClean="0">
                <a:solidFill>
                  <a:srgbClr val="FFFF00"/>
                </a:solidFill>
                <a:latin typeface="Times New Roman" pitchFamily="18" charset="0"/>
                <a:cs typeface="Times New Roman" pitchFamily="18" charset="0"/>
              </a:rPr>
              <a:t>they glorify God for the obedience of your confession to the gospel of Christ</a:t>
            </a:r>
            <a:r>
              <a:rPr lang="en-US" sz="2400" dirty="0" smtClean="0">
                <a:latin typeface="Times New Roman" pitchFamily="18" charset="0"/>
                <a:cs typeface="Times New Roman" pitchFamily="18" charset="0"/>
              </a:rPr>
              <a:t>, and for your liberal sharing with them and all men,</a:t>
            </a:r>
          </a:p>
          <a:p>
            <a:pPr marL="0" indent="0">
              <a:buNone/>
            </a:pPr>
            <a:r>
              <a:rPr lang="en-US" sz="2400" dirty="0" smtClean="0">
                <a:latin typeface="Times New Roman" pitchFamily="18" charset="0"/>
                <a:cs typeface="Times New Roman" pitchFamily="18" charset="0"/>
              </a:rPr>
              <a:t> 14 and by their prayer for you, who long for you because of the exceeding grace of God in you.</a:t>
            </a:r>
          </a:p>
          <a:p>
            <a:pPr marL="0" indent="0">
              <a:buNone/>
            </a:pPr>
            <a:r>
              <a:rPr lang="en-US" sz="2400" dirty="0" smtClean="0">
                <a:latin typeface="Times New Roman" pitchFamily="18" charset="0"/>
                <a:cs typeface="Times New Roman" pitchFamily="18" charset="0"/>
              </a:rPr>
              <a:t> 15 Thanks be to God for His indescribable gift!</a:t>
            </a:r>
          </a:p>
          <a:p>
            <a:pPr marL="0" indent="0" algn="r">
              <a:buNone/>
            </a:pPr>
            <a:r>
              <a:rPr lang="en-US" sz="2400" dirty="0" smtClean="0">
                <a:latin typeface="Times New Roman" pitchFamily="18" charset="0"/>
                <a:cs typeface="Times New Roman" pitchFamily="18" charset="0"/>
              </a:rPr>
              <a:t>2 Corinthians 9:12-15</a:t>
            </a:r>
          </a:p>
        </p:txBody>
      </p:sp>
    </p:spTree>
    <p:extLst>
      <p:ext uri="{BB962C8B-B14F-4D97-AF65-F5344CB8AC3E}">
        <p14:creationId xmlns:p14="http://schemas.microsoft.com/office/powerpoint/2010/main" xmlns="" val="119057265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God would be glorified.</a:t>
            </a:r>
            <a:endParaRPr lang="en-US" dirty="0"/>
          </a:p>
        </p:txBody>
      </p:sp>
      <p:sp>
        <p:nvSpPr>
          <p:cNvPr id="3" name="Content Placeholder 2"/>
          <p:cNvSpPr>
            <a:spLocks noGrp="1"/>
          </p:cNvSpPr>
          <p:nvPr>
            <p:ph idx="1"/>
          </p:nvPr>
        </p:nvSpPr>
        <p:spPr/>
        <p:txBody>
          <a:bodyPr>
            <a:normAutofit/>
          </a:bodyPr>
          <a:lstStyle/>
          <a:p>
            <a:pPr marL="0" indent="0">
              <a:buNone/>
            </a:pPr>
            <a:r>
              <a:rPr lang="en-US" sz="2400" dirty="0" smtClean="0">
                <a:latin typeface="Times New Roman" pitchFamily="18" charset="0"/>
                <a:cs typeface="Times New Roman" pitchFamily="18" charset="0"/>
              </a:rPr>
              <a:t> 12 For the administration of this service not only supplies the needs of the saints, but also is abounding through many thanksgivings to God,</a:t>
            </a:r>
          </a:p>
          <a:p>
            <a:pPr marL="0" indent="0">
              <a:buNone/>
            </a:pPr>
            <a:r>
              <a:rPr lang="en-US" sz="2400" dirty="0" smtClean="0">
                <a:latin typeface="Times New Roman" pitchFamily="18" charset="0"/>
                <a:cs typeface="Times New Roman" pitchFamily="18" charset="0"/>
              </a:rPr>
              <a:t> 13 while, through the proof of this ministry, they glorify God for the obedience of your confession to the gospel of Christ, and for your liberal sharing with them and all men,</a:t>
            </a:r>
          </a:p>
          <a:p>
            <a:pPr marL="0" indent="0">
              <a:buNone/>
            </a:pPr>
            <a:r>
              <a:rPr lang="en-US" sz="2400" dirty="0" smtClean="0">
                <a:latin typeface="Times New Roman" pitchFamily="18" charset="0"/>
                <a:cs typeface="Times New Roman" pitchFamily="18" charset="0"/>
              </a:rPr>
              <a:t> 14 </a:t>
            </a:r>
            <a:r>
              <a:rPr lang="en-US" sz="2400" dirty="0" smtClean="0">
                <a:solidFill>
                  <a:srgbClr val="FFFF00"/>
                </a:solidFill>
                <a:latin typeface="Times New Roman" pitchFamily="18" charset="0"/>
                <a:cs typeface="Times New Roman" pitchFamily="18" charset="0"/>
              </a:rPr>
              <a:t>and by their prayer for you, who long for you because of the exceeding grace of God in you.</a:t>
            </a:r>
          </a:p>
          <a:p>
            <a:pPr marL="0" indent="0">
              <a:buNone/>
            </a:pPr>
            <a:r>
              <a:rPr lang="en-US" sz="2400" dirty="0" smtClean="0">
                <a:latin typeface="Times New Roman" pitchFamily="18" charset="0"/>
                <a:cs typeface="Times New Roman" pitchFamily="18" charset="0"/>
              </a:rPr>
              <a:t> 15 Thanks be to God for His indescribable gift!</a:t>
            </a:r>
          </a:p>
          <a:p>
            <a:pPr marL="0" indent="0" algn="r">
              <a:buNone/>
            </a:pPr>
            <a:r>
              <a:rPr lang="en-US" sz="2400" dirty="0" smtClean="0">
                <a:latin typeface="Times New Roman" pitchFamily="18" charset="0"/>
                <a:cs typeface="Times New Roman" pitchFamily="18" charset="0"/>
              </a:rPr>
              <a:t>2 Corinthians 9:12-15</a:t>
            </a:r>
          </a:p>
        </p:txBody>
      </p:sp>
    </p:spTree>
    <p:extLst>
      <p:ext uri="{BB962C8B-B14F-4D97-AF65-F5344CB8AC3E}">
        <p14:creationId xmlns:p14="http://schemas.microsoft.com/office/powerpoint/2010/main" xmlns="" val="210664787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Paul reaches Corinth </a:t>
            </a:r>
            <a:br>
              <a:rPr lang="en-US" dirty="0" smtClean="0"/>
            </a:br>
            <a:r>
              <a:rPr lang="en-US" dirty="0" smtClean="0"/>
              <a:t>and writes to Rome.</a:t>
            </a:r>
            <a:endParaRPr lang="en-US" dirty="0"/>
          </a:p>
        </p:txBody>
      </p:sp>
    </p:spTree>
    <p:extLst>
      <p:ext uri="{BB962C8B-B14F-4D97-AF65-F5344CB8AC3E}">
        <p14:creationId xmlns:p14="http://schemas.microsoft.com/office/powerpoint/2010/main" xmlns="" val="370991359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5"/>
            <a:ext cx="9235440" cy="68737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Oval 3"/>
          <p:cNvSpPr/>
          <p:nvPr/>
        </p:nvSpPr>
        <p:spPr>
          <a:xfrm>
            <a:off x="6675120" y="4785360"/>
            <a:ext cx="1383030" cy="678180"/>
          </a:xfrm>
          <a:prstGeom prst="ellipse">
            <a:avLst/>
          </a:prstGeom>
          <a:no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0" y="91440"/>
            <a:ext cx="1428750" cy="880110"/>
          </a:xfrm>
          <a:prstGeom prst="ellipse">
            <a:avLst/>
          </a:prstGeom>
          <a:no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flipH="1" flipV="1">
            <a:off x="1428750" y="845820"/>
            <a:ext cx="5097780" cy="4137660"/>
          </a:xfrm>
          <a:prstGeom prst="straightConnector1">
            <a:avLst/>
          </a:prstGeom>
          <a:ln w="5715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01369603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Paul planned to visit Rome …</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smtClean="0">
                <a:latin typeface="Times New Roman" pitchFamily="18" charset="0"/>
                <a:cs typeface="Times New Roman" pitchFamily="18" charset="0"/>
              </a:rPr>
              <a:t> </a:t>
            </a:r>
            <a:r>
              <a:rPr lang="en-US" sz="3100" dirty="0" smtClean="0">
                <a:latin typeface="Times New Roman" pitchFamily="18" charset="0"/>
                <a:cs typeface="Times New Roman" pitchFamily="18" charset="0"/>
              </a:rPr>
              <a:t>25 But now I am going to Jerusalem to minister to the saints.</a:t>
            </a:r>
          </a:p>
          <a:p>
            <a:pPr marL="0" indent="0">
              <a:buNone/>
            </a:pPr>
            <a:r>
              <a:rPr lang="en-US" sz="3100" dirty="0" smtClean="0">
                <a:latin typeface="Times New Roman" pitchFamily="18" charset="0"/>
                <a:cs typeface="Times New Roman" pitchFamily="18" charset="0"/>
              </a:rPr>
              <a:t> 26 For it pleased those from Macedonia and Achaia to make a certain contribution for the poor among the saints who are in Jerusalem.</a:t>
            </a:r>
          </a:p>
          <a:p>
            <a:pPr marL="0" indent="0">
              <a:buNone/>
            </a:pPr>
            <a:r>
              <a:rPr lang="en-US" sz="3100" dirty="0" smtClean="0">
                <a:latin typeface="Times New Roman" pitchFamily="18" charset="0"/>
                <a:cs typeface="Times New Roman" pitchFamily="18" charset="0"/>
              </a:rPr>
              <a:t> 27 It pleased them indeed, and they are their debtors. For if the Gentiles have been partakers of their spiritual things, their duty is also to minister to them in material things.</a:t>
            </a:r>
          </a:p>
          <a:p>
            <a:pPr marL="0" indent="0">
              <a:buNone/>
            </a:pPr>
            <a:r>
              <a:rPr lang="en-US" sz="3100" dirty="0" smtClean="0">
                <a:latin typeface="Times New Roman" pitchFamily="18" charset="0"/>
                <a:cs typeface="Times New Roman" pitchFamily="18" charset="0"/>
              </a:rPr>
              <a:t> 28 Therefore, when I have performed this and have sealed to them this fruit, I shall go by way of you to Spain.</a:t>
            </a:r>
          </a:p>
          <a:p>
            <a:pPr marL="0" indent="0">
              <a:buNone/>
            </a:pPr>
            <a:r>
              <a:rPr lang="en-US" sz="3100" dirty="0" smtClean="0">
                <a:latin typeface="Times New Roman" pitchFamily="18" charset="0"/>
                <a:cs typeface="Times New Roman" pitchFamily="18" charset="0"/>
              </a:rPr>
              <a:t> 29 </a:t>
            </a:r>
            <a:r>
              <a:rPr lang="en-US" sz="3100" dirty="0" smtClean="0">
                <a:solidFill>
                  <a:srgbClr val="FFFF00"/>
                </a:solidFill>
                <a:latin typeface="Times New Roman" pitchFamily="18" charset="0"/>
                <a:cs typeface="Times New Roman" pitchFamily="18" charset="0"/>
              </a:rPr>
              <a:t>But I know that when I come to you</a:t>
            </a:r>
            <a:r>
              <a:rPr lang="en-US" sz="3100" dirty="0" smtClean="0">
                <a:latin typeface="Times New Roman" pitchFamily="18" charset="0"/>
                <a:cs typeface="Times New Roman" pitchFamily="18" charset="0"/>
              </a:rPr>
              <a:t>, I shall come in the fullness of the blessing of the gospel of Christ.</a:t>
            </a:r>
          </a:p>
          <a:p>
            <a:pPr marL="0" indent="0" algn="r">
              <a:buNone/>
            </a:pPr>
            <a:r>
              <a:rPr lang="en-US" sz="3100" dirty="0" smtClean="0">
                <a:latin typeface="Times New Roman" pitchFamily="18" charset="0"/>
                <a:cs typeface="Times New Roman" pitchFamily="18" charset="0"/>
              </a:rPr>
              <a:t>Romans 15:25-32</a:t>
            </a:r>
          </a:p>
        </p:txBody>
      </p:sp>
    </p:spTree>
    <p:extLst>
      <p:ext uri="{BB962C8B-B14F-4D97-AF65-F5344CB8AC3E}">
        <p14:creationId xmlns:p14="http://schemas.microsoft.com/office/powerpoint/2010/main" xmlns="" val="46433023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on his way to Spain.</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smtClean="0">
                <a:latin typeface="Times New Roman" pitchFamily="18" charset="0"/>
                <a:cs typeface="Times New Roman" pitchFamily="18" charset="0"/>
              </a:rPr>
              <a:t> </a:t>
            </a:r>
            <a:r>
              <a:rPr lang="en-US" sz="3100" dirty="0" smtClean="0">
                <a:latin typeface="Times New Roman" pitchFamily="18" charset="0"/>
                <a:cs typeface="Times New Roman" pitchFamily="18" charset="0"/>
              </a:rPr>
              <a:t>25 But now I am going to Jerusalem to minister to the saints.</a:t>
            </a:r>
          </a:p>
          <a:p>
            <a:pPr marL="0" indent="0">
              <a:buNone/>
            </a:pPr>
            <a:r>
              <a:rPr lang="en-US" sz="3100" dirty="0" smtClean="0">
                <a:latin typeface="Times New Roman" pitchFamily="18" charset="0"/>
                <a:cs typeface="Times New Roman" pitchFamily="18" charset="0"/>
              </a:rPr>
              <a:t> 26 For it pleased those from Macedonia and Achaia to make a certain contribution for the poor among the saints who are in Jerusalem.</a:t>
            </a:r>
          </a:p>
          <a:p>
            <a:pPr marL="0" indent="0">
              <a:buNone/>
            </a:pPr>
            <a:r>
              <a:rPr lang="en-US" sz="3100" dirty="0" smtClean="0">
                <a:latin typeface="Times New Roman" pitchFamily="18" charset="0"/>
                <a:cs typeface="Times New Roman" pitchFamily="18" charset="0"/>
              </a:rPr>
              <a:t> 27 It pleased them indeed, and they are their debtors. For if the Gentiles have been partakers of their spiritual things, their duty is also to minister to them in material things.</a:t>
            </a:r>
          </a:p>
          <a:p>
            <a:pPr marL="0" indent="0">
              <a:buNone/>
            </a:pPr>
            <a:r>
              <a:rPr lang="en-US" sz="3100" dirty="0" smtClean="0">
                <a:latin typeface="Times New Roman" pitchFamily="18" charset="0"/>
                <a:cs typeface="Times New Roman" pitchFamily="18" charset="0"/>
              </a:rPr>
              <a:t> 28 Therefore, when I have performed this and have sealed to them this fruit, </a:t>
            </a:r>
            <a:r>
              <a:rPr lang="en-US" sz="3100" dirty="0" smtClean="0">
                <a:solidFill>
                  <a:srgbClr val="FFFF00"/>
                </a:solidFill>
                <a:latin typeface="Times New Roman" pitchFamily="18" charset="0"/>
                <a:cs typeface="Times New Roman" pitchFamily="18" charset="0"/>
              </a:rPr>
              <a:t>I shall go by way of you to Spain</a:t>
            </a:r>
            <a:r>
              <a:rPr lang="en-US" sz="3100" dirty="0" smtClean="0">
                <a:latin typeface="Times New Roman" pitchFamily="18" charset="0"/>
                <a:cs typeface="Times New Roman" pitchFamily="18" charset="0"/>
              </a:rPr>
              <a:t>.</a:t>
            </a:r>
          </a:p>
          <a:p>
            <a:pPr marL="0" indent="0">
              <a:buNone/>
            </a:pPr>
            <a:r>
              <a:rPr lang="en-US" sz="3100" dirty="0" smtClean="0">
                <a:latin typeface="Times New Roman" pitchFamily="18" charset="0"/>
                <a:cs typeface="Times New Roman" pitchFamily="18" charset="0"/>
              </a:rPr>
              <a:t> 29 But I know that when I come to you, I shall come in the fullness of the blessing of the gospel of Christ.</a:t>
            </a:r>
          </a:p>
          <a:p>
            <a:pPr marL="0" indent="0" algn="r">
              <a:buNone/>
            </a:pPr>
            <a:r>
              <a:rPr lang="en-US" sz="3100" dirty="0" smtClean="0">
                <a:latin typeface="Times New Roman" pitchFamily="18" charset="0"/>
                <a:cs typeface="Times New Roman" pitchFamily="18" charset="0"/>
              </a:rPr>
              <a:t>Romans 15:25-32</a:t>
            </a:r>
          </a:p>
        </p:txBody>
      </p:sp>
    </p:spTree>
    <p:extLst>
      <p:ext uri="{BB962C8B-B14F-4D97-AF65-F5344CB8AC3E}">
        <p14:creationId xmlns:p14="http://schemas.microsoft.com/office/powerpoint/2010/main" xmlns="" val="273737169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First he would go to Jerusalem.</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smtClean="0">
                <a:latin typeface="Times New Roman" pitchFamily="18" charset="0"/>
                <a:cs typeface="Times New Roman" pitchFamily="18" charset="0"/>
              </a:rPr>
              <a:t> </a:t>
            </a:r>
            <a:r>
              <a:rPr lang="en-US" sz="3100" dirty="0" smtClean="0">
                <a:latin typeface="Times New Roman" pitchFamily="18" charset="0"/>
                <a:cs typeface="Times New Roman" pitchFamily="18" charset="0"/>
              </a:rPr>
              <a:t>25 </a:t>
            </a:r>
            <a:r>
              <a:rPr lang="en-US" sz="3100" dirty="0" smtClean="0">
                <a:solidFill>
                  <a:srgbClr val="FFFF00"/>
                </a:solidFill>
                <a:latin typeface="Times New Roman" pitchFamily="18" charset="0"/>
                <a:cs typeface="Times New Roman" pitchFamily="18" charset="0"/>
              </a:rPr>
              <a:t>But now I am going to Jerusalem</a:t>
            </a:r>
            <a:r>
              <a:rPr lang="en-US" sz="3100" b="1" dirty="0" smtClean="0">
                <a:latin typeface="Times New Roman" pitchFamily="18" charset="0"/>
                <a:cs typeface="Times New Roman" pitchFamily="18" charset="0"/>
              </a:rPr>
              <a:t> </a:t>
            </a:r>
            <a:r>
              <a:rPr lang="en-US" sz="3100" dirty="0" smtClean="0">
                <a:latin typeface="Times New Roman" pitchFamily="18" charset="0"/>
                <a:cs typeface="Times New Roman" pitchFamily="18" charset="0"/>
              </a:rPr>
              <a:t>to minister to the saints.</a:t>
            </a:r>
          </a:p>
          <a:p>
            <a:pPr marL="0" indent="0">
              <a:buNone/>
            </a:pPr>
            <a:r>
              <a:rPr lang="en-US" sz="3100" dirty="0" smtClean="0">
                <a:latin typeface="Times New Roman" pitchFamily="18" charset="0"/>
                <a:cs typeface="Times New Roman" pitchFamily="18" charset="0"/>
              </a:rPr>
              <a:t> 26 For it pleased those from Macedonia and Achaia to make a certain contribution for the poor among the saints who are in Jerusalem.</a:t>
            </a:r>
          </a:p>
          <a:p>
            <a:pPr marL="0" indent="0">
              <a:buNone/>
            </a:pPr>
            <a:r>
              <a:rPr lang="en-US" sz="3100" dirty="0" smtClean="0">
                <a:latin typeface="Times New Roman" pitchFamily="18" charset="0"/>
                <a:cs typeface="Times New Roman" pitchFamily="18" charset="0"/>
              </a:rPr>
              <a:t> 27 It pleased them indeed, and they are their debtors. For if the Gentiles have been partakers of their spiritual things, their duty is also to minister to them in material things.</a:t>
            </a:r>
          </a:p>
          <a:p>
            <a:pPr marL="0" indent="0">
              <a:buNone/>
            </a:pPr>
            <a:r>
              <a:rPr lang="en-US" sz="3100" dirty="0" smtClean="0">
                <a:latin typeface="Times New Roman" pitchFamily="18" charset="0"/>
                <a:cs typeface="Times New Roman" pitchFamily="18" charset="0"/>
              </a:rPr>
              <a:t> 28 Therefore, when I have performed this and have sealed to them this fruit, I shall go by way of you to Spain.</a:t>
            </a:r>
          </a:p>
          <a:p>
            <a:pPr marL="0" indent="0">
              <a:buNone/>
            </a:pPr>
            <a:r>
              <a:rPr lang="en-US" sz="3100" dirty="0" smtClean="0">
                <a:latin typeface="Times New Roman" pitchFamily="18" charset="0"/>
                <a:cs typeface="Times New Roman" pitchFamily="18" charset="0"/>
              </a:rPr>
              <a:t> 29 But I know that when I come to you, I shall come in the fullness of the blessing of the gospel of Christ.</a:t>
            </a:r>
          </a:p>
          <a:p>
            <a:pPr marL="0" indent="0" algn="r">
              <a:buNone/>
            </a:pPr>
            <a:r>
              <a:rPr lang="en-US" sz="3100" dirty="0" smtClean="0">
                <a:latin typeface="Times New Roman" pitchFamily="18" charset="0"/>
                <a:cs typeface="Times New Roman" pitchFamily="18" charset="0"/>
              </a:rPr>
              <a:t>Romans 15:25-32</a:t>
            </a:r>
          </a:p>
        </p:txBody>
      </p:sp>
    </p:spTree>
    <p:extLst>
      <p:ext uri="{BB962C8B-B14F-4D97-AF65-F5344CB8AC3E}">
        <p14:creationId xmlns:p14="http://schemas.microsoft.com/office/powerpoint/2010/main" xmlns="" val="266671981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He was ministering to the saints.</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smtClean="0">
                <a:latin typeface="Times New Roman" pitchFamily="18" charset="0"/>
                <a:cs typeface="Times New Roman" pitchFamily="18" charset="0"/>
              </a:rPr>
              <a:t> </a:t>
            </a:r>
            <a:r>
              <a:rPr lang="en-US" sz="3100" dirty="0" smtClean="0">
                <a:latin typeface="Times New Roman" pitchFamily="18" charset="0"/>
                <a:cs typeface="Times New Roman" pitchFamily="18" charset="0"/>
              </a:rPr>
              <a:t>25 But now I am going to Jerusalem </a:t>
            </a:r>
            <a:r>
              <a:rPr lang="en-US" sz="3100" dirty="0" smtClean="0">
                <a:solidFill>
                  <a:srgbClr val="FFFF00"/>
                </a:solidFill>
                <a:latin typeface="Times New Roman" pitchFamily="18" charset="0"/>
                <a:cs typeface="Times New Roman" pitchFamily="18" charset="0"/>
              </a:rPr>
              <a:t>to minister to the saints.</a:t>
            </a:r>
          </a:p>
          <a:p>
            <a:pPr marL="0" indent="0">
              <a:buNone/>
            </a:pPr>
            <a:r>
              <a:rPr lang="en-US" sz="3100" dirty="0" smtClean="0">
                <a:latin typeface="Times New Roman" pitchFamily="18" charset="0"/>
                <a:cs typeface="Times New Roman" pitchFamily="18" charset="0"/>
              </a:rPr>
              <a:t> 26 For it pleased those from Macedonia and Achaia to make a certain contribution for the poor among the saints who are in Jerusalem.</a:t>
            </a:r>
          </a:p>
          <a:p>
            <a:pPr marL="0" indent="0">
              <a:buNone/>
            </a:pPr>
            <a:r>
              <a:rPr lang="en-US" sz="3100" dirty="0" smtClean="0">
                <a:latin typeface="Times New Roman" pitchFamily="18" charset="0"/>
                <a:cs typeface="Times New Roman" pitchFamily="18" charset="0"/>
              </a:rPr>
              <a:t> 27 It pleased them indeed, and they are their debtors. For if the Gentiles have been partakers of their spiritual things, their duty is also to minister to them in material things.</a:t>
            </a:r>
          </a:p>
          <a:p>
            <a:pPr marL="0" indent="0">
              <a:buNone/>
            </a:pPr>
            <a:r>
              <a:rPr lang="en-US" sz="3100" dirty="0" smtClean="0">
                <a:latin typeface="Times New Roman" pitchFamily="18" charset="0"/>
                <a:cs typeface="Times New Roman" pitchFamily="18" charset="0"/>
              </a:rPr>
              <a:t> 28 Therefore, when I have performed this and have sealed to them this fruit, I shall go by way of you to Spain.</a:t>
            </a:r>
          </a:p>
          <a:p>
            <a:pPr marL="0" indent="0">
              <a:buNone/>
            </a:pPr>
            <a:r>
              <a:rPr lang="en-US" sz="3100" dirty="0" smtClean="0">
                <a:latin typeface="Times New Roman" pitchFamily="18" charset="0"/>
                <a:cs typeface="Times New Roman" pitchFamily="18" charset="0"/>
              </a:rPr>
              <a:t> 29 But I know that when I come to you, I shall come in the fullness of the blessing of the gospel of Christ.</a:t>
            </a:r>
          </a:p>
          <a:p>
            <a:pPr marL="0" indent="0" algn="r">
              <a:buNone/>
            </a:pPr>
            <a:r>
              <a:rPr lang="en-US" sz="3100" dirty="0" smtClean="0">
                <a:latin typeface="Times New Roman" pitchFamily="18" charset="0"/>
                <a:cs typeface="Times New Roman" pitchFamily="18" charset="0"/>
              </a:rPr>
              <a:t>Romans 15:25-32</a:t>
            </a:r>
          </a:p>
        </p:txBody>
      </p:sp>
    </p:spTree>
    <p:extLst>
      <p:ext uri="{BB962C8B-B14F-4D97-AF65-F5344CB8AC3E}">
        <p14:creationId xmlns:p14="http://schemas.microsoft.com/office/powerpoint/2010/main" xmlns="" val="40166829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a:t>
            </a:r>
            <a:r>
              <a:rPr lang="en-US" baseline="30000" dirty="0" smtClean="0"/>
              <a:t>st</a:t>
            </a:r>
            <a:r>
              <a:rPr lang="en-US" dirty="0" smtClean="0"/>
              <a:t> Verse</a:t>
            </a:r>
            <a:endParaRPr lang="en-US" dirty="0"/>
          </a:p>
        </p:txBody>
      </p:sp>
      <p:sp>
        <p:nvSpPr>
          <p:cNvPr id="3" name="Content Placeholder 2"/>
          <p:cNvSpPr>
            <a:spLocks noGrp="1"/>
          </p:cNvSpPr>
          <p:nvPr>
            <p:ph idx="1"/>
          </p:nvPr>
        </p:nvSpPr>
        <p:spPr>
          <a:xfrm>
            <a:off x="457200" y="1646237"/>
            <a:ext cx="8469630" cy="4526280"/>
          </a:xfrm>
        </p:spPr>
        <p:txBody>
          <a:bodyPr/>
          <a:lstStyle/>
          <a:p>
            <a:pPr marL="0" indent="0">
              <a:buNone/>
            </a:pPr>
            <a:r>
              <a:rPr lang="en-US" dirty="0" smtClean="0"/>
              <a:t>Anywhere with Jesus </a:t>
            </a:r>
            <a:r>
              <a:rPr lang="en-US" dirty="0" smtClean="0">
                <a:solidFill>
                  <a:srgbClr val="FFFF00"/>
                </a:solidFill>
              </a:rPr>
              <a:t>I can safely go</a:t>
            </a:r>
            <a:r>
              <a:rPr lang="en-US" dirty="0" smtClean="0"/>
              <a:t>,</a:t>
            </a:r>
          </a:p>
          <a:p>
            <a:pPr marL="0" indent="0">
              <a:buNone/>
            </a:pPr>
            <a:r>
              <a:rPr lang="en-US" dirty="0" smtClean="0"/>
              <a:t>Anywhere He leads me in this world below;</a:t>
            </a:r>
          </a:p>
          <a:p>
            <a:pPr marL="0" indent="0">
              <a:buNone/>
            </a:pPr>
            <a:r>
              <a:rPr lang="en-US" dirty="0" smtClean="0"/>
              <a:t>Anywhere without dearest joys would fade;</a:t>
            </a:r>
          </a:p>
          <a:p>
            <a:pPr marL="0" indent="0">
              <a:buNone/>
            </a:pPr>
            <a:r>
              <a:rPr lang="en-US" dirty="0" smtClean="0"/>
              <a:t>Anywhere with Jesus I am not afraid.</a:t>
            </a:r>
            <a:endParaRPr lang="en-US" dirty="0"/>
          </a:p>
        </p:txBody>
      </p:sp>
    </p:spTree>
    <p:extLst>
      <p:ext uri="{BB962C8B-B14F-4D97-AF65-F5344CB8AC3E}">
        <p14:creationId xmlns:p14="http://schemas.microsoft.com/office/powerpoint/2010/main" xmlns="" val="387660535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…and explains the </a:t>
            </a:r>
            <a:br>
              <a:rPr lang="en-US" dirty="0" smtClean="0"/>
            </a:br>
            <a:r>
              <a:rPr lang="en-US" dirty="0" smtClean="0"/>
              <a:t>added benefit.</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smtClean="0">
                <a:latin typeface="Times New Roman" pitchFamily="18" charset="0"/>
                <a:cs typeface="Times New Roman" pitchFamily="18" charset="0"/>
              </a:rPr>
              <a:t> </a:t>
            </a:r>
            <a:r>
              <a:rPr lang="en-US" sz="3100" dirty="0" smtClean="0">
                <a:latin typeface="Times New Roman" pitchFamily="18" charset="0"/>
                <a:cs typeface="Times New Roman" pitchFamily="18" charset="0"/>
              </a:rPr>
              <a:t>25 But now I am going to Jerusalem to minister to the saints.</a:t>
            </a:r>
          </a:p>
          <a:p>
            <a:pPr marL="0" indent="0">
              <a:buNone/>
            </a:pPr>
            <a:r>
              <a:rPr lang="en-US" sz="3100" dirty="0" smtClean="0">
                <a:latin typeface="Times New Roman" pitchFamily="18" charset="0"/>
                <a:cs typeface="Times New Roman" pitchFamily="18" charset="0"/>
              </a:rPr>
              <a:t> 26 </a:t>
            </a:r>
            <a:r>
              <a:rPr lang="en-US" sz="3100" dirty="0" smtClean="0">
                <a:solidFill>
                  <a:srgbClr val="FFFF00"/>
                </a:solidFill>
                <a:latin typeface="Times New Roman" pitchFamily="18" charset="0"/>
                <a:cs typeface="Times New Roman" pitchFamily="18" charset="0"/>
              </a:rPr>
              <a:t>For it pleased those from Macedonia and Achaia to make a certain contribution for the poor among the saints who are in Jerusalem.</a:t>
            </a:r>
          </a:p>
          <a:p>
            <a:pPr marL="0" indent="0">
              <a:buNone/>
            </a:pPr>
            <a:r>
              <a:rPr lang="en-US" sz="3100" dirty="0" smtClean="0">
                <a:latin typeface="Times New Roman" pitchFamily="18" charset="0"/>
                <a:cs typeface="Times New Roman" pitchFamily="18" charset="0"/>
              </a:rPr>
              <a:t> 27 </a:t>
            </a:r>
            <a:r>
              <a:rPr lang="en-US" sz="3100" dirty="0" smtClean="0">
                <a:solidFill>
                  <a:srgbClr val="FFFF00"/>
                </a:solidFill>
                <a:latin typeface="Times New Roman" pitchFamily="18" charset="0"/>
                <a:cs typeface="Times New Roman" pitchFamily="18" charset="0"/>
              </a:rPr>
              <a:t>It pleased them indeed, and they are their debtors. For if the Gentiles have been partakers of their spiritual things, their duty is also to minister to them in material things.</a:t>
            </a:r>
          </a:p>
          <a:p>
            <a:pPr marL="0" indent="0">
              <a:buNone/>
            </a:pPr>
            <a:r>
              <a:rPr lang="en-US" sz="3100" dirty="0" smtClean="0">
                <a:latin typeface="Times New Roman" pitchFamily="18" charset="0"/>
                <a:cs typeface="Times New Roman" pitchFamily="18" charset="0"/>
              </a:rPr>
              <a:t> 28 Therefore, when I have performed this and have sealed to them this fruit, I shall go by way of you to Spain.</a:t>
            </a:r>
          </a:p>
          <a:p>
            <a:pPr marL="0" indent="0">
              <a:buNone/>
            </a:pPr>
            <a:r>
              <a:rPr lang="en-US" sz="3100" dirty="0" smtClean="0">
                <a:latin typeface="Times New Roman" pitchFamily="18" charset="0"/>
                <a:cs typeface="Times New Roman" pitchFamily="18" charset="0"/>
              </a:rPr>
              <a:t> 29 But I know that when I come to you, I shall come in the fullness of the blessing of the gospel of Christ.</a:t>
            </a:r>
          </a:p>
          <a:p>
            <a:pPr marL="0" indent="0" algn="r">
              <a:buNone/>
            </a:pPr>
            <a:r>
              <a:rPr lang="en-US" sz="3100" dirty="0" smtClean="0">
                <a:latin typeface="Times New Roman" pitchFamily="18" charset="0"/>
                <a:cs typeface="Times New Roman" pitchFamily="18" charset="0"/>
              </a:rPr>
              <a:t>Romans 15:25-32</a:t>
            </a:r>
          </a:p>
        </p:txBody>
      </p:sp>
    </p:spTree>
    <p:extLst>
      <p:ext uri="{BB962C8B-B14F-4D97-AF65-F5344CB8AC3E}">
        <p14:creationId xmlns:p14="http://schemas.microsoft.com/office/powerpoint/2010/main" xmlns="" val="399704907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…and explains the </a:t>
            </a:r>
            <a:br>
              <a:rPr lang="en-US" dirty="0" smtClean="0"/>
            </a:br>
            <a:r>
              <a:rPr lang="en-US" dirty="0" smtClean="0"/>
              <a:t>added benefit.</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smtClean="0">
                <a:latin typeface="Times New Roman" pitchFamily="18" charset="0"/>
                <a:cs typeface="Times New Roman" pitchFamily="18" charset="0"/>
              </a:rPr>
              <a:t> </a:t>
            </a:r>
            <a:r>
              <a:rPr lang="en-US" sz="3100" dirty="0" smtClean="0">
                <a:latin typeface="Times New Roman" pitchFamily="18" charset="0"/>
                <a:cs typeface="Times New Roman" pitchFamily="18" charset="0"/>
              </a:rPr>
              <a:t>25 But now I am going to Jerusalem to minister to the saints.</a:t>
            </a:r>
          </a:p>
          <a:p>
            <a:pPr marL="0" indent="0">
              <a:buNone/>
            </a:pPr>
            <a:r>
              <a:rPr lang="en-US" sz="3100" dirty="0" smtClean="0">
                <a:latin typeface="Times New Roman" pitchFamily="18" charset="0"/>
                <a:cs typeface="Times New Roman" pitchFamily="18" charset="0"/>
              </a:rPr>
              <a:t> 26 For it pleased those from Macedonia and Achaia to make a certain contribution for the poor among the saints who are in Jerusalem.</a:t>
            </a:r>
          </a:p>
          <a:p>
            <a:pPr marL="0" indent="0">
              <a:buNone/>
            </a:pPr>
            <a:r>
              <a:rPr lang="en-US" sz="3100" dirty="0" smtClean="0">
                <a:latin typeface="Times New Roman" pitchFamily="18" charset="0"/>
                <a:cs typeface="Times New Roman" pitchFamily="18" charset="0"/>
              </a:rPr>
              <a:t> 27 It pleased them indeed, and they are their debtors. For if the Gentiles have been partakers of their spiritual things, their duty is also to minister to them in material things.</a:t>
            </a:r>
          </a:p>
          <a:p>
            <a:pPr marL="0" indent="0">
              <a:buNone/>
            </a:pPr>
            <a:r>
              <a:rPr lang="en-US" sz="3100" dirty="0" smtClean="0">
                <a:latin typeface="Times New Roman" pitchFamily="18" charset="0"/>
                <a:cs typeface="Times New Roman" pitchFamily="18" charset="0"/>
              </a:rPr>
              <a:t> 28 </a:t>
            </a:r>
            <a:r>
              <a:rPr lang="en-US" sz="3100" dirty="0" smtClean="0">
                <a:solidFill>
                  <a:srgbClr val="FFFF00"/>
                </a:solidFill>
                <a:latin typeface="Times New Roman" pitchFamily="18" charset="0"/>
                <a:cs typeface="Times New Roman" pitchFamily="18" charset="0"/>
              </a:rPr>
              <a:t>Therefore, when I have performed this and have sealed to them this fruit</a:t>
            </a:r>
            <a:r>
              <a:rPr lang="en-US" sz="3100" dirty="0" smtClean="0">
                <a:latin typeface="Times New Roman" pitchFamily="18" charset="0"/>
                <a:cs typeface="Times New Roman" pitchFamily="18" charset="0"/>
              </a:rPr>
              <a:t>, I shall go by way of you to Spain.</a:t>
            </a:r>
          </a:p>
          <a:p>
            <a:pPr marL="0" indent="0">
              <a:buNone/>
            </a:pPr>
            <a:r>
              <a:rPr lang="en-US" sz="3100" dirty="0" smtClean="0">
                <a:latin typeface="Times New Roman" pitchFamily="18" charset="0"/>
                <a:cs typeface="Times New Roman" pitchFamily="18" charset="0"/>
              </a:rPr>
              <a:t> 29 But I know that when I come to you, I shall come in the fullness of the blessing of the gospel of Christ.</a:t>
            </a:r>
          </a:p>
          <a:p>
            <a:pPr marL="0" indent="0" algn="r">
              <a:buNone/>
            </a:pPr>
            <a:r>
              <a:rPr lang="en-US" sz="3100" dirty="0" smtClean="0">
                <a:latin typeface="Times New Roman" pitchFamily="18" charset="0"/>
                <a:cs typeface="Times New Roman" pitchFamily="18" charset="0"/>
              </a:rPr>
              <a:t>Romans 15:25-32</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7160" y="11430"/>
            <a:ext cx="8778240" cy="68720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Freeform 4"/>
          <p:cNvSpPr/>
          <p:nvPr/>
        </p:nvSpPr>
        <p:spPr>
          <a:xfrm>
            <a:off x="3360420" y="2811780"/>
            <a:ext cx="3771900" cy="2240280"/>
          </a:xfrm>
          <a:custGeom>
            <a:avLst/>
            <a:gdLst>
              <a:gd name="connsiteX0" fmla="*/ 0 w 3771900"/>
              <a:gd name="connsiteY0" fmla="*/ 0 h 2240280"/>
              <a:gd name="connsiteX1" fmla="*/ 114300 w 3771900"/>
              <a:gd name="connsiteY1" fmla="*/ 491490 h 2240280"/>
              <a:gd name="connsiteX2" fmla="*/ 982980 w 3771900"/>
              <a:gd name="connsiteY2" fmla="*/ 982980 h 2240280"/>
              <a:gd name="connsiteX3" fmla="*/ 2811780 w 3771900"/>
              <a:gd name="connsiteY3" fmla="*/ 1943100 h 2240280"/>
              <a:gd name="connsiteX4" fmla="*/ 3771900 w 3771900"/>
              <a:gd name="connsiteY4" fmla="*/ 2240280 h 2240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1900" h="2240280">
                <a:moveTo>
                  <a:pt x="0" y="0"/>
                </a:moveTo>
                <a:lnTo>
                  <a:pt x="114300" y="491490"/>
                </a:lnTo>
                <a:lnTo>
                  <a:pt x="982980" y="982980"/>
                </a:lnTo>
                <a:lnTo>
                  <a:pt x="2811780" y="1943100"/>
                </a:lnTo>
                <a:lnTo>
                  <a:pt x="3771900" y="2240280"/>
                </a:lnTo>
              </a:path>
            </a:pathLst>
          </a:custGeom>
          <a:noFill/>
          <a:ln w="57150">
            <a:solidFill>
              <a:schemeClr val="bg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36162869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but he is apprehensive.</a:t>
            </a:r>
            <a:endParaRPr lang="en-US" dirty="0"/>
          </a:p>
        </p:txBody>
      </p:sp>
      <p:sp>
        <p:nvSpPr>
          <p:cNvPr id="3" name="Content Placeholder 2"/>
          <p:cNvSpPr>
            <a:spLocks noGrp="1"/>
          </p:cNvSpPr>
          <p:nvPr>
            <p:ph idx="1"/>
          </p:nvPr>
        </p:nvSpPr>
        <p:spPr/>
        <p:txBody>
          <a:bodyPr>
            <a:normAutofit/>
          </a:bodyPr>
          <a:lstStyle/>
          <a:p>
            <a:pPr marL="0" indent="0">
              <a:buNone/>
            </a:pPr>
            <a:r>
              <a:rPr lang="en-US" sz="2400" dirty="0" smtClean="0">
                <a:latin typeface="Times New Roman" pitchFamily="18" charset="0"/>
                <a:cs typeface="Times New Roman" pitchFamily="18" charset="0"/>
              </a:rPr>
              <a:t> 30 Now I beg you, brethren, through the Lord Jesus Christ, and through the love of the Spirit, </a:t>
            </a:r>
            <a:r>
              <a:rPr lang="en-US" sz="2400" dirty="0" smtClean="0">
                <a:solidFill>
                  <a:srgbClr val="FFFF00"/>
                </a:solidFill>
                <a:latin typeface="Times New Roman" pitchFamily="18" charset="0"/>
                <a:cs typeface="Times New Roman" pitchFamily="18" charset="0"/>
              </a:rPr>
              <a:t>that you strive together with me in prayers to God for me</a:t>
            </a:r>
            <a:r>
              <a:rPr lang="en-US" sz="2400" dirty="0" smtClean="0">
                <a:latin typeface="Times New Roman" pitchFamily="18" charset="0"/>
                <a:cs typeface="Times New Roman" pitchFamily="18" charset="0"/>
              </a:rPr>
              <a:t>,</a:t>
            </a:r>
          </a:p>
          <a:p>
            <a:pPr marL="0" indent="0">
              <a:buNone/>
            </a:pPr>
            <a:r>
              <a:rPr lang="en-US" sz="2400" dirty="0" smtClean="0">
                <a:latin typeface="Times New Roman" pitchFamily="18" charset="0"/>
                <a:cs typeface="Times New Roman" pitchFamily="18" charset="0"/>
              </a:rPr>
              <a:t> 31 that I may be delivered from those in Judea who do not believe, and that my service for Jerusalem may be acceptable to the saints,</a:t>
            </a:r>
          </a:p>
          <a:p>
            <a:pPr marL="0" indent="0">
              <a:buNone/>
            </a:pPr>
            <a:r>
              <a:rPr lang="en-US" sz="2400" dirty="0" smtClean="0">
                <a:latin typeface="Times New Roman" pitchFamily="18" charset="0"/>
                <a:cs typeface="Times New Roman" pitchFamily="18" charset="0"/>
              </a:rPr>
              <a:t> 32 that I may come to you with joy by the will of God, and may be refreshed together with you.</a:t>
            </a:r>
          </a:p>
          <a:p>
            <a:pPr marL="0" indent="0" algn="r">
              <a:buNone/>
            </a:pPr>
            <a:r>
              <a:rPr lang="en-US" sz="2400" dirty="0" smtClean="0">
                <a:latin typeface="Times New Roman" pitchFamily="18" charset="0"/>
                <a:cs typeface="Times New Roman" pitchFamily="18" charset="0"/>
              </a:rPr>
              <a:t>Romans 15:25-32</a:t>
            </a:r>
          </a:p>
        </p:txBody>
      </p:sp>
    </p:spTree>
    <p:extLst>
      <p:ext uri="{BB962C8B-B14F-4D97-AF65-F5344CB8AC3E}">
        <p14:creationId xmlns:p14="http://schemas.microsoft.com/office/powerpoint/2010/main" xmlns="" val="138410618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He wants others </a:t>
            </a:r>
            <a:br>
              <a:rPr lang="en-US" dirty="0" smtClean="0"/>
            </a:br>
            <a:r>
              <a:rPr lang="en-US" dirty="0" smtClean="0"/>
              <a:t>to pray for his deliverance.</a:t>
            </a:r>
            <a:endParaRPr lang="en-US" dirty="0"/>
          </a:p>
        </p:txBody>
      </p:sp>
      <p:sp>
        <p:nvSpPr>
          <p:cNvPr id="3" name="Content Placeholder 2"/>
          <p:cNvSpPr>
            <a:spLocks noGrp="1"/>
          </p:cNvSpPr>
          <p:nvPr>
            <p:ph idx="1"/>
          </p:nvPr>
        </p:nvSpPr>
        <p:spPr/>
        <p:txBody>
          <a:bodyPr>
            <a:normAutofit/>
          </a:bodyPr>
          <a:lstStyle/>
          <a:p>
            <a:pPr marL="0" indent="0">
              <a:buNone/>
            </a:pPr>
            <a:r>
              <a:rPr lang="en-US" sz="2400" dirty="0" smtClean="0">
                <a:latin typeface="Times New Roman" pitchFamily="18" charset="0"/>
                <a:cs typeface="Times New Roman" pitchFamily="18" charset="0"/>
              </a:rPr>
              <a:t> 30 Now I beg you, brethren, through the Lord Jesus Christ, and through the love of the Spirit, that you strive together with me in prayers to God for me,</a:t>
            </a:r>
          </a:p>
          <a:p>
            <a:pPr marL="0" indent="0">
              <a:buNone/>
            </a:pPr>
            <a:r>
              <a:rPr lang="en-US" sz="2400" dirty="0" smtClean="0">
                <a:latin typeface="Times New Roman" pitchFamily="18" charset="0"/>
                <a:cs typeface="Times New Roman" pitchFamily="18" charset="0"/>
              </a:rPr>
              <a:t> 31 </a:t>
            </a:r>
            <a:r>
              <a:rPr lang="en-US" sz="2400" dirty="0" smtClean="0">
                <a:solidFill>
                  <a:srgbClr val="FFFF00"/>
                </a:solidFill>
                <a:latin typeface="Times New Roman" pitchFamily="18" charset="0"/>
                <a:cs typeface="Times New Roman" pitchFamily="18" charset="0"/>
              </a:rPr>
              <a:t>that I may be delivered from those in Judea who do not believe</a:t>
            </a:r>
            <a:r>
              <a:rPr lang="en-US" sz="2400" dirty="0" smtClean="0">
                <a:latin typeface="Times New Roman" pitchFamily="18" charset="0"/>
                <a:cs typeface="Times New Roman" pitchFamily="18" charset="0"/>
              </a:rPr>
              <a:t>, and that my service for Jerusalem may be acceptable to the saints,</a:t>
            </a:r>
          </a:p>
          <a:p>
            <a:pPr marL="0" indent="0">
              <a:buNone/>
            </a:pPr>
            <a:r>
              <a:rPr lang="en-US" sz="2400" dirty="0" smtClean="0">
                <a:latin typeface="Times New Roman" pitchFamily="18" charset="0"/>
                <a:cs typeface="Times New Roman" pitchFamily="18" charset="0"/>
              </a:rPr>
              <a:t> 32 that I may come to you with joy by the will of God, and may be refreshed together with you.</a:t>
            </a:r>
          </a:p>
          <a:p>
            <a:pPr marL="0" indent="0" algn="r">
              <a:buNone/>
            </a:pPr>
            <a:r>
              <a:rPr lang="en-US" sz="2400" dirty="0" smtClean="0">
                <a:latin typeface="Times New Roman" pitchFamily="18" charset="0"/>
                <a:cs typeface="Times New Roman" pitchFamily="18" charset="0"/>
              </a:rPr>
              <a:t>Romans 15:25-32</a:t>
            </a:r>
          </a:p>
        </p:txBody>
      </p:sp>
    </p:spTree>
    <p:extLst>
      <p:ext uri="{BB962C8B-B14F-4D97-AF65-F5344CB8AC3E}">
        <p14:creationId xmlns:p14="http://schemas.microsoft.com/office/powerpoint/2010/main" xmlns="" val="124652044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He wants his “service” </a:t>
            </a:r>
            <a:br>
              <a:rPr lang="en-US" dirty="0" smtClean="0"/>
            </a:br>
            <a:r>
              <a:rPr lang="en-US" dirty="0" smtClean="0"/>
              <a:t>to be acceptable.</a:t>
            </a:r>
            <a:endParaRPr lang="en-US" dirty="0"/>
          </a:p>
        </p:txBody>
      </p:sp>
      <p:sp>
        <p:nvSpPr>
          <p:cNvPr id="3" name="Content Placeholder 2"/>
          <p:cNvSpPr>
            <a:spLocks noGrp="1"/>
          </p:cNvSpPr>
          <p:nvPr>
            <p:ph idx="1"/>
          </p:nvPr>
        </p:nvSpPr>
        <p:spPr/>
        <p:txBody>
          <a:bodyPr>
            <a:normAutofit/>
          </a:bodyPr>
          <a:lstStyle/>
          <a:p>
            <a:pPr marL="0" indent="0">
              <a:buNone/>
            </a:pPr>
            <a:r>
              <a:rPr lang="en-US" sz="2400" dirty="0" smtClean="0">
                <a:latin typeface="Times New Roman" pitchFamily="18" charset="0"/>
                <a:cs typeface="Times New Roman" pitchFamily="18" charset="0"/>
              </a:rPr>
              <a:t> 30 Now I beg you, brethren, through the Lord Jesus Christ, and through the love of the Spirit, that you strive together with me in prayers to God for me,</a:t>
            </a:r>
          </a:p>
          <a:p>
            <a:pPr marL="0" indent="0">
              <a:buNone/>
            </a:pPr>
            <a:r>
              <a:rPr lang="en-US" sz="2400" dirty="0" smtClean="0">
                <a:latin typeface="Times New Roman" pitchFamily="18" charset="0"/>
                <a:cs typeface="Times New Roman" pitchFamily="18" charset="0"/>
              </a:rPr>
              <a:t> 31 that I may be delivered from those in Judea who do not believe, </a:t>
            </a:r>
            <a:r>
              <a:rPr lang="en-US" sz="2400" dirty="0" smtClean="0">
                <a:solidFill>
                  <a:srgbClr val="FFFF00"/>
                </a:solidFill>
                <a:latin typeface="Times New Roman" pitchFamily="18" charset="0"/>
                <a:cs typeface="Times New Roman" pitchFamily="18" charset="0"/>
              </a:rPr>
              <a:t>and that my service for Jerusalem may be acceptable to the saints</a:t>
            </a:r>
            <a:r>
              <a:rPr lang="en-US" sz="2400" b="1" dirty="0" smtClean="0">
                <a:latin typeface="Times New Roman" pitchFamily="18" charset="0"/>
                <a:cs typeface="Times New Roman" pitchFamily="18" charset="0"/>
              </a:rPr>
              <a:t>,</a:t>
            </a:r>
          </a:p>
          <a:p>
            <a:pPr marL="0" indent="0">
              <a:buNone/>
            </a:pPr>
            <a:r>
              <a:rPr lang="en-US" sz="2400" dirty="0" smtClean="0">
                <a:latin typeface="Times New Roman" pitchFamily="18" charset="0"/>
                <a:cs typeface="Times New Roman" pitchFamily="18" charset="0"/>
              </a:rPr>
              <a:t> 32 that I may come to you with joy by the will of God, and may be refreshed together with you.</a:t>
            </a:r>
          </a:p>
          <a:p>
            <a:pPr marL="0" indent="0" algn="r">
              <a:buNone/>
            </a:pPr>
            <a:r>
              <a:rPr lang="en-US" sz="2400" dirty="0" smtClean="0">
                <a:latin typeface="Times New Roman" pitchFamily="18" charset="0"/>
                <a:cs typeface="Times New Roman" pitchFamily="18" charset="0"/>
              </a:rPr>
              <a:t>Romans 15:25-32</a:t>
            </a:r>
          </a:p>
        </p:txBody>
      </p:sp>
    </p:spTree>
    <p:extLst>
      <p:ext uri="{BB962C8B-B14F-4D97-AF65-F5344CB8AC3E}">
        <p14:creationId xmlns:p14="http://schemas.microsoft.com/office/powerpoint/2010/main" xmlns="" val="42307209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He is ready for what awaits him.</a:t>
            </a:r>
            <a:endParaRPr lang="en-US" dirty="0"/>
          </a:p>
        </p:txBody>
      </p:sp>
      <p:sp>
        <p:nvSpPr>
          <p:cNvPr id="3" name="Content Placeholder 2"/>
          <p:cNvSpPr>
            <a:spLocks noGrp="1"/>
          </p:cNvSpPr>
          <p:nvPr>
            <p:ph idx="1"/>
          </p:nvPr>
        </p:nvSpPr>
        <p:spPr/>
        <p:txBody>
          <a:bodyPr>
            <a:noAutofit/>
          </a:bodyPr>
          <a:lstStyle/>
          <a:p>
            <a:pPr marL="0" indent="0">
              <a:buNone/>
            </a:pPr>
            <a:r>
              <a:rPr lang="en-US" sz="2400" dirty="0" smtClean="0">
                <a:latin typeface="Times New Roman" pitchFamily="18" charset="0"/>
                <a:cs typeface="Times New Roman" pitchFamily="18" charset="0"/>
              </a:rPr>
              <a:t>   9 Now this man had four virgin daughters who prophesied.</a:t>
            </a:r>
          </a:p>
          <a:p>
            <a:pPr marL="0" indent="0">
              <a:buNone/>
            </a:pPr>
            <a:r>
              <a:rPr lang="en-US" sz="2400" dirty="0" smtClean="0">
                <a:latin typeface="Times New Roman" pitchFamily="18" charset="0"/>
                <a:cs typeface="Times New Roman" pitchFamily="18" charset="0"/>
              </a:rPr>
              <a:t> 10 And as we stayed many days, a certain prophet named </a:t>
            </a:r>
            <a:r>
              <a:rPr lang="en-US" sz="2400" dirty="0" err="1" smtClean="0">
                <a:latin typeface="Times New Roman" pitchFamily="18" charset="0"/>
                <a:cs typeface="Times New Roman" pitchFamily="18" charset="0"/>
              </a:rPr>
              <a:t>Agabus</a:t>
            </a:r>
            <a:r>
              <a:rPr lang="en-US" sz="2400" dirty="0" smtClean="0">
                <a:latin typeface="Times New Roman" pitchFamily="18" charset="0"/>
                <a:cs typeface="Times New Roman" pitchFamily="18" charset="0"/>
              </a:rPr>
              <a:t> came down from Judea.</a:t>
            </a:r>
          </a:p>
          <a:p>
            <a:pPr marL="0" indent="0">
              <a:buNone/>
            </a:pPr>
            <a:r>
              <a:rPr lang="en-US" sz="2400" dirty="0" smtClean="0">
                <a:latin typeface="Times New Roman" pitchFamily="18" charset="0"/>
                <a:cs typeface="Times New Roman" pitchFamily="18" charset="0"/>
              </a:rPr>
              <a:t> 11 When he had come to us, he took Paul's belt, bound his own hands and feet, and said, "Thus says the Holy Spirit, 'So shall the Jews at Jerusalem bind the man who owns this belt, and deliver him into the hands of the Gentiles.'"</a:t>
            </a:r>
          </a:p>
          <a:p>
            <a:pPr marL="0" indent="0">
              <a:buNone/>
            </a:pPr>
            <a:r>
              <a:rPr lang="en-US" sz="2400" dirty="0" smtClean="0">
                <a:latin typeface="Times New Roman" pitchFamily="18" charset="0"/>
                <a:cs typeface="Times New Roman" pitchFamily="18" charset="0"/>
              </a:rPr>
              <a:t> 12 Now when we heard these things, both we and those from that place pleaded with him not to go up to Jerusalem.</a:t>
            </a:r>
          </a:p>
          <a:p>
            <a:pPr marL="0" indent="0">
              <a:buNone/>
            </a:pPr>
            <a:r>
              <a:rPr lang="en-US" sz="2400" dirty="0" smtClean="0">
                <a:latin typeface="Times New Roman" pitchFamily="18" charset="0"/>
                <a:cs typeface="Times New Roman" pitchFamily="18" charset="0"/>
              </a:rPr>
              <a:t> 13 Then Paul answered, "What do you mean by weeping and breaking my heart? </a:t>
            </a:r>
            <a:r>
              <a:rPr lang="en-US" sz="2400" dirty="0" smtClean="0">
                <a:solidFill>
                  <a:srgbClr val="FFFF00"/>
                </a:solidFill>
                <a:latin typeface="Times New Roman" pitchFamily="18" charset="0"/>
                <a:cs typeface="Times New Roman" pitchFamily="18" charset="0"/>
              </a:rPr>
              <a:t>For I am ready not only to be bound, but also to die at Jerusalem for the name of the Lord Jesus."</a:t>
            </a:r>
          </a:p>
          <a:p>
            <a:pPr marL="0" indent="0" algn="r">
              <a:buNone/>
            </a:pPr>
            <a:r>
              <a:rPr lang="en-US" sz="2400" dirty="0" smtClean="0">
                <a:latin typeface="Times New Roman" pitchFamily="18" charset="0"/>
                <a:cs typeface="Times New Roman" pitchFamily="18" charset="0"/>
              </a:rPr>
              <a:t>Acts 21:9-13</a:t>
            </a:r>
          </a:p>
        </p:txBody>
      </p:sp>
    </p:spTree>
    <p:extLst>
      <p:ext uri="{BB962C8B-B14F-4D97-AF65-F5344CB8AC3E}">
        <p14:creationId xmlns:p14="http://schemas.microsoft.com/office/powerpoint/2010/main" xmlns="" val="314851493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He could go anywhere with Jesus because:</a:t>
            </a:r>
            <a:endParaRPr lang="en-US" dirty="0"/>
          </a:p>
        </p:txBody>
      </p:sp>
      <p:sp>
        <p:nvSpPr>
          <p:cNvPr id="4" name="Content Placeholder 3"/>
          <p:cNvSpPr>
            <a:spLocks noGrp="1"/>
          </p:cNvSpPr>
          <p:nvPr>
            <p:ph idx="1"/>
          </p:nvPr>
        </p:nvSpPr>
        <p:spPr/>
        <p:txBody>
          <a:bodyPr/>
          <a:lstStyle/>
          <a:p>
            <a:pPr marL="514350" indent="-514350">
              <a:buFont typeface="+mj-lt"/>
              <a:buAutoNum type="arabicPeriod"/>
            </a:pPr>
            <a:r>
              <a:rPr lang="en-US" dirty="0" smtClean="0"/>
              <a:t>He knew Him.</a:t>
            </a:r>
          </a:p>
          <a:p>
            <a:pPr marL="514350" indent="-514350">
              <a:buFont typeface="+mj-lt"/>
              <a:buAutoNum type="arabicPeriod"/>
            </a:pPr>
            <a:r>
              <a:rPr lang="en-US" dirty="0" smtClean="0"/>
              <a:t>He had a relationship with Him.</a:t>
            </a:r>
          </a:p>
          <a:p>
            <a:pPr marL="514350" indent="-514350">
              <a:buFont typeface="+mj-lt"/>
              <a:buAutoNum type="arabicPeriod"/>
            </a:pPr>
            <a:r>
              <a:rPr lang="en-US" dirty="0" smtClean="0"/>
              <a:t>He trusted Him.</a:t>
            </a:r>
          </a:p>
          <a:p>
            <a:pPr marL="0" indent="0" algn="ctr">
              <a:spcBef>
                <a:spcPts val="6600"/>
              </a:spcBef>
              <a:buNone/>
            </a:pPr>
            <a:r>
              <a:rPr lang="en-US" sz="4800" dirty="0" smtClean="0"/>
              <a:t>We can go anywhere </a:t>
            </a:r>
            <a:br>
              <a:rPr lang="en-US" sz="4800" dirty="0" smtClean="0"/>
            </a:br>
            <a:r>
              <a:rPr lang="en-US" sz="4800" dirty="0" smtClean="0"/>
              <a:t>with Jesus!</a:t>
            </a:r>
          </a:p>
          <a:p>
            <a:pPr marL="514350" indent="-514350">
              <a:buFont typeface="+mj-lt"/>
              <a:buAutoNum type="arabicPeriod"/>
            </a:pPr>
            <a:endParaRPr lang="en-US" dirty="0"/>
          </a:p>
        </p:txBody>
      </p:sp>
    </p:spTree>
    <p:extLst>
      <p:ext uri="{BB962C8B-B14F-4D97-AF65-F5344CB8AC3E}">
        <p14:creationId xmlns:p14="http://schemas.microsoft.com/office/powerpoint/2010/main" xmlns="" val="2554648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a:t>
            </a:r>
            <a:r>
              <a:rPr lang="en-US" baseline="30000" dirty="0" smtClean="0"/>
              <a:t>nd</a:t>
            </a:r>
            <a:r>
              <a:rPr lang="en-US" dirty="0" smtClean="0"/>
              <a:t> Verse</a:t>
            </a:r>
            <a:endParaRPr lang="en-US" dirty="0"/>
          </a:p>
        </p:txBody>
      </p:sp>
      <p:sp>
        <p:nvSpPr>
          <p:cNvPr id="3" name="Content Placeholder 2"/>
          <p:cNvSpPr>
            <a:spLocks noGrp="1"/>
          </p:cNvSpPr>
          <p:nvPr>
            <p:ph idx="1"/>
          </p:nvPr>
        </p:nvSpPr>
        <p:spPr>
          <a:xfrm>
            <a:off x="457200" y="1646237"/>
            <a:ext cx="8595360" cy="4526280"/>
          </a:xfrm>
        </p:spPr>
        <p:txBody>
          <a:bodyPr/>
          <a:lstStyle/>
          <a:p>
            <a:pPr marL="0" indent="0">
              <a:buNone/>
            </a:pPr>
            <a:r>
              <a:rPr lang="en-US" dirty="0" smtClean="0"/>
              <a:t>Anywhere with Jesus </a:t>
            </a:r>
            <a:r>
              <a:rPr lang="en-US" dirty="0" smtClean="0">
                <a:solidFill>
                  <a:srgbClr val="FFFF00"/>
                </a:solidFill>
              </a:rPr>
              <a:t>I am not alone</a:t>
            </a:r>
            <a:r>
              <a:rPr lang="en-US" dirty="0" smtClean="0"/>
              <a:t>;</a:t>
            </a:r>
          </a:p>
          <a:p>
            <a:pPr marL="0" indent="0">
              <a:buNone/>
            </a:pPr>
            <a:r>
              <a:rPr lang="en-US" dirty="0" smtClean="0"/>
              <a:t>Other friends may fail me, He is still my own;</a:t>
            </a:r>
          </a:p>
          <a:p>
            <a:pPr marL="0" indent="0">
              <a:buNone/>
            </a:pPr>
            <a:r>
              <a:rPr lang="en-US" dirty="0" err="1" smtClean="0"/>
              <a:t>Tho</a:t>
            </a:r>
            <a:r>
              <a:rPr lang="en-US" dirty="0" smtClean="0"/>
              <a:t>’ His hand may lead me over </a:t>
            </a:r>
            <a:r>
              <a:rPr lang="en-US" dirty="0" err="1" smtClean="0"/>
              <a:t>drearest</a:t>
            </a:r>
            <a:r>
              <a:rPr lang="en-US" dirty="0" smtClean="0"/>
              <a:t> 	ways;</a:t>
            </a:r>
          </a:p>
          <a:p>
            <a:pPr marL="0" indent="0">
              <a:buNone/>
            </a:pPr>
            <a:r>
              <a:rPr lang="en-US" dirty="0" smtClean="0"/>
              <a:t>Anywhere with Jesus is a house of praise.</a:t>
            </a:r>
            <a:endParaRPr lang="en-US" dirty="0"/>
          </a:p>
        </p:txBody>
      </p:sp>
    </p:spTree>
    <p:extLst>
      <p:ext uri="{BB962C8B-B14F-4D97-AF65-F5344CB8AC3E}">
        <p14:creationId xmlns:p14="http://schemas.microsoft.com/office/powerpoint/2010/main" xmlns="" val="16842849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a:t>
            </a:r>
            <a:r>
              <a:rPr lang="en-US" baseline="30000" dirty="0" smtClean="0"/>
              <a:t>rd</a:t>
            </a:r>
            <a:r>
              <a:rPr lang="en-US" dirty="0" smtClean="0"/>
              <a:t> Verse</a:t>
            </a:r>
            <a:endParaRPr lang="en-US" dirty="0"/>
          </a:p>
        </p:txBody>
      </p:sp>
      <p:sp>
        <p:nvSpPr>
          <p:cNvPr id="3" name="Content Placeholder 2"/>
          <p:cNvSpPr>
            <a:spLocks noGrp="1"/>
          </p:cNvSpPr>
          <p:nvPr>
            <p:ph idx="1"/>
          </p:nvPr>
        </p:nvSpPr>
        <p:spPr>
          <a:xfrm>
            <a:off x="457200" y="1646237"/>
            <a:ext cx="8595360" cy="4526280"/>
          </a:xfrm>
        </p:spPr>
        <p:txBody>
          <a:bodyPr/>
          <a:lstStyle/>
          <a:p>
            <a:pPr marL="0" indent="0">
              <a:buNone/>
            </a:pPr>
            <a:r>
              <a:rPr lang="en-US" dirty="0" smtClean="0"/>
              <a:t>Anywhere with Jesus, </a:t>
            </a:r>
            <a:r>
              <a:rPr lang="en-US" dirty="0" smtClean="0">
                <a:solidFill>
                  <a:srgbClr val="FFFF00"/>
                </a:solidFill>
              </a:rPr>
              <a:t>over land and sea</a:t>
            </a:r>
            <a:r>
              <a:rPr lang="en-US" dirty="0" smtClean="0"/>
              <a:t>,</a:t>
            </a:r>
          </a:p>
          <a:p>
            <a:pPr marL="0" indent="0">
              <a:buNone/>
            </a:pPr>
            <a:r>
              <a:rPr lang="en-US" dirty="0" smtClean="0"/>
              <a:t>Telling souls in darkness of salvation free;</a:t>
            </a:r>
          </a:p>
          <a:p>
            <a:pPr marL="0" indent="0">
              <a:buNone/>
            </a:pPr>
            <a:r>
              <a:rPr lang="en-US" dirty="0" smtClean="0"/>
              <a:t>Ready as He summons me to go or stay,</a:t>
            </a:r>
          </a:p>
          <a:p>
            <a:pPr marL="0" indent="0">
              <a:buNone/>
            </a:pPr>
            <a:r>
              <a:rPr lang="en-US" dirty="0" smtClean="0"/>
              <a:t>Anywhere with Jesus when He points the 	way.</a:t>
            </a:r>
            <a:endParaRPr lang="en-US" dirty="0"/>
          </a:p>
        </p:txBody>
      </p:sp>
    </p:spTree>
    <p:extLst>
      <p:ext uri="{BB962C8B-B14F-4D97-AF65-F5344CB8AC3E}">
        <p14:creationId xmlns:p14="http://schemas.microsoft.com/office/powerpoint/2010/main" xmlns="" val="6774611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a:t>
            </a:r>
            <a:r>
              <a:rPr lang="en-US" baseline="30000" dirty="0" smtClean="0"/>
              <a:t>th</a:t>
            </a:r>
            <a:r>
              <a:rPr lang="en-US" dirty="0" smtClean="0"/>
              <a:t> Verse</a:t>
            </a:r>
            <a:endParaRPr lang="en-US" dirty="0"/>
          </a:p>
        </p:txBody>
      </p:sp>
      <p:sp>
        <p:nvSpPr>
          <p:cNvPr id="3" name="Content Placeholder 2"/>
          <p:cNvSpPr>
            <a:spLocks noGrp="1"/>
          </p:cNvSpPr>
          <p:nvPr>
            <p:ph idx="1"/>
          </p:nvPr>
        </p:nvSpPr>
        <p:spPr>
          <a:xfrm>
            <a:off x="457200" y="1646237"/>
            <a:ext cx="8595360" cy="4526280"/>
          </a:xfrm>
        </p:spPr>
        <p:txBody>
          <a:bodyPr/>
          <a:lstStyle/>
          <a:p>
            <a:pPr marL="0" indent="0">
              <a:buNone/>
            </a:pPr>
            <a:r>
              <a:rPr lang="en-US" dirty="0" smtClean="0"/>
              <a:t>Anywhere with Jesus, </a:t>
            </a:r>
            <a:r>
              <a:rPr lang="en-US" dirty="0" smtClean="0">
                <a:solidFill>
                  <a:srgbClr val="FFFF00"/>
                </a:solidFill>
              </a:rPr>
              <a:t>I can go to sleep</a:t>
            </a:r>
            <a:r>
              <a:rPr lang="en-US" dirty="0" smtClean="0"/>
              <a:t>,</a:t>
            </a:r>
          </a:p>
          <a:p>
            <a:pPr marL="0" indent="0">
              <a:buNone/>
            </a:pPr>
            <a:r>
              <a:rPr lang="en-US" dirty="0" smtClean="0"/>
              <a:t>When the </a:t>
            </a:r>
            <a:r>
              <a:rPr lang="en-US" dirty="0" err="1" smtClean="0"/>
              <a:t>dark’ning</a:t>
            </a:r>
            <a:r>
              <a:rPr lang="en-US" dirty="0" smtClean="0"/>
              <a:t> shadows round about 	me creep,</a:t>
            </a:r>
          </a:p>
          <a:p>
            <a:pPr marL="0" indent="0">
              <a:buNone/>
            </a:pPr>
            <a:r>
              <a:rPr lang="en-US" dirty="0" smtClean="0"/>
              <a:t>Knowing I shall waken never more to roam;</a:t>
            </a:r>
          </a:p>
          <a:p>
            <a:pPr marL="0" indent="0">
              <a:buNone/>
            </a:pPr>
            <a:r>
              <a:rPr lang="en-US" dirty="0" smtClean="0"/>
              <a:t>Anywhere with Jesus will be home, sweet 	home.</a:t>
            </a:r>
            <a:endParaRPr lang="en-US" dirty="0"/>
          </a:p>
        </p:txBody>
      </p:sp>
    </p:spTree>
    <p:extLst>
      <p:ext uri="{BB962C8B-B14F-4D97-AF65-F5344CB8AC3E}">
        <p14:creationId xmlns:p14="http://schemas.microsoft.com/office/powerpoint/2010/main" xmlns="" val="9669071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Paul on his way to Jerusalem</a:t>
            </a:r>
            <a:endParaRPr lang="en-US" dirty="0"/>
          </a:p>
        </p:txBody>
      </p:sp>
      <p:sp>
        <p:nvSpPr>
          <p:cNvPr id="3" name="Text Placeholder 2"/>
          <p:cNvSpPr>
            <a:spLocks noGrp="1"/>
          </p:cNvSpPr>
          <p:nvPr>
            <p:ph type="body" idx="1"/>
          </p:nvPr>
        </p:nvSpPr>
        <p:spPr/>
        <p:txBody>
          <a:bodyPr/>
          <a:lstStyle/>
          <a:p>
            <a:r>
              <a:rPr lang="en-US" dirty="0" smtClean="0"/>
              <a:t>An illustration of this song</a:t>
            </a:r>
            <a:endParaRPr lang="en-US" dirty="0"/>
          </a:p>
        </p:txBody>
      </p:sp>
    </p:spTree>
    <p:extLst>
      <p:ext uri="{BB962C8B-B14F-4D97-AF65-F5344CB8AC3E}">
        <p14:creationId xmlns:p14="http://schemas.microsoft.com/office/powerpoint/2010/main" xmlns="" val="27093714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00200"/>
            <a:ext cx="8229600" cy="5029200"/>
          </a:xfrm>
        </p:spPr>
        <p:txBody>
          <a:bodyPr>
            <a:normAutofit/>
          </a:bodyPr>
          <a:lstStyle/>
          <a:p>
            <a:pPr marL="0" indent="0">
              <a:buNone/>
            </a:pPr>
            <a:r>
              <a:rPr lang="en-US" sz="2400" dirty="0" smtClean="0">
                <a:latin typeface="Times New Roman" pitchFamily="18" charset="0"/>
                <a:cs typeface="Times New Roman" pitchFamily="18" charset="0"/>
              </a:rPr>
              <a:t>1 Now it came to pass, that when we had departed from them and set sail, running a straight course we came to Cos, the following day to Rhodes, and from there to </a:t>
            </a:r>
            <a:r>
              <a:rPr lang="en-US" sz="2400" dirty="0" err="1" smtClean="0">
                <a:latin typeface="Times New Roman" pitchFamily="18" charset="0"/>
                <a:cs typeface="Times New Roman" pitchFamily="18" charset="0"/>
              </a:rPr>
              <a:t>Patara</a:t>
            </a:r>
            <a:r>
              <a:rPr lang="en-US" sz="2400" dirty="0" smtClean="0">
                <a:latin typeface="Times New Roman" pitchFamily="18" charset="0"/>
                <a:cs typeface="Times New Roman" pitchFamily="18" charset="0"/>
              </a:rPr>
              <a:t>.</a:t>
            </a:r>
          </a:p>
          <a:p>
            <a:pPr marL="0" indent="0">
              <a:buNone/>
            </a:pPr>
            <a:r>
              <a:rPr lang="en-US" sz="2400" dirty="0" smtClean="0">
                <a:latin typeface="Times New Roman" pitchFamily="18" charset="0"/>
                <a:cs typeface="Times New Roman" pitchFamily="18" charset="0"/>
              </a:rPr>
              <a:t> 2 And finding a ship sailing over to Phoenicia, we went aboard and set sail.</a:t>
            </a:r>
          </a:p>
          <a:p>
            <a:pPr marL="0" indent="0">
              <a:buNone/>
            </a:pPr>
            <a:r>
              <a:rPr lang="en-US" sz="2400" dirty="0" smtClean="0">
                <a:latin typeface="Times New Roman" pitchFamily="18" charset="0"/>
                <a:cs typeface="Times New Roman" pitchFamily="18" charset="0"/>
              </a:rPr>
              <a:t> 3 When we had sighted Cyprus, we passed it on the left, sailed to Syria, and landed at </a:t>
            </a:r>
            <a:r>
              <a:rPr lang="en-US" sz="2400" dirty="0" err="1" smtClean="0">
                <a:latin typeface="Times New Roman" pitchFamily="18" charset="0"/>
                <a:cs typeface="Times New Roman" pitchFamily="18" charset="0"/>
              </a:rPr>
              <a:t>Tyre</a:t>
            </a:r>
            <a:r>
              <a:rPr lang="en-US" sz="2400" dirty="0" smtClean="0">
                <a:latin typeface="Times New Roman" pitchFamily="18" charset="0"/>
                <a:cs typeface="Times New Roman" pitchFamily="18" charset="0"/>
              </a:rPr>
              <a:t>; for there the ship was to unload her cargo.</a:t>
            </a:r>
          </a:p>
          <a:p>
            <a:pPr marL="0" indent="0">
              <a:buNone/>
            </a:pPr>
            <a:r>
              <a:rPr lang="en-US" sz="2400" dirty="0" smtClean="0">
                <a:latin typeface="Times New Roman" pitchFamily="18" charset="0"/>
                <a:cs typeface="Times New Roman" pitchFamily="18" charset="0"/>
              </a:rPr>
              <a:t> 4 And finding disciples, we stayed there seven days. They told Paul through the Spirit not to go up to Jerusalem.</a:t>
            </a:r>
          </a:p>
          <a:p>
            <a:pPr marL="0" indent="0" algn="r">
              <a:buNone/>
            </a:pPr>
            <a:r>
              <a:rPr lang="en-US" sz="2400" dirty="0" smtClean="0">
                <a:latin typeface="Times New Roman" pitchFamily="18" charset="0"/>
                <a:cs typeface="Times New Roman" pitchFamily="18" charset="0"/>
              </a:rPr>
              <a:t>Acts 21:1-6</a:t>
            </a:r>
          </a:p>
        </p:txBody>
      </p:sp>
    </p:spTree>
    <p:extLst>
      <p:ext uri="{BB962C8B-B14F-4D97-AF65-F5344CB8AC3E}">
        <p14:creationId xmlns:p14="http://schemas.microsoft.com/office/powerpoint/2010/main" xmlns="" val="161074748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178</TotalTime>
  <Words>3635</Words>
  <Application>Microsoft Office PowerPoint</Application>
  <PresentationFormat>On-screen Show (4:3)</PresentationFormat>
  <Paragraphs>216</Paragraphs>
  <Slides>46</Slides>
  <Notes>0</Notes>
  <HiddenSlides>1</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Foundry</vt:lpstr>
      <vt:lpstr>Acts 21:1-4</vt:lpstr>
      <vt:lpstr>Anywhere with Jesus</vt:lpstr>
      <vt:lpstr>The Chorus</vt:lpstr>
      <vt:lpstr>1st Verse</vt:lpstr>
      <vt:lpstr>2nd Verse</vt:lpstr>
      <vt:lpstr>3rd Verse</vt:lpstr>
      <vt:lpstr>4th Verse</vt:lpstr>
      <vt:lpstr>Paul on his way to Jerusalem</vt:lpstr>
      <vt:lpstr>Slide 9</vt:lpstr>
      <vt:lpstr>Slide 10</vt:lpstr>
      <vt:lpstr>Paul landed at Tyre.</vt:lpstr>
      <vt:lpstr>Paul landed at Tyre.</vt:lpstr>
      <vt:lpstr>He went to Caesarea.</vt:lpstr>
      <vt:lpstr>Agabus warned him.</vt:lpstr>
      <vt:lpstr>Paul was determined.</vt:lpstr>
      <vt:lpstr>Why was Paul so determined? </vt:lpstr>
      <vt:lpstr>There was a chronic need among the saints in Jerusalem.</vt:lpstr>
      <vt:lpstr>Paul determined to help.</vt:lpstr>
      <vt:lpstr>Paul was asked to help.</vt:lpstr>
      <vt:lpstr>Paul was asked to help.</vt:lpstr>
      <vt:lpstr>Slide 21</vt:lpstr>
      <vt:lpstr>It was for the saints.</vt:lpstr>
      <vt:lpstr>He gave orders to the Corinthians.</vt:lpstr>
      <vt:lpstr>The gift would be taken to Jerusalem.</vt:lpstr>
      <vt:lpstr>Paul wanted to go.</vt:lpstr>
      <vt:lpstr>Later, he reminds them.</vt:lpstr>
      <vt:lpstr>Slide 27</vt:lpstr>
      <vt:lpstr>Later, he reminds them.</vt:lpstr>
      <vt:lpstr>He wants them to be ready.</vt:lpstr>
      <vt:lpstr>Paul hopes for a “win-win” result.</vt:lpstr>
      <vt:lpstr>It would help needy saints.</vt:lpstr>
      <vt:lpstr>The Jews would be thankful for their obedience.</vt:lpstr>
      <vt:lpstr>God would be glorified.</vt:lpstr>
      <vt:lpstr>Paul reaches Corinth  and writes to Rome.</vt:lpstr>
      <vt:lpstr>Slide 35</vt:lpstr>
      <vt:lpstr>Paul planned to visit Rome …</vt:lpstr>
      <vt:lpstr>… on his way to Spain.</vt:lpstr>
      <vt:lpstr>First he would go to Jerusalem.</vt:lpstr>
      <vt:lpstr>He was ministering to the saints.</vt:lpstr>
      <vt:lpstr>…and explains the  added benefit.</vt:lpstr>
      <vt:lpstr>…and explains the  added benefit.</vt:lpstr>
      <vt:lpstr>… but he is apprehensive.</vt:lpstr>
      <vt:lpstr>He wants others  to pray for his deliverance.</vt:lpstr>
      <vt:lpstr>He wants his “service”  to be acceptable.</vt:lpstr>
      <vt:lpstr>He is ready for what awaits him.</vt:lpstr>
      <vt:lpstr>He could go anywhere with Jesus because: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dc:creator>
  <cp:lastModifiedBy>Brad Beutjer</cp:lastModifiedBy>
  <cp:revision>24</cp:revision>
  <dcterms:created xsi:type="dcterms:W3CDTF">2011-10-04T13:02:29Z</dcterms:created>
  <dcterms:modified xsi:type="dcterms:W3CDTF">2011-10-25T13:53:50Z</dcterms:modified>
</cp:coreProperties>
</file>