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2"/>
  </p:notesMasterIdLst>
  <p:handoutMasterIdLst>
    <p:handoutMasterId r:id="rId13"/>
  </p:handoutMasterIdLst>
  <p:sldIdLst>
    <p:sldId id="534" r:id="rId2"/>
    <p:sldId id="365" r:id="rId3"/>
    <p:sldId id="470" r:id="rId4"/>
    <p:sldId id="473" r:id="rId5"/>
    <p:sldId id="515" r:id="rId6"/>
    <p:sldId id="529" r:id="rId7"/>
    <p:sldId id="530" r:id="rId8"/>
    <p:sldId id="531" r:id="rId9"/>
    <p:sldId id="532" r:id="rId10"/>
    <p:sldId id="533" r:id="rId11"/>
  </p:sldIdLst>
  <p:sldSz cx="9144000" cy="6858000" type="screen4x3"/>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1" autoAdjust="0"/>
    <p:restoredTop sz="94658" autoAdjust="0"/>
  </p:normalViewPr>
  <p:slideViewPr>
    <p:cSldViewPr>
      <p:cViewPr>
        <p:scale>
          <a:sx n="50" d="100"/>
          <a:sy n="50" d="100"/>
        </p:scale>
        <p:origin x="-1092" y="-42"/>
      </p:cViewPr>
      <p:guideLst>
        <p:guide orient="horz" pos="2160"/>
        <p:guide pos="288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extLst>
      <p:ext uri="{BB962C8B-B14F-4D97-AF65-F5344CB8AC3E}">
        <p14:creationId xmlns:p14="http://schemas.microsoft.com/office/powerpoint/2010/main" val="1809777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3/2/2011</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extLst>
      <p:ext uri="{BB962C8B-B14F-4D97-AF65-F5344CB8AC3E}">
        <p14:creationId xmlns:p14="http://schemas.microsoft.com/office/powerpoint/2010/main" val="1661725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4</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5</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PRE-CLASS ACTIVITY</a:t>
            </a:r>
            <a:endParaRPr lang="en-US" dirty="0"/>
          </a:p>
        </p:txBody>
      </p:sp>
      <p:sp>
        <p:nvSpPr>
          <p:cNvPr id="3" name="Content Placeholder 2"/>
          <p:cNvSpPr>
            <a:spLocks noGrp="1"/>
          </p:cNvSpPr>
          <p:nvPr>
            <p:ph idx="1"/>
          </p:nvPr>
        </p:nvSpPr>
        <p:spPr/>
        <p:txBody>
          <a:bodyPr/>
          <a:lstStyle/>
          <a:p>
            <a:pPr marL="0" indent="0">
              <a:buNone/>
            </a:pPr>
            <a:r>
              <a:rPr lang="en-US" sz="4500" dirty="0" smtClean="0"/>
              <a:t>Read over </a:t>
            </a:r>
            <a:r>
              <a:rPr lang="en-US" sz="4500" b="1" dirty="0" smtClean="0"/>
              <a:t>2 Thessalonians 1:5-10</a:t>
            </a:r>
            <a:r>
              <a:rPr lang="en-US" sz="4500" dirty="0" smtClean="0"/>
              <a:t> and look for </a:t>
            </a:r>
            <a:r>
              <a:rPr lang="en-US" sz="4500" dirty="0" smtClean="0"/>
              <a:t>concepts </a:t>
            </a:r>
            <a:r>
              <a:rPr lang="en-US" sz="4500" dirty="0" smtClean="0"/>
              <a:t>that </a:t>
            </a:r>
            <a:r>
              <a:rPr lang="en-US" sz="4500" dirty="0" smtClean="0"/>
              <a:t>reveal </a:t>
            </a:r>
            <a:r>
              <a:rPr lang="en-US" sz="4500" dirty="0" smtClean="0"/>
              <a:t>the </a:t>
            </a:r>
            <a:r>
              <a:rPr lang="en-US" sz="4500" b="1" u="sng" dirty="0" smtClean="0"/>
              <a:t>character</a:t>
            </a:r>
            <a:r>
              <a:rPr lang="en-US" sz="4500" dirty="0" smtClean="0"/>
              <a:t> and </a:t>
            </a:r>
            <a:r>
              <a:rPr lang="en-US" sz="4500" b="1" u="sng" dirty="0" smtClean="0"/>
              <a:t>work</a:t>
            </a:r>
            <a:r>
              <a:rPr lang="en-US" sz="4500" dirty="0" smtClean="0"/>
              <a:t> of God. Consider how these impact the way we pray.</a:t>
            </a:r>
            <a:endParaRPr lang="en-US" sz="4500" dirty="0"/>
          </a:p>
        </p:txBody>
      </p:sp>
    </p:spTree>
    <p:extLst>
      <p:ext uri="{BB962C8B-B14F-4D97-AF65-F5344CB8AC3E}">
        <p14:creationId xmlns:p14="http://schemas.microsoft.com/office/powerpoint/2010/main" val="2309054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Requests</a:t>
            </a:r>
            <a:endParaRPr lang="en-US" dirty="0"/>
          </a:p>
        </p:txBody>
      </p:sp>
      <p:sp>
        <p:nvSpPr>
          <p:cNvPr id="3" name="Content Placeholder 2"/>
          <p:cNvSpPr>
            <a:spLocks noGrp="1"/>
          </p:cNvSpPr>
          <p:nvPr>
            <p:ph idx="1"/>
          </p:nvPr>
        </p:nvSpPr>
        <p:spPr/>
        <p:txBody>
          <a:bodyPr/>
          <a:lstStyle/>
          <a:p>
            <a:r>
              <a:rPr lang="en-US" sz="3000" dirty="0" smtClean="0"/>
              <a:t>Paul’s </a:t>
            </a:r>
            <a:r>
              <a:rPr lang="en-US" sz="3000" dirty="0" smtClean="0"/>
              <a:t>Requests (1:11-12)</a:t>
            </a:r>
            <a:endParaRPr lang="en-US" sz="3000" dirty="0" smtClean="0"/>
          </a:p>
          <a:p>
            <a:pPr lvl="1"/>
            <a:r>
              <a:rPr lang="en-US" sz="2600" dirty="0" smtClean="0"/>
              <a:t>Worthiness </a:t>
            </a:r>
            <a:r>
              <a:rPr lang="en-US" sz="2600" dirty="0" smtClean="0"/>
              <a:t>in</a:t>
            </a:r>
            <a:r>
              <a:rPr lang="en-US" sz="2600" dirty="0" smtClean="0"/>
              <a:t> their calling from God</a:t>
            </a:r>
            <a:endParaRPr lang="en-US" sz="2600" dirty="0" smtClean="0"/>
          </a:p>
          <a:p>
            <a:pPr lvl="1"/>
            <a:r>
              <a:rPr lang="en-US" sz="2600" dirty="0" smtClean="0"/>
              <a:t>Fulfillment of all </a:t>
            </a:r>
            <a:r>
              <a:rPr lang="en-US" sz="2600" dirty="0" smtClean="0"/>
              <a:t>desires for good works </a:t>
            </a:r>
            <a:endParaRPr lang="en-US" sz="2600" dirty="0" smtClean="0"/>
          </a:p>
          <a:p>
            <a:pPr lvl="1"/>
            <a:r>
              <a:rPr lang="en-US" sz="2600" dirty="0" smtClean="0"/>
              <a:t>Jesus’ glorification in them</a:t>
            </a:r>
          </a:p>
          <a:p>
            <a:pPr lvl="1"/>
            <a:r>
              <a:rPr lang="en-US" sz="2600" dirty="0" smtClean="0"/>
              <a:t>Their glorification in Jesus</a:t>
            </a:r>
          </a:p>
          <a:p>
            <a:r>
              <a:rPr lang="en-US" sz="3000" dirty="0" smtClean="0"/>
              <a:t>Our Requests</a:t>
            </a:r>
          </a:p>
          <a:p>
            <a:pPr lvl="1"/>
            <a:r>
              <a:rPr lang="en-US" sz="2600" dirty="0" smtClean="0"/>
              <a:t>How </a:t>
            </a:r>
            <a:r>
              <a:rPr lang="en-US" sz="2600" dirty="0" smtClean="0"/>
              <a:t>can we improve our requests to reflect values </a:t>
            </a:r>
            <a:r>
              <a:rPr lang="en-US" sz="2600" dirty="0" smtClean="0"/>
              <a:t>like these in </a:t>
            </a:r>
            <a:r>
              <a:rPr lang="en-US" sz="2600" dirty="0" smtClean="0"/>
              <a:t>Paul’s requests here</a:t>
            </a:r>
            <a:r>
              <a:rPr lang="en-US" sz="2600" dirty="0" smtClean="0"/>
              <a:t>?</a:t>
            </a:r>
          </a:p>
          <a:p>
            <a:pPr lvl="1"/>
            <a:r>
              <a:rPr lang="en-US" sz="2600" dirty="0" smtClean="0"/>
              <a:t>What are our requests to be according to?</a:t>
            </a:r>
            <a:endParaRPr lang="en-US" sz="2600" dirty="0" smtClean="0"/>
          </a:p>
          <a:p>
            <a:pPr lvl="1"/>
            <a:endParaRPr lang="en-US" dirty="0"/>
          </a:p>
        </p:txBody>
      </p:sp>
    </p:spTree>
    <p:extLst>
      <p:ext uri="{BB962C8B-B14F-4D97-AF65-F5344CB8AC3E}">
        <p14:creationId xmlns:p14="http://schemas.microsoft.com/office/powerpoint/2010/main" val="2456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latin typeface="+mn-lt"/>
              </a:rPr>
              <a:t>Be</a:t>
            </a:r>
            <a:r>
              <a:rPr lang="en-US" sz="3200" kern="0" dirty="0" smtClean="0">
                <a:latin typeface="+mn-lt"/>
              </a:rPr>
              <a:t> made more like Christ through the effect of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4</a:t>
            </a:fld>
            <a:endParaRPr lang="en-US"/>
          </a:p>
        </p:txBody>
      </p:sp>
      <p:sp>
        <p:nvSpPr>
          <p:cNvPr id="45059" name="Rectangle 2"/>
          <p:cNvSpPr>
            <a:spLocks noGrp="1" noChangeArrowheads="1"/>
          </p:cNvSpPr>
          <p:nvPr>
            <p:ph type="title"/>
          </p:nvPr>
        </p:nvSpPr>
        <p:spPr>
          <a:xfrm>
            <a:off x="457200" y="0"/>
            <a:ext cx="8229600" cy="533400"/>
          </a:xfrm>
        </p:spPr>
        <p:txBody>
          <a:bodyPr/>
          <a:lstStyle/>
          <a:p>
            <a:pPr eaLnBrk="1" hangingPunct="1"/>
            <a:endParaRPr lang="en-US" sz="3200" dirty="0" smtClean="0"/>
          </a:p>
        </p:txBody>
      </p:sp>
      <p:graphicFrame>
        <p:nvGraphicFramePr>
          <p:cNvPr id="6" name="Content Placeholder 5"/>
          <p:cNvGraphicFramePr>
            <a:graphicFrameLocks noGrp="1"/>
          </p:cNvGraphicFramePr>
          <p:nvPr>
            <p:ph idx="1"/>
          </p:nvPr>
        </p:nvGraphicFramePr>
        <p:xfrm>
          <a:off x="1371600" y="304803"/>
          <a:ext cx="6629399" cy="6369164"/>
        </p:xfrm>
        <a:graphic>
          <a:graphicData uri="http://schemas.openxmlformats.org/drawingml/2006/table">
            <a:tbl>
              <a:tblPr/>
              <a:tblGrid>
                <a:gridCol w="762000"/>
                <a:gridCol w="2209800"/>
                <a:gridCol w="959722"/>
                <a:gridCol w="1141410"/>
                <a:gridCol w="1556467"/>
              </a:tblGrid>
              <a:tr h="282193">
                <a:tc>
                  <a:txBody>
                    <a:bodyPr/>
                    <a:lstStyle/>
                    <a:p>
                      <a:pPr marL="0" marR="0" algn="ctr">
                        <a:spcBef>
                          <a:spcPts val="0"/>
                        </a:spcBef>
                        <a:spcAft>
                          <a:spcPts val="0"/>
                        </a:spcAft>
                      </a:pPr>
                      <a:r>
                        <a:rPr lang="en-US" sz="1400" b="1" dirty="0">
                          <a:latin typeface="Garamond"/>
                          <a:ea typeface="Times New Roman"/>
                          <a:cs typeface="Times New Roman"/>
                        </a:rPr>
                        <a:t>Lesson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Title</a:t>
                      </a:r>
                      <a:endParaRPr lang="en-US" sz="18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latin typeface="Garamond"/>
                          <a:ea typeface="Times New Roman"/>
                          <a:cs typeface="Times New Roman"/>
                        </a:rPr>
                        <a:t>Teacher</a:t>
                      </a: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Day</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39370" indent="68580" algn="ctr">
                        <a:spcBef>
                          <a:spcPts val="0"/>
                        </a:spcBef>
                        <a:spcAft>
                          <a:spcPts val="0"/>
                        </a:spcAft>
                      </a:pPr>
                      <a:r>
                        <a:rPr lang="en-US" sz="1800" b="1" dirty="0">
                          <a:latin typeface="Garamond"/>
                          <a:ea typeface="Times New Roman"/>
                          <a:cs typeface="Times New Roman"/>
                        </a:rPr>
                        <a:t>Date</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327404">
                <a:tc>
                  <a:txBody>
                    <a:bodyPr/>
                    <a:lstStyle/>
                    <a:p>
                      <a:pPr marL="0" marR="0" algn="ctr">
                        <a:spcBef>
                          <a:spcPts val="0"/>
                        </a:spcBef>
                        <a:spcAft>
                          <a:spcPts val="0"/>
                        </a:spcAft>
                      </a:pPr>
                      <a:endParaRPr lang="en-US" sz="1200" dirty="0">
                        <a:latin typeface="Garamond"/>
                        <a:ea typeface="Times New Roman"/>
                        <a:cs typeface="Times New Roman"/>
                      </a:endParaRPr>
                    </a:p>
                    <a:p>
                      <a:pPr marL="0" marR="0" algn="ctr">
                        <a:spcBef>
                          <a:spcPts val="0"/>
                        </a:spcBef>
                        <a:spcAft>
                          <a:spcPts val="0"/>
                        </a:spcAft>
                      </a:pPr>
                      <a:r>
                        <a:rPr lang="en-US" sz="1200" dirty="0">
                          <a:latin typeface="Garamond"/>
                          <a:ea typeface="Times New Roman"/>
                          <a:cs typeface="Times New Roman"/>
                        </a:rPr>
                        <a:t>1</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GOALS FOR THE CLASS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Sunday</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February 20, 2011</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644">
                <a:tc>
                  <a:txBody>
                    <a:bodyPr/>
                    <a:lstStyle/>
                    <a:p>
                      <a:pPr marL="0" marR="0" algn="ctr">
                        <a:spcBef>
                          <a:spcPts val="0"/>
                        </a:spcBef>
                        <a:spcAft>
                          <a:spcPts val="0"/>
                        </a:spcAft>
                      </a:pPr>
                      <a:r>
                        <a:rPr lang="en-US" sz="1200">
                          <a:latin typeface="Garamond"/>
                          <a:ea typeface="Times New Roman"/>
                          <a:cs typeface="Times New Roman"/>
                        </a:rPr>
                        <a:t>2</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EARTHLY MOTIVES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February 23,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dirty="0">
                          <a:latin typeface="Garamond"/>
                          <a:ea typeface="Times New Roman"/>
                          <a:cs typeface="Times New Roman"/>
                        </a:rPr>
                        <a:t>3</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BALANCED PRAYERS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February 27, 2011</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4</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THE FRAMEWORK OF PRAYER</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2,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5</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FOR OTHERS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6,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6</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A PASSION FOR PEOPLE</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9,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7</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A CHALLENGING PRAYER</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13,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8</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EXCUSES FOR NOT PRAYING</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16,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9</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FOR EXCELLENCE</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20,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10</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FOR OPPORTUNITIES</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Russ</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27,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TO THE SOVEREIGN GOD</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March 30,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992">
                <a:tc>
                  <a:txBody>
                    <a:bodyPr/>
                    <a:lstStyle/>
                    <a:p>
                      <a:pPr marL="0" marR="0" algn="ctr">
                        <a:spcBef>
                          <a:spcPts val="0"/>
                        </a:spcBef>
                        <a:spcAft>
                          <a:spcPts val="0"/>
                        </a:spcAft>
                      </a:pPr>
                      <a:r>
                        <a:rPr lang="en-US" sz="1200">
                          <a:latin typeface="Garamond"/>
                          <a:ea typeface="Times New Roman"/>
                          <a:cs typeface="Times New Roman"/>
                        </a:rPr>
                        <a:t>12</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PRAYING FOR POWER</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Sunday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April 3, 2011</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647">
                <a:tc>
                  <a:txBody>
                    <a:bodyPr/>
                    <a:lstStyle/>
                    <a:p>
                      <a:pPr marL="0" marR="0" algn="ctr">
                        <a:spcBef>
                          <a:spcPts val="0"/>
                        </a:spcBef>
                        <a:spcAft>
                          <a:spcPts val="0"/>
                        </a:spcAft>
                      </a:pPr>
                      <a:r>
                        <a:rPr lang="en-US" sz="1200">
                          <a:latin typeface="Garamond"/>
                          <a:ea typeface="Times New Roman"/>
                          <a:cs typeface="Times New Roman"/>
                        </a:rPr>
                        <a:t>13</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Garamond"/>
                          <a:ea typeface="Times New Roman"/>
                          <a:cs typeface="Times New Roman"/>
                        </a:rPr>
                        <a:t>REVIEW</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Garamond"/>
                          <a:ea typeface="Times New Roman"/>
                          <a:cs typeface="Times New Roman"/>
                        </a:rPr>
                        <a:t>Ben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Wednesday</a:t>
                      </a:r>
                      <a:endParaRPr lang="en-US" sz="10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April 6, 2011</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5</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solidFill>
                  <a:srgbClr val="FFFF00"/>
                </a:solidFill>
                <a:latin typeface="+mn-lt"/>
              </a:rPr>
              <a:t>Be</a:t>
            </a:r>
            <a:r>
              <a:rPr lang="en-US" sz="3200" kern="0" dirty="0" smtClean="0">
                <a:solidFill>
                  <a:srgbClr val="FFFF00"/>
                </a:solidFill>
                <a:latin typeface="+mn-lt"/>
              </a:rPr>
              <a:t> made more like Christ through the effect of our prayers</a:t>
            </a:r>
            <a:endParaRPr kumimoji="0" lang="en-US" sz="3200" b="0" i="0" u="none" strike="noStrike" kern="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i="1" dirty="0" smtClean="0"/>
              <a:t>The Framework of Prayer</a:t>
            </a:r>
            <a:endParaRPr lang="en-US" i="1" dirty="0"/>
          </a:p>
        </p:txBody>
      </p:sp>
      <p:sp>
        <p:nvSpPr>
          <p:cNvPr id="5" name="Subtitle 4"/>
          <p:cNvSpPr>
            <a:spLocks noGrp="1"/>
          </p:cNvSpPr>
          <p:nvPr>
            <p:ph type="subTitle" sz="quarter" idx="1"/>
          </p:nvPr>
        </p:nvSpPr>
        <p:spPr/>
        <p:txBody>
          <a:bodyPr/>
          <a:lstStyle/>
          <a:p>
            <a:r>
              <a:rPr lang="en-US" dirty="0"/>
              <a:t>Why We Pray What We </a:t>
            </a:r>
            <a:r>
              <a:rPr lang="en-US" dirty="0" smtClean="0"/>
              <a:t>Pray </a:t>
            </a:r>
          </a:p>
          <a:p>
            <a:r>
              <a:rPr lang="en-US" dirty="0" smtClean="0"/>
              <a:t>(2 Thessalonians 1:1-12)</a:t>
            </a:r>
            <a:endParaRPr lang="en-US" dirty="0"/>
          </a:p>
        </p:txBody>
      </p:sp>
    </p:spTree>
    <p:extLst>
      <p:ext uri="{BB962C8B-B14F-4D97-AF65-F5344CB8AC3E}">
        <p14:creationId xmlns:p14="http://schemas.microsoft.com/office/powerpoint/2010/main" val="393213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a:t>
            </a:r>
            <a:r>
              <a:rPr lang="en-US" dirty="0" smtClean="0"/>
              <a:t>Prayer for the Thessalonians</a:t>
            </a:r>
            <a:endParaRPr lang="en-US" dirty="0"/>
          </a:p>
        </p:txBody>
      </p:sp>
      <p:sp>
        <p:nvSpPr>
          <p:cNvPr id="3" name="Content Placeholder 2"/>
          <p:cNvSpPr>
            <a:spLocks noGrp="1"/>
          </p:cNvSpPr>
          <p:nvPr>
            <p:ph idx="1"/>
          </p:nvPr>
        </p:nvSpPr>
        <p:spPr/>
        <p:txBody>
          <a:bodyPr/>
          <a:lstStyle/>
          <a:p>
            <a:r>
              <a:rPr lang="en-US" i="1" dirty="0" smtClean="0"/>
              <a:t>“We are bound to </a:t>
            </a:r>
            <a:r>
              <a:rPr lang="en-US" b="1" i="1" u="sng" dirty="0" smtClean="0"/>
              <a:t>thank God </a:t>
            </a:r>
            <a:r>
              <a:rPr lang="en-US" i="1" dirty="0" smtClean="0"/>
              <a:t>always for you, brethren, as it is fitting…” </a:t>
            </a:r>
            <a:r>
              <a:rPr lang="en-US" dirty="0" smtClean="0"/>
              <a:t>(1:3)</a:t>
            </a:r>
            <a:endParaRPr lang="en-US" i="1" dirty="0" smtClean="0"/>
          </a:p>
          <a:p>
            <a:r>
              <a:rPr lang="en-US" i="1" dirty="0" smtClean="0"/>
              <a:t>“Therefore we also </a:t>
            </a:r>
            <a:r>
              <a:rPr lang="en-US" b="1" i="1" u="sng" dirty="0" smtClean="0"/>
              <a:t>pray</a:t>
            </a:r>
            <a:r>
              <a:rPr lang="en-US" i="1" dirty="0" smtClean="0"/>
              <a:t> always for you...” </a:t>
            </a:r>
            <a:r>
              <a:rPr lang="en-US" dirty="0" smtClean="0"/>
              <a:t>(1:11)</a:t>
            </a:r>
          </a:p>
          <a:p>
            <a:pPr marL="0" indent="0">
              <a:buNone/>
            </a:pPr>
            <a:endParaRPr lang="en-US" i="1" dirty="0" smtClean="0"/>
          </a:p>
          <a:p>
            <a:pPr marL="0" indent="0">
              <a:buNone/>
            </a:pPr>
            <a:r>
              <a:rPr lang="en-US" i="1" dirty="0" smtClean="0"/>
              <a:t>What made Paul thankful for certain things about them and then moved him to make further requests on their behalf?</a:t>
            </a:r>
            <a:endParaRPr lang="en-US" i="1" dirty="0"/>
          </a:p>
        </p:txBody>
      </p:sp>
    </p:spTree>
    <p:extLst>
      <p:ext uri="{BB962C8B-B14F-4D97-AF65-F5344CB8AC3E}">
        <p14:creationId xmlns:p14="http://schemas.microsoft.com/office/powerpoint/2010/main" val="105235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r>
              <a:rPr lang="en-US" sz="3400" dirty="0" smtClean="0"/>
              <a:t>God’s Work: </a:t>
            </a:r>
            <a:r>
              <a:rPr lang="en-US" sz="3400" dirty="0" smtClean="0"/>
              <a:t>Foundation </a:t>
            </a:r>
            <a:r>
              <a:rPr lang="en-US" sz="3400" dirty="0" smtClean="0"/>
              <a:t>of Spiritually-Focused Prayers</a:t>
            </a:r>
            <a:endParaRPr lang="en-US" sz="3400" dirty="0"/>
          </a:p>
        </p:txBody>
      </p:sp>
      <p:sp>
        <p:nvSpPr>
          <p:cNvPr id="3" name="Content Placeholder 2"/>
          <p:cNvSpPr>
            <a:spLocks noGrp="1"/>
          </p:cNvSpPr>
          <p:nvPr>
            <p:ph idx="1"/>
          </p:nvPr>
        </p:nvSpPr>
        <p:spPr>
          <a:xfrm>
            <a:off x="533400" y="1295400"/>
            <a:ext cx="8229600" cy="4830763"/>
          </a:xfrm>
        </p:spPr>
        <p:txBody>
          <a:bodyPr/>
          <a:lstStyle/>
          <a:p>
            <a:pPr marL="0" indent="0">
              <a:buNone/>
            </a:pPr>
            <a:r>
              <a:rPr lang="en-US" sz="2300" i="1" dirty="0" smtClean="0"/>
              <a:t>“…which is manifest evidence of the righteous judgment of God, that you may be counted worthy of the kingdom of God, for which you also suffer; since it is a righteous thing with God to repay with tribulation those who trouble you, and to give you who are troubled rest with us when the Lord Jesus is revealed from heaven with His mighty angels, in flaming fire taking vengeance on those who do not know God, and on those who do not obey the gospel of our Lord Jesus Christ. These shall be punished with everlasting destruction from the presence of the Lord and from the glory of His power, when He comes, in that Day, to be glorified in His saints and to be admired among all those who believe, because our testimony among you was believed.” (1:5-10)</a:t>
            </a:r>
            <a:endParaRPr lang="en-US" sz="2300" i="1" dirty="0"/>
          </a:p>
        </p:txBody>
      </p:sp>
    </p:spTree>
    <p:extLst>
      <p:ext uri="{BB962C8B-B14F-4D97-AF65-F5344CB8AC3E}">
        <p14:creationId xmlns:p14="http://schemas.microsoft.com/office/powerpoint/2010/main" val="30163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Thanksgiving</a:t>
            </a:r>
            <a:endParaRPr lang="en-US" dirty="0"/>
          </a:p>
        </p:txBody>
      </p:sp>
      <p:sp>
        <p:nvSpPr>
          <p:cNvPr id="3" name="Content Placeholder 2"/>
          <p:cNvSpPr>
            <a:spLocks noGrp="1"/>
          </p:cNvSpPr>
          <p:nvPr>
            <p:ph idx="1"/>
          </p:nvPr>
        </p:nvSpPr>
        <p:spPr/>
        <p:txBody>
          <a:bodyPr/>
          <a:lstStyle/>
          <a:p>
            <a:r>
              <a:rPr lang="en-US" dirty="0" smtClean="0"/>
              <a:t>Paul’s </a:t>
            </a:r>
            <a:r>
              <a:rPr lang="en-US" dirty="0" smtClean="0"/>
              <a:t>Thanksgiving (1:3-4)</a:t>
            </a:r>
            <a:endParaRPr lang="en-US" dirty="0" smtClean="0"/>
          </a:p>
          <a:p>
            <a:pPr lvl="1"/>
            <a:r>
              <a:rPr lang="en-US" dirty="0" smtClean="0"/>
              <a:t>Growing faith</a:t>
            </a:r>
          </a:p>
          <a:p>
            <a:pPr lvl="1"/>
            <a:r>
              <a:rPr lang="en-US" dirty="0" smtClean="0"/>
              <a:t>Abounding love</a:t>
            </a:r>
          </a:p>
          <a:p>
            <a:pPr lvl="1"/>
            <a:r>
              <a:rPr lang="en-US" dirty="0" smtClean="0"/>
              <a:t>Endurance in tribulations</a:t>
            </a:r>
          </a:p>
          <a:p>
            <a:r>
              <a:rPr lang="en-US" dirty="0" smtClean="0"/>
              <a:t>Our Thanksgiving</a:t>
            </a:r>
          </a:p>
          <a:p>
            <a:pPr lvl="1"/>
            <a:r>
              <a:rPr lang="en-US" dirty="0" smtClean="0"/>
              <a:t>How </a:t>
            </a:r>
            <a:r>
              <a:rPr lang="en-US" dirty="0" smtClean="0"/>
              <a:t>does God’s work </a:t>
            </a:r>
            <a:r>
              <a:rPr lang="en-US" dirty="0" smtClean="0"/>
              <a:t>help </a:t>
            </a:r>
            <a:r>
              <a:rPr lang="en-US" dirty="0" smtClean="0"/>
              <a:t>us to have more spiritually-focused thanksgiving?</a:t>
            </a:r>
          </a:p>
          <a:p>
            <a:pPr lvl="1"/>
            <a:endParaRPr lang="en-US" dirty="0"/>
          </a:p>
        </p:txBody>
      </p:sp>
    </p:spTree>
    <p:extLst>
      <p:ext uri="{BB962C8B-B14F-4D97-AF65-F5344CB8AC3E}">
        <p14:creationId xmlns:p14="http://schemas.microsoft.com/office/powerpoint/2010/main" val="334850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10733</TotalTime>
  <Words>610</Words>
  <Application>Microsoft Office PowerPoint</Application>
  <PresentationFormat>On-screen Show (4:3)</PresentationFormat>
  <Paragraphs>119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Ripple</vt:lpstr>
      <vt:lpstr>PRE-CLASS ACTIVITY</vt:lpstr>
      <vt:lpstr>PowerPoint Presentation</vt:lpstr>
      <vt:lpstr>Prayer – A Source of Spiritual Growth</vt:lpstr>
      <vt:lpstr>PowerPoint Presentation</vt:lpstr>
      <vt:lpstr>Prayer – A Source of Spiritual Growth</vt:lpstr>
      <vt:lpstr>The Framework of Prayer</vt:lpstr>
      <vt:lpstr>Paul’s Prayer for the Thessalonians</vt:lpstr>
      <vt:lpstr>God’s Work: Foundation of Spiritually-Focused Prayers</vt:lpstr>
      <vt:lpstr>Better Thanksgiving</vt:lpstr>
      <vt:lpstr>Better Requests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Windows User</cp:lastModifiedBy>
  <cp:revision>202</cp:revision>
  <dcterms:created xsi:type="dcterms:W3CDTF">2002-05-07T01:10:22Z</dcterms:created>
  <dcterms:modified xsi:type="dcterms:W3CDTF">2011-03-02T23:19:09Z</dcterms:modified>
</cp:coreProperties>
</file>