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57"/>
  </p:notesMasterIdLst>
  <p:handoutMasterIdLst>
    <p:handoutMasterId r:id="rId58"/>
  </p:handoutMasterIdLst>
  <p:sldIdLst>
    <p:sldId id="516" r:id="rId2"/>
    <p:sldId id="365" r:id="rId3"/>
    <p:sldId id="470" r:id="rId4"/>
    <p:sldId id="518" r:id="rId5"/>
    <p:sldId id="519" r:id="rId6"/>
    <p:sldId id="522" r:id="rId7"/>
    <p:sldId id="523" r:id="rId8"/>
    <p:sldId id="524" r:id="rId9"/>
    <p:sldId id="520" r:id="rId10"/>
    <p:sldId id="526" r:id="rId11"/>
    <p:sldId id="527" r:id="rId12"/>
    <p:sldId id="473" r:id="rId13"/>
    <p:sldId id="515" r:id="rId14"/>
    <p:sldId id="447" r:id="rId15"/>
    <p:sldId id="505" r:id="rId16"/>
    <p:sldId id="521" r:id="rId17"/>
    <p:sldId id="517" r:id="rId18"/>
    <p:sldId id="497" r:id="rId19"/>
    <p:sldId id="507" r:id="rId20"/>
    <p:sldId id="508" r:id="rId21"/>
    <p:sldId id="510" r:id="rId22"/>
    <p:sldId id="511" r:id="rId23"/>
    <p:sldId id="509" r:id="rId24"/>
    <p:sldId id="512" r:id="rId25"/>
    <p:sldId id="513" r:id="rId26"/>
    <p:sldId id="514" r:id="rId27"/>
    <p:sldId id="506" r:id="rId28"/>
    <p:sldId id="457" r:id="rId29"/>
    <p:sldId id="496" r:id="rId30"/>
    <p:sldId id="502" r:id="rId31"/>
    <p:sldId id="501" r:id="rId32"/>
    <p:sldId id="503" r:id="rId33"/>
    <p:sldId id="504" r:id="rId34"/>
    <p:sldId id="475" r:id="rId35"/>
    <p:sldId id="490" r:id="rId36"/>
    <p:sldId id="474" r:id="rId37"/>
    <p:sldId id="495" r:id="rId38"/>
    <p:sldId id="484" r:id="rId39"/>
    <p:sldId id="471" r:id="rId40"/>
    <p:sldId id="466" r:id="rId41"/>
    <p:sldId id="468" r:id="rId42"/>
    <p:sldId id="458" r:id="rId43"/>
    <p:sldId id="448" r:id="rId44"/>
    <p:sldId id="456" r:id="rId45"/>
    <p:sldId id="450" r:id="rId46"/>
    <p:sldId id="451" r:id="rId47"/>
    <p:sldId id="437" r:id="rId48"/>
    <p:sldId id="440" r:id="rId49"/>
    <p:sldId id="441" r:id="rId50"/>
    <p:sldId id="443" r:id="rId51"/>
    <p:sldId id="489" r:id="rId52"/>
    <p:sldId id="413" r:id="rId53"/>
    <p:sldId id="427" r:id="rId54"/>
    <p:sldId id="429" r:id="rId55"/>
    <p:sldId id="410" r:id="rId56"/>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4658" autoAdjust="0"/>
  </p:normalViewPr>
  <p:slideViewPr>
    <p:cSldViewPr>
      <p:cViewPr varScale="1">
        <p:scale>
          <a:sx n="81" d="100"/>
          <a:sy n="81" d="100"/>
        </p:scale>
        <p:origin x="-691" y="-86"/>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3/12/2011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13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34</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36</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38</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40</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41</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43</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45</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47</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48</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49</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50</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51</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12</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Question</a:t>
            </a:r>
            <a:endParaRPr lang="en-US" sz="3200" i="1" dirty="0">
              <a:solidFill>
                <a:srgbClr val="FFFF00"/>
              </a:solidFill>
            </a:endParaRPr>
          </a:p>
        </p:txBody>
      </p:sp>
      <p:sp>
        <p:nvSpPr>
          <p:cNvPr id="4" name="TextBox 3"/>
          <p:cNvSpPr txBox="1"/>
          <p:nvPr/>
        </p:nvSpPr>
        <p:spPr>
          <a:xfrm>
            <a:off x="533400" y="1371600"/>
            <a:ext cx="8153400" cy="1077218"/>
          </a:xfrm>
          <a:prstGeom prst="rect">
            <a:avLst/>
          </a:prstGeom>
          <a:noFill/>
          <a:ln w="28575">
            <a:solidFill>
              <a:srgbClr val="FFFF00"/>
            </a:solidFill>
          </a:ln>
        </p:spPr>
        <p:txBody>
          <a:bodyPr wrap="square" rtlCol="0">
            <a:spAutoFit/>
          </a:bodyPr>
          <a:lstStyle/>
          <a:p>
            <a:r>
              <a:rPr lang="en-US" sz="3200" dirty="0" smtClean="0"/>
              <a:t>What do you know about these individuals?</a:t>
            </a:r>
          </a:p>
          <a:p>
            <a:r>
              <a:rPr lang="en-US" sz="3200" i="1" dirty="0" smtClean="0"/>
              <a:t>Hint – see Colossians 4</a:t>
            </a:r>
            <a:endParaRPr lang="en-US" sz="32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
        <p:nvSpPr>
          <p:cNvPr id="6" name="TextBox 5"/>
          <p:cNvSpPr txBox="1"/>
          <p:nvPr/>
        </p:nvSpPr>
        <p:spPr>
          <a:xfrm>
            <a:off x="1219200" y="2667000"/>
            <a:ext cx="6934200" cy="3416320"/>
          </a:xfrm>
          <a:prstGeom prst="rect">
            <a:avLst/>
          </a:prstGeom>
          <a:noFill/>
        </p:spPr>
        <p:txBody>
          <a:bodyPr wrap="square" rtlCol="0">
            <a:spAutoFit/>
          </a:bodyPr>
          <a:lstStyle/>
          <a:p>
            <a:pPr algn="l"/>
            <a:r>
              <a:rPr lang="en-US" sz="3600" dirty="0" err="1" smtClean="0">
                <a:latin typeface="Calibri" pitchFamily="34" charset="0"/>
              </a:rPr>
              <a:t>Epaphras</a:t>
            </a:r>
            <a:r>
              <a:rPr lang="en-US" sz="3600" dirty="0" smtClean="0">
                <a:latin typeface="Calibri" pitchFamily="34" charset="0"/>
              </a:rPr>
              <a:t>			</a:t>
            </a:r>
            <a:r>
              <a:rPr lang="en-US" sz="3600" dirty="0" err="1" smtClean="0">
                <a:latin typeface="Calibri" pitchFamily="34" charset="0"/>
              </a:rPr>
              <a:t>Tychicus</a:t>
            </a:r>
            <a:endParaRPr lang="en-US" sz="3600" dirty="0" smtClean="0">
              <a:latin typeface="Calibri" pitchFamily="34" charset="0"/>
            </a:endParaRPr>
          </a:p>
          <a:p>
            <a:pPr algn="l"/>
            <a:r>
              <a:rPr lang="en-US" sz="3600" dirty="0" err="1" smtClean="0">
                <a:latin typeface="Calibri" pitchFamily="34" charset="0"/>
              </a:rPr>
              <a:t>Onesimus</a:t>
            </a:r>
            <a:r>
              <a:rPr lang="en-US" sz="3600" dirty="0" smtClean="0">
                <a:latin typeface="Calibri" pitchFamily="34" charset="0"/>
              </a:rPr>
              <a:t>		Aristarchus</a:t>
            </a:r>
          </a:p>
          <a:p>
            <a:pPr algn="l"/>
            <a:r>
              <a:rPr lang="en-US" sz="3600" dirty="0" smtClean="0">
                <a:latin typeface="Calibri" pitchFamily="34" charset="0"/>
              </a:rPr>
              <a:t>Mark			Justus</a:t>
            </a:r>
          </a:p>
          <a:p>
            <a:pPr algn="l"/>
            <a:r>
              <a:rPr lang="en-US" sz="3600" dirty="0" smtClean="0">
                <a:latin typeface="Calibri" pitchFamily="34" charset="0"/>
              </a:rPr>
              <a:t>Demas			</a:t>
            </a:r>
            <a:r>
              <a:rPr lang="en-US" sz="3600" dirty="0" err="1" smtClean="0">
                <a:latin typeface="Calibri" pitchFamily="34" charset="0"/>
              </a:rPr>
              <a:t>Nympha</a:t>
            </a:r>
            <a:endParaRPr lang="en-US" sz="3600" dirty="0" smtClean="0">
              <a:latin typeface="Calibri" pitchFamily="34" charset="0"/>
            </a:endParaRPr>
          </a:p>
          <a:p>
            <a:pPr algn="l"/>
            <a:r>
              <a:rPr lang="en-US" sz="3600" dirty="0" err="1" smtClean="0">
                <a:latin typeface="Calibri" pitchFamily="34" charset="0"/>
              </a:rPr>
              <a:t>Archippus</a:t>
            </a:r>
            <a:r>
              <a:rPr lang="en-US" sz="3600" dirty="0" smtClean="0">
                <a:latin typeface="Calibri" pitchFamily="34" charset="0"/>
              </a:rPr>
              <a:t>		Philemon</a:t>
            </a:r>
          </a:p>
          <a:p>
            <a:pPr algn="l"/>
            <a:r>
              <a:rPr lang="en-US" sz="3600" dirty="0" err="1" smtClean="0">
                <a:latin typeface="Calibri" pitchFamily="34" charset="0"/>
              </a:rPr>
              <a:t>Apphia</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10</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04800" y="1905000"/>
            <a:ext cx="8534400" cy="457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12</a:t>
            </a:fld>
            <a:endParaRPr lang="en-US"/>
          </a:p>
        </p:txBody>
      </p:sp>
      <p:sp>
        <p:nvSpPr>
          <p:cNvPr id="45059" name="Rectangle 2"/>
          <p:cNvSpPr>
            <a:spLocks noGrp="1" noChangeArrowheads="1"/>
          </p:cNvSpPr>
          <p:nvPr>
            <p:ph type="title"/>
          </p:nvPr>
        </p:nvSpPr>
        <p:spPr>
          <a:xfrm>
            <a:off x="457200" y="0"/>
            <a:ext cx="8229600" cy="533400"/>
          </a:xfrm>
        </p:spPr>
        <p:txBody>
          <a:bodyPr/>
          <a:lstStyle/>
          <a:p>
            <a:pPr eaLnBrk="1" hangingPunct="1"/>
            <a:endParaRPr lang="en-US" sz="3200" dirty="0" smtClean="0"/>
          </a:p>
        </p:txBody>
      </p:sp>
      <p:graphicFrame>
        <p:nvGraphicFramePr>
          <p:cNvPr id="6" name="Content Placeholder 5"/>
          <p:cNvGraphicFramePr>
            <a:graphicFrameLocks noGrp="1"/>
          </p:cNvGraphicFramePr>
          <p:nvPr>
            <p:ph idx="1"/>
          </p:nvPr>
        </p:nvGraphicFramePr>
        <p:xfrm>
          <a:off x="1143000" y="366916"/>
          <a:ext cx="6857999" cy="6330808"/>
        </p:xfrm>
        <a:graphic>
          <a:graphicData uri="http://schemas.openxmlformats.org/drawingml/2006/table">
            <a:tbl>
              <a:tblPr/>
              <a:tblGrid>
                <a:gridCol w="838200"/>
                <a:gridCol w="2438400"/>
                <a:gridCol w="1066800"/>
                <a:gridCol w="958132"/>
                <a:gridCol w="1556467"/>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7404">
                <a:tc>
                  <a:txBody>
                    <a:bodyPr/>
                    <a:lstStyle/>
                    <a:p>
                      <a:pPr marL="0" marR="0" algn="ctr">
                        <a:spcBef>
                          <a:spcPts val="0"/>
                        </a:spcBef>
                        <a:spcAft>
                          <a:spcPts val="0"/>
                        </a:spcAft>
                      </a:pPr>
                      <a:r>
                        <a:rPr lang="en-US" sz="1400" dirty="0" smtClean="0">
                          <a:latin typeface="Garamond"/>
                          <a:ea typeface="Times New Roman"/>
                          <a:cs typeface="Times New Roman"/>
                        </a:rPr>
                        <a:t>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GOALS FOR THE CLASS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342644">
                <a:tc>
                  <a:txBody>
                    <a:bodyPr/>
                    <a:lstStyle/>
                    <a:p>
                      <a:pPr marL="0" marR="0" algn="ctr">
                        <a:spcBef>
                          <a:spcPts val="0"/>
                        </a:spcBef>
                        <a:spcAft>
                          <a:spcPts val="0"/>
                        </a:spcAft>
                      </a:pPr>
                      <a:r>
                        <a:rPr lang="en-US" sz="1400">
                          <a:latin typeface="Garamond"/>
                          <a:ea typeface="Times New Roman"/>
                          <a:cs typeface="Times New Roman"/>
                        </a:rPr>
                        <a:t>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EARTHLY MOTIVES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BALANCED PRAYERS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4</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THE FRAMEWORK OF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dirty="0">
                          <a:latin typeface="Garamond"/>
                          <a:ea typeface="Times New Roman"/>
                          <a:cs typeface="Times New Roman"/>
                        </a:rPr>
                        <a:t>5</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OTHERS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6</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PASSION FOR PEOPLE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9,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7</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CHALLENGING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8</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EXCUSES FOR NOT PRAYING</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9</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EXCELLENCE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10</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OPPORTUNITIES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11</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TO THE SOVEREIGN GOD</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30,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POWER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78647">
                <a:tc>
                  <a:txBody>
                    <a:bodyPr/>
                    <a:lstStyle/>
                    <a:p>
                      <a:pPr marL="0" marR="0" algn="ctr">
                        <a:spcBef>
                          <a:spcPts val="0"/>
                        </a:spcBef>
                        <a:spcAft>
                          <a:spcPts val="0"/>
                        </a:spcAft>
                      </a:pPr>
                      <a:r>
                        <a:rPr lang="en-US" sz="1400">
                          <a:latin typeface="Garamond"/>
                          <a:ea typeface="Times New Roman"/>
                          <a:cs typeface="Times New Roman"/>
                        </a:rPr>
                        <a:t>13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REVIEW</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13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solidFill>
                  <a:srgbClr val="FFFF00"/>
                </a:solidFill>
                <a:latin typeface="+mn-lt"/>
              </a:rPr>
              <a:t>Be</a:t>
            </a:r>
            <a:r>
              <a:rPr lang="en-US" sz="3200" kern="0" dirty="0" smtClean="0">
                <a:solidFill>
                  <a:srgbClr val="FFFF00"/>
                </a:solidFill>
                <a:latin typeface="+mn-lt"/>
              </a:rPr>
              <a:t> made more like Christ through the effect of our prayers</a:t>
            </a:r>
            <a:endParaRPr kumimoji="0" lang="en-US" sz="3200" b="0"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914400" y="228600"/>
            <a:ext cx="7723188" cy="914400"/>
          </a:xfrm>
          <a:noFill/>
        </p:spPr>
        <p:txBody>
          <a:bodyPr>
            <a:normAutofit/>
          </a:bodyPr>
          <a:lstStyle/>
          <a:p>
            <a:pPr eaLnBrk="1" hangingPunct="1"/>
            <a:r>
              <a:rPr lang="en-US" sz="5400" dirty="0" smtClean="0">
                <a:solidFill>
                  <a:srgbClr val="FFFF00"/>
                </a:solidFill>
                <a:effectLst/>
                <a:latin typeface="Calibri" pitchFamily="34" charset="0"/>
              </a:rPr>
              <a:t>Ephesians 4:13</a:t>
            </a:r>
          </a:p>
        </p:txBody>
      </p:sp>
      <p:sp>
        <p:nvSpPr>
          <p:cNvPr id="164867" name="Rectangle 3"/>
          <p:cNvSpPr>
            <a:spLocks noChangeArrowheads="1"/>
          </p:cNvSpPr>
          <p:nvPr/>
        </p:nvSpPr>
        <p:spPr bwMode="auto">
          <a:xfrm>
            <a:off x="609600" y="989111"/>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smtClean="0">
                <a:latin typeface="Calibri" pitchFamily="34" charset="0"/>
              </a:rPr>
              <a:t> </a:t>
            </a:r>
            <a:r>
              <a:rPr lang="en-US" sz="3200" i="1" baseline="30000" dirty="0" smtClean="0">
                <a:latin typeface="Calibri" pitchFamily="34" charset="0"/>
              </a:rPr>
              <a:t>13</a:t>
            </a:r>
            <a:r>
              <a:rPr lang="en-US" sz="3200" i="1" dirty="0" smtClean="0">
                <a:latin typeface="Calibri" pitchFamily="34" charset="0"/>
              </a:rPr>
              <a:t>until we all attain to the unity of the faith and of the knowledge of the Son of God, to mature manhood, </a:t>
            </a:r>
            <a:r>
              <a:rPr lang="en-US" sz="3200" i="1" dirty="0" smtClean="0">
                <a:solidFill>
                  <a:srgbClr val="FFFF00"/>
                </a:solidFill>
                <a:latin typeface="Calibri" pitchFamily="34" charset="0"/>
              </a:rPr>
              <a:t>to the measure of the stature of the fullness of Christ</a:t>
            </a:r>
            <a:r>
              <a:rPr lang="en-US" sz="3200" i="1" dirty="0" smtClean="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457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smtClean="0">
                <a:latin typeface="Calibri" pitchFamily="34" charset="0"/>
              </a:rPr>
              <a:t> </a:t>
            </a:r>
            <a:r>
              <a:rPr lang="en-US" sz="3600" i="1" baseline="30000" dirty="0" smtClean="0">
                <a:latin typeface="Calibri" pitchFamily="34" charset="0"/>
              </a:rPr>
              <a:t>29</a:t>
            </a:r>
            <a:r>
              <a:rPr lang="en-US" sz="3600" i="1" dirty="0" smtClean="0">
                <a:latin typeface="Calibri" pitchFamily="34" charset="0"/>
              </a:rPr>
              <a:t>For those whom he foreknew he also predestined </a:t>
            </a:r>
            <a:r>
              <a:rPr lang="en-US" sz="3600" i="1" dirty="0" smtClean="0">
                <a:solidFill>
                  <a:srgbClr val="FFFF00"/>
                </a:solidFill>
                <a:latin typeface="Calibri" pitchFamily="34" charset="0"/>
              </a:rPr>
              <a:t>to be conformed to the image of his Son</a:t>
            </a:r>
            <a:r>
              <a:rPr lang="en-US" sz="3600" i="1" dirty="0" smtClean="0">
                <a:latin typeface="Calibri" pitchFamily="34" charset="0"/>
              </a:rPr>
              <a:t>, in order that he might be the firstborn among many brothers.</a:t>
            </a:r>
            <a:endParaRPr lang="en-US" sz="3600" i="1" dirty="0">
              <a:latin typeface="Calibri" pitchFamily="34" charset="0"/>
            </a:endParaRPr>
          </a:p>
        </p:txBody>
      </p:sp>
      <p:sp>
        <p:nvSpPr>
          <p:cNvPr id="6" name="Rectangle 2"/>
          <p:cNvSpPr txBox="1">
            <a:spLocks noChangeArrowheads="1"/>
          </p:cNvSpPr>
          <p:nvPr/>
        </p:nvSpPr>
        <p:spPr bwMode="auto">
          <a:xfrm>
            <a:off x="990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00"/>
                </a:solidFill>
                <a:effectLst/>
                <a:uLnTx/>
                <a:uFillTx/>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15</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16</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17</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Prayers in I and II Thessalonians</a:t>
            </a:r>
          </a:p>
        </p:txBody>
      </p:sp>
      <p:sp>
        <p:nvSpPr>
          <p:cNvPr id="66563" name="Rectangle 3"/>
          <p:cNvSpPr>
            <a:spLocks noGrp="1" noChangeArrowheads="1"/>
          </p:cNvSpPr>
          <p:nvPr>
            <p:ph type="body" idx="1"/>
          </p:nvPr>
        </p:nvSpPr>
        <p:spPr>
          <a:xfrm>
            <a:off x="228600" y="1295400"/>
            <a:ext cx="4191000" cy="3657600"/>
          </a:xfrm>
        </p:spPr>
        <p:txBody>
          <a:bodyPr/>
          <a:lstStyle/>
          <a:p>
            <a:pPr eaLnBrk="1" hangingPunct="1">
              <a:lnSpc>
                <a:spcPct val="110000"/>
              </a:lnSpc>
              <a:buFont typeface="Wingdings" pitchFamily="2" charset="2"/>
              <a:buNone/>
              <a:tabLst>
                <a:tab pos="1598613" algn="l"/>
              </a:tabLst>
            </a:pPr>
            <a:r>
              <a:rPr lang="en-US" sz="3400" dirty="0" smtClean="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smtClean="0">
                <a:solidFill>
                  <a:srgbClr val="FFFF00"/>
                </a:solidFill>
                <a:effectLst/>
                <a:latin typeface="Calibri" pitchFamily="34" charset="0"/>
              </a:rPr>
              <a:t>II Thessalonians 1:3</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
        <p:nvSpPr>
          <p:cNvPr id="5" name="Rectangle 3"/>
          <p:cNvSpPr txBox="1">
            <a:spLocks noChangeArrowheads="1"/>
          </p:cNvSpPr>
          <p:nvPr/>
        </p:nvSpPr>
        <p:spPr bwMode="auto">
          <a:xfrm>
            <a:off x="4495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buNone/>
              <a:tabLst>
                <a:tab pos="1598613" algn="l"/>
              </a:tabLst>
            </a:pPr>
            <a:r>
              <a:rPr lang="en-US" sz="3400" dirty="0" smtClean="0">
                <a:solidFill>
                  <a:srgbClr val="FFFF00"/>
                </a:solidFill>
                <a:latin typeface="Calibri" pitchFamily="34" charset="0"/>
              </a:rPr>
              <a:t>II Thessalonians 1:11-12</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2:13</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2:16-17</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3:1-2</a:t>
            </a:r>
            <a:endPar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3:5</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3:16</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23:14</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14</a:t>
            </a:r>
            <a:r>
              <a:rPr lang="en-US" sz="4800" i="1" dirty="0" smtClean="0">
                <a:latin typeface="Calibri" pitchFamily="34" charset="0"/>
              </a:rPr>
              <a:t> Woe to you, scribes and Pharisees, hypocrites! For you devour widows’ houses, and </a:t>
            </a:r>
            <a:r>
              <a:rPr lang="en-US" sz="4800" i="1" dirty="0" smtClean="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19</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18:9-12</a:t>
            </a:r>
          </a:p>
        </p:txBody>
      </p:sp>
      <p:sp>
        <p:nvSpPr>
          <p:cNvPr id="164867" name="Rectangle 3"/>
          <p:cNvSpPr>
            <a:spLocks noChangeArrowheads="1"/>
          </p:cNvSpPr>
          <p:nvPr/>
        </p:nvSpPr>
        <p:spPr bwMode="auto">
          <a:xfrm>
            <a:off x="533400" y="1092805"/>
            <a:ext cx="8382000" cy="5816977"/>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i="1" baseline="30000" dirty="0" smtClean="0">
                <a:latin typeface="Calibri" pitchFamily="34" charset="0"/>
              </a:rPr>
              <a:t>9</a:t>
            </a:r>
            <a:r>
              <a:rPr lang="en-US" sz="3200" i="1" dirty="0" smtClean="0">
                <a:latin typeface="Calibri" pitchFamily="34" charset="0"/>
              </a:rPr>
              <a:t>He also told this parable to </a:t>
            </a:r>
            <a:r>
              <a:rPr lang="en-US" sz="3200" i="1" dirty="0" smtClean="0">
                <a:solidFill>
                  <a:srgbClr val="FFFF00"/>
                </a:solidFill>
                <a:latin typeface="Calibri" pitchFamily="34" charset="0"/>
              </a:rPr>
              <a:t>some who trusted in themselves that they were righteous</a:t>
            </a:r>
            <a:r>
              <a:rPr lang="en-US" sz="3200" i="1" dirty="0" smtClean="0">
                <a:latin typeface="Calibri" pitchFamily="34" charset="0"/>
              </a:rPr>
              <a:t>, and treated others with contempt: </a:t>
            </a:r>
            <a:r>
              <a:rPr lang="en-US" sz="3200" i="1" baseline="30000" dirty="0" smtClean="0">
                <a:latin typeface="Calibri" pitchFamily="34" charset="0"/>
              </a:rPr>
              <a:t>10</a:t>
            </a:r>
            <a:r>
              <a:rPr lang="en-US" sz="3200" i="1" dirty="0" smtClean="0">
                <a:latin typeface="Calibri" pitchFamily="34" charset="0"/>
              </a:rPr>
              <a:t>"Two men went up into the temple to pray, one a Pharisee and the other a tax collector. </a:t>
            </a:r>
            <a:r>
              <a:rPr lang="en-US" sz="3200" i="1" baseline="30000" dirty="0" smtClean="0">
                <a:latin typeface="Calibri" pitchFamily="34" charset="0"/>
              </a:rPr>
              <a:t>11</a:t>
            </a:r>
            <a:r>
              <a:rPr lang="en-US" sz="3200" i="1" dirty="0" smtClean="0">
                <a:latin typeface="Calibri" pitchFamily="34" charset="0"/>
              </a:rPr>
              <a:t>The Pharisee, standing by himself, prayed thus: 'God, I thank you that I am not like other men, </a:t>
            </a:r>
            <a:r>
              <a:rPr lang="en-US" sz="3200" i="1" dirty="0" err="1" smtClean="0">
                <a:latin typeface="Calibri" pitchFamily="34" charset="0"/>
              </a:rPr>
              <a:t>extortioners</a:t>
            </a:r>
            <a:r>
              <a:rPr lang="en-US" sz="3200" i="1" dirty="0" smtClean="0">
                <a:latin typeface="Calibri" pitchFamily="34" charset="0"/>
              </a:rPr>
              <a:t>, unjust, adulterers, or even like this tax collector. </a:t>
            </a:r>
            <a:r>
              <a:rPr lang="en-US" sz="3200" i="1" baseline="30000" dirty="0" smtClean="0">
                <a:latin typeface="Calibri" pitchFamily="34" charset="0"/>
              </a:rPr>
              <a:t>12</a:t>
            </a:r>
            <a:r>
              <a:rPr lang="en-US" sz="3200" i="1" dirty="0" smtClean="0">
                <a:latin typeface="Calibri" pitchFamily="34" charset="0"/>
              </a:rPr>
              <a:t> I fast twice a week; I give tithes of all that I get.'</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21</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18:13-14</a:t>
            </a:r>
          </a:p>
        </p:txBody>
      </p:sp>
      <p:sp>
        <p:nvSpPr>
          <p:cNvPr id="164867" name="Rectangle 3"/>
          <p:cNvSpPr>
            <a:spLocks noChangeArrowheads="1"/>
          </p:cNvSpPr>
          <p:nvPr/>
        </p:nvSpPr>
        <p:spPr bwMode="auto">
          <a:xfrm>
            <a:off x="533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3600" i="1" baseline="30000" dirty="0" smtClean="0">
                <a:latin typeface="Calibri" pitchFamily="34" charset="0"/>
              </a:rPr>
              <a:t>13</a:t>
            </a:r>
            <a:r>
              <a:rPr lang="en-US" sz="3600" i="1" dirty="0" smtClean="0">
                <a:latin typeface="Calibri" pitchFamily="34" charset="0"/>
              </a:rPr>
              <a:t>But the tax collector, standing far off, would not even lift up his eyes to heaven, but beat his breast, saying, </a:t>
            </a:r>
            <a:r>
              <a:rPr lang="en-US" sz="3600" i="1" dirty="0" smtClean="0">
                <a:solidFill>
                  <a:srgbClr val="FFFF00"/>
                </a:solidFill>
                <a:latin typeface="Calibri" pitchFamily="34" charset="0"/>
              </a:rPr>
              <a:t>'God, be merciful to me, a sinner!' </a:t>
            </a:r>
            <a:r>
              <a:rPr lang="en-US" sz="3600" i="1" baseline="30000" dirty="0" smtClean="0">
                <a:latin typeface="Calibri" pitchFamily="34" charset="0"/>
              </a:rPr>
              <a:t>14</a:t>
            </a:r>
            <a:r>
              <a:rPr lang="en-US" sz="3600" i="1" dirty="0" smtClean="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6:7</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7</a:t>
            </a:r>
            <a:r>
              <a:rPr lang="en-US" sz="4800" i="1" dirty="0" smtClean="0">
                <a:latin typeface="Calibri" pitchFamily="34" charset="0"/>
              </a:rPr>
              <a:t>"And when you pray, do not heap up </a:t>
            </a:r>
            <a:r>
              <a:rPr lang="en-US" sz="4800" i="1" dirty="0" smtClean="0">
                <a:solidFill>
                  <a:srgbClr val="FFFF00"/>
                </a:solidFill>
                <a:latin typeface="Calibri" pitchFamily="34" charset="0"/>
              </a:rPr>
              <a:t>empty phrases </a:t>
            </a:r>
            <a:r>
              <a:rPr lang="en-US" sz="4800" i="1" dirty="0" smtClean="0">
                <a:latin typeface="Calibri" pitchFamily="34" charset="0"/>
              </a:rPr>
              <a:t>as the Gentiles do, for they think that they will be heard for their </a:t>
            </a:r>
            <a:r>
              <a:rPr lang="en-US" sz="4800" i="1" dirty="0" smtClean="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James 4:2-3</a:t>
            </a:r>
          </a:p>
        </p:txBody>
      </p:sp>
      <p:sp>
        <p:nvSpPr>
          <p:cNvPr id="164867" name="Rectangle 3"/>
          <p:cNvSpPr>
            <a:spLocks noChangeArrowheads="1"/>
          </p:cNvSpPr>
          <p:nvPr/>
        </p:nvSpPr>
        <p:spPr bwMode="auto">
          <a:xfrm>
            <a:off x="533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4400" i="1" dirty="0" smtClean="0">
                <a:latin typeface="Calibri" pitchFamily="34" charset="0"/>
              </a:rPr>
              <a:t>You do not have, because you do not ask. </a:t>
            </a:r>
            <a:r>
              <a:rPr lang="en-US" sz="4400" i="1" baseline="30000" dirty="0" smtClean="0">
                <a:latin typeface="Calibri" pitchFamily="34" charset="0"/>
              </a:rPr>
              <a:t>3</a:t>
            </a:r>
            <a:r>
              <a:rPr lang="en-US" sz="4400" i="1" dirty="0" smtClean="0">
                <a:latin typeface="Calibri" pitchFamily="34" charset="0"/>
              </a:rPr>
              <a:t>You ask and do not receive, because </a:t>
            </a:r>
            <a:r>
              <a:rPr lang="en-US" sz="4400" i="1" dirty="0" smtClean="0">
                <a:solidFill>
                  <a:srgbClr val="FFFF00"/>
                </a:solidFill>
                <a:latin typeface="Calibri" pitchFamily="34" charset="0"/>
              </a:rPr>
              <a:t>you ask wrongly, to spend it on your passions</a:t>
            </a:r>
            <a:r>
              <a:rPr lang="en-US" sz="4400" i="1" dirty="0" smtClean="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27</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2062103"/>
          </a:xfrm>
          <a:prstGeom prst="rect">
            <a:avLst/>
          </a:prstGeom>
          <a:noFill/>
        </p:spPr>
        <p:txBody>
          <a:bodyPr wrap="square" rtlCol="0">
            <a:spAutoFit/>
          </a:bodyPr>
          <a:lstStyle/>
          <a:p>
            <a:r>
              <a:rPr lang="en-US" sz="4400" dirty="0" smtClean="0">
                <a:solidFill>
                  <a:srgbClr val="FFFF00"/>
                </a:solidFill>
              </a:rPr>
              <a:t>Prayer – A Path to Spiritual Growth</a:t>
            </a:r>
            <a:endParaRPr lang="en-US" sz="4000" dirty="0" smtClean="0">
              <a:solidFill>
                <a:srgbClr val="FFFF00"/>
              </a:solidFill>
            </a:endParaRPr>
          </a:p>
          <a:p>
            <a:r>
              <a:rPr lang="en-US" sz="3600" i="1" dirty="0" smtClean="0">
                <a:solidFill>
                  <a:srgbClr val="FFFF00"/>
                </a:solidFill>
              </a:rPr>
              <a:t>Pre-Class Question</a:t>
            </a:r>
            <a:endParaRPr lang="en-US" sz="3600" i="1" dirty="0">
              <a:solidFill>
                <a:srgbClr val="FFFF00"/>
              </a:solidFill>
            </a:endParaRPr>
          </a:p>
        </p:txBody>
      </p:sp>
      <p:sp>
        <p:nvSpPr>
          <p:cNvPr id="4" name="TextBox 3"/>
          <p:cNvSpPr txBox="1"/>
          <p:nvPr/>
        </p:nvSpPr>
        <p:spPr>
          <a:xfrm>
            <a:off x="838200" y="2895600"/>
            <a:ext cx="7772400" cy="2123658"/>
          </a:xfrm>
          <a:prstGeom prst="rect">
            <a:avLst/>
          </a:prstGeom>
          <a:noFill/>
          <a:ln w="28575">
            <a:solidFill>
              <a:srgbClr val="FFFF00"/>
            </a:solidFill>
          </a:ln>
        </p:spPr>
        <p:txBody>
          <a:bodyPr wrap="square" rtlCol="0">
            <a:spAutoFit/>
          </a:bodyPr>
          <a:lstStyle/>
          <a:p>
            <a:r>
              <a:rPr lang="en-US" sz="4400" dirty="0" smtClean="0"/>
              <a:t>What do you hope to accomplish when you pray?  List several things.</a:t>
            </a:r>
            <a:endParaRPr lang="en-US" sz="4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200329"/>
          </a:xfrm>
          <a:prstGeom prst="rect">
            <a:avLst/>
          </a:prstGeom>
          <a:noFill/>
          <a:ln w="28575">
            <a:solidFill>
              <a:srgbClr val="FFFF00"/>
            </a:solidFill>
          </a:ln>
        </p:spPr>
        <p:txBody>
          <a:bodyPr wrap="square" rtlCol="0">
            <a:spAutoFit/>
          </a:bodyPr>
          <a:lstStyle/>
          <a:p>
            <a:r>
              <a:rPr lang="en-US" sz="3600" dirty="0" smtClean="0"/>
              <a:t>What do you hope to accomplish when you pray?  </a:t>
            </a:r>
            <a:endParaRPr lang="en-US" sz="3600" dirty="0"/>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Something will happen</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solidFill>
                  <a:srgbClr val="FFFF00"/>
                </a:solidFill>
              </a:rPr>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solidFill>
                  <a:srgbClr val="FFFF00"/>
                </a:solidFill>
              </a:rPr>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solidFill>
                  <a:srgbClr val="FFFF00"/>
                </a:solidFill>
              </a:rPr>
              <a:t>Health of a loved one</a:t>
            </a:r>
          </a:p>
          <a:p>
            <a:r>
              <a:rPr lang="en-US" sz="2200" i="1" dirty="0" smtClean="0">
                <a:solidFill>
                  <a:srgbClr val="FFFF00"/>
                </a:solidFill>
              </a:rPr>
              <a:t>Salvation for someone</a:t>
            </a:r>
          </a:p>
          <a:p>
            <a:r>
              <a:rPr lang="en-US" sz="2200" i="1" dirty="0" smtClean="0"/>
              <a:t>Wisdom and knowledge</a:t>
            </a:r>
          </a:p>
          <a:p>
            <a:r>
              <a:rPr lang="en-US" sz="2200" i="1" dirty="0" smtClean="0">
                <a:solidFill>
                  <a:srgbClr val="FFFF00"/>
                </a:solidFill>
              </a:rPr>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solidFill>
                  <a:srgbClr val="FFFF00"/>
                </a:solidFill>
              </a:rPr>
              <a:t>Word would be spread</a:t>
            </a:r>
          </a:p>
          <a:p>
            <a:r>
              <a:rPr lang="en-US" sz="2200" i="1" dirty="0" smtClean="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Prayer does something</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solidFill>
                  <a:srgbClr val="FFFF00"/>
                </a:solidFill>
              </a:rPr>
              <a:t>Express our gratitude and love</a:t>
            </a:r>
          </a:p>
          <a:p>
            <a:r>
              <a:rPr lang="en-US" sz="2200" i="1" dirty="0" smtClean="0">
                <a:solidFill>
                  <a:srgbClr val="FFFF00"/>
                </a:solidFill>
              </a:rPr>
              <a:t>Honor God</a:t>
            </a:r>
          </a:p>
          <a:p>
            <a:r>
              <a:rPr lang="en-US" sz="2200" i="1" dirty="0" smtClean="0">
                <a:solidFill>
                  <a:srgbClr val="FFFF00"/>
                </a:solidFill>
              </a:rPr>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solidFill>
                  <a:srgbClr val="FFFF00"/>
                </a:solidFill>
              </a:rPr>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To be changed</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solidFill>
                  <a:srgbClr val="FFFF00"/>
                </a:solidFill>
              </a:rPr>
              <a:t>Closeness with God</a:t>
            </a:r>
          </a:p>
          <a:p>
            <a:r>
              <a:rPr lang="en-US" sz="2200" i="1" dirty="0" smtClean="0">
                <a:solidFill>
                  <a:srgbClr val="FFFF00"/>
                </a:solidFill>
              </a:rPr>
              <a:t>Forgiveness for sins</a:t>
            </a:r>
          </a:p>
          <a:p>
            <a:r>
              <a:rPr lang="en-US" sz="2200" i="1" dirty="0" smtClean="0">
                <a:solidFill>
                  <a:srgbClr val="FFFF00"/>
                </a:solidFill>
              </a:rPr>
              <a:t>A sense of cleansing</a:t>
            </a:r>
          </a:p>
          <a:p>
            <a:r>
              <a:rPr lang="en-US" sz="2200" i="1" dirty="0" smtClean="0"/>
              <a:t>Protection for our loved ones</a:t>
            </a:r>
          </a:p>
          <a:p>
            <a:r>
              <a:rPr lang="en-US" sz="2200" i="1" dirty="0" smtClean="0">
                <a:solidFill>
                  <a:srgbClr val="FFFF00"/>
                </a:solidFill>
              </a:rPr>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785652"/>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solidFill>
                  <a:srgbClr val="FFFF00"/>
                </a:solidFill>
              </a:rPr>
              <a:t>Wisdom and knowledge</a:t>
            </a:r>
          </a:p>
          <a:p>
            <a:r>
              <a:rPr lang="en-US" sz="2200" i="1" dirty="0" smtClean="0"/>
              <a:t>Gain opportunities</a:t>
            </a:r>
          </a:p>
          <a:p>
            <a:r>
              <a:rPr lang="en-US" sz="2200" i="1" dirty="0" smtClean="0">
                <a:solidFill>
                  <a:srgbClr val="FFFF00"/>
                </a:solidFill>
              </a:rPr>
              <a:t>Relief from anger</a:t>
            </a:r>
          </a:p>
          <a:p>
            <a:r>
              <a:rPr lang="en-US" sz="2200" i="1" dirty="0" smtClean="0">
                <a:solidFill>
                  <a:srgbClr val="FFFF00"/>
                </a:solidFill>
              </a:rPr>
              <a:t>Relief from fear</a:t>
            </a:r>
          </a:p>
          <a:p>
            <a:r>
              <a:rPr lang="en-US" sz="2200" i="1" dirty="0" smtClean="0"/>
              <a:t>For God to hear me</a:t>
            </a:r>
          </a:p>
          <a:p>
            <a:r>
              <a:rPr lang="en-US" sz="2200" i="1" dirty="0" smtClean="0"/>
              <a:t>That the word would be spread</a:t>
            </a:r>
          </a:p>
          <a:p>
            <a:r>
              <a:rPr lang="en-US" sz="2200" i="1" dirty="0" smtClean="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34</a:t>
            </a:fld>
            <a:endParaRPr lang="en-US"/>
          </a:p>
        </p:txBody>
      </p:sp>
      <p:sp>
        <p:nvSpPr>
          <p:cNvPr id="47107" name="Rectangle 2"/>
          <p:cNvSpPr>
            <a:spLocks noGrp="1" noChangeArrowheads="1"/>
          </p:cNvSpPr>
          <p:nvPr>
            <p:ph type="title"/>
          </p:nvPr>
        </p:nvSpPr>
        <p:spPr/>
        <p:txBody>
          <a:bodyPr/>
          <a:lstStyle/>
          <a:p>
            <a:pPr eaLnBrk="1" hangingPunct="1"/>
            <a:r>
              <a:rPr lang="en-US" smtClean="0"/>
              <a:t>Lesson 6 Objectives</a:t>
            </a:r>
          </a:p>
        </p:txBody>
      </p:sp>
      <p:sp>
        <p:nvSpPr>
          <p:cNvPr id="104451" name="Rectangle 3"/>
          <p:cNvSpPr>
            <a:spLocks noGrp="1" noChangeArrowheads="1"/>
          </p:cNvSpPr>
          <p:nvPr>
            <p:ph type="body" idx="1"/>
          </p:nvPr>
        </p:nvSpPr>
        <p:spPr>
          <a:xfrm>
            <a:off x="381000" y="2057400"/>
            <a:ext cx="8305800" cy="3352800"/>
          </a:xfrm>
        </p:spPr>
        <p:txBody>
          <a:bodyPr/>
          <a:lstStyle/>
          <a:p>
            <a:pPr marL="401638" indent="-401638" eaLnBrk="1" hangingPunct="1">
              <a:defRPr/>
            </a:pPr>
            <a:r>
              <a:rPr lang="en-US" dirty="0" smtClean="0">
                <a:effectLst/>
              </a:rPr>
              <a:t>Describe the setting and audience for this sermon.</a:t>
            </a:r>
          </a:p>
          <a:p>
            <a:pPr marL="401638" indent="-401638" eaLnBrk="1" hangingPunct="1">
              <a:defRPr/>
            </a:pPr>
            <a:r>
              <a:rPr lang="en-US" dirty="0" smtClean="0">
                <a:effectLst/>
              </a:rPr>
              <a:t>List at least three OT references made in the sermon.</a:t>
            </a:r>
          </a:p>
          <a:p>
            <a:pPr marL="401638" indent="-401638" eaLnBrk="1" hangingPunct="1">
              <a:defRPr/>
            </a:pPr>
            <a:r>
              <a:rPr lang="en-US" dirty="0" smtClean="0">
                <a:effectLst/>
              </a:rPr>
              <a:t>Explain how the sermon is suited for Jews &amp; Gentiles.</a:t>
            </a:r>
            <a:r>
              <a:rPr lang="en-US" dirty="0" smtClean="0"/>
              <a:t> </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838200" y="1752600"/>
            <a:ext cx="7772400" cy="1200329"/>
          </a:xfrm>
          <a:prstGeom prst="rect">
            <a:avLst/>
          </a:prstGeom>
          <a:noFill/>
          <a:ln w="28575">
            <a:solidFill>
              <a:srgbClr val="FFFF00"/>
            </a:solidFill>
          </a:ln>
        </p:spPr>
        <p:txBody>
          <a:bodyPr wrap="square" rtlCol="0">
            <a:spAutoFit/>
          </a:bodyPr>
          <a:lstStyle/>
          <a:p>
            <a:r>
              <a:rPr lang="en-US" sz="3600" dirty="0" smtClean="0"/>
              <a:t>Review and answer the three objectives of Lesson 5 listed below.</a:t>
            </a:r>
            <a:endParaRPr lang="en-US" sz="3600" dirty="0"/>
          </a:p>
        </p:txBody>
      </p:sp>
      <p:sp>
        <p:nvSpPr>
          <p:cNvPr id="5" name="Rectangle 4"/>
          <p:cNvSpPr/>
          <p:nvPr/>
        </p:nvSpPr>
        <p:spPr>
          <a:xfrm>
            <a:off x="762000" y="3200400"/>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smtClean="0"/>
              <a:t>Describe the circumstances and preparation God made to bring Peter to Cornelius’ house.</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Explain the significance of the Holy Spirit falling on Cornelius and his household.</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List at least four of our themes found in the sermon.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36</a:t>
            </a:fld>
            <a:endParaRPr lang="en-US"/>
          </a:p>
        </p:txBody>
      </p:sp>
      <p:sp>
        <p:nvSpPr>
          <p:cNvPr id="254978" name="Rectangle 2"/>
          <p:cNvSpPr>
            <a:spLocks noChangeArrowheads="1"/>
          </p:cNvSpPr>
          <p:nvPr/>
        </p:nvSpPr>
        <p:spPr bwMode="auto">
          <a:xfrm>
            <a:off x="76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smtClean="0"/>
              <a:t>Sermons in Acts - Lessons List</a:t>
            </a:r>
          </a:p>
        </p:txBody>
      </p:sp>
      <p:sp>
        <p:nvSpPr>
          <p:cNvPr id="46085" name="Rectangle 4"/>
          <p:cNvSpPr>
            <a:spLocks noGrp="1" noChangeArrowheads="1"/>
          </p:cNvSpPr>
          <p:nvPr>
            <p:ph type="body" idx="1"/>
          </p:nvPr>
        </p:nvSpPr>
        <p:spPr>
          <a:xfrm>
            <a:off x="76200" y="914400"/>
            <a:ext cx="8991600" cy="4530725"/>
          </a:xfrm>
        </p:spPr>
        <p:txBody>
          <a:bodyPr/>
          <a:lstStyle/>
          <a:p>
            <a:pPr marL="573088" indent="-573088" eaLnBrk="1" hangingPunct="1">
              <a:lnSpc>
                <a:spcPct val="130000"/>
              </a:lnSpc>
              <a:buFont typeface="Wingdings" pitchFamily="2" charset="2"/>
              <a:buNone/>
              <a:tabLst>
                <a:tab pos="6059488" algn="l"/>
                <a:tab pos="7999413" algn="l"/>
              </a:tabLst>
            </a:pPr>
            <a:r>
              <a:rPr lang="en-US" sz="2800" smtClean="0">
                <a:solidFill>
                  <a:srgbClr val="FFFF00"/>
                </a:solidFill>
                <a:effectLst/>
              </a:rPr>
              <a:t>#	                </a:t>
            </a:r>
            <a:r>
              <a:rPr lang="en-US" sz="2800" u="sng" smtClean="0">
                <a:solidFill>
                  <a:srgbClr val="FFFF00"/>
                </a:solidFill>
                <a:effectLst/>
              </a:rPr>
              <a:t>Title</a:t>
            </a:r>
            <a:r>
              <a:rPr lang="en-US" sz="2800" smtClean="0">
                <a:solidFill>
                  <a:srgbClr val="FFFF00"/>
                </a:solidFill>
                <a:effectLst/>
              </a:rPr>
              <a:t>	</a:t>
            </a:r>
            <a:r>
              <a:rPr lang="en-US" sz="2800" u="sng" smtClean="0">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37</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38</a:t>
            </a:fld>
            <a:endParaRPr lang="en-US"/>
          </a:p>
        </p:txBody>
      </p:sp>
      <p:sp>
        <p:nvSpPr>
          <p:cNvPr id="55299" name="Rectangle 2"/>
          <p:cNvSpPr>
            <a:spLocks noGrp="1" noChangeArrowheads="1"/>
          </p:cNvSpPr>
          <p:nvPr>
            <p:ph type="title"/>
          </p:nvPr>
        </p:nvSpPr>
        <p:spPr/>
        <p:txBody>
          <a:bodyPr/>
          <a:lstStyle/>
          <a:p>
            <a:pPr eaLnBrk="1" hangingPunct="1"/>
            <a:r>
              <a:rPr lang="en-US" sz="4000" dirty="0" smtClean="0">
                <a:effectLst/>
              </a:rPr>
              <a:t>Outline of Paul’s Sermon (Acts 13:16-41)</a:t>
            </a:r>
          </a:p>
        </p:txBody>
      </p:sp>
      <p:sp>
        <p:nvSpPr>
          <p:cNvPr id="106499" name="Rectangle 3"/>
          <p:cNvSpPr>
            <a:spLocks noGrp="1" noChangeArrowheads="1"/>
          </p:cNvSpPr>
          <p:nvPr>
            <p:ph type="body" idx="1"/>
          </p:nvPr>
        </p:nvSpPr>
        <p:spPr>
          <a:xfrm>
            <a:off x="381000" y="1752600"/>
            <a:ext cx="8610600" cy="4225925"/>
          </a:xfrm>
        </p:spPr>
        <p:txBody>
          <a:bodyPr/>
          <a:lstStyle/>
          <a:p>
            <a:pPr eaLnBrk="1" hangingPunct="1">
              <a:lnSpc>
                <a:spcPct val="110000"/>
              </a:lnSpc>
              <a:buFont typeface="Wingdings" pitchFamily="2" charset="2"/>
              <a:buNone/>
              <a:tabLst>
                <a:tab pos="2111375" algn="l"/>
              </a:tabLst>
              <a:defRPr/>
            </a:pPr>
            <a:r>
              <a:rPr lang="en-US" dirty="0" smtClean="0"/>
              <a:t>13:16-22 – History of Israel (Jacob</a:t>
            </a:r>
            <a:r>
              <a:rPr lang="en-US" dirty="0" smtClean="0">
                <a:sym typeface="Wingdings" pitchFamily="2" charset="2"/>
              </a:rPr>
              <a:t> to </a:t>
            </a:r>
            <a:r>
              <a:rPr lang="en-US" dirty="0" smtClean="0"/>
              <a:t>David)</a:t>
            </a:r>
          </a:p>
          <a:p>
            <a:pPr eaLnBrk="1" hangingPunct="1">
              <a:lnSpc>
                <a:spcPct val="110000"/>
              </a:lnSpc>
              <a:buFont typeface="Wingdings" pitchFamily="2" charset="2"/>
              <a:buNone/>
              <a:tabLst>
                <a:tab pos="2111375" algn="l"/>
              </a:tabLst>
              <a:defRPr/>
            </a:pPr>
            <a:r>
              <a:rPr lang="en-US" dirty="0" smtClean="0"/>
              <a:t>13:23-25 – The Coming of Jesus, the Savior</a:t>
            </a:r>
          </a:p>
          <a:p>
            <a:pPr eaLnBrk="1" hangingPunct="1">
              <a:lnSpc>
                <a:spcPct val="110000"/>
              </a:lnSpc>
              <a:buFont typeface="Wingdings" pitchFamily="2" charset="2"/>
              <a:buNone/>
              <a:tabLst>
                <a:tab pos="2111375" algn="l"/>
              </a:tabLst>
              <a:defRPr/>
            </a:pPr>
            <a:r>
              <a:rPr lang="en-US" dirty="0" smtClean="0"/>
              <a:t>13:26-31 – Jews Fulfilled Prophecies of Jesus 	(Condemnation, Death, Burial)</a:t>
            </a:r>
          </a:p>
          <a:p>
            <a:pPr eaLnBrk="1" hangingPunct="1">
              <a:lnSpc>
                <a:spcPct val="110000"/>
              </a:lnSpc>
              <a:buFont typeface="Wingdings" pitchFamily="2" charset="2"/>
              <a:buNone/>
              <a:tabLst>
                <a:tab pos="2111375" algn="l"/>
              </a:tabLst>
              <a:defRPr/>
            </a:pPr>
            <a:r>
              <a:rPr lang="en-US" dirty="0" smtClean="0"/>
              <a:t>13:32-37 – Resurrection Prophecies Fulfilled </a:t>
            </a:r>
          </a:p>
          <a:p>
            <a:pPr eaLnBrk="1" hangingPunct="1">
              <a:lnSpc>
                <a:spcPct val="110000"/>
              </a:lnSpc>
              <a:buFont typeface="Wingdings" pitchFamily="2" charset="2"/>
              <a:buNone/>
              <a:tabLst>
                <a:tab pos="2111375" algn="l"/>
              </a:tabLst>
              <a:defRPr/>
            </a:pPr>
            <a:r>
              <a:rPr lang="en-US" dirty="0" smtClean="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39</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After Stephen’s Death: The Word Spreads Amid Persecution (Acts 1:8)</a:t>
            </a:r>
          </a:p>
        </p:txBody>
      </p:sp>
      <p:sp>
        <p:nvSpPr>
          <p:cNvPr id="66563" name="Rectangle 3"/>
          <p:cNvSpPr>
            <a:spLocks noGrp="1" noChangeArrowheads="1"/>
          </p:cNvSpPr>
          <p:nvPr>
            <p:ph type="body" idx="1"/>
          </p:nvPr>
        </p:nvSpPr>
        <p:spPr>
          <a:xfrm>
            <a:off x="381000" y="1447800"/>
            <a:ext cx="8458200" cy="47244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8:1</a:t>
            </a:r>
            <a:r>
              <a:rPr lang="en-US" dirty="0" smtClean="0">
                <a:effectLst/>
              </a:rPr>
              <a:t>	Church scattered to Judea, Samaria</a:t>
            </a:r>
          </a:p>
          <a:p>
            <a:pPr eaLnBrk="1" hangingPunct="1">
              <a:lnSpc>
                <a:spcPct val="110000"/>
              </a:lnSpc>
              <a:buFont typeface="Wingdings" pitchFamily="2" charset="2"/>
              <a:buNone/>
              <a:tabLst>
                <a:tab pos="1598613" algn="l"/>
              </a:tabLst>
            </a:pPr>
            <a:r>
              <a:rPr lang="en-US" dirty="0" smtClean="0">
                <a:solidFill>
                  <a:srgbClr val="FFFF00"/>
                </a:solidFill>
                <a:effectLst/>
              </a:rPr>
              <a:t>8:3</a:t>
            </a:r>
            <a:r>
              <a:rPr lang="en-US" dirty="0" smtClean="0">
                <a:effectLst/>
              </a:rPr>
              <a:t>	Persecution</a:t>
            </a:r>
          </a:p>
          <a:p>
            <a:pPr eaLnBrk="1" hangingPunct="1">
              <a:lnSpc>
                <a:spcPct val="110000"/>
              </a:lnSpc>
              <a:buFont typeface="Wingdings" pitchFamily="2" charset="2"/>
              <a:buNone/>
              <a:tabLst>
                <a:tab pos="1598613" algn="l"/>
              </a:tabLst>
            </a:pPr>
            <a:r>
              <a:rPr lang="en-US" dirty="0" smtClean="0">
                <a:solidFill>
                  <a:srgbClr val="FFFF00"/>
                </a:solidFill>
                <a:effectLst/>
              </a:rPr>
              <a:t>8:4-25</a:t>
            </a:r>
            <a:r>
              <a:rPr lang="en-US" dirty="0" smtClean="0">
                <a:effectLst/>
              </a:rPr>
              <a:t>	Philip in Samaria</a:t>
            </a:r>
          </a:p>
          <a:p>
            <a:pPr eaLnBrk="1" hangingPunct="1">
              <a:lnSpc>
                <a:spcPct val="110000"/>
              </a:lnSpc>
              <a:buFont typeface="Wingdings" pitchFamily="2" charset="2"/>
              <a:buNone/>
              <a:tabLst>
                <a:tab pos="1598613" algn="l"/>
              </a:tabLst>
            </a:pPr>
            <a:r>
              <a:rPr lang="en-US" dirty="0" smtClean="0">
                <a:solidFill>
                  <a:srgbClr val="FFFF00"/>
                </a:solidFill>
                <a:effectLst/>
              </a:rPr>
              <a:t>8:26-40</a:t>
            </a:r>
            <a:r>
              <a:rPr lang="en-US" dirty="0" smtClean="0">
                <a:effectLst/>
              </a:rPr>
              <a:t>	Philip and the Ethiopian eunuch</a:t>
            </a:r>
          </a:p>
          <a:p>
            <a:pPr eaLnBrk="1" hangingPunct="1">
              <a:lnSpc>
                <a:spcPct val="110000"/>
              </a:lnSpc>
              <a:buFont typeface="Wingdings" pitchFamily="2" charset="2"/>
              <a:buNone/>
              <a:tabLst>
                <a:tab pos="1598613" algn="l"/>
              </a:tabLst>
            </a:pPr>
            <a:r>
              <a:rPr lang="en-US" dirty="0" smtClean="0">
                <a:solidFill>
                  <a:srgbClr val="FFFF00"/>
                </a:solidFill>
                <a:effectLst/>
              </a:rPr>
              <a:t>9:1-30</a:t>
            </a:r>
            <a:r>
              <a:rPr lang="en-US" dirty="0" smtClean="0">
                <a:effectLst/>
              </a:rPr>
              <a:t>	Paul’s conversion and initial work</a:t>
            </a:r>
          </a:p>
          <a:p>
            <a:pPr eaLnBrk="1" hangingPunct="1">
              <a:lnSpc>
                <a:spcPct val="110000"/>
              </a:lnSpc>
              <a:buFont typeface="Wingdings" pitchFamily="2" charset="2"/>
              <a:buNone/>
              <a:tabLst>
                <a:tab pos="1598613" algn="l"/>
              </a:tabLst>
            </a:pPr>
            <a:r>
              <a:rPr lang="en-US" dirty="0" smtClean="0">
                <a:solidFill>
                  <a:srgbClr val="FFFF00"/>
                </a:solidFill>
                <a:effectLst/>
              </a:rPr>
              <a:t>9:31</a:t>
            </a:r>
            <a:r>
              <a:rPr lang="en-US" dirty="0" smtClean="0">
                <a:effectLst/>
              </a:rPr>
              <a:t>	Momentary peace</a:t>
            </a:r>
          </a:p>
          <a:p>
            <a:pPr eaLnBrk="1" hangingPunct="1">
              <a:lnSpc>
                <a:spcPct val="110000"/>
              </a:lnSpc>
              <a:buFont typeface="Wingdings" pitchFamily="2" charset="2"/>
              <a:buNone/>
              <a:tabLst>
                <a:tab pos="1598613" algn="l"/>
              </a:tabLst>
            </a:pPr>
            <a:r>
              <a:rPr lang="en-US" dirty="0" smtClean="0">
                <a:solidFill>
                  <a:srgbClr val="FFFF00"/>
                </a:solidFill>
                <a:effectLst/>
              </a:rPr>
              <a:t>9:32-43</a:t>
            </a:r>
            <a:r>
              <a:rPr lang="en-US" dirty="0" smtClean="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Individuals Named in Colossians</a:t>
            </a:r>
          </a:p>
        </p:txBody>
      </p:sp>
      <p:sp>
        <p:nvSpPr>
          <p:cNvPr id="66563" name="Rectangle 3"/>
          <p:cNvSpPr>
            <a:spLocks noGrp="1" noChangeArrowheads="1"/>
          </p:cNvSpPr>
          <p:nvPr>
            <p:ph type="body" idx="1"/>
          </p:nvPr>
        </p:nvSpPr>
        <p:spPr>
          <a:xfrm>
            <a:off x="381000" y="990600"/>
            <a:ext cx="8610600" cy="5715000"/>
          </a:xfrm>
        </p:spPr>
        <p:txBody>
          <a:bodyPr/>
          <a:lstStyle/>
          <a:p>
            <a:pPr eaLnBrk="1" hangingPunct="1">
              <a:lnSpc>
                <a:spcPct val="110000"/>
              </a:lnSpc>
              <a:buFont typeface="Wingdings" pitchFamily="2" charset="2"/>
              <a:buNone/>
              <a:tabLst>
                <a:tab pos="1598613" algn="l"/>
              </a:tabLst>
            </a:pPr>
            <a:r>
              <a:rPr lang="en-US" sz="2800" dirty="0" err="1" smtClean="0">
                <a:effectLst/>
                <a:latin typeface="Calibri" pitchFamily="34" charset="0"/>
              </a:rPr>
              <a:t>Epaphras</a:t>
            </a:r>
            <a:r>
              <a:rPr lang="en-US" sz="2800" dirty="0" smtClean="0">
                <a:solidFill>
                  <a:srgbClr val="FFFF00"/>
                </a:solidFill>
                <a:effectLst/>
                <a:latin typeface="Calibri" pitchFamily="34" charset="0"/>
              </a:rPr>
              <a:t> – started church (1:7), w/Paul (4:12)</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Tychicus</a:t>
            </a:r>
            <a:r>
              <a:rPr lang="en-US" sz="2800" dirty="0" smtClean="0">
                <a:solidFill>
                  <a:srgbClr val="FFFF00"/>
                </a:solidFill>
                <a:effectLst/>
                <a:latin typeface="Calibri" pitchFamily="34" charset="0"/>
              </a:rPr>
              <a:t> – coming to them (4:7), Acts 20:4</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Onesimus</a:t>
            </a:r>
            <a:r>
              <a:rPr lang="en-US" sz="2800" dirty="0" smtClean="0">
                <a:solidFill>
                  <a:srgbClr val="FFFF00"/>
                </a:solidFill>
                <a:effectLst/>
                <a:latin typeface="Calibri" pitchFamily="34" charset="0"/>
              </a:rPr>
              <a:t> – a slave from Colossae (Philemon)</a:t>
            </a:r>
          </a:p>
          <a:p>
            <a:pPr eaLnBrk="1" hangingPunct="1">
              <a:lnSpc>
                <a:spcPct val="110000"/>
              </a:lnSpc>
              <a:buFont typeface="Wingdings" pitchFamily="2" charset="2"/>
              <a:buNone/>
              <a:tabLst>
                <a:tab pos="1598613" algn="l"/>
              </a:tabLst>
            </a:pPr>
            <a:r>
              <a:rPr lang="en-US" sz="2800" dirty="0" smtClean="0">
                <a:effectLst/>
                <a:latin typeface="Calibri" pitchFamily="34" charset="0"/>
              </a:rPr>
              <a:t>Aristarchus</a:t>
            </a:r>
            <a:r>
              <a:rPr lang="en-US" sz="2800" dirty="0" smtClean="0">
                <a:solidFill>
                  <a:srgbClr val="FFFF00"/>
                </a:solidFill>
                <a:effectLst/>
                <a:latin typeface="Calibri" pitchFamily="34" charset="0"/>
              </a:rPr>
              <a:t> – prisoner w/Paul (4:10), Acts 20, 27</a:t>
            </a:r>
          </a:p>
          <a:p>
            <a:pPr eaLnBrk="1" hangingPunct="1">
              <a:lnSpc>
                <a:spcPct val="110000"/>
              </a:lnSpc>
              <a:buNone/>
              <a:tabLst>
                <a:tab pos="1598613" algn="l"/>
              </a:tabLst>
            </a:pPr>
            <a:r>
              <a:rPr lang="en-US" sz="2800" dirty="0" smtClean="0">
                <a:effectLst/>
                <a:latin typeface="Calibri" pitchFamily="34" charset="0"/>
              </a:rPr>
              <a:t>Mark</a:t>
            </a:r>
            <a:r>
              <a:rPr lang="en-US" sz="2800" dirty="0" smtClean="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800" dirty="0" smtClean="0">
                <a:effectLst/>
                <a:latin typeface="Calibri" pitchFamily="34" charset="0"/>
              </a:rPr>
              <a:t>Justus </a:t>
            </a:r>
            <a:r>
              <a:rPr lang="en-US" sz="2800" dirty="0" smtClean="0">
                <a:solidFill>
                  <a:srgbClr val="FFFF00"/>
                </a:solidFill>
                <a:effectLst/>
                <a:latin typeface="Calibri" pitchFamily="34" charset="0"/>
              </a:rPr>
              <a:t>– 4:11</a:t>
            </a:r>
          </a:p>
          <a:p>
            <a:pPr eaLnBrk="1" hangingPunct="1">
              <a:lnSpc>
                <a:spcPct val="110000"/>
              </a:lnSpc>
              <a:buNone/>
              <a:tabLst>
                <a:tab pos="1598613" algn="l"/>
              </a:tabLst>
            </a:pPr>
            <a:r>
              <a:rPr lang="en-US" sz="2800" dirty="0" smtClean="0">
                <a:effectLst/>
                <a:latin typeface="Calibri" pitchFamily="34" charset="0"/>
              </a:rPr>
              <a:t>Demas</a:t>
            </a:r>
            <a:r>
              <a:rPr lang="en-US" sz="2800" dirty="0" smtClean="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800" dirty="0" err="1" smtClean="0">
                <a:effectLst/>
                <a:latin typeface="Calibri" pitchFamily="34" charset="0"/>
              </a:rPr>
              <a:t>Nympha</a:t>
            </a:r>
            <a:r>
              <a:rPr lang="en-US" sz="2800" dirty="0" smtClean="0">
                <a:solidFill>
                  <a:srgbClr val="FFFF00"/>
                </a:solidFill>
                <a:effectLst/>
                <a:latin typeface="Calibri" pitchFamily="34" charset="0"/>
              </a:rPr>
              <a:t> – </a:t>
            </a:r>
            <a:r>
              <a:rPr lang="en-US" sz="2800" dirty="0" err="1" smtClean="0">
                <a:solidFill>
                  <a:srgbClr val="FFFF00"/>
                </a:solidFill>
                <a:effectLst/>
                <a:latin typeface="Calibri" pitchFamily="34" charset="0"/>
              </a:rPr>
              <a:t>Laodicean</a:t>
            </a:r>
            <a:r>
              <a:rPr lang="en-US" sz="2800" dirty="0" smtClean="0">
                <a:solidFill>
                  <a:srgbClr val="FFFF00"/>
                </a:solidFill>
                <a:effectLst/>
                <a:latin typeface="Calibri" pitchFamily="34" charset="0"/>
              </a:rPr>
              <a:t> church in her house? (4:15)</a:t>
            </a:r>
          </a:p>
          <a:p>
            <a:pPr eaLnBrk="1" hangingPunct="1">
              <a:lnSpc>
                <a:spcPct val="110000"/>
              </a:lnSpc>
              <a:buNone/>
              <a:tabLst>
                <a:tab pos="1598613" algn="l"/>
              </a:tabLst>
            </a:pPr>
            <a:r>
              <a:rPr lang="en-US" sz="2800" dirty="0" err="1" smtClean="0">
                <a:effectLst/>
                <a:latin typeface="Calibri" pitchFamily="34" charset="0"/>
              </a:rPr>
              <a:t>Archippus</a:t>
            </a:r>
            <a:r>
              <a:rPr lang="en-US" sz="2800" dirty="0" smtClean="0">
                <a:solidFill>
                  <a:srgbClr val="FFFF00"/>
                </a:solidFill>
                <a:effectLst/>
                <a:latin typeface="Calibri" pitchFamily="34" charset="0"/>
              </a:rPr>
              <a:t> – member in Colossae (4:17, Philemon 1:2)</a:t>
            </a:r>
            <a:endParaRPr lang="en-US" dirty="0" smtClean="0">
              <a:solidFill>
                <a:srgbClr val="FFFF00"/>
              </a:solidFill>
              <a:effectLst/>
              <a:latin typeface="Calibri" pitchFamily="34" charset="0"/>
            </a:endParaRPr>
          </a:p>
          <a:p>
            <a:pPr eaLnBrk="1" hangingPunct="1">
              <a:lnSpc>
                <a:spcPct val="110000"/>
              </a:lnSpc>
              <a:buNone/>
              <a:tabLst>
                <a:tab pos="1598613" algn="l"/>
              </a:tabLst>
            </a:pPr>
            <a:r>
              <a:rPr lang="en-US" sz="2800" dirty="0" smtClean="0">
                <a:solidFill>
                  <a:srgbClr val="FFFF00"/>
                </a:solidFill>
                <a:effectLst/>
                <a:latin typeface="Calibri" pitchFamily="34" charset="0"/>
              </a:rPr>
              <a:t>Also </a:t>
            </a:r>
            <a:r>
              <a:rPr lang="en-US" sz="2800" dirty="0" smtClean="0">
                <a:effectLst/>
                <a:latin typeface="Calibri" pitchFamily="34" charset="0"/>
              </a:rPr>
              <a:t>Philemon and </a:t>
            </a:r>
            <a:r>
              <a:rPr lang="en-US" sz="2800" dirty="0" err="1" smtClean="0">
                <a:effectLst/>
                <a:latin typeface="Calibri" pitchFamily="34" charset="0"/>
              </a:rPr>
              <a:t>Apphia</a:t>
            </a:r>
            <a:r>
              <a:rPr lang="en-US" sz="2800" dirty="0" smtClean="0">
                <a:effectLst/>
                <a:latin typeface="Calibri" pitchFamily="34" charset="0"/>
              </a:rPr>
              <a:t> </a:t>
            </a:r>
            <a:r>
              <a:rPr lang="en-US" sz="2800" dirty="0" smtClean="0">
                <a:solidFill>
                  <a:srgbClr val="FFFF00"/>
                </a:solidFill>
                <a:effectLst/>
                <a:latin typeface="Calibri" pitchFamily="34" charset="0"/>
              </a:rPr>
              <a:t>(Philemon 1:2)</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dissolve">
                                      <p:cBhvr>
                                        <p:cTn id="47" dur="50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dissolve">
                                      <p:cBhvr>
                                        <p:cTn id="5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40</a:t>
            </a:fld>
            <a:endParaRPr lang="en-US"/>
          </a:p>
        </p:txBody>
      </p:sp>
      <p:sp>
        <p:nvSpPr>
          <p:cNvPr id="41987" name="Rectangle 2"/>
          <p:cNvSpPr>
            <a:spLocks noGrp="1" noChangeArrowheads="1"/>
          </p:cNvSpPr>
          <p:nvPr>
            <p:ph type="title"/>
          </p:nvPr>
        </p:nvSpPr>
        <p:spPr/>
        <p:txBody>
          <a:bodyPr/>
          <a:lstStyle/>
          <a:p>
            <a:pPr eaLnBrk="1" hangingPunct="1"/>
            <a:r>
              <a:rPr lang="en-US" sz="3200" b="1" i="1" dirty="0" smtClean="0"/>
              <a:t>Outline of Peter’s Sermon (Acts 10:34-47)</a:t>
            </a:r>
          </a:p>
        </p:txBody>
      </p:sp>
      <p:sp>
        <p:nvSpPr>
          <p:cNvPr id="74755" name="Rectangle 3"/>
          <p:cNvSpPr>
            <a:spLocks noGrp="1" noChangeArrowheads="1"/>
          </p:cNvSpPr>
          <p:nvPr>
            <p:ph type="body" idx="1"/>
          </p:nvPr>
        </p:nvSpPr>
        <p:spPr>
          <a:xfrm>
            <a:off x="609600" y="1752600"/>
            <a:ext cx="8001000" cy="4225925"/>
          </a:xfrm>
        </p:spPr>
        <p:txBody>
          <a:bodyPr/>
          <a:lstStyle/>
          <a:p>
            <a:pPr eaLnBrk="1" hangingPunct="1">
              <a:lnSpc>
                <a:spcPct val="120000"/>
              </a:lnSpc>
              <a:buFont typeface="Wingdings" pitchFamily="2" charset="2"/>
              <a:buNone/>
              <a:tabLst>
                <a:tab pos="1773238" algn="l"/>
              </a:tabLst>
              <a:defRPr/>
            </a:pPr>
            <a:r>
              <a:rPr lang="en-US" sz="2800" dirty="0" smtClean="0"/>
              <a:t>10:34,35	God’s Impartiality</a:t>
            </a:r>
          </a:p>
          <a:p>
            <a:pPr eaLnBrk="1" hangingPunct="1">
              <a:lnSpc>
                <a:spcPct val="120000"/>
              </a:lnSpc>
              <a:buFont typeface="Wingdings" pitchFamily="2" charset="2"/>
              <a:buNone/>
              <a:tabLst>
                <a:tab pos="1773238" algn="l"/>
              </a:tabLst>
              <a:defRPr/>
            </a:pPr>
            <a:r>
              <a:rPr lang="en-US" sz="2800" dirty="0" smtClean="0"/>
              <a:t>10:36-38	The Word of Jesus’ Ministry</a:t>
            </a:r>
          </a:p>
          <a:p>
            <a:pPr eaLnBrk="1" hangingPunct="1">
              <a:lnSpc>
                <a:spcPct val="120000"/>
              </a:lnSpc>
              <a:buFont typeface="Wingdings" pitchFamily="2" charset="2"/>
              <a:buNone/>
              <a:tabLst>
                <a:tab pos="1773238" algn="l"/>
              </a:tabLst>
              <a:defRPr/>
            </a:pPr>
            <a:r>
              <a:rPr lang="en-US" sz="2800" dirty="0" smtClean="0"/>
              <a:t>10:39-41	Witnessed Death &amp; Resurrection</a:t>
            </a:r>
          </a:p>
          <a:p>
            <a:pPr eaLnBrk="1" hangingPunct="1">
              <a:lnSpc>
                <a:spcPct val="120000"/>
              </a:lnSpc>
              <a:buFont typeface="Wingdings" pitchFamily="2" charset="2"/>
              <a:buNone/>
              <a:tabLst>
                <a:tab pos="1773238" algn="l"/>
              </a:tabLst>
              <a:defRPr/>
            </a:pPr>
            <a:r>
              <a:rPr lang="en-US" sz="2800" dirty="0" smtClean="0"/>
              <a:t>10:42,43	Message of Judgment &amp; Forgiveness</a:t>
            </a:r>
          </a:p>
          <a:p>
            <a:pPr eaLnBrk="1" hangingPunct="1">
              <a:lnSpc>
                <a:spcPct val="120000"/>
              </a:lnSpc>
              <a:buFont typeface="Wingdings" pitchFamily="2" charset="2"/>
              <a:buNone/>
              <a:tabLst>
                <a:tab pos="1773238" algn="l"/>
              </a:tabLst>
              <a:defRPr/>
            </a:pPr>
            <a:r>
              <a:rPr lang="en-US" sz="2800" dirty="0" smtClean="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41</a:t>
            </a:fld>
            <a:endParaRPr lang="en-US"/>
          </a:p>
        </p:txBody>
      </p:sp>
      <p:sp>
        <p:nvSpPr>
          <p:cNvPr id="44035" name="Rectangle 4"/>
          <p:cNvSpPr>
            <a:spLocks noGrp="1" noChangeArrowheads="1"/>
          </p:cNvSpPr>
          <p:nvPr>
            <p:ph type="title"/>
          </p:nvPr>
        </p:nvSpPr>
        <p:spPr>
          <a:xfrm>
            <a:off x="457200" y="152400"/>
            <a:ext cx="8229600" cy="560387"/>
          </a:xfrm>
        </p:spPr>
        <p:txBody>
          <a:bodyPr/>
          <a:lstStyle/>
          <a:p>
            <a:pPr eaLnBrk="1" hangingPunct="1"/>
            <a:r>
              <a:rPr lang="en-US" dirty="0" smtClean="0"/>
              <a:t>Baptism of the Holy Spirit</a:t>
            </a:r>
          </a:p>
        </p:txBody>
      </p:sp>
      <p:sp>
        <p:nvSpPr>
          <p:cNvPr id="44036" name="Text Box 5"/>
          <p:cNvSpPr txBox="1">
            <a:spLocks noChangeArrowheads="1"/>
          </p:cNvSpPr>
          <p:nvPr/>
        </p:nvSpPr>
        <p:spPr bwMode="auto">
          <a:xfrm>
            <a:off x="381000" y="990600"/>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a:t>
            </a:r>
            <a:r>
              <a:rPr lang="en-US" b="1" dirty="0" smtClean="0"/>
              <a:t>will be…baptized with </a:t>
            </a:r>
            <a:r>
              <a:rPr lang="en-US" b="1" dirty="0"/>
              <a:t>the Holy Spirit </a:t>
            </a:r>
            <a:r>
              <a:rPr lang="en-US" b="1" dirty="0" smtClean="0"/>
              <a:t>not </a:t>
            </a:r>
            <a:r>
              <a:rPr lang="en-US" b="1" dirty="0"/>
              <a:t>many </a:t>
            </a:r>
            <a:r>
              <a:rPr lang="en-US" b="1" dirty="0" smtClean="0"/>
              <a:t>days from now”</a:t>
            </a:r>
            <a:endParaRPr lang="en-US" b="1" dirty="0"/>
          </a:p>
        </p:txBody>
      </p:sp>
      <p:sp>
        <p:nvSpPr>
          <p:cNvPr id="44037" name="Text Box 6"/>
          <p:cNvSpPr txBox="1">
            <a:spLocks noChangeArrowheads="1"/>
          </p:cNvSpPr>
          <p:nvPr/>
        </p:nvSpPr>
        <p:spPr bwMode="auto">
          <a:xfrm>
            <a:off x="457200" y="3124200"/>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4724400" y="3200400"/>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4876800" y="914400"/>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52400" y="4876800"/>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762000" y="2438400"/>
            <a:ext cx="7772400" cy="523220"/>
          </a:xfrm>
          <a:prstGeom prst="rect">
            <a:avLst/>
          </a:prstGeom>
          <a:noFill/>
          <a:ln w="28575">
            <a:solidFill>
              <a:srgbClr val="FFFF00"/>
            </a:solidFill>
          </a:ln>
        </p:spPr>
        <p:txBody>
          <a:bodyPr wrap="square" rtlCol="0">
            <a:spAutoFit/>
          </a:bodyPr>
          <a:lstStyle/>
          <a:p>
            <a:r>
              <a:rPr lang="en-US" sz="2800" dirty="0" smtClean="0"/>
              <a:t>Write the five main points of the Outline of Acts</a:t>
            </a:r>
            <a:endParaRPr lang="en-US" sz="2800" dirty="0"/>
          </a:p>
        </p:txBody>
      </p:sp>
      <p:sp>
        <p:nvSpPr>
          <p:cNvPr id="5" name="TextBox 4"/>
          <p:cNvSpPr txBox="1"/>
          <p:nvPr/>
        </p:nvSpPr>
        <p:spPr>
          <a:xfrm>
            <a:off x="762000" y="3886200"/>
            <a:ext cx="7772400" cy="954107"/>
          </a:xfrm>
          <a:prstGeom prst="rect">
            <a:avLst/>
          </a:prstGeom>
          <a:noFill/>
          <a:ln w="28575">
            <a:solidFill>
              <a:srgbClr val="FFFF00"/>
            </a:solidFill>
          </a:ln>
        </p:spPr>
        <p:txBody>
          <a:bodyPr wrap="square" rtlCol="0">
            <a:spAutoFit/>
          </a:bodyPr>
          <a:lstStyle/>
          <a:p>
            <a:r>
              <a:rPr lang="en-US" sz="2800" dirty="0" smtClean="0"/>
              <a:t>Find one reference in each of Chapters 2-5 where the Jews are accused of killing the Christ</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43</a:t>
            </a:fld>
            <a:endParaRPr lang="en-US"/>
          </a:p>
        </p:txBody>
      </p:sp>
      <p:sp>
        <p:nvSpPr>
          <p:cNvPr id="28675" name="Rectangle 2"/>
          <p:cNvSpPr>
            <a:spLocks noGrp="1" noChangeArrowheads="1"/>
          </p:cNvSpPr>
          <p:nvPr>
            <p:ph type="title"/>
          </p:nvPr>
        </p:nvSpPr>
        <p:spPr/>
        <p:txBody>
          <a:bodyPr/>
          <a:lstStyle/>
          <a:p>
            <a:pPr eaLnBrk="1" hangingPunct="1"/>
            <a:r>
              <a:rPr lang="en-US" dirty="0" smtClean="0"/>
              <a:t>Lesson 4 Objectives</a:t>
            </a:r>
          </a:p>
        </p:txBody>
      </p:sp>
      <p:sp>
        <p:nvSpPr>
          <p:cNvPr id="28676" name="Rectangle 3"/>
          <p:cNvSpPr>
            <a:spLocks noGrp="1" noChangeArrowheads="1"/>
          </p:cNvSpPr>
          <p:nvPr>
            <p:ph type="body" idx="1"/>
          </p:nvPr>
        </p:nvSpPr>
        <p:spPr>
          <a:xfrm>
            <a:off x="304800" y="2057400"/>
            <a:ext cx="8458200" cy="4038600"/>
          </a:xfrm>
        </p:spPr>
        <p:txBody>
          <a:bodyPr/>
          <a:lstStyle/>
          <a:p>
            <a:pPr eaLnBrk="1" hangingPunct="1"/>
            <a:r>
              <a:rPr lang="en-US" sz="2800" dirty="0" smtClean="0">
                <a:effectLst/>
              </a:rPr>
              <a:t>Describe the occasion that led to the sermon.</a:t>
            </a:r>
          </a:p>
          <a:p>
            <a:pPr eaLnBrk="1" hangingPunct="1"/>
            <a:r>
              <a:rPr lang="en-US" sz="2800" dirty="0" smtClean="0">
                <a:effectLst/>
              </a:rPr>
              <a:t>List the charges made against Stephen.</a:t>
            </a:r>
          </a:p>
          <a:p>
            <a:pPr eaLnBrk="1" hangingPunct="1"/>
            <a:r>
              <a:rPr lang="en-US" sz="2800" dirty="0" smtClean="0">
                <a:effectLst/>
              </a:rPr>
              <a:t>List the Old Testament leaders that Stephen mentions.</a:t>
            </a:r>
          </a:p>
          <a:p>
            <a:pPr eaLnBrk="1" hangingPunct="1"/>
            <a:r>
              <a:rPr lang="en-US" sz="2800" dirty="0" smtClean="0">
                <a:effectLst/>
              </a:rPr>
              <a:t>List the underlying theme of the sermon.</a:t>
            </a:r>
          </a:p>
          <a:p>
            <a:pPr eaLnBrk="1" hangingPunct="1"/>
            <a:r>
              <a:rPr lang="en-US" sz="2800" dirty="0" smtClean="0">
                <a:effectLst/>
              </a:rPr>
              <a:t>List 4 of the common themes found in this sermon.</a:t>
            </a:r>
          </a:p>
        </p:txBody>
      </p:sp>
      <p:sp>
        <p:nvSpPr>
          <p:cNvPr id="5" name="Rectangle 3"/>
          <p:cNvSpPr txBox="1">
            <a:spLocks noChangeArrowheads="1"/>
          </p:cNvSpPr>
          <p:nvPr/>
        </p:nvSpPr>
        <p:spPr bwMode="auto">
          <a:xfrm>
            <a:off x="304800" y="14478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Early Days: Popularity and Opposition</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4:17, 21</a:t>
            </a:r>
            <a:r>
              <a:rPr lang="en-US" dirty="0" smtClean="0">
                <a:effectLst/>
              </a:rPr>
              <a:t>	Warned them, threatened them</a:t>
            </a:r>
          </a:p>
          <a:p>
            <a:pPr eaLnBrk="1" hangingPunct="1">
              <a:lnSpc>
                <a:spcPct val="110000"/>
              </a:lnSpc>
              <a:buFont typeface="Wingdings" pitchFamily="2" charset="2"/>
              <a:buNone/>
              <a:tabLst>
                <a:tab pos="1598613" algn="l"/>
              </a:tabLst>
            </a:pPr>
            <a:r>
              <a:rPr lang="en-US" dirty="0" smtClean="0">
                <a:solidFill>
                  <a:srgbClr val="FFFF00"/>
                </a:solidFill>
                <a:effectLst/>
              </a:rPr>
              <a:t>4:27-29</a:t>
            </a:r>
            <a:r>
              <a:rPr lang="en-US" dirty="0" smtClean="0">
                <a:effectLst/>
              </a:rPr>
              <a:t>	Apostles’ prayer</a:t>
            </a:r>
          </a:p>
          <a:p>
            <a:pPr eaLnBrk="1" hangingPunct="1">
              <a:lnSpc>
                <a:spcPct val="110000"/>
              </a:lnSpc>
              <a:buFont typeface="Wingdings" pitchFamily="2" charset="2"/>
              <a:buNone/>
              <a:tabLst>
                <a:tab pos="1598613" algn="l"/>
              </a:tabLst>
            </a:pPr>
            <a:r>
              <a:rPr lang="en-US" dirty="0" smtClean="0">
                <a:solidFill>
                  <a:srgbClr val="FFFF00"/>
                </a:solidFill>
                <a:effectLst/>
              </a:rPr>
              <a:t>5:11</a:t>
            </a:r>
            <a:r>
              <a:rPr lang="en-US" dirty="0" smtClean="0">
                <a:effectLst/>
              </a:rPr>
              <a:t>	Ananias and </a:t>
            </a:r>
            <a:r>
              <a:rPr lang="en-US" dirty="0" err="1" smtClean="0">
                <a:effectLst/>
              </a:rPr>
              <a:t>Sapphira</a:t>
            </a:r>
            <a:r>
              <a:rPr lang="en-US" dirty="0" smtClean="0">
                <a:effectLst/>
              </a:rPr>
              <a:t> – fear upon all</a:t>
            </a:r>
          </a:p>
          <a:p>
            <a:pPr eaLnBrk="1" hangingPunct="1">
              <a:lnSpc>
                <a:spcPct val="110000"/>
              </a:lnSpc>
              <a:buFont typeface="Wingdings" pitchFamily="2" charset="2"/>
              <a:buNone/>
              <a:tabLst>
                <a:tab pos="1598613" algn="l"/>
              </a:tabLst>
            </a:pPr>
            <a:r>
              <a:rPr lang="en-US" dirty="0" smtClean="0">
                <a:solidFill>
                  <a:srgbClr val="FFFF00"/>
                </a:solidFill>
                <a:effectLst/>
              </a:rPr>
              <a:t>5:12-16</a:t>
            </a:r>
            <a:r>
              <a:rPr lang="en-US" dirty="0" smtClean="0">
                <a:effectLst/>
              </a:rPr>
              <a:t>	Healings</a:t>
            </a:r>
          </a:p>
          <a:p>
            <a:pPr eaLnBrk="1" hangingPunct="1">
              <a:lnSpc>
                <a:spcPct val="110000"/>
              </a:lnSpc>
              <a:buFont typeface="Wingdings" pitchFamily="2" charset="2"/>
              <a:buNone/>
              <a:tabLst>
                <a:tab pos="1598613" algn="l"/>
              </a:tabLst>
            </a:pPr>
            <a:r>
              <a:rPr lang="en-US" dirty="0" smtClean="0">
                <a:solidFill>
                  <a:srgbClr val="FFFF00"/>
                </a:solidFill>
                <a:effectLst/>
              </a:rPr>
              <a:t>5:17-25</a:t>
            </a:r>
            <a:r>
              <a:rPr lang="en-US" dirty="0" smtClean="0">
                <a:effectLst/>
              </a:rPr>
              <a:t>	Arrest and Freedom</a:t>
            </a:r>
          </a:p>
          <a:p>
            <a:pPr eaLnBrk="1" hangingPunct="1">
              <a:lnSpc>
                <a:spcPct val="110000"/>
              </a:lnSpc>
              <a:buFont typeface="Wingdings" pitchFamily="2" charset="2"/>
              <a:buNone/>
              <a:tabLst>
                <a:tab pos="1598613" algn="l"/>
              </a:tabLst>
            </a:pPr>
            <a:r>
              <a:rPr lang="en-US" dirty="0" smtClean="0">
                <a:solidFill>
                  <a:srgbClr val="FFFF00"/>
                </a:solidFill>
                <a:effectLst/>
              </a:rPr>
              <a:t>5:29-32</a:t>
            </a:r>
            <a:r>
              <a:rPr lang="en-US" dirty="0" smtClean="0">
                <a:effectLst/>
              </a:rPr>
              <a:t>	Peter’s Testimony</a:t>
            </a:r>
          </a:p>
          <a:p>
            <a:pPr eaLnBrk="1" hangingPunct="1">
              <a:lnSpc>
                <a:spcPct val="110000"/>
              </a:lnSpc>
              <a:buFont typeface="Wingdings" pitchFamily="2" charset="2"/>
              <a:buNone/>
              <a:tabLst>
                <a:tab pos="1598613" algn="l"/>
              </a:tabLst>
            </a:pPr>
            <a:r>
              <a:rPr lang="en-US" dirty="0" smtClean="0">
                <a:solidFill>
                  <a:srgbClr val="FFFF00"/>
                </a:solidFill>
                <a:effectLst/>
              </a:rPr>
              <a:t>5:33</a:t>
            </a:r>
            <a:r>
              <a:rPr lang="en-US" dirty="0" smtClean="0">
                <a:effectLst/>
              </a:rPr>
              <a:t>	Reaction – murderous rage</a:t>
            </a:r>
          </a:p>
          <a:p>
            <a:pPr eaLnBrk="1" hangingPunct="1">
              <a:lnSpc>
                <a:spcPct val="110000"/>
              </a:lnSpc>
              <a:buFont typeface="Wingdings" pitchFamily="2" charset="2"/>
              <a:buNone/>
              <a:tabLst>
                <a:tab pos="1598613" algn="l"/>
              </a:tabLst>
            </a:pPr>
            <a:r>
              <a:rPr lang="en-US" dirty="0" smtClean="0">
                <a:solidFill>
                  <a:srgbClr val="FFFF00"/>
                </a:solidFill>
                <a:effectLst/>
              </a:rPr>
              <a:t>5:40</a:t>
            </a:r>
            <a:r>
              <a:rPr lang="en-US" dirty="0" smtClean="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45</a:t>
            </a:fld>
            <a:endParaRPr lang="en-US"/>
          </a:p>
        </p:txBody>
      </p:sp>
      <p:sp>
        <p:nvSpPr>
          <p:cNvPr id="30723" name="Rectangle 2"/>
          <p:cNvSpPr>
            <a:spLocks noGrp="1" noChangeArrowheads="1"/>
          </p:cNvSpPr>
          <p:nvPr>
            <p:ph type="title"/>
          </p:nvPr>
        </p:nvSpPr>
        <p:spPr>
          <a:xfrm>
            <a:off x="0" y="152400"/>
            <a:ext cx="9144000" cy="762000"/>
          </a:xfrm>
        </p:spPr>
        <p:txBody>
          <a:bodyPr/>
          <a:lstStyle/>
          <a:p>
            <a:pPr eaLnBrk="1" hangingPunct="1"/>
            <a:r>
              <a:rPr lang="en-US" sz="3600" dirty="0" smtClean="0"/>
              <a:t>The Charges Against Stephen (Acts 6)</a:t>
            </a:r>
          </a:p>
        </p:txBody>
      </p:sp>
      <p:sp>
        <p:nvSpPr>
          <p:cNvPr id="67587" name="Rectangle 3"/>
          <p:cNvSpPr>
            <a:spLocks noGrp="1" noChangeArrowheads="1"/>
          </p:cNvSpPr>
          <p:nvPr>
            <p:ph type="body" idx="1"/>
          </p:nvPr>
        </p:nvSpPr>
        <p:spPr>
          <a:xfrm>
            <a:off x="457200" y="1219200"/>
            <a:ext cx="8686800" cy="2667000"/>
          </a:xfrm>
        </p:spPr>
        <p:txBody>
          <a:bodyPr/>
          <a:lstStyle/>
          <a:p>
            <a:pPr marL="401638" indent="-401638" eaLnBrk="1" hangingPunct="1">
              <a:lnSpc>
                <a:spcPct val="90000"/>
              </a:lnSpc>
            </a:pPr>
            <a:r>
              <a:rPr lang="en-US" sz="2800" dirty="0" smtClean="0">
                <a:effectLst/>
              </a:rPr>
              <a:t>Blasphemy Against Moses &amp; God (v 11)</a:t>
            </a:r>
          </a:p>
          <a:p>
            <a:pPr marL="401638" indent="-401638" eaLnBrk="1" hangingPunct="1">
              <a:lnSpc>
                <a:spcPct val="90000"/>
              </a:lnSpc>
            </a:pPr>
            <a:r>
              <a:rPr lang="en-US" sz="2800" dirty="0" smtClean="0">
                <a:effectLst/>
              </a:rPr>
              <a:t>Blasphemy Against the Holy Place &amp; Law (v 13)</a:t>
            </a:r>
          </a:p>
          <a:p>
            <a:pPr marL="401638" indent="-401638" eaLnBrk="1" hangingPunct="1">
              <a:lnSpc>
                <a:spcPct val="90000"/>
              </a:lnSpc>
            </a:pPr>
            <a:r>
              <a:rPr lang="en-US" sz="2800" dirty="0" smtClean="0">
                <a:effectLst/>
              </a:rPr>
              <a:t>Said, “Jesus will:</a:t>
            </a:r>
          </a:p>
          <a:p>
            <a:pPr marL="801688" lvl="1" eaLnBrk="1" hangingPunct="1">
              <a:lnSpc>
                <a:spcPct val="90000"/>
              </a:lnSpc>
            </a:pPr>
            <a:r>
              <a:rPr lang="en-US" sz="2400" dirty="0" smtClean="0">
                <a:effectLst/>
              </a:rPr>
              <a:t>Destroy </a:t>
            </a:r>
            <a:r>
              <a:rPr lang="en-US" sz="2400" u="sng" dirty="0" smtClean="0">
                <a:effectLst/>
              </a:rPr>
              <a:t>this Place</a:t>
            </a:r>
            <a:r>
              <a:rPr lang="en-US" sz="2400" dirty="0" smtClean="0">
                <a:effectLst/>
              </a:rPr>
              <a:t>, and</a:t>
            </a:r>
          </a:p>
          <a:p>
            <a:pPr marL="801688" lvl="1" eaLnBrk="1" hangingPunct="1">
              <a:lnSpc>
                <a:spcPct val="90000"/>
              </a:lnSpc>
            </a:pPr>
            <a:r>
              <a:rPr lang="en-US" sz="2400" dirty="0" smtClean="0">
                <a:effectLst/>
              </a:rPr>
              <a:t>Change the </a:t>
            </a:r>
            <a:r>
              <a:rPr lang="en-US" sz="2400" u="sng" dirty="0" smtClean="0">
                <a:effectLst/>
              </a:rPr>
              <a:t>Customs Moses Delivered</a:t>
            </a:r>
            <a:r>
              <a:rPr lang="en-US" sz="2400" dirty="0" smtClean="0">
                <a:effectLst/>
              </a:rPr>
              <a:t>”  (v 14)</a:t>
            </a: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p:txBody>
      </p:sp>
      <p:grpSp>
        <p:nvGrpSpPr>
          <p:cNvPr id="2" name="Group 6"/>
          <p:cNvGrpSpPr>
            <a:grpSpLocks/>
          </p:cNvGrpSpPr>
          <p:nvPr/>
        </p:nvGrpSpPr>
        <p:grpSpPr bwMode="auto">
          <a:xfrm>
            <a:off x="990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46</a:t>
            </a:fld>
            <a:endParaRPr lang="en-US"/>
          </a:p>
        </p:txBody>
      </p:sp>
      <p:sp>
        <p:nvSpPr>
          <p:cNvPr id="31747" name="Rectangle 2"/>
          <p:cNvSpPr>
            <a:spLocks noGrp="1" noChangeArrowheads="1"/>
          </p:cNvSpPr>
          <p:nvPr>
            <p:ph type="title"/>
          </p:nvPr>
        </p:nvSpPr>
        <p:spPr>
          <a:xfrm>
            <a:off x="457200" y="0"/>
            <a:ext cx="8229600" cy="1139825"/>
          </a:xfrm>
        </p:spPr>
        <p:txBody>
          <a:bodyPr/>
          <a:lstStyle/>
          <a:p>
            <a:pPr eaLnBrk="1" hangingPunct="1"/>
            <a:r>
              <a:rPr lang="en-US" dirty="0" smtClean="0"/>
              <a:t>Outline of Stephen’s Defense</a:t>
            </a:r>
          </a:p>
        </p:txBody>
      </p:sp>
      <p:sp>
        <p:nvSpPr>
          <p:cNvPr id="66563" name="Rectangle 3"/>
          <p:cNvSpPr>
            <a:spLocks noGrp="1" noChangeArrowheads="1"/>
          </p:cNvSpPr>
          <p:nvPr>
            <p:ph type="body" idx="1"/>
          </p:nvPr>
        </p:nvSpPr>
        <p:spPr>
          <a:xfrm>
            <a:off x="381000" y="1143000"/>
            <a:ext cx="8991600" cy="4073525"/>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7:2-8</a:t>
            </a:r>
            <a:r>
              <a:rPr lang="en-US" dirty="0" smtClean="0">
                <a:effectLst/>
              </a:rPr>
              <a:t>	Call  &amp; Promise to Abraham</a:t>
            </a:r>
          </a:p>
          <a:p>
            <a:pPr eaLnBrk="1" hangingPunct="1">
              <a:lnSpc>
                <a:spcPct val="110000"/>
              </a:lnSpc>
              <a:buFont typeface="Wingdings" pitchFamily="2" charset="2"/>
              <a:buNone/>
              <a:tabLst>
                <a:tab pos="1598613" algn="l"/>
              </a:tabLst>
            </a:pPr>
            <a:r>
              <a:rPr lang="en-US" dirty="0" smtClean="0">
                <a:solidFill>
                  <a:srgbClr val="FFFF00"/>
                </a:solidFill>
                <a:effectLst/>
              </a:rPr>
              <a:t>7:9-16</a:t>
            </a:r>
            <a:r>
              <a:rPr lang="en-US" dirty="0" smtClean="0">
                <a:effectLst/>
              </a:rPr>
              <a:t>	Joseph Brings Israelites to Egypt</a:t>
            </a:r>
          </a:p>
          <a:p>
            <a:pPr eaLnBrk="1" hangingPunct="1">
              <a:lnSpc>
                <a:spcPct val="110000"/>
              </a:lnSpc>
              <a:buFont typeface="Wingdings" pitchFamily="2" charset="2"/>
              <a:buNone/>
              <a:tabLst>
                <a:tab pos="1598613" algn="l"/>
              </a:tabLst>
            </a:pPr>
            <a:r>
              <a:rPr lang="en-US" dirty="0" smtClean="0">
                <a:solidFill>
                  <a:srgbClr val="FFFF00"/>
                </a:solidFill>
                <a:effectLst/>
              </a:rPr>
              <a:t>7:17-36</a:t>
            </a:r>
            <a:r>
              <a:rPr lang="en-US" dirty="0" smtClean="0">
                <a:effectLst/>
              </a:rPr>
              <a:t>	Moses Delivers Israelites from Egypt</a:t>
            </a:r>
          </a:p>
          <a:p>
            <a:pPr eaLnBrk="1" hangingPunct="1">
              <a:lnSpc>
                <a:spcPct val="110000"/>
              </a:lnSpc>
              <a:buFont typeface="Wingdings" pitchFamily="2" charset="2"/>
              <a:buNone/>
              <a:tabLst>
                <a:tab pos="1598613" algn="l"/>
              </a:tabLst>
            </a:pPr>
            <a:r>
              <a:rPr lang="en-US" dirty="0" smtClean="0">
                <a:solidFill>
                  <a:srgbClr val="FFFF00"/>
                </a:solidFill>
                <a:effectLst/>
              </a:rPr>
              <a:t>7:37-43</a:t>
            </a:r>
            <a:r>
              <a:rPr lang="en-US" dirty="0" smtClean="0">
                <a:effectLst/>
              </a:rPr>
              <a:t>	The Israelites Rebel Against Moses</a:t>
            </a:r>
          </a:p>
          <a:p>
            <a:pPr eaLnBrk="1" hangingPunct="1">
              <a:lnSpc>
                <a:spcPct val="110000"/>
              </a:lnSpc>
              <a:buFont typeface="Wingdings" pitchFamily="2" charset="2"/>
              <a:buNone/>
              <a:tabLst>
                <a:tab pos="1598613" algn="l"/>
              </a:tabLst>
            </a:pPr>
            <a:r>
              <a:rPr lang="en-US" dirty="0" smtClean="0">
                <a:solidFill>
                  <a:srgbClr val="FFFF00"/>
                </a:solidFill>
                <a:effectLst/>
              </a:rPr>
              <a:t>7:44-50</a:t>
            </a:r>
            <a:r>
              <a:rPr lang="en-US" dirty="0" smtClean="0">
                <a:effectLst/>
              </a:rPr>
              <a:t>	The House of God</a:t>
            </a:r>
          </a:p>
          <a:p>
            <a:pPr eaLnBrk="1" hangingPunct="1">
              <a:lnSpc>
                <a:spcPct val="110000"/>
              </a:lnSpc>
              <a:buFont typeface="Wingdings" pitchFamily="2" charset="2"/>
              <a:buNone/>
              <a:tabLst>
                <a:tab pos="1598613" algn="l"/>
              </a:tabLst>
            </a:pPr>
            <a:r>
              <a:rPr lang="en-US" dirty="0" smtClean="0">
                <a:solidFill>
                  <a:srgbClr val="FFFF00"/>
                </a:solidFill>
                <a:effectLst/>
              </a:rPr>
              <a:t>7:51-53</a:t>
            </a:r>
            <a:r>
              <a:rPr lang="en-US" dirty="0" smtClean="0">
                <a:effectLst/>
              </a:rPr>
              <a:t>	Israel’s Consistent Rejection of God</a:t>
            </a:r>
          </a:p>
        </p:txBody>
      </p:sp>
      <p:grpSp>
        <p:nvGrpSpPr>
          <p:cNvPr id="2" name="Group 12"/>
          <p:cNvGrpSpPr>
            <a:grpSpLocks/>
          </p:cNvGrpSpPr>
          <p:nvPr/>
        </p:nvGrpSpPr>
        <p:grpSpPr bwMode="auto">
          <a:xfrm>
            <a:off x="914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Lesson 1 Objectives</a:t>
            </a:r>
          </a:p>
        </p:txBody>
      </p:sp>
      <p:sp>
        <p:nvSpPr>
          <p:cNvPr id="8196" name="Rectangle 3"/>
          <p:cNvSpPr>
            <a:spLocks noGrp="1" noChangeArrowheads="1"/>
          </p:cNvSpPr>
          <p:nvPr>
            <p:ph idx="1"/>
          </p:nvPr>
        </p:nvSpPr>
        <p:spPr>
          <a:xfrm>
            <a:off x="304800" y="1447800"/>
            <a:ext cx="8382000" cy="685799"/>
          </a:xfrm>
        </p:spPr>
        <p:txBody>
          <a:bodyPr/>
          <a:lstStyle/>
          <a:p>
            <a:pPr eaLnBrk="1" hangingPunct="1">
              <a:buFont typeface="Wingdings" pitchFamily="2" charset="2"/>
              <a:buNone/>
            </a:pPr>
            <a:r>
              <a:rPr lang="en-US" sz="2800" i="1" dirty="0" smtClean="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47</a:t>
            </a:fld>
            <a:endParaRPr lang="en-US"/>
          </a:p>
        </p:txBody>
      </p:sp>
      <p:sp>
        <p:nvSpPr>
          <p:cNvPr id="5" name="Rectangle 3"/>
          <p:cNvSpPr txBox="1">
            <a:spLocks noChangeArrowheads="1"/>
          </p:cNvSpPr>
          <p:nvPr/>
        </p:nvSpPr>
        <p:spPr bwMode="auto">
          <a:xfrm>
            <a:off x="533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Name the author and recipient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the preachers we will be studying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 5-point outline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152399"/>
            <a:ext cx="8229600" cy="762001"/>
          </a:xfrm>
        </p:spPr>
        <p:txBody>
          <a:bodyPr/>
          <a:lstStyle/>
          <a:p>
            <a:pPr eaLnBrk="1" hangingPunct="1"/>
            <a:r>
              <a:rPr lang="en-US" dirty="0" smtClean="0"/>
              <a:t>Jesus’ Parting Instructions</a:t>
            </a:r>
          </a:p>
        </p:txBody>
      </p:sp>
      <p:sp>
        <p:nvSpPr>
          <p:cNvPr id="11268" name="Rectangle 3"/>
          <p:cNvSpPr>
            <a:spLocks noGrp="1" noChangeArrowheads="1"/>
          </p:cNvSpPr>
          <p:nvPr>
            <p:ph idx="1"/>
          </p:nvPr>
        </p:nvSpPr>
        <p:spPr>
          <a:xfrm>
            <a:off x="152400" y="990600"/>
            <a:ext cx="8763000" cy="5715000"/>
          </a:xfrm>
        </p:spPr>
        <p:txBody>
          <a:bodyPr/>
          <a:lstStyle/>
          <a:p>
            <a:pPr marL="111125" indent="-111125" eaLnBrk="1" hangingPunct="1">
              <a:lnSpc>
                <a:spcPct val="90000"/>
              </a:lnSpc>
              <a:buFont typeface="Wingdings" pitchFamily="2" charset="2"/>
              <a:buNone/>
            </a:pPr>
            <a:r>
              <a:rPr lang="en-US" sz="2000" smtClean="0">
                <a:solidFill>
                  <a:srgbClr val="FFFF00"/>
                </a:solidFill>
                <a:effectLst/>
              </a:rPr>
              <a:t>Luke 24:25-27</a:t>
            </a:r>
            <a:r>
              <a:rPr lang="en-US" sz="2000" smtClean="0">
                <a:effectLst/>
              </a:rPr>
              <a:t>  Then He said to them, “O foolish ones, and slow of heart to believe in all that the prophets have spoken!  </a:t>
            </a:r>
            <a:r>
              <a:rPr lang="en-US" sz="2000" baseline="30000" smtClean="0">
                <a:effectLst/>
              </a:rPr>
              <a:t>26 </a:t>
            </a:r>
            <a:r>
              <a:rPr lang="en-US" sz="2000" smtClean="0">
                <a:effectLst/>
              </a:rPr>
              <a:t>Ought not the Christ to have suffered these things and to enter into His glory?” </a:t>
            </a:r>
            <a:r>
              <a:rPr lang="en-US" sz="2000" baseline="30000" smtClean="0">
                <a:effectLst/>
              </a:rPr>
              <a:t>27 </a:t>
            </a:r>
            <a:r>
              <a:rPr lang="en-US" sz="2000" smtClean="0">
                <a:effectLst/>
              </a:rPr>
              <a:t>And beginning at Moses and all the Prophets, </a:t>
            </a:r>
            <a:r>
              <a:rPr lang="en-US" sz="2000" u="sng" smtClean="0">
                <a:effectLst/>
              </a:rPr>
              <a:t>He expounded to them in all the Scriptures the things concerning Himself</a:t>
            </a:r>
            <a:r>
              <a:rPr lang="en-US" sz="2000" smtClean="0">
                <a:effectLst/>
              </a:rPr>
              <a:t>.</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Luke 24:44-47</a:t>
            </a:r>
            <a:r>
              <a:rPr lang="en-US" sz="2000" smtClean="0">
                <a:effectLst/>
              </a:rPr>
              <a:t>  Then He said to them, “These are the words which I spoke to you while I was still with you, that </a:t>
            </a:r>
            <a:r>
              <a:rPr lang="en-US" sz="2000" u="sng" smtClean="0">
                <a:effectLst/>
              </a:rPr>
              <a:t>all things must be fulfilled which were written in the Law of Moses and the Prophets and the Psalms concerning Me</a:t>
            </a:r>
            <a:r>
              <a:rPr lang="en-US" sz="2000" smtClean="0">
                <a:effectLst/>
              </a:rPr>
              <a:t>.”  </a:t>
            </a:r>
            <a:r>
              <a:rPr lang="en-US" sz="2000" baseline="30000" smtClean="0">
                <a:effectLst/>
              </a:rPr>
              <a:t>45 </a:t>
            </a:r>
            <a:r>
              <a:rPr lang="en-US" sz="2000" smtClean="0">
                <a:effectLst/>
              </a:rPr>
              <a:t>And He opened their understanding, that they might comprehend the Scriptures.  </a:t>
            </a:r>
            <a:r>
              <a:rPr lang="en-US" sz="2000" baseline="30000" smtClean="0">
                <a:effectLst/>
              </a:rPr>
              <a:t>46</a:t>
            </a:r>
            <a:r>
              <a:rPr lang="en-US" sz="2000" smtClean="0">
                <a:effectLst/>
              </a:rPr>
              <a:t> Then He said to them, “</a:t>
            </a:r>
            <a:r>
              <a:rPr lang="en-US" sz="2000" smtClean="0">
                <a:solidFill>
                  <a:srgbClr val="FFFF00"/>
                </a:solidFill>
                <a:effectLst/>
              </a:rPr>
              <a:t>Thus is it written, and thus it was necessary for the Christ to suffer and to rise from the dead the third day, </a:t>
            </a:r>
            <a:r>
              <a:rPr lang="en-US" sz="2000" baseline="30000" smtClean="0">
                <a:solidFill>
                  <a:srgbClr val="FFFF00"/>
                </a:solidFill>
                <a:effectLst/>
              </a:rPr>
              <a:t>47 </a:t>
            </a:r>
            <a:r>
              <a:rPr lang="en-US" sz="2000" smtClean="0">
                <a:solidFill>
                  <a:srgbClr val="FFFF00"/>
                </a:solidFill>
                <a:effectLst/>
              </a:rPr>
              <a:t>and that repentance and remission of sins should be preached in His name to all nations, beginning at Jerusalem</a:t>
            </a:r>
            <a:r>
              <a:rPr lang="en-US" sz="2000" smtClean="0">
                <a:effectLst/>
              </a:rPr>
              <a:t>.  </a:t>
            </a:r>
            <a:r>
              <a:rPr lang="en-US" sz="2000" baseline="30000" smtClean="0">
                <a:effectLst/>
              </a:rPr>
              <a:t>48 </a:t>
            </a:r>
            <a:r>
              <a:rPr lang="en-US" sz="2000" smtClean="0">
                <a:effectLst/>
              </a:rPr>
              <a:t>And you are witnesses of these things.”</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Acts 1:3</a:t>
            </a:r>
            <a:r>
              <a:rPr lang="en-US" sz="2000" smtClean="0">
                <a:effectLst/>
              </a:rPr>
              <a:t>  … to whom He also presented Himself alive after His suffering by many infallible proofs, being seen by them during forty days and </a:t>
            </a:r>
            <a:r>
              <a:rPr lang="en-US" sz="2000" u="sng" smtClean="0">
                <a:effectLst/>
              </a:rPr>
              <a:t>speaking of the things pertaining to the kingdom of God</a:t>
            </a:r>
            <a:r>
              <a:rPr lang="en-US" sz="2000" smtClean="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smtClean="0"/>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49</a:t>
            </a:fld>
            <a:endParaRPr lang="en-US"/>
          </a:p>
        </p:txBody>
      </p:sp>
      <p:sp>
        <p:nvSpPr>
          <p:cNvPr id="12292" name="Text Box 5"/>
          <p:cNvSpPr txBox="1">
            <a:spLocks noChangeArrowheads="1"/>
          </p:cNvSpPr>
          <p:nvPr/>
        </p:nvSpPr>
        <p:spPr bwMode="auto">
          <a:xfrm>
            <a:off x="304800"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228600"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52400" y="4494213"/>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3505200" y="2438400"/>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3200400" y="4495800"/>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3581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6400800" y="3457575"/>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6248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3048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6248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81000" y="18288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6" name="Rectangle 3"/>
          <p:cNvSpPr>
            <a:spLocks noChangeArrowheads="1"/>
          </p:cNvSpPr>
          <p:nvPr/>
        </p:nvSpPr>
        <p:spPr bwMode="auto">
          <a:xfrm>
            <a:off x="457200" y="2813447"/>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2:1-2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a:t>
            </a:r>
            <a:r>
              <a:rPr lang="en-US" sz="2800" i="1" dirty="0" smtClean="0"/>
              <a:t>For I want you to know how great a struggle I have for you and for those at Laodicea and for </a:t>
            </a:r>
            <a:r>
              <a:rPr lang="en-US" sz="2800" i="1" dirty="0" smtClean="0">
                <a:solidFill>
                  <a:srgbClr val="FFFF00"/>
                </a:solidFill>
              </a:rPr>
              <a:t>all who have not seen me face to face</a:t>
            </a:r>
            <a:r>
              <a:rPr lang="en-US" sz="2800" i="1" dirty="0" smtClean="0"/>
              <a:t>, </a:t>
            </a:r>
            <a:r>
              <a:rPr lang="en-US" sz="2800" i="1" baseline="30000" dirty="0" smtClean="0"/>
              <a:t>2</a:t>
            </a:r>
            <a:r>
              <a:rPr lang="en-US" sz="2800" i="1" dirty="0" smtClean="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Messages not Found</a:t>
            </a:r>
          </a:p>
        </p:txBody>
      </p:sp>
      <p:sp>
        <p:nvSpPr>
          <p:cNvPr id="14340" name="Rectangle 3"/>
          <p:cNvSpPr>
            <a:spLocks noGrp="1" noChangeArrowheads="1"/>
          </p:cNvSpPr>
          <p:nvPr>
            <p:ph idx="1"/>
          </p:nvPr>
        </p:nvSpPr>
        <p:spPr>
          <a:xfrm>
            <a:off x="381000" y="1600200"/>
            <a:ext cx="8763000" cy="4530725"/>
          </a:xfrm>
        </p:spPr>
        <p:txBody>
          <a:bodyPr/>
          <a:lstStyle/>
          <a:p>
            <a:pPr marL="401638" indent="-401638" eaLnBrk="1" hangingPunct="1"/>
            <a:r>
              <a:rPr lang="en-US" dirty="0" smtClean="0">
                <a:effectLst/>
              </a:rPr>
              <a:t>An Appeal of Worldly Comfort or Success</a:t>
            </a:r>
          </a:p>
          <a:p>
            <a:pPr marL="401638" indent="-401638" eaLnBrk="1" hangingPunct="1"/>
            <a:r>
              <a:rPr lang="en-US" dirty="0" smtClean="0">
                <a:effectLst/>
              </a:rPr>
              <a:t>A Mission of Universal Benevolence</a:t>
            </a:r>
          </a:p>
          <a:p>
            <a:pPr marL="401638" indent="-401638" eaLnBrk="1" hangingPunct="1"/>
            <a:r>
              <a:rPr lang="en-US" dirty="0" smtClean="0">
                <a:effectLst/>
              </a:rPr>
              <a:t>A Call for Social Justice</a:t>
            </a:r>
          </a:p>
          <a:p>
            <a:pPr marL="401638" indent="-401638" eaLnBrk="1" hangingPunct="1"/>
            <a:r>
              <a:rPr lang="en-US" dirty="0" smtClean="0">
                <a:effectLst/>
              </a:rPr>
              <a:t>An Acceptance of All Religions</a:t>
            </a:r>
          </a:p>
          <a:p>
            <a:pPr marL="401638" indent="-401638" eaLnBrk="1" hangingPunct="1"/>
            <a:r>
              <a:rPr lang="en-US" dirty="0" smtClean="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50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51</a:t>
            </a:fld>
            <a:endParaRPr lang="en-US"/>
          </a:p>
        </p:txBody>
      </p:sp>
      <p:sp>
        <p:nvSpPr>
          <p:cNvPr id="36867" name="Rectangle 2"/>
          <p:cNvSpPr>
            <a:spLocks noGrp="1" noChangeArrowheads="1"/>
          </p:cNvSpPr>
          <p:nvPr>
            <p:ph type="title"/>
          </p:nvPr>
        </p:nvSpPr>
        <p:spPr/>
        <p:txBody>
          <a:bodyPr/>
          <a:lstStyle/>
          <a:p>
            <a:pPr eaLnBrk="1" hangingPunct="1"/>
            <a:r>
              <a:rPr lang="en-US" smtClean="0"/>
              <a:t>Lesson 5 Objectives</a:t>
            </a:r>
          </a:p>
        </p:txBody>
      </p:sp>
      <p:sp>
        <p:nvSpPr>
          <p:cNvPr id="36868" name="Rectangle 3"/>
          <p:cNvSpPr>
            <a:spLocks noGrp="1" noChangeArrowheads="1"/>
          </p:cNvSpPr>
          <p:nvPr>
            <p:ph type="body" idx="1"/>
          </p:nvPr>
        </p:nvSpPr>
        <p:spPr>
          <a:xfrm>
            <a:off x="304800" y="1981200"/>
            <a:ext cx="8534400" cy="3733800"/>
          </a:xfrm>
        </p:spPr>
        <p:txBody>
          <a:bodyPr/>
          <a:lstStyle/>
          <a:p>
            <a:pPr eaLnBrk="1" hangingPunct="1">
              <a:lnSpc>
                <a:spcPct val="90000"/>
              </a:lnSpc>
            </a:pPr>
            <a:r>
              <a:rPr lang="en-US" dirty="0" smtClean="0">
                <a:effectLst/>
              </a:rPr>
              <a:t>Describe the circumstances and preparation God made to bring Peter to Cornelius’ house.</a:t>
            </a:r>
          </a:p>
          <a:p>
            <a:pPr eaLnBrk="1" hangingPunct="1">
              <a:lnSpc>
                <a:spcPct val="90000"/>
              </a:lnSpc>
            </a:pPr>
            <a:r>
              <a:rPr lang="en-US" dirty="0" smtClean="0">
                <a:effectLst/>
              </a:rPr>
              <a:t>Explain the significance of the Holy Spirit falling on Cornelius and his household.</a:t>
            </a:r>
          </a:p>
          <a:p>
            <a:pPr eaLnBrk="1" hangingPunct="1">
              <a:lnSpc>
                <a:spcPct val="90000"/>
              </a:lnSpc>
            </a:pPr>
            <a:r>
              <a:rPr lang="en-US" dirty="0" smtClean="0">
                <a:effectLst/>
              </a:rPr>
              <a:t>List at least four of our themes found in the sermon.</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 24</a:t>
            </a:r>
          </a:p>
        </p:txBody>
      </p:sp>
      <p:sp>
        <p:nvSpPr>
          <p:cNvPr id="164867" name="Rectangle 3"/>
          <p:cNvSpPr>
            <a:spLocks noChangeArrowheads="1"/>
          </p:cNvSpPr>
          <p:nvPr/>
        </p:nvSpPr>
        <p:spPr bwMode="auto">
          <a:xfrm>
            <a:off x="838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838200" y="4191000"/>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565268"/>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smtClean="0">
                <a:latin typeface="Calibri" pitchFamily="34" charset="0"/>
              </a:rPr>
              <a:t>Colossians 1:9</a:t>
            </a:r>
            <a:r>
              <a:rPr lang="en-US" sz="3200" b="1" dirty="0">
                <a:latin typeface="Calibri" pitchFamily="34" charset="0"/>
              </a:rPr>
              <a:t> </a:t>
            </a:r>
            <a:r>
              <a:rPr lang="en-US" sz="3200" b="1" dirty="0" smtClean="0">
                <a:latin typeface="Calibri" pitchFamily="34" charset="0"/>
              </a:rPr>
              <a:t> </a:t>
            </a:r>
          </a:p>
          <a:p>
            <a:pPr marL="457200"/>
            <a:r>
              <a:rPr lang="en-US" sz="3200" dirty="0" smtClean="0"/>
              <a:t> </a:t>
            </a:r>
            <a:r>
              <a:rPr lang="en-US" sz="3200" i="1" baseline="30000" dirty="0" smtClean="0"/>
              <a:t>9</a:t>
            </a:r>
            <a:r>
              <a:rPr lang="en-US" sz="3200" i="1" dirty="0" smtClean="0"/>
              <a:t>And so, from the day we heard, </a:t>
            </a:r>
            <a:r>
              <a:rPr lang="en-US" sz="3200" i="1" dirty="0" smtClean="0">
                <a:solidFill>
                  <a:srgbClr val="FFFF00"/>
                </a:solidFill>
              </a:rPr>
              <a:t>we have not ceased to pray </a:t>
            </a:r>
            <a:r>
              <a:rPr lang="en-US" sz="3200" i="1" dirty="0" smtClean="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810000"/>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a:t>
            </a:r>
            <a:r>
              <a:rPr lang="en-US" sz="2800" b="1" u="sng" dirty="0" smtClean="0">
                <a:latin typeface="Calibri" pitchFamily="34" charset="0"/>
              </a:rPr>
              <a:t>1:11-12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11</a:t>
            </a:r>
            <a:r>
              <a:rPr lang="en-US" sz="2800" i="1" dirty="0" smtClean="0"/>
              <a:t> </a:t>
            </a:r>
            <a:r>
              <a:rPr lang="en-US" sz="2800" i="1" dirty="0" smtClean="0">
                <a:solidFill>
                  <a:srgbClr val="FFFF00"/>
                </a:solidFill>
              </a:rPr>
              <a:t>May you </a:t>
            </a:r>
            <a:r>
              <a:rPr lang="en-US" sz="2800" i="1" dirty="0" smtClean="0"/>
              <a:t>be strengthened with all power, according to his glorious might, for all endurance and patience with joy, </a:t>
            </a:r>
            <a:r>
              <a:rPr lang="en-US" sz="2800" i="1" baseline="30000" dirty="0" smtClean="0"/>
              <a:t>12</a:t>
            </a:r>
            <a:r>
              <a:rPr lang="en-US" sz="2800" i="1" dirty="0" smtClean="0"/>
              <a:t> </a:t>
            </a:r>
            <a:r>
              <a:rPr lang="en-US" sz="2800" i="1" dirty="0" smtClean="0">
                <a:solidFill>
                  <a:srgbClr val="FFFF00"/>
                </a:solidFill>
              </a:rPr>
              <a:t>giving thanks to the Father, </a:t>
            </a:r>
            <a:r>
              <a:rPr lang="en-US" sz="2800" i="1" dirty="0" smtClean="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8</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838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457200" y="3459777"/>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a:t>
            </a:r>
            <a:r>
              <a:rPr lang="en-US" sz="2800" b="1" u="sng" dirty="0" smtClean="0">
                <a:latin typeface="Calibri" pitchFamily="34" charset="0"/>
              </a:rPr>
              <a:t>1:9</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9</a:t>
            </a:r>
            <a:r>
              <a:rPr lang="en-US" sz="2800" i="1" dirty="0" smtClean="0"/>
              <a:t>And so, from the day we heard, we have not ceased to pray for you, </a:t>
            </a:r>
            <a:r>
              <a:rPr lang="en-US" sz="2800" i="1" dirty="0" smtClean="0">
                <a:solidFill>
                  <a:srgbClr val="FFFF00"/>
                </a:solidFill>
              </a:rPr>
              <a:t>asking that you may be filled with the knowledge of his will in all spiritual wisdom and understanding</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9</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1600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533400" y="3810000"/>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1:10</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10</a:t>
            </a:r>
            <a:r>
              <a:rPr lang="en-US" sz="2800" i="1" dirty="0" smtClean="0"/>
              <a:t>so as to walk in a manner worthy of the Lord, </a:t>
            </a:r>
            <a:r>
              <a:rPr lang="en-US" sz="2800" i="1" dirty="0" smtClean="0">
                <a:solidFill>
                  <a:srgbClr val="FFFF00"/>
                </a:solidFill>
              </a:rPr>
              <a:t>fully pleasing to him</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12171</TotalTime>
  <Words>2003</Words>
  <Application>Microsoft Office PowerPoint</Application>
  <PresentationFormat>On-screen Show (4:3)</PresentationFormat>
  <Paragraphs>508</Paragraphs>
  <Slides>55</Slides>
  <Notes>33</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Ripple</vt:lpstr>
      <vt:lpstr>Slide 1</vt:lpstr>
      <vt:lpstr>Slide 2</vt:lpstr>
      <vt:lpstr>Prayer – A Source of Spiritual Growth</vt:lpstr>
      <vt:lpstr>Individuals Named in Colossians</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Slide 11</vt:lpstr>
      <vt:lpstr>Slide 12</vt:lpstr>
      <vt:lpstr>Prayer – A Source of Spiritual Growth</vt:lpstr>
      <vt:lpstr>Ephesians 4:13</vt:lpstr>
      <vt:lpstr>Earthly Prayers</vt:lpstr>
      <vt:lpstr>Colossians 1:9-12 Lessons from the Setting</vt:lpstr>
      <vt:lpstr>Prayers in I and II Thessalonians</vt:lpstr>
      <vt:lpstr>Matthew 23:14</vt:lpstr>
      <vt:lpstr>Earthly Prayers</vt:lpstr>
      <vt:lpstr>Luke 18:9-12</vt:lpstr>
      <vt:lpstr>Earthly Prayers</vt:lpstr>
      <vt:lpstr>Luke 18:13-14</vt:lpstr>
      <vt:lpstr>Matthew 6:7</vt:lpstr>
      <vt:lpstr>Earthly Prayers</vt:lpstr>
      <vt:lpstr>James 4:2-3</vt:lpstr>
      <vt:lpstr>Slide 26</vt:lpstr>
      <vt:lpstr>The Church in Antioch</vt:lpstr>
      <vt:lpstr>Slide 28</vt:lpstr>
      <vt:lpstr>Slide 29</vt:lpstr>
      <vt:lpstr>Slide 30</vt:lpstr>
      <vt:lpstr>Slide 31</vt:lpstr>
      <vt:lpstr>Slide 32</vt:lpstr>
      <vt:lpstr>Slide 33</vt:lpstr>
      <vt:lpstr>Lesson 6 Objectives</vt:lpstr>
      <vt:lpstr>Slide 35</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Slide 42</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189</cp:revision>
  <dcterms:created xsi:type="dcterms:W3CDTF">2002-05-07T01:10:22Z</dcterms:created>
  <dcterms:modified xsi:type="dcterms:W3CDTF">2011-03-13T03:11:52Z</dcterms:modified>
</cp:coreProperties>
</file>