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93" r:id="rId2"/>
    <p:sldId id="294" r:id="rId3"/>
    <p:sldId id="283" r:id="rId4"/>
    <p:sldId id="284" r:id="rId5"/>
    <p:sldId id="285" r:id="rId6"/>
    <p:sldId id="286" r:id="rId7"/>
    <p:sldId id="287" r:id="rId8"/>
    <p:sldId id="290" r:id="rId9"/>
    <p:sldId id="289" r:id="rId10"/>
    <p:sldId id="296" r:id="rId11"/>
    <p:sldId id="295" r:id="rId12"/>
    <p:sldId id="291" r:id="rId13"/>
    <p:sldId id="297" r:id="rId14"/>
    <p:sldId id="292" r:id="rId15"/>
    <p:sldId id="298" r:id="rId16"/>
  </p:sldIdLst>
  <p:sldSz cx="9144000" cy="5715000" type="screen16x10"/>
  <p:notesSz cx="6858000" cy="9144000"/>
  <p:embeddedFontLst>
    <p:embeddedFont>
      <p:font typeface="Book Antiqua" panose="02040602050305030304" pitchFamily="18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Wingdings 2" panose="05020102010507070707" pitchFamily="18" charset="2"/>
      <p:regular r:id="rId26"/>
    </p:embeddedFont>
    <p:embeddedFont>
      <p:font typeface="Bodoni MT" panose="02070603080606020203" pitchFamily="18" charset="0"/>
      <p:regular r:id="rId27"/>
      <p:bold r:id="rId28"/>
      <p:italic r:id="rId29"/>
      <p:boldItalic r:id="rId30"/>
    </p:embeddedFont>
    <p:embeddedFont>
      <p:font typeface="Bookman Old Style" panose="02050604050505020204" pitchFamily="18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320" y="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6CDDB-33DF-49A6-AEBE-6A15488755E1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D2D09-FD40-4B96-9D35-7F22F0EE5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6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D2D09-FD40-4B96-9D35-7F22F0EE59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04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F941-29A6-427C-8A28-D995F6CAFE7B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E88C-0069-4E4F-B5D2-A466F23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3108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F941-29A6-427C-8A28-D995F6CAFE7B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E88C-0069-4E4F-B5D2-A466F23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6371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F941-29A6-427C-8A28-D995F6CAFE7B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E88C-0069-4E4F-B5D2-A466F23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80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F941-29A6-427C-8A28-D995F6CAFE7B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E88C-0069-4E4F-B5D2-A466F23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0374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F941-29A6-427C-8A28-D995F6CAFE7B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E88C-0069-4E4F-B5D2-A466F23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3162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F941-29A6-427C-8A28-D995F6CAFE7B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E88C-0069-4E4F-B5D2-A466F23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3246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F941-29A6-427C-8A28-D995F6CAFE7B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E88C-0069-4E4F-B5D2-A466F23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109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F941-29A6-427C-8A28-D995F6CAFE7B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E88C-0069-4E4F-B5D2-A466F23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3559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F941-29A6-427C-8A28-D995F6CAFE7B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E88C-0069-4E4F-B5D2-A466F23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9425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F941-29A6-427C-8A28-D995F6CAFE7B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E88C-0069-4E4F-B5D2-A466F23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3242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5F941-29A6-427C-8A28-D995F6CAFE7B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AE88C-0069-4E4F-B5D2-A466F23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5240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5F941-29A6-427C-8A28-D995F6CAFE7B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AE88C-0069-4E4F-B5D2-A466F23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1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rct=j&amp;q=&amp;esrc=s&amp;source=images&amp;cd=&amp;cad=rja&amp;uact=8&amp;ved=0ahUKEwjMptTW-K3SAhVJxCYKHcAQDkYQjRwIBw&amp;url=http://malcolmduncan.typepad.com/malcolm_duncan/2013/01/-sailing-toward-a-new-downgrade-controversy.html&amp;bvm=bv.148073327,d.eWE&amp;psig=AFQjCNGEVVwjKCGq0LSAFXYdQKhqKFlKKA&amp;ust=1488204640062786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rct=j&amp;q=&amp;esrc=s&amp;source=images&amp;cd=&amp;cad=rja&amp;uact=8&amp;ved=0ahUKEwjMptTW-K3SAhVJxCYKHcAQDkYQjRwIBw&amp;url=http://malcolmduncan.typepad.com/malcolm_duncan/2013/01/-sailing-toward-a-new-downgrade-controversy.html&amp;bvm=bv.148073327,d.eWE&amp;psig=AFQjCNGEVVwjKCGq0LSAFXYdQKhqKFlKKA&amp;ust=1488204640062786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MptTW-K3SAhVJxCYKHcAQDkYQjRwIBw&amp;url=http://malcolmduncan.typepad.com/malcolm_duncan/2013/01/-sailing-toward-a-new-downgrade-controversy.html&amp;bvm=bv.148073327,d.eWE&amp;psig=AFQjCNGEVVwjKCGq0LSAFXYdQKhqKFlKKA&amp;ust=148820464006278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rct=j&amp;q=&amp;esrc=s&amp;source=images&amp;cd=&amp;cad=rja&amp;uact=8&amp;ved=0ahUKEwjMptTW-K3SAhVJxCYKHcAQDkYQjRwIBw&amp;url=http://malcolmduncan.typepad.com/malcolm_duncan/2013/01/-sailing-toward-a-new-downgrade-controversy.html&amp;bvm=bv.148073327,d.eWE&amp;psig=AFQjCNGEVVwjKCGq0LSAFXYdQKhqKFlKKA&amp;ust=1488204640062786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rct=j&amp;q=&amp;esrc=s&amp;source=images&amp;cd=&amp;cad=rja&amp;uact=8&amp;ved=0ahUKEwjMptTW-K3SAhVJxCYKHcAQDkYQjRwIBw&amp;url=http://malcolmduncan.typepad.com/malcolm_duncan/2013/01/-sailing-toward-a-new-downgrade-controversy.html&amp;bvm=bv.148073327,d.eWE&amp;psig=AFQjCNGEVVwjKCGq0LSAFXYdQKhqKFlKKA&amp;ust=1488204640062786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MptTW-K3SAhVJxCYKHcAQDkYQjRwIBw&amp;url=http://malcolmduncan.typepad.com/malcolm_duncan/2013/01/-sailing-toward-a-new-downgrade-controversy.html&amp;bvm=bv.148073327,d.eWE&amp;psig=AFQjCNGEVVwjKCGq0LSAFXYdQKhqKFlKKA&amp;ust=1488204640062786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MptTW-K3SAhVJxCYKHcAQDkYQjRwIBw&amp;url=http://malcolmduncan.typepad.com/malcolm_duncan/2013/01/-sailing-toward-a-new-downgrade-controversy.html&amp;bvm=bv.148073327,d.eWE&amp;psig=AFQjCNGEVVwjKCGq0LSAFXYdQKhqKFlKKA&amp;ust=1488204640062786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rct=j&amp;q=&amp;esrc=s&amp;source=images&amp;cd=&amp;cad=rja&amp;uact=8&amp;ved=0ahUKEwjMptTW-K3SAhVJxCYKHcAQDkYQjRwIBw&amp;url=http://malcolmduncan.typepad.com/malcolm_duncan/2013/01/-sailing-toward-a-new-downgrade-controversy.html&amp;bvm=bv.148073327,d.eWE&amp;psig=AFQjCNGEVVwjKCGq0LSAFXYdQKhqKFlKKA&amp;ust=1488204640062786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rct=j&amp;q=&amp;esrc=s&amp;source=images&amp;cd=&amp;cad=rja&amp;uact=8&amp;ved=0ahUKEwjMptTW-K3SAhVJxCYKHcAQDkYQjRwIBw&amp;url=http://malcolmduncan.typepad.com/malcolm_duncan/2013/01/-sailing-toward-a-new-downgrade-controversy.html&amp;bvm=bv.148073327,d.eWE&amp;psig=AFQjCNGEVVwjKCGq0LSAFXYdQKhqKFlKKA&amp;ust=1488204640062786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rct=j&amp;q=&amp;esrc=s&amp;source=images&amp;cd=&amp;cad=rja&amp;uact=8&amp;ved=0ahUKEwjMptTW-K3SAhVJxCYKHcAQDkYQjRwIBw&amp;url=http://malcolmduncan.typepad.com/malcolm_duncan/2013/01/-sailing-toward-a-new-downgrade-controversy.html&amp;bvm=bv.148073327,d.eWE&amp;psig=AFQjCNGEVVwjKCGq0LSAFXYdQKhqKFlKKA&amp;ust=1488204640062786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rct=j&amp;q=&amp;esrc=s&amp;source=images&amp;cd=&amp;cad=rja&amp;uact=8&amp;ved=0ahUKEwjMptTW-K3SAhVJxCYKHcAQDkYQjRwIBw&amp;url=http://malcolmduncan.typepad.com/malcolm_duncan/2013/01/-sailing-toward-a-new-downgrade-controversy.html&amp;bvm=bv.148073327,d.eWE&amp;psig=AFQjCNGEVVwjKCGq0LSAFXYdQKhqKFlKKA&amp;ust=1488204640062786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rct=j&amp;q=&amp;esrc=s&amp;source=images&amp;cd=&amp;cad=rja&amp;uact=8&amp;ved=0ahUKEwjMptTW-K3SAhVJxCYKHcAQDkYQjRwIBw&amp;url=http://malcolmduncan.typepad.com/malcolm_duncan/2013/01/-sailing-toward-a-new-downgrade-controversy.html&amp;bvm=bv.148073327,d.eWE&amp;psig=AFQjCNGEVVwjKCGq0LSAFXYdQKhqKFlKKA&amp;ust=1488204640062786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rct=j&amp;q=&amp;esrc=s&amp;source=images&amp;cd=&amp;cad=rja&amp;uact=8&amp;ved=0ahUKEwjMptTW-K3SAhVJxCYKHcAQDkYQjRwIBw&amp;url=http://malcolmduncan.typepad.com/malcolm_duncan/2013/01/-sailing-toward-a-new-downgrade-controversy.html&amp;bvm=bv.148073327,d.eWE&amp;psig=AFQjCNGEVVwjKCGq0LSAFXYdQKhqKFlKKA&amp;ust=1488204640062786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rct=j&amp;q=&amp;esrc=s&amp;source=images&amp;cd=&amp;cad=rja&amp;uact=8&amp;ved=0ahUKEwjMptTW-K3SAhVJxCYKHcAQDkYQjRwIBw&amp;url=http://malcolmduncan.typepad.com/malcolm_duncan/2013/01/-sailing-toward-a-new-downgrade-controversy.html&amp;bvm=bv.148073327,d.eWE&amp;psig=AFQjCNGEVVwjKCGq0LSAFXYdQKhqKFlKKA&amp;ust=1488204640062786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taticr1.blastingcdn.com/media/photogallery/2016/8/1/660x290/b_586x276/cnn-panel-discussion-via-youtube_8117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8" y="3873500"/>
            <a:ext cx="4377532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hotos1.blogger.com/blogger/1366/1469/1600/layou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1" y="702470"/>
            <a:ext cx="3692949" cy="250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urdue.edu/hhs/life360/fall2012/img/friedman_elli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-190500"/>
            <a:ext cx="27305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thesaleslion.com/wp-content/uploads/2016/08/sales-team-vide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2921000"/>
            <a:ext cx="3199733" cy="21258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532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84500" y="171201"/>
            <a:ext cx="4738712" cy="2559299"/>
            <a:chOff x="1070499" y="485774"/>
            <a:chExt cx="7326920" cy="4238626"/>
          </a:xfrm>
        </p:grpSpPr>
        <p:pic>
          <p:nvPicPr>
            <p:cNvPr id="1026" name="Picture 2" descr="Image result for bible hand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499" y="914400"/>
              <a:ext cx="7326920" cy="3810000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733951" y="485774"/>
              <a:ext cx="3705910" cy="747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33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The Origins of</a:t>
              </a:r>
              <a:endParaRPr lang="en-US" sz="4000" b="1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250405" y="2993604"/>
            <a:ext cx="2246313" cy="75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90000"/>
            </a:pPr>
            <a:r>
              <a:rPr lang="en-US" sz="2167" b="1" dirty="0">
                <a:latin typeface="Book Antiqua" panose="02040602050305030304" pitchFamily="18" charset="0"/>
              </a:rPr>
              <a:t>The Septuagint</a:t>
            </a:r>
          </a:p>
          <a:p>
            <a:pPr algn="ctr">
              <a:buSzPct val="90000"/>
            </a:pPr>
            <a:r>
              <a:rPr lang="en-US" sz="2167" b="1" dirty="0">
                <a:latin typeface="Book Antiqua" panose="02040602050305030304" pitchFamily="18" charset="0"/>
              </a:rPr>
              <a:t>200 BC</a:t>
            </a:r>
            <a:endParaRPr lang="en-US" sz="2000" b="1" dirty="0"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9811" y="2690481"/>
            <a:ext cx="1500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Isaiah and Micah</a:t>
            </a:r>
          </a:p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700 BC</a:t>
            </a:r>
          </a:p>
        </p:txBody>
      </p:sp>
      <p:pic>
        <p:nvPicPr>
          <p:cNvPr id="8" name="Picture 2" descr="Codex Sinaiticus, a 4th-century manuscript of the Septuagint, written between 330 and 350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1" y="3651067"/>
            <a:ext cx="1460499" cy="85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05117" y="171201"/>
            <a:ext cx="2800767" cy="1066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33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The Origins of</a:t>
            </a:r>
          </a:p>
          <a:p>
            <a:pPr algn="ctr"/>
            <a:r>
              <a:rPr lang="en-US" sz="2333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The Bible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06500" y="3365500"/>
            <a:ext cx="635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81689" y="2993604"/>
            <a:ext cx="1500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Jesus</a:t>
            </a:r>
          </a:p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1</a:t>
            </a:r>
            <a:r>
              <a:rPr lang="en-US" sz="2000" b="1" baseline="300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st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century 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000" y="4381501"/>
            <a:ext cx="6731000" cy="1528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33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No one can reasonably dispute that centuries separate the writing of the O.T. prophecies and the time of Jesus on earth</a:t>
            </a:r>
          </a:p>
          <a:p>
            <a:pPr algn="ctr"/>
            <a:endParaRPr lang="en-US" sz="2333" b="1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836241"/>
      </p:ext>
    </p:extLst>
  </p:cSld>
  <p:clrMapOvr>
    <a:masterClrMapping/>
  </p:clrMapOvr>
  <p:transition spd="slow" advTm="1048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5"/>
      <p:bldP spid="7" grpId="0" bldLvl="5"/>
      <p:bldP spid="12" grpId="0" bldLvl="5"/>
      <p:bldP spid="13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84500" y="171201"/>
            <a:ext cx="4738712" cy="2559299"/>
            <a:chOff x="1070499" y="485774"/>
            <a:chExt cx="7326920" cy="4238626"/>
          </a:xfrm>
        </p:grpSpPr>
        <p:pic>
          <p:nvPicPr>
            <p:cNvPr id="1026" name="Picture 2" descr="Image result for bible hand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499" y="914400"/>
              <a:ext cx="7326920" cy="3810000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421651" y="485774"/>
              <a:ext cx="4330501" cy="1766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33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The Origins of</a:t>
              </a:r>
            </a:p>
            <a:p>
              <a:pPr algn="ctr"/>
              <a:r>
                <a:rPr lang="en-US" sz="2333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 </a:t>
              </a:r>
              <a:r>
                <a:rPr lang="en-US" sz="4000" b="1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The Bible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143000" y="2558503"/>
            <a:ext cx="704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90000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	</a:t>
            </a: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O. T. Prophecies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          &gt;            </a:t>
            </a: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N.T. Fulfillment</a:t>
            </a:r>
          </a:p>
          <a:p>
            <a:pPr>
              <a:buSzPct val="90000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	</a:t>
            </a:r>
            <a:endParaRPr lang="en-US" sz="2333" b="1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6500" y="2899101"/>
            <a:ext cx="6985000" cy="11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33" b="1" dirty="0">
                <a:latin typeface="Book Antiqua" panose="02040602050305030304" pitchFamily="18" charset="0"/>
              </a:rPr>
              <a:t>QUESTION:</a:t>
            </a:r>
          </a:p>
          <a:p>
            <a:pPr algn="ctr"/>
            <a:r>
              <a:rPr lang="en-US" sz="2333" b="1" dirty="0">
                <a:latin typeface="Book Antiqua" panose="02040602050305030304" pitchFamily="18" charset="0"/>
              </a:rPr>
              <a:t>How do we </a:t>
            </a:r>
            <a:r>
              <a:rPr lang="en-US" sz="2333" b="1" i="1" dirty="0">
                <a:latin typeface="Book Antiqua" panose="02040602050305030304" pitchFamily="18" charset="0"/>
              </a:rPr>
              <a:t>know</a:t>
            </a:r>
            <a:r>
              <a:rPr lang="en-US" sz="2333" b="1" dirty="0">
                <a:latin typeface="Book Antiqua" panose="02040602050305030304" pitchFamily="18" charset="0"/>
              </a:rPr>
              <a:t> the O.T. we have today is the same as what was originally written?</a:t>
            </a:r>
            <a:endParaRPr lang="en-US" sz="2333" dirty="0"/>
          </a:p>
        </p:txBody>
      </p:sp>
    </p:spTree>
    <p:extLst>
      <p:ext uri="{BB962C8B-B14F-4D97-AF65-F5344CB8AC3E}">
        <p14:creationId xmlns:p14="http://schemas.microsoft.com/office/powerpoint/2010/main" val="1582878190"/>
      </p:ext>
    </p:extLst>
  </p:cSld>
  <p:clrMapOvr>
    <a:masterClrMapping/>
  </p:clrMapOvr>
  <p:transition spd="slow" advTm="1048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  <p:bldP spid="8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ible han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430007"/>
            <a:ext cx="4738712" cy="230049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1250" y="2637630"/>
            <a:ext cx="3143250" cy="42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90000"/>
            </a:pPr>
            <a:r>
              <a:rPr lang="en-US" sz="2167" b="1" dirty="0">
                <a:latin typeface="Book Antiqua" panose="02040602050305030304" pitchFamily="18" charset="0"/>
              </a:rPr>
              <a:t>The Dead Sea Scrolls</a:t>
            </a:r>
            <a:endParaRPr lang="en-US" sz="2000" b="1" dirty="0"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375" y="2984500"/>
            <a:ext cx="4583907" cy="137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Ancient Jewish community</a:t>
            </a:r>
          </a:p>
          <a:p>
            <a:pPr algn="ctr"/>
            <a:endParaRPr lang="en-US" sz="833" b="1" strike="sngStrike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en-US" sz="1667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Initial find 1946/47</a:t>
            </a:r>
          </a:p>
          <a:p>
            <a:pPr algn="ctr"/>
            <a:endParaRPr lang="en-US" sz="833" b="1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1667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Dated from between 2</a:t>
            </a:r>
            <a:r>
              <a:rPr lang="en-US" sz="1667" b="1" baseline="300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nd</a:t>
            </a:r>
            <a:r>
              <a:rPr lang="en-US" sz="1667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century B.C. and        2</a:t>
            </a:r>
            <a:r>
              <a:rPr lang="en-US" sz="1667" b="1" baseline="300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nd</a:t>
            </a:r>
            <a:r>
              <a:rPr lang="en-US" sz="1667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century A.D.</a:t>
            </a:r>
          </a:p>
        </p:txBody>
      </p:sp>
      <p:pic>
        <p:nvPicPr>
          <p:cNvPr id="2052" name="Picture 4" descr="https://ff-65a4.kxcdn.com/assets/uploads/OriginalDocs_old/174/dead-sea-scrolls-facsimile-edition-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66" y="2834877"/>
            <a:ext cx="2589779" cy="172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05117" y="171201"/>
            <a:ext cx="2800767" cy="1066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33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The Origins of</a:t>
            </a:r>
          </a:p>
          <a:p>
            <a:pPr algn="ctr"/>
            <a:r>
              <a:rPr lang="en-US" sz="2333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The Bible</a:t>
            </a:r>
          </a:p>
        </p:txBody>
      </p:sp>
    </p:spTree>
    <p:extLst>
      <p:ext uri="{BB962C8B-B14F-4D97-AF65-F5344CB8AC3E}">
        <p14:creationId xmlns:p14="http://schemas.microsoft.com/office/powerpoint/2010/main" val="3220150540"/>
      </p:ext>
    </p:extLst>
  </p:cSld>
  <p:clrMapOvr>
    <a:masterClrMapping/>
  </p:clrMapOvr>
  <p:transition spd="slow" advTm="1048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  <p:bldP spid="7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84500" y="171201"/>
            <a:ext cx="4738712" cy="2559299"/>
            <a:chOff x="1070499" y="485774"/>
            <a:chExt cx="7326920" cy="4238626"/>
          </a:xfrm>
        </p:grpSpPr>
        <p:pic>
          <p:nvPicPr>
            <p:cNvPr id="1026" name="Picture 2" descr="Image result for bible hand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499" y="914400"/>
              <a:ext cx="7326920" cy="3810000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733951" y="485774"/>
              <a:ext cx="3705910" cy="747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33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The Origins of</a:t>
              </a:r>
              <a:endParaRPr lang="en-US" sz="4000" b="1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333625" y="3422998"/>
            <a:ext cx="3472658" cy="75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90000"/>
            </a:pPr>
            <a:r>
              <a:rPr lang="en-US" sz="2167" b="1" dirty="0">
                <a:latin typeface="Book Antiqua" panose="02040602050305030304" pitchFamily="18" charset="0"/>
              </a:rPr>
              <a:t>The Dead Sea Scrolls</a:t>
            </a:r>
          </a:p>
          <a:p>
            <a:pPr algn="ctr">
              <a:buSzPct val="90000"/>
            </a:pPr>
            <a:r>
              <a:rPr lang="en-US" sz="2167" b="1" dirty="0">
                <a:latin typeface="Book Antiqua" panose="02040602050305030304" pitchFamily="18" charset="0"/>
              </a:rPr>
              <a:t>200 BC       –       200 AD</a:t>
            </a:r>
            <a:endParaRPr lang="en-US" sz="2000" b="1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5117" y="171201"/>
            <a:ext cx="2800767" cy="1066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33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The Origins of</a:t>
            </a:r>
          </a:p>
          <a:p>
            <a:pPr algn="ctr"/>
            <a:r>
              <a:rPr lang="en-US" sz="2333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The Bible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06500" y="3365500"/>
            <a:ext cx="635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75000" y="2730500"/>
            <a:ext cx="18415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Jesus</a:t>
            </a:r>
          </a:p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1</a:t>
            </a:r>
            <a:r>
              <a:rPr lang="en-US" sz="2000" b="1" baseline="300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st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century 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9500" y="4064001"/>
            <a:ext cx="6985000" cy="1310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17" b="1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2333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DSS harmonize with the earliest Hebrew manuscripts available before the find and with our modern English O.T.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14220" y="2673003"/>
            <a:ext cx="1841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Modern English O.T.</a:t>
            </a:r>
          </a:p>
        </p:txBody>
      </p:sp>
      <p:pic>
        <p:nvPicPr>
          <p:cNvPr id="16" name="Picture 4" descr="https://ff-65a4.kxcdn.com/assets/uploads/OriginalDocs_old/174/dead-sea-scrolls-facsimile-edition-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412728"/>
            <a:ext cx="1294890" cy="86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745695"/>
      </p:ext>
    </p:extLst>
  </p:cSld>
  <p:clrMapOvr>
    <a:masterClrMapping/>
  </p:clrMapOvr>
  <p:transition spd="slow" advTm="1048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5"/>
      <p:bldP spid="14" grpId="0" build="p" bldLvl="5"/>
      <p:bldP spid="15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ible ha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430007"/>
            <a:ext cx="4738712" cy="230049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2558503"/>
            <a:ext cx="704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90000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	</a:t>
            </a: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O. T. Prophecies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          &gt;            </a:t>
            </a: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N.T. Fulfillment</a:t>
            </a:r>
          </a:p>
          <a:p>
            <a:pPr>
              <a:buSzPct val="90000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	</a:t>
            </a:r>
            <a:endParaRPr lang="en-US" sz="2333" b="1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2857500"/>
            <a:ext cx="6985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15" indent="-238115">
              <a:buFont typeface="Wingdings" panose="05000000000000000000" pitchFamily="2" charset="2"/>
              <a:buChar char="§"/>
            </a:pPr>
            <a:r>
              <a:rPr lang="en-US" sz="2000" b="1" dirty="0">
                <a:latin typeface="Book Antiqua" panose="02040602050305030304" pitchFamily="18" charset="0"/>
              </a:rPr>
              <a:t>How do we </a:t>
            </a:r>
            <a:r>
              <a:rPr lang="en-US" sz="2000" b="1" i="1" dirty="0">
                <a:latin typeface="Book Antiqua" panose="02040602050305030304" pitchFamily="18" charset="0"/>
              </a:rPr>
              <a:t>know</a:t>
            </a:r>
            <a:r>
              <a:rPr lang="en-US" sz="2000" b="1" dirty="0">
                <a:latin typeface="Book Antiqua" panose="02040602050305030304" pitchFamily="18" charset="0"/>
              </a:rPr>
              <a:t> the O.T. documents were written and completed centuries before Jesus? </a:t>
            </a:r>
          </a:p>
          <a:p>
            <a:pPr algn="r"/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	Many pieces of evidence and the clincher is                           the Septuagint</a:t>
            </a:r>
          </a:p>
          <a:p>
            <a:pPr marL="238115" indent="-238115">
              <a:buFont typeface="Wingdings" panose="05000000000000000000" pitchFamily="2" charset="2"/>
              <a:buChar char="§"/>
            </a:pPr>
            <a:r>
              <a:rPr lang="en-US" sz="2000" b="1" dirty="0">
                <a:latin typeface="Book Antiqua" panose="02040602050305030304" pitchFamily="18" charset="0"/>
              </a:rPr>
              <a:t>How do we </a:t>
            </a:r>
            <a:r>
              <a:rPr lang="en-US" sz="2000" b="1" i="1" dirty="0">
                <a:latin typeface="Book Antiqua" panose="02040602050305030304" pitchFamily="18" charset="0"/>
              </a:rPr>
              <a:t>know</a:t>
            </a:r>
            <a:r>
              <a:rPr lang="en-US" sz="2000" b="1" dirty="0">
                <a:latin typeface="Book Antiqua" panose="02040602050305030304" pitchFamily="18" charset="0"/>
              </a:rPr>
              <a:t> the O.T. we have today is the same as what was originally written?</a:t>
            </a:r>
          </a:p>
          <a:p>
            <a:pPr algn="r"/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Many pieces of evidence and the clincher is                                        the collection of the Dead Sea Scrolls</a:t>
            </a:r>
            <a:endParaRPr lang="en-US" sz="1667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5117" y="171201"/>
            <a:ext cx="2800767" cy="1066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33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The Origins of</a:t>
            </a:r>
          </a:p>
          <a:p>
            <a:pPr algn="ctr"/>
            <a:r>
              <a:rPr lang="en-US" sz="2333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The Bible</a:t>
            </a:r>
          </a:p>
        </p:txBody>
      </p:sp>
    </p:spTree>
    <p:extLst>
      <p:ext uri="{BB962C8B-B14F-4D97-AF65-F5344CB8AC3E}">
        <p14:creationId xmlns:p14="http://schemas.microsoft.com/office/powerpoint/2010/main" val="3356493526"/>
      </p:ext>
    </p:extLst>
  </p:cSld>
  <p:clrMapOvr>
    <a:masterClrMapping/>
  </p:clrMapOvr>
  <p:transition spd="slow" advTm="1048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  <p:bldP spid="8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cademy.oracle.com/en/oa-assets/i/cw22/cw22-ask-exper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1951"/>
            <a:ext cx="7620000" cy="204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81063" y="483049"/>
            <a:ext cx="7048500" cy="173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67" b="1" dirty="0">
                <a:solidFill>
                  <a:schemeClr val="bg1"/>
                </a:solidFill>
                <a:latin typeface="Bodoni MT" panose="02070603080606020203" pitchFamily="18" charset="0"/>
              </a:rPr>
              <a:t>Have I Been Told the Truth?</a:t>
            </a:r>
          </a:p>
          <a:p>
            <a:endParaRPr lang="en-US" sz="1667" i="1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endParaRPr lang="en-US" sz="1667" i="1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endParaRPr lang="en-US" sz="1667" i="1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r>
              <a:rPr lang="en-US" sz="2000" i="1" dirty="0">
                <a:solidFill>
                  <a:schemeClr val="bg1"/>
                </a:solidFill>
                <a:latin typeface="Bodoni MT" panose="02070603080606020203" pitchFamily="18" charset="0"/>
              </a:rPr>
              <a:t>Messages which challenge today’s conventional thinking about…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159745" y="2257029"/>
            <a:ext cx="5056192" cy="3071736"/>
            <a:chOff x="1333877" y="485774"/>
            <a:chExt cx="7335824" cy="4213594"/>
          </a:xfrm>
        </p:grpSpPr>
        <p:pic>
          <p:nvPicPr>
            <p:cNvPr id="8" name="Picture 2" descr="Image result for bible hand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649" y="914400"/>
              <a:ext cx="6221364" cy="3235111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719294" y="485774"/>
              <a:ext cx="6138073" cy="1991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333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The Origins of the</a:t>
              </a:r>
            </a:p>
            <a:p>
              <a:pPr algn="ctr"/>
              <a:r>
                <a:rPr lang="en-US" sz="3333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 </a:t>
              </a:r>
              <a:r>
                <a:rPr lang="en-US" sz="5500" b="1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The Bible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3877" y="4009709"/>
              <a:ext cx="7335824" cy="689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67" b="1" i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Writings from God or Men?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89000" y="2667000"/>
            <a:ext cx="228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Bodoni MT" panose="02070603080606020203" pitchFamily="18" charset="0"/>
              </a:rPr>
              <a:t>And Paul went in as was his custom, and on three Sabbath days 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reasoned with them from the scriptures</a:t>
            </a:r>
            <a:r>
              <a:rPr lang="en-US" sz="2000" i="1" dirty="0">
                <a:latin typeface="Bodoni MT" panose="02070603080606020203" pitchFamily="18" charset="0"/>
              </a:rPr>
              <a:t>…</a:t>
            </a:r>
          </a:p>
          <a:p>
            <a:pPr algn="r"/>
            <a:r>
              <a:rPr lang="en-US" sz="2000" i="1" dirty="0">
                <a:latin typeface="Bodoni MT" panose="02070603080606020203" pitchFamily="18" charset="0"/>
              </a:rPr>
              <a:t>Acts 17:2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9829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cademy.oracle.com/en/oa-assets/i/cw22/cw22-ask-exper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1951"/>
            <a:ext cx="7620000" cy="204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81063" y="483049"/>
            <a:ext cx="7048500" cy="173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67" b="1" dirty="0">
                <a:solidFill>
                  <a:schemeClr val="bg1"/>
                </a:solidFill>
                <a:latin typeface="Bodoni MT" panose="02070603080606020203" pitchFamily="18" charset="0"/>
              </a:rPr>
              <a:t>Have I Been Told the Truth?</a:t>
            </a:r>
          </a:p>
          <a:p>
            <a:endParaRPr lang="en-US" sz="1667" i="1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endParaRPr lang="en-US" sz="1667" i="1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endParaRPr lang="en-US" sz="1667" i="1" dirty="0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r>
              <a:rPr lang="en-US" sz="2000" i="1" dirty="0">
                <a:solidFill>
                  <a:schemeClr val="bg1"/>
                </a:solidFill>
                <a:latin typeface="Bodoni MT" panose="02070603080606020203" pitchFamily="18" charset="0"/>
              </a:rPr>
              <a:t>Messages which challenge today’s conventional thinking about…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159745" y="2257029"/>
            <a:ext cx="5056192" cy="3071736"/>
            <a:chOff x="1333877" y="485774"/>
            <a:chExt cx="7335824" cy="4213594"/>
          </a:xfrm>
        </p:grpSpPr>
        <p:pic>
          <p:nvPicPr>
            <p:cNvPr id="8" name="Picture 2" descr="Image result for bible hand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649" y="914400"/>
              <a:ext cx="6221364" cy="3235111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719294" y="485774"/>
              <a:ext cx="6138073" cy="1991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333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The Origins of the</a:t>
              </a:r>
            </a:p>
            <a:p>
              <a:pPr algn="ctr"/>
              <a:r>
                <a:rPr lang="en-US" sz="3333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 </a:t>
              </a:r>
              <a:r>
                <a:rPr lang="en-US" sz="5500" b="1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The Bible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3877" y="4009709"/>
              <a:ext cx="7335824" cy="689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67" b="1" i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Writings from God or Men?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510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84500" y="171201"/>
            <a:ext cx="4738712" cy="2559299"/>
            <a:chOff x="1070499" y="485774"/>
            <a:chExt cx="7326920" cy="4238626"/>
          </a:xfrm>
        </p:grpSpPr>
        <p:pic>
          <p:nvPicPr>
            <p:cNvPr id="1026" name="Picture 2" descr="Image result for bible hand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499" y="914400"/>
              <a:ext cx="7326920" cy="3810000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421651" y="485774"/>
              <a:ext cx="4330501" cy="1766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33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The Origins of</a:t>
              </a:r>
            </a:p>
            <a:p>
              <a:pPr algn="ctr"/>
              <a:r>
                <a:rPr lang="en-US" sz="2333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 </a:t>
              </a:r>
              <a:r>
                <a:rPr lang="en-US" sz="4000" b="1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The Bible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09712" y="2842988"/>
            <a:ext cx="6413500" cy="60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90000"/>
            </a:pPr>
            <a:r>
              <a:rPr lang="en-US" sz="3333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God’s fingerprints?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3524" y="3556000"/>
            <a:ext cx="6413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1970" lvl="1" indent="-380985">
              <a:buSzPct val="65000"/>
              <a:buFont typeface="Wingdings 2" panose="05020102010507070707" pitchFamily="18" charset="2"/>
              <a:buChar char="¨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Unifying theme </a:t>
            </a:r>
          </a:p>
          <a:p>
            <a:pPr marL="761970" lvl="1" indent="-380985">
              <a:buSzPct val="65000"/>
              <a:buFont typeface="Wingdings 2" panose="05020102010507070707" pitchFamily="18" charset="2"/>
              <a:buChar char="¨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Harmony of content though multiple writers</a:t>
            </a:r>
          </a:p>
          <a:p>
            <a:pPr marL="761970" lvl="1" indent="-380985">
              <a:buSzPct val="65000"/>
              <a:buFont typeface="Wingdings 2" panose="05020102010507070707" pitchFamily="18" charset="2"/>
              <a:buChar char="¨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Historically accurate</a:t>
            </a:r>
          </a:p>
          <a:p>
            <a:pPr marL="761970" lvl="1" indent="-380985">
              <a:buSzPct val="65000"/>
              <a:buFont typeface="Wingdings 2" panose="05020102010507070707" pitchFamily="18" charset="2"/>
              <a:buChar char="¨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Noble doctrines and ethics</a:t>
            </a:r>
            <a:endParaRPr lang="en-US" sz="20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892312"/>
      </p:ext>
    </p:extLst>
  </p:cSld>
  <p:clrMapOvr>
    <a:masterClrMapping/>
  </p:clrMapOvr>
  <p:transition spd="slow" advTm="1048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  <p:bldP spid="7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2558503"/>
            <a:ext cx="7048500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33" b="1" dirty="0">
                <a:latin typeface="Book Antiqua" panose="02040602050305030304" pitchFamily="18" charset="0"/>
              </a:rPr>
              <a:t>The </a:t>
            </a:r>
            <a:r>
              <a:rPr lang="en-US" sz="2333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crux</a:t>
            </a:r>
            <a:r>
              <a:rPr lang="en-US" sz="23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n-US" sz="2333" b="1" dirty="0">
                <a:latin typeface="Book Antiqua" panose="02040602050305030304" pitchFamily="18" charset="0"/>
              </a:rPr>
              <a:t>of the evidence – prophecies, particularly the </a:t>
            </a:r>
            <a:r>
              <a:rPr lang="en-US" sz="2333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Messianic prophecies</a:t>
            </a:r>
          </a:p>
          <a:p>
            <a:pPr marL="380985" indent="-380985">
              <a:buSzPct val="9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Luke 24:44-46</a:t>
            </a:r>
          </a:p>
          <a:p>
            <a:pPr marL="380985" indent="-380985">
              <a:buSzPct val="9000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Acts 17:1-4</a:t>
            </a:r>
          </a:p>
          <a:p>
            <a:pPr>
              <a:buSzPct val="90000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	</a:t>
            </a: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O. T. Prophecies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    &gt;      </a:t>
            </a: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N.T. Fulfillment</a:t>
            </a:r>
          </a:p>
          <a:p>
            <a:pPr>
              <a:buSzPct val="90000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	Micah 5:2</a:t>
            </a:r>
            <a:endParaRPr lang="en-US" sz="2333" b="1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84500" y="171201"/>
            <a:ext cx="4738712" cy="2559299"/>
            <a:chOff x="1070499" y="485774"/>
            <a:chExt cx="7326920" cy="4238626"/>
          </a:xfrm>
        </p:grpSpPr>
        <p:pic>
          <p:nvPicPr>
            <p:cNvPr id="1026" name="Picture 2" descr="Image result for bible hand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499" y="914400"/>
              <a:ext cx="7326920" cy="3810000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421651" y="485774"/>
              <a:ext cx="4330501" cy="1766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33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The Origins of</a:t>
              </a:r>
            </a:p>
            <a:p>
              <a:pPr algn="ctr"/>
              <a:r>
                <a:rPr lang="en-US" sz="2333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 </a:t>
              </a:r>
              <a:r>
                <a:rPr lang="en-US" sz="4000" b="1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The Bible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699949" y="4191000"/>
            <a:ext cx="305564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SzPct val="90000"/>
            </a:pPr>
            <a:r>
              <a:rPr lang="en-US" sz="2000" b="1" dirty="0">
                <a:solidFill>
                  <a:srgbClr val="4F81BD">
                    <a:lumMod val="75000"/>
                  </a:srgbClr>
                </a:solidFill>
                <a:latin typeface="Book Antiqua" panose="02040602050305030304" pitchFamily="18" charset="0"/>
              </a:rPr>
              <a:t>Jesus born in Bethlehem</a:t>
            </a:r>
          </a:p>
          <a:p>
            <a:endParaRPr lang="en-US" sz="1500" dirty="0"/>
          </a:p>
        </p:txBody>
      </p:sp>
      <p:sp>
        <p:nvSpPr>
          <p:cNvPr id="7" name="TextBox 6"/>
          <p:cNvSpPr txBox="1"/>
          <p:nvPr/>
        </p:nvSpPr>
        <p:spPr>
          <a:xfrm>
            <a:off x="4700055" y="4498245"/>
            <a:ext cx="350288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SzPct val="90000"/>
            </a:pPr>
            <a:r>
              <a:rPr lang="en-US" sz="2000" b="1" dirty="0">
                <a:solidFill>
                  <a:srgbClr val="4F81BD">
                    <a:lumMod val="75000"/>
                  </a:srgbClr>
                </a:solidFill>
                <a:latin typeface="Book Antiqua" panose="02040602050305030304" pitchFamily="18" charset="0"/>
              </a:rPr>
              <a:t>Jesus’ execution on the cross</a:t>
            </a:r>
          </a:p>
          <a:p>
            <a:endParaRPr lang="en-US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4652388" y="4812253"/>
            <a:ext cx="3348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94461" algn="l"/>
              </a:tabLst>
            </a:pPr>
            <a:r>
              <a:rPr lang="en-US" sz="2000" b="1" dirty="0">
                <a:solidFill>
                  <a:srgbClr val="4F81BD">
                    <a:lumMod val="75000"/>
                  </a:srgbClr>
                </a:solidFill>
                <a:latin typeface="Book Antiqua" panose="02040602050305030304" pitchFamily="18" charset="0"/>
              </a:rPr>
              <a:t> Jesus’ rejection, suffering,     	death</a:t>
            </a:r>
            <a:endParaRPr lang="en-US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2083475" y="4480584"/>
            <a:ext cx="203132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SzPct val="90000"/>
            </a:pPr>
            <a:r>
              <a:rPr lang="en-US" sz="2000" b="1" dirty="0">
                <a:solidFill>
                  <a:srgbClr val="4F81BD">
                    <a:lumMod val="75000"/>
                  </a:srgbClr>
                </a:solidFill>
                <a:latin typeface="Book Antiqua" panose="02040602050305030304" pitchFamily="18" charset="0"/>
              </a:rPr>
              <a:t>Psalm 22:1-21	</a:t>
            </a:r>
          </a:p>
          <a:p>
            <a:endParaRPr lang="en-US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2057400" y="4788361"/>
            <a:ext cx="18415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4F81BD">
                    <a:lumMod val="75000"/>
                  </a:srgbClr>
                </a:solidFill>
                <a:latin typeface="Book Antiqua" panose="02040602050305030304" pitchFamily="18" charset="0"/>
              </a:rPr>
              <a:t>Isaiah 53:3-12	</a:t>
            </a:r>
            <a:r>
              <a:rPr lang="en-US" sz="15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	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630463233"/>
      </p:ext>
    </p:extLst>
  </p:cSld>
  <p:clrMapOvr>
    <a:masterClrMapping/>
  </p:clrMapOvr>
  <p:transition spd="slow" advTm="1048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84500" y="171201"/>
            <a:ext cx="4738712" cy="2559299"/>
            <a:chOff x="1070499" y="485774"/>
            <a:chExt cx="7326920" cy="4238626"/>
          </a:xfrm>
        </p:grpSpPr>
        <p:pic>
          <p:nvPicPr>
            <p:cNvPr id="1026" name="Picture 2" descr="Image result for bible hand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499" y="914400"/>
              <a:ext cx="7326920" cy="3810000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421651" y="485774"/>
              <a:ext cx="4330501" cy="1766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33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The Origins of</a:t>
              </a:r>
            </a:p>
            <a:p>
              <a:pPr algn="ctr"/>
              <a:r>
                <a:rPr lang="en-US" sz="2333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 </a:t>
              </a:r>
              <a:r>
                <a:rPr lang="en-US" sz="4000" b="1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The Bible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143000" y="2558503"/>
            <a:ext cx="7048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90000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	</a:t>
            </a: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O. T. Prophecies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          &gt;            </a:t>
            </a: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N.T. Fulfillment</a:t>
            </a:r>
          </a:p>
          <a:p>
            <a:pPr>
              <a:buSzPct val="90000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	Micah – 750-700 BC	             Jesus – 0-33 AD</a:t>
            </a:r>
          </a:p>
          <a:p>
            <a:pPr>
              <a:buSzPct val="90000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	Psalm (David) – 1000-961 BC</a:t>
            </a:r>
          </a:p>
          <a:p>
            <a:pPr>
              <a:buSzPct val="90000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	Isaiah – 740-700 BC</a:t>
            </a:r>
            <a:endParaRPr lang="en-US" sz="2333" b="1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Curved Up Arrow 5"/>
          <p:cNvSpPr/>
          <p:nvPr/>
        </p:nvSpPr>
        <p:spPr>
          <a:xfrm rot="20876008">
            <a:off x="4494817" y="3460890"/>
            <a:ext cx="2349499" cy="444500"/>
          </a:xfrm>
          <a:prstGeom prst="curvedUpArrow">
            <a:avLst/>
          </a:prstGeom>
          <a:solidFill>
            <a:schemeClr val="tx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4041109"/>
            <a:ext cx="39171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Book Antiqua" panose="02040602050305030304" pitchFamily="18" charset="0"/>
              </a:rPr>
              <a:t>Humans cannot write documents centuries before a person lives and describe the details of their life, or death</a:t>
            </a:r>
            <a:endParaRPr lang="en-US" sz="1667" dirty="0"/>
          </a:p>
        </p:txBody>
      </p:sp>
      <p:sp>
        <p:nvSpPr>
          <p:cNvPr id="9" name="TextBox 8"/>
          <p:cNvSpPr txBox="1"/>
          <p:nvPr/>
        </p:nvSpPr>
        <p:spPr>
          <a:xfrm>
            <a:off x="5187145" y="4168108"/>
            <a:ext cx="3067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Book Antiqua" panose="02040602050305030304" pitchFamily="18" charset="0"/>
              </a:rPr>
              <a:t>These documents have a divine source, they are of God</a:t>
            </a:r>
            <a:endParaRPr lang="en-US" sz="1667" dirty="0"/>
          </a:p>
        </p:txBody>
      </p:sp>
    </p:spTree>
    <p:extLst>
      <p:ext uri="{BB962C8B-B14F-4D97-AF65-F5344CB8AC3E}">
        <p14:creationId xmlns:p14="http://schemas.microsoft.com/office/powerpoint/2010/main" val="223474436"/>
      </p:ext>
    </p:extLst>
  </p:cSld>
  <p:clrMapOvr>
    <a:masterClrMapping/>
  </p:clrMapOvr>
  <p:transition spd="slow" advTm="1048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  <p:bldP spid="6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84500" y="171201"/>
            <a:ext cx="4738712" cy="2559299"/>
            <a:chOff x="1070499" y="485774"/>
            <a:chExt cx="7326920" cy="4238626"/>
          </a:xfrm>
        </p:grpSpPr>
        <p:pic>
          <p:nvPicPr>
            <p:cNvPr id="1026" name="Picture 2" descr="Image result for bible hand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499" y="914400"/>
              <a:ext cx="7326920" cy="3810000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421651" y="485774"/>
              <a:ext cx="4330501" cy="1766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33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The Origins of</a:t>
              </a:r>
            </a:p>
            <a:p>
              <a:pPr algn="ctr"/>
              <a:r>
                <a:rPr lang="en-US" sz="2333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 </a:t>
              </a:r>
              <a:r>
                <a:rPr lang="en-US" sz="4000" b="1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The Bible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143000" y="2558503"/>
            <a:ext cx="704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90000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	</a:t>
            </a: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O. T. Prophecies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          &gt;            </a:t>
            </a: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N.T. Fulfillment</a:t>
            </a:r>
          </a:p>
          <a:p>
            <a:pPr>
              <a:buSzPct val="90000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	</a:t>
            </a:r>
            <a:endParaRPr lang="en-US" sz="2333" b="1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6500" y="2899101"/>
            <a:ext cx="6985000" cy="168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33" b="1" dirty="0">
                <a:latin typeface="Book Antiqua" panose="02040602050305030304" pitchFamily="18" charset="0"/>
              </a:rPr>
              <a:t>QUESTION:</a:t>
            </a:r>
          </a:p>
          <a:p>
            <a:r>
              <a:rPr lang="en-US" sz="2667" b="1" dirty="0">
                <a:latin typeface="Book Antiqua" panose="02040602050305030304" pitchFamily="18" charset="0"/>
              </a:rPr>
              <a:t>How do we </a:t>
            </a:r>
            <a:r>
              <a:rPr lang="en-US" sz="2667" b="1" i="1" dirty="0">
                <a:latin typeface="Book Antiqua" panose="02040602050305030304" pitchFamily="18" charset="0"/>
              </a:rPr>
              <a:t>know</a:t>
            </a:r>
            <a:r>
              <a:rPr lang="en-US" sz="2667" b="1" dirty="0">
                <a:latin typeface="Book Antiqua" panose="02040602050305030304" pitchFamily="18" charset="0"/>
              </a:rPr>
              <a:t> the Old Testament we have today is the same as what was originally written?</a:t>
            </a:r>
            <a:endParaRPr lang="en-US" sz="2333" dirty="0"/>
          </a:p>
        </p:txBody>
      </p:sp>
    </p:spTree>
    <p:extLst>
      <p:ext uri="{BB962C8B-B14F-4D97-AF65-F5344CB8AC3E}">
        <p14:creationId xmlns:p14="http://schemas.microsoft.com/office/powerpoint/2010/main" val="1093789979"/>
      </p:ext>
    </p:extLst>
  </p:cSld>
  <p:clrMapOvr>
    <a:masterClrMapping/>
  </p:clrMapOvr>
  <p:transition spd="slow" advTm="1048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  <p:bldP spid="8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84500" y="171201"/>
            <a:ext cx="4738712" cy="2559299"/>
            <a:chOff x="1070499" y="485774"/>
            <a:chExt cx="7326920" cy="4238626"/>
          </a:xfrm>
        </p:grpSpPr>
        <p:pic>
          <p:nvPicPr>
            <p:cNvPr id="1026" name="Picture 2" descr="Image result for bible hand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499" y="914400"/>
              <a:ext cx="7326920" cy="3810000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421651" y="485774"/>
              <a:ext cx="4330501" cy="1766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33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The Origins of</a:t>
              </a:r>
            </a:p>
            <a:p>
              <a:pPr algn="ctr"/>
              <a:r>
                <a:rPr lang="en-US" sz="2333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 </a:t>
              </a:r>
              <a:r>
                <a:rPr lang="en-US" sz="4000" b="1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The Bible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182688" y="2794001"/>
            <a:ext cx="6413500" cy="1259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90000"/>
            </a:pPr>
            <a:r>
              <a:rPr lang="en-US" sz="2333" b="1" dirty="0">
                <a:latin typeface="Book Antiqua" panose="02040602050305030304" pitchFamily="18" charset="0"/>
              </a:rPr>
              <a:t>Evidence to consider:</a:t>
            </a:r>
          </a:p>
          <a:p>
            <a:pPr algn="ctr">
              <a:buSzPct val="90000"/>
            </a:pPr>
            <a:r>
              <a:rPr lang="en-US" sz="2333" b="1" dirty="0">
                <a:latin typeface="Book Antiqua" panose="02040602050305030304" pitchFamily="18" charset="0"/>
              </a:rPr>
              <a:t>The dates of the completed O.T.?</a:t>
            </a:r>
          </a:p>
          <a:p>
            <a:pPr algn="ctr">
              <a:buSzPct val="90000"/>
            </a:pPr>
            <a:endParaRPr lang="en-US" sz="583" b="1" dirty="0">
              <a:latin typeface="Book Antiqua" panose="02040602050305030304" pitchFamily="18" charset="0"/>
            </a:endParaRPr>
          </a:p>
          <a:p>
            <a:pPr algn="ctr">
              <a:buSzPct val="90000"/>
            </a:pPr>
            <a:r>
              <a:rPr lang="en-US" sz="2333" b="1" dirty="0">
                <a:latin typeface="Book Antiqua" panose="02040602050305030304" pitchFamily="18" charset="0"/>
              </a:rPr>
              <a:t>Manuscripts – O.T. and N.T.?</a:t>
            </a:r>
          </a:p>
        </p:txBody>
      </p:sp>
      <p:sp>
        <p:nvSpPr>
          <p:cNvPr id="6" name="Notched Right Arrow 5"/>
          <p:cNvSpPr/>
          <p:nvPr/>
        </p:nvSpPr>
        <p:spPr>
          <a:xfrm rot="5400000">
            <a:off x="2921000" y="4030763"/>
            <a:ext cx="762000" cy="635000"/>
          </a:xfrm>
          <a:prstGeom prst="notch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7" name="TextBox 6"/>
          <p:cNvSpPr txBox="1"/>
          <p:nvPr/>
        </p:nvSpPr>
        <p:spPr>
          <a:xfrm>
            <a:off x="1043781" y="4678412"/>
            <a:ext cx="4564063" cy="81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33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Hand copies for </a:t>
            </a:r>
          </a:p>
          <a:p>
            <a:pPr algn="ctr"/>
            <a:r>
              <a:rPr lang="en-US" sz="2333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distribution and preservation</a:t>
            </a:r>
          </a:p>
        </p:txBody>
      </p:sp>
    </p:spTree>
    <p:extLst>
      <p:ext uri="{BB962C8B-B14F-4D97-AF65-F5344CB8AC3E}">
        <p14:creationId xmlns:p14="http://schemas.microsoft.com/office/powerpoint/2010/main" val="587756910"/>
      </p:ext>
    </p:extLst>
  </p:cSld>
  <p:clrMapOvr>
    <a:masterClrMapping/>
  </p:clrMapOvr>
  <p:transition spd="slow" advTm="1048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84500" y="171201"/>
            <a:ext cx="4738712" cy="2559299"/>
            <a:chOff x="1070499" y="485774"/>
            <a:chExt cx="7326920" cy="4238626"/>
          </a:xfrm>
        </p:grpSpPr>
        <p:pic>
          <p:nvPicPr>
            <p:cNvPr id="1026" name="Picture 2" descr="Image result for bible hand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499" y="914400"/>
              <a:ext cx="7326920" cy="3810000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421651" y="485774"/>
              <a:ext cx="4330501" cy="1766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33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The Origins of</a:t>
              </a:r>
            </a:p>
            <a:p>
              <a:pPr algn="ctr"/>
              <a:r>
                <a:rPr lang="en-US" sz="2333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 </a:t>
              </a:r>
              <a:r>
                <a:rPr lang="en-US" sz="4000" b="1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The Bible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246836" y="2730500"/>
            <a:ext cx="21510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90000"/>
            </a:pPr>
            <a:r>
              <a:rPr lang="en-US" sz="2000" b="1" dirty="0">
                <a:latin typeface="Book Antiqua" panose="02040602050305030304" pitchFamily="18" charset="0"/>
              </a:rPr>
              <a:t>Most unbelieving critics of the Bible would date these books a few centuries later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833732"/>
              </p:ext>
            </p:extLst>
          </p:nvPr>
        </p:nvGraphicFramePr>
        <p:xfrm>
          <a:off x="1214438" y="2667000"/>
          <a:ext cx="5080000" cy="2181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9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Book Antiqua" panose="02040602050305030304" pitchFamily="18" charset="0"/>
                        </a:rPr>
                        <a:t>O.T.</a:t>
                      </a:r>
                      <a:r>
                        <a:rPr lang="en-US" sz="1300" baseline="0" dirty="0">
                          <a:latin typeface="Book Antiqua" panose="02040602050305030304" pitchFamily="18" charset="0"/>
                        </a:rPr>
                        <a:t> Book</a:t>
                      </a:r>
                      <a:endParaRPr lang="en-US" sz="1300" dirty="0">
                        <a:latin typeface="Book Antiqua" panose="02040602050305030304" pitchFamily="18" charset="0"/>
                      </a:endParaRP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Book Antiqua" panose="02040602050305030304" pitchFamily="18" charset="0"/>
                        </a:rPr>
                        <a:t>Date of completion </a:t>
                      </a:r>
                    </a:p>
                    <a:p>
                      <a:pPr algn="ctr"/>
                      <a:r>
                        <a:rPr lang="en-US" sz="1300" dirty="0">
                          <a:latin typeface="Book Antiqua" panose="02040602050305030304" pitchFamily="18" charset="0"/>
                        </a:rPr>
                        <a:t>(believing scholars)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Book Antiqua" panose="02040602050305030304" pitchFamily="18" charset="0"/>
                        </a:rPr>
                        <a:t>Exodus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Book Antiqua" panose="02040602050305030304" pitchFamily="18" charset="0"/>
                        </a:rPr>
                        <a:t>15</a:t>
                      </a:r>
                      <a:r>
                        <a:rPr lang="en-US" sz="1300" baseline="30000" dirty="0">
                          <a:latin typeface="Book Antiqua" panose="02040602050305030304" pitchFamily="18" charset="0"/>
                        </a:rPr>
                        <a:t>th</a:t>
                      </a:r>
                      <a:r>
                        <a:rPr lang="en-US" sz="1300" dirty="0">
                          <a:latin typeface="Book Antiqua" panose="02040602050305030304" pitchFamily="18" charset="0"/>
                        </a:rPr>
                        <a:t> century</a:t>
                      </a:r>
                      <a:r>
                        <a:rPr lang="en-US" sz="1300" baseline="0" dirty="0">
                          <a:latin typeface="Book Antiqua" panose="02040602050305030304" pitchFamily="18" charset="0"/>
                        </a:rPr>
                        <a:t> B.C. </a:t>
                      </a:r>
                    </a:p>
                    <a:p>
                      <a:pPr algn="ctr"/>
                      <a:r>
                        <a:rPr lang="en-US" sz="1300" baseline="0" dirty="0">
                          <a:latin typeface="Book Antiqua" panose="02040602050305030304" pitchFamily="18" charset="0"/>
                        </a:rPr>
                        <a:t>(possibly as late as the 13</a:t>
                      </a:r>
                      <a:r>
                        <a:rPr lang="en-US" sz="1300" baseline="30000" dirty="0">
                          <a:latin typeface="Book Antiqua" panose="02040602050305030304" pitchFamily="18" charset="0"/>
                        </a:rPr>
                        <a:t>th</a:t>
                      </a:r>
                      <a:r>
                        <a:rPr lang="en-US" sz="1300" baseline="0" dirty="0">
                          <a:latin typeface="Book Antiqua" panose="02040602050305030304" pitchFamily="18" charset="0"/>
                        </a:rPr>
                        <a:t> c.)</a:t>
                      </a:r>
                      <a:endParaRPr lang="en-US" sz="1300" dirty="0">
                        <a:latin typeface="Book Antiqua" panose="02040602050305030304" pitchFamily="18" charset="0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Book Antiqua" panose="02040602050305030304" pitchFamily="18" charset="0"/>
                        </a:rPr>
                        <a:t>Psalms of David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Book Antiqua" panose="02040602050305030304" pitchFamily="18" charset="0"/>
                        </a:rPr>
                        <a:t>1000-961 B.C.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Book Antiqua" panose="02040602050305030304" pitchFamily="18" charset="0"/>
                        </a:rPr>
                        <a:t>Isaiah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Book Antiqua" panose="02040602050305030304" pitchFamily="18" charset="0"/>
                        </a:rPr>
                        <a:t>740-700 B.C.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Book Antiqua" panose="02040602050305030304" pitchFamily="18" charset="0"/>
                        </a:rPr>
                        <a:t>Micah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Book Antiqua" panose="02040602050305030304" pitchFamily="18" charset="0"/>
                        </a:rPr>
                        <a:t>750-700 B.C.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Book Antiqua" panose="02040602050305030304" pitchFamily="18" charset="0"/>
                        </a:rPr>
                        <a:t>Jeremiah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Book Antiqua" panose="02040602050305030304" pitchFamily="18" charset="0"/>
                        </a:rPr>
                        <a:t>627-586</a:t>
                      </a:r>
                      <a:r>
                        <a:rPr lang="en-US" sz="1300" baseline="0" dirty="0">
                          <a:latin typeface="Book Antiqua" panose="02040602050305030304" pitchFamily="18" charset="0"/>
                        </a:rPr>
                        <a:t> B.C.</a:t>
                      </a:r>
                      <a:endParaRPr lang="en-US" sz="1300" dirty="0">
                        <a:latin typeface="Book Antiqua" panose="02040602050305030304" pitchFamily="18" charset="0"/>
                      </a:endParaRP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019823"/>
      </p:ext>
    </p:extLst>
  </p:cSld>
  <p:clrMapOvr>
    <a:masterClrMapping/>
  </p:clrMapOvr>
  <p:transition spd="slow" advTm="1048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84500" y="171201"/>
            <a:ext cx="4738712" cy="2559299"/>
            <a:chOff x="1070499" y="485774"/>
            <a:chExt cx="7326920" cy="4238626"/>
          </a:xfrm>
        </p:grpSpPr>
        <p:pic>
          <p:nvPicPr>
            <p:cNvPr id="1026" name="Picture 2" descr="Image result for bible hand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499" y="914400"/>
              <a:ext cx="7326920" cy="3810000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733951" y="485774"/>
              <a:ext cx="3705910" cy="747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33" b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The Origins of</a:t>
              </a:r>
              <a:endParaRPr lang="en-US" sz="4000" b="1" dirty="0">
                <a:solidFill>
                  <a:schemeClr val="bg1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651250" y="2730499"/>
            <a:ext cx="2246313" cy="42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90000"/>
            </a:pPr>
            <a:r>
              <a:rPr lang="en-US" sz="2167" b="1" dirty="0">
                <a:latin typeface="Book Antiqua" panose="02040602050305030304" pitchFamily="18" charset="0"/>
              </a:rPr>
              <a:t>The Septuagint</a:t>
            </a:r>
            <a:endParaRPr lang="en-US" sz="2000" b="1" dirty="0">
              <a:latin typeface="Book Antiqua" panose="020406020503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3000" y="3048000"/>
            <a:ext cx="4445001" cy="1631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7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This Greek translation of the Hebrew scriptures was completed no later than the 2</a:t>
            </a:r>
            <a:r>
              <a:rPr lang="en-US" sz="1667" b="1" baseline="300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nd</a:t>
            </a:r>
            <a:r>
              <a:rPr lang="en-US" sz="1667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century B.C.</a:t>
            </a:r>
          </a:p>
          <a:p>
            <a:pPr algn="ctr"/>
            <a:endParaRPr lang="en-US" sz="833" b="1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en-US" sz="1667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The Hebrew Scriptures had been in circulation long before that</a:t>
            </a:r>
          </a:p>
          <a:p>
            <a:pPr algn="ctr"/>
            <a:endParaRPr lang="en-US" sz="833" b="1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Picture 2" descr="Codex Sinaiticus, a 4th-century manuscript of the Septuagint, written between 330 and 350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1" y="2730500"/>
            <a:ext cx="2920999" cy="171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88230" y="4176618"/>
            <a:ext cx="2694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i="1" dirty="0"/>
              <a:t>Codex </a:t>
            </a:r>
            <a:r>
              <a:rPr lang="en-US" sz="1500" i="1" dirty="0" err="1"/>
              <a:t>Sinaiticus</a:t>
            </a:r>
            <a:r>
              <a:rPr lang="en-US" sz="1500" dirty="0"/>
              <a:t>, a 4th-century manuscript of the Septuagint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05117" y="171201"/>
            <a:ext cx="2800767" cy="1066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33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The Origins of</a:t>
            </a:r>
          </a:p>
          <a:p>
            <a:pPr algn="ctr"/>
            <a:r>
              <a:rPr lang="en-US" sz="2333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The Bible</a:t>
            </a:r>
          </a:p>
        </p:txBody>
      </p:sp>
    </p:spTree>
    <p:extLst>
      <p:ext uri="{BB962C8B-B14F-4D97-AF65-F5344CB8AC3E}">
        <p14:creationId xmlns:p14="http://schemas.microsoft.com/office/powerpoint/2010/main" val="3780934932"/>
      </p:ext>
    </p:extLst>
  </p:cSld>
  <p:clrMapOvr>
    <a:masterClrMapping/>
  </p:clrMapOvr>
  <p:transition spd="slow" advTm="1048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  <p:bldP spid="7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3017</TotalTime>
  <Words>547</Words>
  <Application>Microsoft Office PowerPoint</Application>
  <PresentationFormat>On-screen Show (16:10)</PresentationFormat>
  <Paragraphs>127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Book Antiqua</vt:lpstr>
      <vt:lpstr>Calibri</vt:lpstr>
      <vt:lpstr>Arial</vt:lpstr>
      <vt:lpstr>Wingdings</vt:lpstr>
      <vt:lpstr>Wingdings 2</vt:lpstr>
      <vt:lpstr>Bodoni MT</vt:lpstr>
      <vt:lpstr>Bookman Old Style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 Mullins</dc:creator>
  <cp:lastModifiedBy>Embry</cp:lastModifiedBy>
  <cp:revision>101</cp:revision>
  <dcterms:created xsi:type="dcterms:W3CDTF">2017-01-21T13:55:36Z</dcterms:created>
  <dcterms:modified xsi:type="dcterms:W3CDTF">2017-10-08T13:00:08Z</dcterms:modified>
</cp:coreProperties>
</file>