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6" r:id="rId2"/>
    <p:sldId id="256" r:id="rId3"/>
    <p:sldId id="278" r:id="rId4"/>
    <p:sldId id="266" r:id="rId5"/>
    <p:sldId id="268" r:id="rId6"/>
    <p:sldId id="269" r:id="rId7"/>
    <p:sldId id="270" r:id="rId8"/>
    <p:sldId id="275" r:id="rId9"/>
    <p:sldId id="272" r:id="rId10"/>
    <p:sldId id="273" r:id="rId11"/>
    <p:sldId id="277" r:id="rId12"/>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19" d="100"/>
          <a:sy n="119" d="100"/>
        </p:scale>
        <p:origin x="1296" y="108"/>
      </p:cViewPr>
      <p:guideLst>
        <p:guide orient="horz" pos="180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6A6774-362F-4CA7-8D3A-752D64BBBF8E}" type="datetimeFigureOut">
              <a:rPr lang="en-US" smtClean="0"/>
              <a:t>10/8/2017</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2E6661-7A3C-40ED-AAD7-3071737821E2}" type="slidenum">
              <a:rPr lang="en-US" smtClean="0"/>
              <a:t>‹#›</a:t>
            </a:fld>
            <a:endParaRPr lang="en-US"/>
          </a:p>
        </p:txBody>
      </p:sp>
    </p:spTree>
    <p:extLst>
      <p:ext uri="{BB962C8B-B14F-4D97-AF65-F5344CB8AC3E}">
        <p14:creationId xmlns:p14="http://schemas.microsoft.com/office/powerpoint/2010/main" val="4202428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2E6661-7A3C-40ED-AAD7-3071737821E2}" type="slidenum">
              <a:rPr lang="en-US" smtClean="0"/>
              <a:t>6</a:t>
            </a:fld>
            <a:endParaRPr lang="en-US"/>
          </a:p>
        </p:txBody>
      </p:sp>
    </p:spTree>
    <p:extLst>
      <p:ext uri="{BB962C8B-B14F-4D97-AF65-F5344CB8AC3E}">
        <p14:creationId xmlns:p14="http://schemas.microsoft.com/office/powerpoint/2010/main" val="3003927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2E6661-7A3C-40ED-AAD7-3071737821E2}" type="slidenum">
              <a:rPr lang="en-US" smtClean="0"/>
              <a:t>7</a:t>
            </a:fld>
            <a:endParaRPr lang="en-US"/>
          </a:p>
        </p:txBody>
      </p:sp>
    </p:spTree>
    <p:extLst>
      <p:ext uri="{BB962C8B-B14F-4D97-AF65-F5344CB8AC3E}">
        <p14:creationId xmlns:p14="http://schemas.microsoft.com/office/powerpoint/2010/main" val="3003927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2E6661-7A3C-40ED-AAD7-3071737821E2}" type="slidenum">
              <a:rPr lang="en-US" smtClean="0"/>
              <a:t>8</a:t>
            </a:fld>
            <a:endParaRPr lang="en-US"/>
          </a:p>
        </p:txBody>
      </p:sp>
    </p:spTree>
    <p:extLst>
      <p:ext uri="{BB962C8B-B14F-4D97-AF65-F5344CB8AC3E}">
        <p14:creationId xmlns:p14="http://schemas.microsoft.com/office/powerpoint/2010/main" val="3003927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2E6661-7A3C-40ED-AAD7-3071737821E2}" type="slidenum">
              <a:rPr lang="en-US" smtClean="0"/>
              <a:t>9</a:t>
            </a:fld>
            <a:endParaRPr lang="en-US"/>
          </a:p>
        </p:txBody>
      </p:sp>
    </p:spTree>
    <p:extLst>
      <p:ext uri="{BB962C8B-B14F-4D97-AF65-F5344CB8AC3E}">
        <p14:creationId xmlns:p14="http://schemas.microsoft.com/office/powerpoint/2010/main" val="3003927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2E6661-7A3C-40ED-AAD7-3071737821E2}" type="slidenum">
              <a:rPr lang="en-US" smtClean="0"/>
              <a:t>10</a:t>
            </a:fld>
            <a:endParaRPr lang="en-US"/>
          </a:p>
        </p:txBody>
      </p:sp>
    </p:spTree>
    <p:extLst>
      <p:ext uri="{BB962C8B-B14F-4D97-AF65-F5344CB8AC3E}">
        <p14:creationId xmlns:p14="http://schemas.microsoft.com/office/powerpoint/2010/main" val="3003927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E10844-FA2F-4A7C-8476-F7F65FCC9425}"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2AA5A-B639-4C9B-B0D3-A6AB4F148B00}" type="slidenum">
              <a:rPr lang="en-US" smtClean="0"/>
              <a:t>‹#›</a:t>
            </a:fld>
            <a:endParaRPr lang="en-US"/>
          </a:p>
        </p:txBody>
      </p:sp>
    </p:spTree>
    <p:extLst>
      <p:ext uri="{BB962C8B-B14F-4D97-AF65-F5344CB8AC3E}">
        <p14:creationId xmlns:p14="http://schemas.microsoft.com/office/powerpoint/2010/main" val="498634123"/>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10844-FA2F-4A7C-8476-F7F65FCC9425}"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2AA5A-B639-4C9B-B0D3-A6AB4F148B00}" type="slidenum">
              <a:rPr lang="en-US" smtClean="0"/>
              <a:t>‹#›</a:t>
            </a:fld>
            <a:endParaRPr lang="en-US"/>
          </a:p>
        </p:txBody>
      </p:sp>
    </p:spTree>
    <p:extLst>
      <p:ext uri="{BB962C8B-B14F-4D97-AF65-F5344CB8AC3E}">
        <p14:creationId xmlns:p14="http://schemas.microsoft.com/office/powerpoint/2010/main" val="1551698043"/>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10844-FA2F-4A7C-8476-F7F65FCC9425}"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2AA5A-B639-4C9B-B0D3-A6AB4F148B00}" type="slidenum">
              <a:rPr lang="en-US" smtClean="0"/>
              <a:t>‹#›</a:t>
            </a:fld>
            <a:endParaRPr lang="en-US"/>
          </a:p>
        </p:txBody>
      </p:sp>
    </p:spTree>
    <p:extLst>
      <p:ext uri="{BB962C8B-B14F-4D97-AF65-F5344CB8AC3E}">
        <p14:creationId xmlns:p14="http://schemas.microsoft.com/office/powerpoint/2010/main" val="3245082401"/>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10844-FA2F-4A7C-8476-F7F65FCC9425}"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2AA5A-B639-4C9B-B0D3-A6AB4F148B00}" type="slidenum">
              <a:rPr lang="en-US" smtClean="0"/>
              <a:t>‹#›</a:t>
            </a:fld>
            <a:endParaRPr lang="en-US"/>
          </a:p>
        </p:txBody>
      </p:sp>
    </p:spTree>
    <p:extLst>
      <p:ext uri="{BB962C8B-B14F-4D97-AF65-F5344CB8AC3E}">
        <p14:creationId xmlns:p14="http://schemas.microsoft.com/office/powerpoint/2010/main" val="2511958664"/>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solidFill>
                  <a:schemeClr val="tx1">
                    <a:tint val="75000"/>
                  </a:schemeClr>
                </a:solidFill>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10844-FA2F-4A7C-8476-F7F65FCC9425}"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2AA5A-B639-4C9B-B0D3-A6AB4F148B00}" type="slidenum">
              <a:rPr lang="en-US" smtClean="0"/>
              <a:t>‹#›</a:t>
            </a:fld>
            <a:endParaRPr lang="en-US"/>
          </a:p>
        </p:txBody>
      </p:sp>
    </p:spTree>
    <p:extLst>
      <p:ext uri="{BB962C8B-B14F-4D97-AF65-F5344CB8AC3E}">
        <p14:creationId xmlns:p14="http://schemas.microsoft.com/office/powerpoint/2010/main" val="2290338120"/>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E10844-FA2F-4A7C-8476-F7F65FCC9425}" type="datetimeFigureOut">
              <a:rPr lang="en-US" smtClean="0"/>
              <a:t>10/8/2017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2AA5A-B639-4C9B-B0D3-A6AB4F148B00}" type="slidenum">
              <a:rPr lang="en-US" smtClean="0"/>
              <a:t>‹#›</a:t>
            </a:fld>
            <a:endParaRPr lang="en-US"/>
          </a:p>
        </p:txBody>
      </p:sp>
    </p:spTree>
    <p:extLst>
      <p:ext uri="{BB962C8B-B14F-4D97-AF65-F5344CB8AC3E}">
        <p14:creationId xmlns:p14="http://schemas.microsoft.com/office/powerpoint/2010/main" val="1529290940"/>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E10844-FA2F-4A7C-8476-F7F65FCC9425}" type="datetimeFigureOut">
              <a:rPr lang="en-US" smtClean="0"/>
              <a:t>10/8/2017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E2AA5A-B639-4C9B-B0D3-A6AB4F148B00}" type="slidenum">
              <a:rPr lang="en-US" smtClean="0"/>
              <a:t>‹#›</a:t>
            </a:fld>
            <a:endParaRPr lang="en-US"/>
          </a:p>
        </p:txBody>
      </p:sp>
    </p:spTree>
    <p:extLst>
      <p:ext uri="{BB962C8B-B14F-4D97-AF65-F5344CB8AC3E}">
        <p14:creationId xmlns:p14="http://schemas.microsoft.com/office/powerpoint/2010/main" val="167706259"/>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E10844-FA2F-4A7C-8476-F7F65FCC9425}" type="datetimeFigureOut">
              <a:rPr lang="en-US" smtClean="0"/>
              <a:t>10/8/2017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E2AA5A-B639-4C9B-B0D3-A6AB4F148B00}" type="slidenum">
              <a:rPr lang="en-US" smtClean="0"/>
              <a:t>‹#›</a:t>
            </a:fld>
            <a:endParaRPr lang="en-US"/>
          </a:p>
        </p:txBody>
      </p:sp>
    </p:spTree>
    <p:extLst>
      <p:ext uri="{BB962C8B-B14F-4D97-AF65-F5344CB8AC3E}">
        <p14:creationId xmlns:p14="http://schemas.microsoft.com/office/powerpoint/2010/main" val="3269491485"/>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10844-FA2F-4A7C-8476-F7F65FCC9425}" type="datetimeFigureOut">
              <a:rPr lang="en-US" smtClean="0"/>
              <a:t>10/8/2017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E2AA5A-B639-4C9B-B0D3-A6AB4F148B00}" type="slidenum">
              <a:rPr lang="en-US" smtClean="0"/>
              <a:t>‹#›</a:t>
            </a:fld>
            <a:endParaRPr lang="en-US"/>
          </a:p>
        </p:txBody>
      </p:sp>
    </p:spTree>
    <p:extLst>
      <p:ext uri="{BB962C8B-B14F-4D97-AF65-F5344CB8AC3E}">
        <p14:creationId xmlns:p14="http://schemas.microsoft.com/office/powerpoint/2010/main" val="3526987467"/>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8E10844-FA2F-4A7C-8476-F7F65FCC9425}" type="datetimeFigureOut">
              <a:rPr lang="en-US" smtClean="0"/>
              <a:t>10/8/2017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2AA5A-B639-4C9B-B0D3-A6AB4F148B00}" type="slidenum">
              <a:rPr lang="en-US" smtClean="0"/>
              <a:t>‹#›</a:t>
            </a:fld>
            <a:endParaRPr lang="en-US"/>
          </a:p>
        </p:txBody>
      </p:sp>
    </p:spTree>
    <p:extLst>
      <p:ext uri="{BB962C8B-B14F-4D97-AF65-F5344CB8AC3E}">
        <p14:creationId xmlns:p14="http://schemas.microsoft.com/office/powerpoint/2010/main" val="1506328043"/>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8E10844-FA2F-4A7C-8476-F7F65FCC9425}" type="datetimeFigureOut">
              <a:rPr lang="en-US" smtClean="0"/>
              <a:t>10/8/2017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2AA5A-B639-4C9B-B0D3-A6AB4F148B00}" type="slidenum">
              <a:rPr lang="en-US" smtClean="0"/>
              <a:t>‹#›</a:t>
            </a:fld>
            <a:endParaRPr lang="en-US"/>
          </a:p>
        </p:txBody>
      </p:sp>
    </p:spTree>
    <p:extLst>
      <p:ext uri="{BB962C8B-B14F-4D97-AF65-F5344CB8AC3E}">
        <p14:creationId xmlns:p14="http://schemas.microsoft.com/office/powerpoint/2010/main" val="4274683535"/>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08E10844-FA2F-4A7C-8476-F7F65FCC9425}" type="datetimeFigureOut">
              <a:rPr lang="en-US" smtClean="0"/>
              <a:t>10/8/2017</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EBE2AA5A-B639-4C9B-B0D3-A6AB4F148B00}" type="slidenum">
              <a:rPr lang="en-US" smtClean="0"/>
              <a:t>‹#›</a:t>
            </a:fld>
            <a:endParaRPr lang="en-US"/>
          </a:p>
        </p:txBody>
      </p:sp>
    </p:spTree>
    <p:extLst>
      <p:ext uri="{BB962C8B-B14F-4D97-AF65-F5344CB8AC3E}">
        <p14:creationId xmlns:p14="http://schemas.microsoft.com/office/powerpoint/2010/main" val="1602979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txStyles>
    <p:titleStyle>
      <a:lvl1pPr algn="ctr" defTabSz="761970" rtl="0" eaLnBrk="1" latinLnBrk="0" hangingPunct="1">
        <a:spcBef>
          <a:spcPct val="0"/>
        </a:spcBef>
        <a:buNone/>
        <a:defRPr sz="3667" kern="1200">
          <a:solidFill>
            <a:schemeClr val="tx1"/>
          </a:solidFill>
          <a:latin typeface="+mj-lt"/>
          <a:ea typeface="+mj-ea"/>
          <a:cs typeface="+mj-cs"/>
        </a:defRPr>
      </a:lvl1pPr>
    </p:titleStyle>
    <p:bodyStyle>
      <a:lvl1pPr marL="285739" indent="-285739" algn="l" defTabSz="7619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1pPr>
      <a:lvl2pPr marL="619100" indent="-238115" algn="l" defTabSz="761970" rtl="0" eaLnBrk="1" latinLnBrk="0" hangingPunct="1">
        <a:spcBef>
          <a:spcPct val="20000"/>
        </a:spcBef>
        <a:buFont typeface="Arial" panose="020B0604020202020204" pitchFamily="34" charset="0"/>
        <a:buChar char="–"/>
        <a:defRPr sz="2333" kern="1200">
          <a:solidFill>
            <a:schemeClr val="tx1"/>
          </a:solidFill>
          <a:latin typeface="+mn-lt"/>
          <a:ea typeface="+mn-ea"/>
          <a:cs typeface="+mn-cs"/>
        </a:defRPr>
      </a:lvl2pPr>
      <a:lvl3pPr marL="952462" indent="-190492" algn="l" defTabSz="7619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333447"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4pPr>
      <a:lvl5pPr marL="1714431"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5pPr>
      <a:lvl6pPr marL="2095416"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6pPr>
      <a:lvl7pPr marL="2476401"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7pPr>
      <a:lvl8pPr marL="2857386"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8pPr>
      <a:lvl9pPr marL="3238370"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url?sa=i&amp;rct=j&amp;q=&amp;esrc=s&amp;source=images&amp;cd=&amp;cad=rja&amp;uact=8&amp;ved=&amp;url=http://www.crystalinks.com/azteculture.html&amp;psig=AFQjCNGMFakq3Gzmi3N0qah4hexpVzJ7KQ&amp;ust=1447019737719314"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academy.oracle.com/en/oa-assets/i/cw22/cw22-ask-expe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1951"/>
            <a:ext cx="7620000" cy="204951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81063" y="483049"/>
            <a:ext cx="7048500" cy="1734064"/>
          </a:xfrm>
          <a:prstGeom prst="rect">
            <a:avLst/>
          </a:prstGeom>
        </p:spPr>
        <p:txBody>
          <a:bodyPr wrap="square">
            <a:spAutoFit/>
          </a:bodyPr>
          <a:lstStyle/>
          <a:p>
            <a:r>
              <a:rPr lang="en-US" sz="3667" b="1" dirty="0">
                <a:solidFill>
                  <a:schemeClr val="bg1"/>
                </a:solidFill>
                <a:latin typeface="Bodoni MT" panose="02070603080606020203" pitchFamily="18" charset="0"/>
              </a:rPr>
              <a:t>Have I Been Told the Truth?</a:t>
            </a:r>
          </a:p>
          <a:p>
            <a:endParaRPr lang="en-US" sz="1667" i="1" dirty="0">
              <a:solidFill>
                <a:schemeClr val="bg1"/>
              </a:solidFill>
              <a:latin typeface="Bodoni MT" panose="02070603080606020203" pitchFamily="18" charset="0"/>
            </a:endParaRPr>
          </a:p>
          <a:p>
            <a:endParaRPr lang="en-US" sz="1667" i="1" dirty="0">
              <a:solidFill>
                <a:schemeClr val="bg1"/>
              </a:solidFill>
              <a:latin typeface="Bodoni MT" panose="02070603080606020203" pitchFamily="18" charset="0"/>
            </a:endParaRPr>
          </a:p>
          <a:p>
            <a:endParaRPr lang="en-US" sz="1667" i="1" dirty="0">
              <a:solidFill>
                <a:schemeClr val="bg1"/>
              </a:solidFill>
              <a:latin typeface="Bodoni MT" panose="02070603080606020203" pitchFamily="18" charset="0"/>
            </a:endParaRPr>
          </a:p>
          <a:p>
            <a:r>
              <a:rPr lang="en-US" sz="2000" i="1" dirty="0">
                <a:solidFill>
                  <a:schemeClr val="bg1"/>
                </a:solidFill>
                <a:latin typeface="Bodoni MT" panose="02070603080606020203" pitchFamily="18" charset="0"/>
              </a:rPr>
              <a:t>Messages which challenge today’s conventional thinking about…</a:t>
            </a:r>
          </a:p>
        </p:txBody>
      </p:sp>
      <p:sp>
        <p:nvSpPr>
          <p:cNvPr id="13" name="TextBox 12"/>
          <p:cNvSpPr txBox="1"/>
          <p:nvPr/>
        </p:nvSpPr>
        <p:spPr>
          <a:xfrm>
            <a:off x="3175001" y="4481906"/>
            <a:ext cx="4357689" cy="400110"/>
          </a:xfrm>
          <a:prstGeom prst="rect">
            <a:avLst/>
          </a:prstGeom>
          <a:noFill/>
          <a:ln>
            <a:solidFill>
              <a:schemeClr val="accent4">
                <a:lumMod val="50000"/>
              </a:schemeClr>
            </a:solidFill>
          </a:ln>
          <a:effectLst>
            <a:softEdge rad="63500"/>
          </a:effectLst>
        </p:spPr>
        <p:txBody>
          <a:bodyPr wrap="square" rtlCol="0">
            <a:spAutoFit/>
          </a:bodyPr>
          <a:lstStyle/>
          <a:p>
            <a:pPr algn="ctr"/>
            <a:r>
              <a:rPr lang="en-US" sz="2000" b="1" dirty="0">
                <a:latin typeface="Bodoni MT" panose="02070603080606020203" pitchFamily="18" charset="0"/>
              </a:rPr>
              <a:t>Camel bone found in the High Arctic</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7000" y="2532087"/>
            <a:ext cx="6363885" cy="1785913"/>
          </a:xfrm>
          <a:prstGeom prst="rect">
            <a:avLst/>
          </a:prstGeom>
          <a:ln>
            <a:solidFill>
              <a:schemeClr val="tx1"/>
            </a:solidFill>
          </a:ln>
        </p:spPr>
      </p:pic>
    </p:spTree>
    <p:extLst>
      <p:ext uri="{BB962C8B-B14F-4D97-AF65-F5344CB8AC3E}">
        <p14:creationId xmlns:p14="http://schemas.microsoft.com/office/powerpoint/2010/main" val="667566698"/>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1000"/>
                                        <p:tgtEl>
                                          <p:spTgt spid="1026"/>
                                        </p:tgtEl>
                                      </p:cBhvr>
                                    </p:animEffect>
                                    <p:anim calcmode="lin" valueType="num">
                                      <p:cBhvr>
                                        <p:cTn id="18" dur="1000" fill="hold"/>
                                        <p:tgtEl>
                                          <p:spTgt spid="1026"/>
                                        </p:tgtEl>
                                        <p:attrNameLst>
                                          <p:attrName>ppt_x</p:attrName>
                                        </p:attrNameLst>
                                      </p:cBhvr>
                                      <p:tavLst>
                                        <p:tav tm="0">
                                          <p:val>
                                            <p:strVal val="#ppt_x"/>
                                          </p:val>
                                        </p:tav>
                                        <p:tav tm="100000">
                                          <p:val>
                                            <p:strVal val="#ppt_x"/>
                                          </p:val>
                                        </p:tav>
                                      </p:tavLst>
                                    </p:anim>
                                    <p:anim calcmode="lin" valueType="num">
                                      <p:cBhvr>
                                        <p:cTn id="1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http://www.nextnewdeal.net/sites/default/files/wp-content/uploads/2009/04/moral-compas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063" y="4097118"/>
            <a:ext cx="2103438" cy="169725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08001" y="254000"/>
            <a:ext cx="8127999" cy="451342"/>
          </a:xfrm>
          <a:prstGeom prst="rect">
            <a:avLst/>
          </a:prstGeom>
          <a:solidFill>
            <a:schemeClr val="accent4">
              <a:lumMod val="75000"/>
            </a:schemeClr>
          </a:solidFill>
          <a:effectLst>
            <a:softEdge rad="127000"/>
          </a:effectLst>
        </p:spPr>
        <p:txBody>
          <a:bodyPr wrap="square" rtlCol="0">
            <a:spAutoFit/>
          </a:bodyPr>
          <a:lstStyle/>
          <a:p>
            <a:r>
              <a:rPr lang="en-US" sz="2333" b="1" i="1" dirty="0">
                <a:solidFill>
                  <a:schemeClr val="bg1"/>
                </a:solidFill>
                <a:effectLst>
                  <a:outerShdw blurRad="38100" dist="38100" dir="2700000" algn="tl">
                    <a:srgbClr val="000000">
                      <a:alpha val="43137"/>
                    </a:srgbClr>
                  </a:outerShdw>
                </a:effectLst>
                <a:latin typeface="Bookman Old Style" panose="02050604050505020204" pitchFamily="18" charset="0"/>
              </a:rPr>
              <a:t>	Do you have a compass?</a:t>
            </a:r>
          </a:p>
        </p:txBody>
      </p:sp>
      <p:sp>
        <p:nvSpPr>
          <p:cNvPr id="6" name="TextBox 5"/>
          <p:cNvSpPr txBox="1"/>
          <p:nvPr/>
        </p:nvSpPr>
        <p:spPr>
          <a:xfrm>
            <a:off x="714375" y="673596"/>
            <a:ext cx="2921000" cy="810350"/>
          </a:xfrm>
          <a:prstGeom prst="rect">
            <a:avLst/>
          </a:prstGeom>
          <a:noFill/>
        </p:spPr>
        <p:txBody>
          <a:bodyPr wrap="square" rtlCol="0">
            <a:spAutoFit/>
          </a:bodyPr>
          <a:lstStyle/>
          <a:p>
            <a:pPr algn="ctr"/>
            <a:r>
              <a:rPr lang="en-US" sz="2333" b="1" i="1" dirty="0">
                <a:solidFill>
                  <a:schemeClr val="accent4">
                    <a:lumMod val="50000"/>
                  </a:schemeClr>
                </a:solidFill>
                <a:latin typeface="Bookman Old Style" panose="02050604050505020204" pitchFamily="18" charset="0"/>
              </a:rPr>
              <a:t>Why turn to God and His Word?</a:t>
            </a:r>
          </a:p>
        </p:txBody>
      </p:sp>
      <p:sp>
        <p:nvSpPr>
          <p:cNvPr id="8" name="TextBox 7"/>
          <p:cNvSpPr txBox="1"/>
          <p:nvPr/>
        </p:nvSpPr>
        <p:spPr>
          <a:xfrm>
            <a:off x="3675063" y="1206500"/>
            <a:ext cx="4445000" cy="3785652"/>
          </a:xfrm>
          <a:prstGeom prst="rect">
            <a:avLst/>
          </a:prstGeom>
          <a:noFill/>
        </p:spPr>
        <p:txBody>
          <a:bodyPr wrap="square" rtlCol="0">
            <a:spAutoFit/>
          </a:bodyPr>
          <a:lstStyle/>
          <a:p>
            <a:r>
              <a:rPr lang="en-US" sz="2000" i="1" dirty="0"/>
              <a:t>Psalm 1</a:t>
            </a:r>
          </a:p>
          <a:p>
            <a:r>
              <a:rPr lang="en-US" sz="2000" b="1" dirty="0"/>
              <a:t>In all that he does, he prospers.</a:t>
            </a:r>
          </a:p>
          <a:p>
            <a:r>
              <a:rPr lang="en-US" sz="2000" b="1" dirty="0"/>
              <a:t>The wicked are not so,</a:t>
            </a:r>
          </a:p>
          <a:p>
            <a:r>
              <a:rPr lang="en-US" sz="2000" b="1" dirty="0"/>
              <a:t>but are like chaff that the wind drives away.</a:t>
            </a:r>
          </a:p>
          <a:p>
            <a:r>
              <a:rPr lang="en-US" sz="2000" b="1" dirty="0"/>
              <a:t>Therefore the wicked will not stand in the judgment,</a:t>
            </a:r>
          </a:p>
          <a:p>
            <a:r>
              <a:rPr lang="en-US" sz="2000" b="1" dirty="0"/>
              <a:t>nor sinners in the congregation of the righteous;</a:t>
            </a:r>
          </a:p>
          <a:p>
            <a:r>
              <a:rPr lang="en-US" sz="2000" b="1" dirty="0"/>
              <a:t>for the Lord knows the way of the righteous,</a:t>
            </a:r>
          </a:p>
          <a:p>
            <a:r>
              <a:rPr lang="en-US" sz="2000" b="1" dirty="0"/>
              <a:t>but the way of the wicked will perish. </a:t>
            </a:r>
          </a:p>
        </p:txBody>
      </p:sp>
      <p:sp>
        <p:nvSpPr>
          <p:cNvPr id="9" name="TextBox 8"/>
          <p:cNvSpPr txBox="1"/>
          <p:nvPr/>
        </p:nvSpPr>
        <p:spPr>
          <a:xfrm>
            <a:off x="777875" y="1333500"/>
            <a:ext cx="2921000" cy="3323410"/>
          </a:xfrm>
          <a:prstGeom prst="rect">
            <a:avLst/>
          </a:prstGeom>
          <a:noFill/>
        </p:spPr>
        <p:txBody>
          <a:bodyPr wrap="square" rtlCol="0">
            <a:spAutoFit/>
          </a:bodyPr>
          <a:lstStyle/>
          <a:p>
            <a:pPr marL="190492" indent="-190492">
              <a:buFont typeface="Arial" panose="020B0604020202020204" pitchFamily="34" charset="0"/>
              <a:buChar char="•"/>
            </a:pPr>
            <a:r>
              <a:rPr lang="en-US" sz="2333" dirty="0">
                <a:solidFill>
                  <a:schemeClr val="accent4">
                    <a:lumMod val="50000"/>
                  </a:schemeClr>
                </a:solidFill>
                <a:latin typeface="Bookman Old Style" panose="02050604050505020204" pitchFamily="18" charset="0"/>
              </a:rPr>
              <a:t>You have security and stability</a:t>
            </a:r>
          </a:p>
          <a:p>
            <a:pPr marL="190492" indent="-190492">
              <a:buFont typeface="Arial" panose="020B0604020202020204" pitchFamily="34" charset="0"/>
              <a:buChar char="•"/>
            </a:pPr>
            <a:r>
              <a:rPr lang="en-US" sz="2333" dirty="0">
                <a:solidFill>
                  <a:schemeClr val="accent4">
                    <a:lumMod val="50000"/>
                  </a:schemeClr>
                </a:solidFill>
                <a:latin typeface="Bookman Old Style" panose="02050604050505020204" pitchFamily="18" charset="0"/>
              </a:rPr>
              <a:t>You will find inner peace</a:t>
            </a:r>
          </a:p>
          <a:p>
            <a:pPr marL="190492" indent="-190492">
              <a:buFont typeface="Arial" panose="020B0604020202020204" pitchFamily="34" charset="0"/>
              <a:buChar char="•"/>
            </a:pPr>
            <a:r>
              <a:rPr lang="en-US" sz="2333" dirty="0">
                <a:solidFill>
                  <a:schemeClr val="accent4">
                    <a:lumMod val="50000"/>
                  </a:schemeClr>
                </a:solidFill>
                <a:latin typeface="Bookman Old Style" panose="02050604050505020204" pitchFamily="18" charset="0"/>
              </a:rPr>
              <a:t>It leads to better outcomes for this life in the long run</a:t>
            </a:r>
          </a:p>
        </p:txBody>
      </p:sp>
    </p:spTree>
    <p:extLst>
      <p:ext uri="{BB962C8B-B14F-4D97-AF65-F5344CB8AC3E}">
        <p14:creationId xmlns:p14="http://schemas.microsoft.com/office/powerpoint/2010/main" val="3368763420"/>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1000"/>
                                        <p:tgtEl>
                                          <p:spTgt spid="9">
                                            <p:txEl>
                                              <p:pRg st="1" end="1"/>
                                            </p:txEl>
                                          </p:spTgt>
                                        </p:tgtEl>
                                      </p:cBhvr>
                                    </p:animEffect>
                                    <p:anim calcmode="lin" valueType="num">
                                      <p:cBhvr>
                                        <p:cTn id="20"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1000"/>
                                        <p:tgtEl>
                                          <p:spTgt spid="9">
                                            <p:txEl>
                                              <p:pRg st="2" end="2"/>
                                            </p:txEl>
                                          </p:spTgt>
                                        </p:tgtEl>
                                      </p:cBhvr>
                                    </p:animEffect>
                                    <p:anim calcmode="lin" valueType="num">
                                      <p:cBhvr>
                                        <p:cTn id="27"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descr="http://www.nextnewdeal.net/sites/default/files/wp-content/uploads/2009/04/moral-compa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2063" y="3330327"/>
            <a:ext cx="2301875" cy="18573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academy.oracle.com/en/oa-assets/i/cw22/cw22-ask-exper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51951"/>
            <a:ext cx="7620000" cy="204951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81063" y="483049"/>
            <a:ext cx="7048500" cy="1734064"/>
          </a:xfrm>
          <a:prstGeom prst="rect">
            <a:avLst/>
          </a:prstGeom>
        </p:spPr>
        <p:txBody>
          <a:bodyPr wrap="square">
            <a:spAutoFit/>
          </a:bodyPr>
          <a:lstStyle/>
          <a:p>
            <a:r>
              <a:rPr lang="en-US" sz="3667" b="1" dirty="0">
                <a:solidFill>
                  <a:schemeClr val="bg1"/>
                </a:solidFill>
                <a:latin typeface="Bodoni MT" panose="02070603080606020203" pitchFamily="18" charset="0"/>
              </a:rPr>
              <a:t>Have I Been Told the Truth?</a:t>
            </a:r>
          </a:p>
          <a:p>
            <a:endParaRPr lang="en-US" sz="1667" i="1" dirty="0">
              <a:solidFill>
                <a:schemeClr val="bg1"/>
              </a:solidFill>
              <a:latin typeface="Bodoni MT" panose="02070603080606020203" pitchFamily="18" charset="0"/>
            </a:endParaRPr>
          </a:p>
          <a:p>
            <a:endParaRPr lang="en-US" sz="1667" i="1" dirty="0">
              <a:solidFill>
                <a:schemeClr val="bg1"/>
              </a:solidFill>
              <a:latin typeface="Bodoni MT" panose="02070603080606020203" pitchFamily="18" charset="0"/>
            </a:endParaRPr>
          </a:p>
          <a:p>
            <a:endParaRPr lang="en-US" sz="1667" i="1" dirty="0">
              <a:solidFill>
                <a:schemeClr val="bg1"/>
              </a:solidFill>
              <a:latin typeface="Bodoni MT" panose="02070603080606020203" pitchFamily="18" charset="0"/>
            </a:endParaRPr>
          </a:p>
          <a:p>
            <a:r>
              <a:rPr lang="en-US" sz="2000" i="1" dirty="0">
                <a:solidFill>
                  <a:schemeClr val="bg1"/>
                </a:solidFill>
                <a:latin typeface="Bodoni MT" panose="02070603080606020203" pitchFamily="18" charset="0"/>
              </a:rPr>
              <a:t>Messages which challenge today’s conventional thinking about…</a:t>
            </a:r>
          </a:p>
        </p:txBody>
      </p:sp>
      <p:sp>
        <p:nvSpPr>
          <p:cNvPr id="13" name="TextBox 12"/>
          <p:cNvSpPr txBox="1"/>
          <p:nvPr/>
        </p:nvSpPr>
        <p:spPr>
          <a:xfrm>
            <a:off x="5461001" y="3571875"/>
            <a:ext cx="2833689" cy="1631024"/>
          </a:xfrm>
          <a:prstGeom prst="rect">
            <a:avLst/>
          </a:prstGeom>
          <a:noFill/>
          <a:ln>
            <a:solidFill>
              <a:schemeClr val="accent4">
                <a:lumMod val="50000"/>
              </a:schemeClr>
            </a:solidFill>
          </a:ln>
          <a:effectLst>
            <a:softEdge rad="63500"/>
          </a:effectLst>
        </p:spPr>
        <p:txBody>
          <a:bodyPr wrap="square" rtlCol="0">
            <a:spAutoFit/>
          </a:bodyPr>
          <a:lstStyle/>
          <a:p>
            <a:pPr algn="ctr"/>
            <a:r>
              <a:rPr lang="en-US" sz="3333" b="1" dirty="0">
                <a:solidFill>
                  <a:schemeClr val="accent4">
                    <a:lumMod val="50000"/>
                  </a:schemeClr>
                </a:solidFill>
                <a:latin typeface="Bookman Old Style" panose="02050604050505020204" pitchFamily="18" charset="0"/>
              </a:rPr>
              <a:t>Do you have a compass?</a:t>
            </a:r>
          </a:p>
        </p:txBody>
      </p:sp>
      <p:sp>
        <p:nvSpPr>
          <p:cNvPr id="7" name="TextBox 6"/>
          <p:cNvSpPr txBox="1"/>
          <p:nvPr/>
        </p:nvSpPr>
        <p:spPr>
          <a:xfrm>
            <a:off x="2984500" y="2476500"/>
            <a:ext cx="2921000" cy="707886"/>
          </a:xfrm>
          <a:prstGeom prst="rect">
            <a:avLst/>
          </a:prstGeom>
          <a:noFill/>
        </p:spPr>
        <p:txBody>
          <a:bodyPr wrap="square" rtlCol="0">
            <a:spAutoFit/>
          </a:bodyPr>
          <a:lstStyle/>
          <a:p>
            <a:pPr algn="ctr"/>
            <a:r>
              <a:rPr lang="en-US" sz="4000" b="1" i="1" dirty="0">
                <a:solidFill>
                  <a:schemeClr val="accent4">
                    <a:lumMod val="50000"/>
                  </a:schemeClr>
                </a:solidFill>
                <a:latin typeface="Bookman Old Style" panose="02050604050505020204" pitchFamily="18" charset="0"/>
              </a:rPr>
              <a:t>Morality</a:t>
            </a:r>
          </a:p>
        </p:txBody>
      </p:sp>
    </p:spTree>
    <p:extLst>
      <p:ext uri="{BB962C8B-B14F-4D97-AF65-F5344CB8AC3E}">
        <p14:creationId xmlns:p14="http://schemas.microsoft.com/office/powerpoint/2010/main" val="3607361533"/>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http://www.nextnewdeal.net/sites/default/files/wp-content/uploads/2009/04/moral-compa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857500"/>
            <a:ext cx="2301875" cy="18573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69579" y="63500"/>
            <a:ext cx="7036593" cy="3169714"/>
          </a:xfrm>
          <a:prstGeom prst="rect">
            <a:avLst/>
          </a:prstGeom>
          <a:noFill/>
        </p:spPr>
        <p:txBody>
          <a:bodyPr wrap="square" rtlCol="0">
            <a:spAutoFit/>
          </a:bodyPr>
          <a:lstStyle/>
          <a:p>
            <a:pPr marL="0" lvl="1"/>
            <a:r>
              <a:rPr lang="en-US" sz="2333" i="1" dirty="0">
                <a:latin typeface="Times New Roman" panose="02020603050405020304" pitchFamily="18" charset="0"/>
                <a:cs typeface="Times New Roman" panose="02020603050405020304" pitchFamily="18" charset="0"/>
              </a:rPr>
              <a:t>“Each person has to determine right and wrong for himself or herself. We should not judge how other people live. It is their business to do what they think is good and proper for them. You must seek and do what is right for you, and I must do the same for me.”</a:t>
            </a:r>
          </a:p>
          <a:p>
            <a:pPr marL="0" lvl="1"/>
            <a:endParaRPr lang="en-US" sz="667" i="1" dirty="0">
              <a:latin typeface="Times New Roman" panose="02020603050405020304" pitchFamily="18" charset="0"/>
              <a:cs typeface="Times New Roman" panose="02020603050405020304" pitchFamily="18" charset="0"/>
            </a:endParaRPr>
          </a:p>
          <a:p>
            <a:pPr marL="0" lvl="1"/>
            <a:r>
              <a:rPr lang="en-US" sz="2333" b="1" dirty="0">
                <a:solidFill>
                  <a:schemeClr val="accent4">
                    <a:lumMod val="50000"/>
                  </a:schemeClr>
                </a:solidFill>
                <a:latin typeface="Bookman Old Style" panose="02050604050505020204" pitchFamily="18" charset="0"/>
                <a:cs typeface="Times New Roman" panose="02020603050405020304" pitchFamily="18" charset="0"/>
              </a:rPr>
              <a:t>A sacred value in our culture</a:t>
            </a:r>
          </a:p>
          <a:p>
            <a:pPr marL="0" lvl="1"/>
            <a:endParaRPr lang="en-US" sz="667" b="1" dirty="0">
              <a:solidFill>
                <a:schemeClr val="accent4">
                  <a:lumMod val="50000"/>
                </a:schemeClr>
              </a:solidFill>
              <a:latin typeface="Bookman Old Style" panose="02050604050505020204" pitchFamily="18" charset="0"/>
              <a:cs typeface="Times New Roman" panose="02020603050405020304" pitchFamily="18" charset="0"/>
            </a:endParaRPr>
          </a:p>
          <a:p>
            <a:pPr marL="0" lvl="1" algn="r"/>
            <a:r>
              <a:rPr lang="en-US" sz="2333" b="1" dirty="0">
                <a:solidFill>
                  <a:schemeClr val="accent4">
                    <a:lumMod val="50000"/>
                  </a:schemeClr>
                </a:solidFill>
                <a:latin typeface="Bookman Old Style" panose="02050604050505020204" pitchFamily="18" charset="0"/>
                <a:cs typeface="Times New Roman" panose="02020603050405020304" pitchFamily="18" charset="0"/>
              </a:rPr>
              <a:t>Essence: </a:t>
            </a:r>
            <a:r>
              <a:rPr lang="en-US" sz="2333" b="1" i="1" dirty="0">
                <a:solidFill>
                  <a:schemeClr val="accent4">
                    <a:lumMod val="50000"/>
                  </a:schemeClr>
                </a:solidFill>
                <a:latin typeface="Bookman Old Style" panose="02050604050505020204" pitchFamily="18" charset="0"/>
                <a:cs typeface="Times New Roman" panose="02020603050405020304" pitchFamily="18" charset="0"/>
              </a:rPr>
              <a:t>There are no moral absolutes</a:t>
            </a:r>
          </a:p>
          <a:p>
            <a:endParaRPr lang="en-US" sz="2333"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183260"/>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up)">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up)">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descr="http://www.nextnewdeal.net/sites/default/files/wp-content/uploads/2009/04/moral-compa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2063" y="3330327"/>
            <a:ext cx="2301875" cy="18573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academy.oracle.com/en/oa-assets/i/cw22/cw22-ask-exper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51951"/>
            <a:ext cx="7620000" cy="204951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81063" y="483049"/>
            <a:ext cx="7048500" cy="1734064"/>
          </a:xfrm>
          <a:prstGeom prst="rect">
            <a:avLst/>
          </a:prstGeom>
        </p:spPr>
        <p:txBody>
          <a:bodyPr wrap="square">
            <a:spAutoFit/>
          </a:bodyPr>
          <a:lstStyle/>
          <a:p>
            <a:r>
              <a:rPr lang="en-US" sz="3667" b="1" dirty="0">
                <a:solidFill>
                  <a:schemeClr val="bg1"/>
                </a:solidFill>
                <a:latin typeface="Bodoni MT" panose="02070603080606020203" pitchFamily="18" charset="0"/>
              </a:rPr>
              <a:t>Have I Been Told the Truth?</a:t>
            </a:r>
          </a:p>
          <a:p>
            <a:endParaRPr lang="en-US" sz="1667" i="1" dirty="0">
              <a:solidFill>
                <a:schemeClr val="bg1"/>
              </a:solidFill>
              <a:latin typeface="Bodoni MT" panose="02070603080606020203" pitchFamily="18" charset="0"/>
            </a:endParaRPr>
          </a:p>
          <a:p>
            <a:endParaRPr lang="en-US" sz="1667" i="1" dirty="0">
              <a:solidFill>
                <a:schemeClr val="bg1"/>
              </a:solidFill>
              <a:latin typeface="Bodoni MT" panose="02070603080606020203" pitchFamily="18" charset="0"/>
            </a:endParaRPr>
          </a:p>
          <a:p>
            <a:endParaRPr lang="en-US" sz="1667" i="1" dirty="0">
              <a:solidFill>
                <a:schemeClr val="bg1"/>
              </a:solidFill>
              <a:latin typeface="Bodoni MT" panose="02070603080606020203" pitchFamily="18" charset="0"/>
            </a:endParaRPr>
          </a:p>
          <a:p>
            <a:r>
              <a:rPr lang="en-US" sz="2000" i="1" dirty="0">
                <a:solidFill>
                  <a:schemeClr val="bg1"/>
                </a:solidFill>
                <a:latin typeface="Bodoni MT" panose="02070603080606020203" pitchFamily="18" charset="0"/>
              </a:rPr>
              <a:t>Messages which challenge today’s conventional thinking about…</a:t>
            </a:r>
          </a:p>
        </p:txBody>
      </p:sp>
      <p:sp>
        <p:nvSpPr>
          <p:cNvPr id="11" name="TextBox 10"/>
          <p:cNvSpPr txBox="1"/>
          <p:nvPr/>
        </p:nvSpPr>
        <p:spPr>
          <a:xfrm>
            <a:off x="2984500" y="2476500"/>
            <a:ext cx="2921000" cy="707886"/>
          </a:xfrm>
          <a:prstGeom prst="rect">
            <a:avLst/>
          </a:prstGeom>
          <a:noFill/>
        </p:spPr>
        <p:txBody>
          <a:bodyPr wrap="square" rtlCol="0">
            <a:spAutoFit/>
          </a:bodyPr>
          <a:lstStyle/>
          <a:p>
            <a:pPr algn="ctr"/>
            <a:r>
              <a:rPr lang="en-US" sz="4000" b="1" i="1" dirty="0">
                <a:solidFill>
                  <a:schemeClr val="accent4">
                    <a:lumMod val="50000"/>
                  </a:schemeClr>
                </a:solidFill>
                <a:latin typeface="Bookman Old Style" panose="02050604050505020204" pitchFamily="18" charset="0"/>
              </a:rPr>
              <a:t>Morality</a:t>
            </a:r>
          </a:p>
        </p:txBody>
      </p:sp>
      <p:sp>
        <p:nvSpPr>
          <p:cNvPr id="13" name="TextBox 12"/>
          <p:cNvSpPr txBox="1"/>
          <p:nvPr/>
        </p:nvSpPr>
        <p:spPr>
          <a:xfrm>
            <a:off x="5461001" y="3571875"/>
            <a:ext cx="2833689" cy="1631024"/>
          </a:xfrm>
          <a:prstGeom prst="rect">
            <a:avLst/>
          </a:prstGeom>
          <a:noFill/>
          <a:ln>
            <a:solidFill>
              <a:schemeClr val="accent4">
                <a:lumMod val="50000"/>
              </a:schemeClr>
            </a:solidFill>
          </a:ln>
          <a:effectLst>
            <a:softEdge rad="63500"/>
          </a:effectLst>
        </p:spPr>
        <p:txBody>
          <a:bodyPr wrap="square" rtlCol="0">
            <a:spAutoFit/>
          </a:bodyPr>
          <a:lstStyle/>
          <a:p>
            <a:pPr algn="ctr"/>
            <a:r>
              <a:rPr lang="en-US" sz="3333" b="1" dirty="0">
                <a:solidFill>
                  <a:schemeClr val="accent4">
                    <a:lumMod val="50000"/>
                  </a:schemeClr>
                </a:solidFill>
                <a:latin typeface="Bookman Old Style" panose="02050604050505020204" pitchFamily="18" charset="0"/>
              </a:rPr>
              <a:t>Do you have a compass?</a:t>
            </a:r>
          </a:p>
        </p:txBody>
      </p:sp>
    </p:spTree>
    <p:extLst>
      <p:ext uri="{BB962C8B-B14F-4D97-AF65-F5344CB8AC3E}">
        <p14:creationId xmlns:p14="http://schemas.microsoft.com/office/powerpoint/2010/main" val="2542288222"/>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8001" y="254000"/>
            <a:ext cx="8127999" cy="451342"/>
          </a:xfrm>
          <a:prstGeom prst="rect">
            <a:avLst/>
          </a:prstGeom>
          <a:solidFill>
            <a:schemeClr val="accent4">
              <a:lumMod val="75000"/>
            </a:schemeClr>
          </a:solidFill>
          <a:effectLst>
            <a:softEdge rad="127000"/>
          </a:effectLst>
        </p:spPr>
        <p:txBody>
          <a:bodyPr wrap="square" rtlCol="0">
            <a:spAutoFit/>
          </a:bodyPr>
          <a:lstStyle/>
          <a:p>
            <a:r>
              <a:rPr lang="en-US" sz="2333" b="1" i="1" dirty="0">
                <a:solidFill>
                  <a:schemeClr val="bg1"/>
                </a:solidFill>
                <a:effectLst>
                  <a:outerShdw blurRad="38100" dist="38100" dir="2700000" algn="tl">
                    <a:srgbClr val="000000">
                      <a:alpha val="43137"/>
                    </a:srgbClr>
                  </a:outerShdw>
                </a:effectLst>
                <a:latin typeface="Bookman Old Style" panose="02050604050505020204" pitchFamily="18" charset="0"/>
              </a:rPr>
              <a:t>	Do you have a compass?</a:t>
            </a:r>
          </a:p>
        </p:txBody>
      </p:sp>
      <p:sp>
        <p:nvSpPr>
          <p:cNvPr id="6" name="TextBox 5"/>
          <p:cNvSpPr txBox="1"/>
          <p:nvPr/>
        </p:nvSpPr>
        <p:spPr>
          <a:xfrm>
            <a:off x="1016000" y="1016000"/>
            <a:ext cx="2921000" cy="1528367"/>
          </a:xfrm>
          <a:prstGeom prst="rect">
            <a:avLst/>
          </a:prstGeom>
          <a:noFill/>
        </p:spPr>
        <p:txBody>
          <a:bodyPr wrap="square" rtlCol="0">
            <a:spAutoFit/>
          </a:bodyPr>
          <a:lstStyle/>
          <a:p>
            <a:pPr algn="ctr"/>
            <a:r>
              <a:rPr lang="en-US" sz="2333" b="1" i="1" dirty="0">
                <a:solidFill>
                  <a:schemeClr val="accent4">
                    <a:lumMod val="50000"/>
                  </a:schemeClr>
                </a:solidFill>
                <a:latin typeface="Bookman Old Style" panose="02050604050505020204" pitchFamily="18" charset="0"/>
              </a:rPr>
              <a:t>Is morality relative or is there a standard?</a:t>
            </a:r>
          </a:p>
        </p:txBody>
      </p:sp>
      <p:sp>
        <p:nvSpPr>
          <p:cNvPr id="2" name="AutoShape 6">
            <a:hlinkClick r:id="rId2"/>
          </p:cNvPr>
          <p:cNvSpPr>
            <a:spLocks noChangeAspect="1" noChangeArrowheads="1"/>
          </p:cNvSpPr>
          <p:nvPr/>
        </p:nvSpPr>
        <p:spPr bwMode="auto">
          <a:xfrm>
            <a:off x="793750" y="-1524000"/>
            <a:ext cx="4206875" cy="317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76200" tIns="38100" rIns="76200" bIns="38100" numCol="1" anchor="t" anchorCtr="0" compatLnSpc="1">
            <a:prstTxWarp prst="textNoShape">
              <a:avLst/>
            </a:prstTxWarp>
          </a:bodyPr>
          <a:lstStyle/>
          <a:p>
            <a:endParaRPr lang="en-US" sz="1500"/>
          </a:p>
        </p:txBody>
      </p:sp>
      <p:sp>
        <p:nvSpPr>
          <p:cNvPr id="3" name="AutoShape 8">
            <a:hlinkClick r:id="rId2"/>
          </p:cNvPr>
          <p:cNvSpPr>
            <a:spLocks noChangeAspect="1" noChangeArrowheads="1"/>
          </p:cNvSpPr>
          <p:nvPr/>
        </p:nvSpPr>
        <p:spPr bwMode="auto">
          <a:xfrm>
            <a:off x="920750" y="-1397000"/>
            <a:ext cx="4206875" cy="317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76200" tIns="38100" rIns="76200" bIns="38100" numCol="1" anchor="t" anchorCtr="0" compatLnSpc="1">
            <a:prstTxWarp prst="textNoShape">
              <a:avLst/>
            </a:prstTxWarp>
          </a:bodyPr>
          <a:lstStyle/>
          <a:p>
            <a:endParaRPr lang="en-US" sz="1500"/>
          </a:p>
        </p:txBody>
      </p:sp>
      <p:pic>
        <p:nvPicPr>
          <p:cNvPr id="1034" name="Picture 10" descr="http://www.crystalinks.com/aztecpyrami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9375" y="1206500"/>
            <a:ext cx="4206875" cy="3175000"/>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397000" y="3429000"/>
            <a:ext cx="2921000" cy="1169359"/>
          </a:xfrm>
          <a:prstGeom prst="rect">
            <a:avLst/>
          </a:prstGeom>
          <a:noFill/>
        </p:spPr>
        <p:txBody>
          <a:bodyPr wrap="square" rtlCol="0">
            <a:spAutoFit/>
          </a:bodyPr>
          <a:lstStyle/>
          <a:p>
            <a:pPr algn="ctr"/>
            <a:r>
              <a:rPr lang="en-US" sz="2333" dirty="0">
                <a:solidFill>
                  <a:schemeClr val="accent4">
                    <a:lumMod val="50000"/>
                  </a:schemeClr>
                </a:solidFill>
                <a:latin typeface="Bookman Old Style" panose="02050604050505020204" pitchFamily="18" charset="0"/>
              </a:rPr>
              <a:t>A case study:</a:t>
            </a:r>
          </a:p>
          <a:p>
            <a:pPr algn="ctr"/>
            <a:r>
              <a:rPr lang="en-US" sz="2333" i="1" dirty="0">
                <a:solidFill>
                  <a:schemeClr val="accent4">
                    <a:lumMod val="50000"/>
                  </a:schemeClr>
                </a:solidFill>
                <a:latin typeface="Bookman Old Style" panose="02050604050505020204" pitchFamily="18" charset="0"/>
              </a:rPr>
              <a:t>Aztec human sacrifice</a:t>
            </a:r>
          </a:p>
        </p:txBody>
      </p:sp>
      <p:pic>
        <p:nvPicPr>
          <p:cNvPr id="8" name="Picture 4" descr="http://www.nextnewdeal.net/sites/default/files/wp-content/uploads/2009/04/moral-compas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45905" y="113343"/>
            <a:ext cx="889000" cy="717331"/>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9702884"/>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4"/>
                                        </p:tgtEl>
                                        <p:attrNameLst>
                                          <p:attrName>style.visibility</p:attrName>
                                        </p:attrNameLst>
                                      </p:cBhvr>
                                      <p:to>
                                        <p:strVal val="visible"/>
                                      </p:to>
                                    </p:set>
                                    <p:animEffect transition="in" filter="fade">
                                      <p:cBhvr>
                                        <p:cTn id="12" dur="1000"/>
                                        <p:tgtEl>
                                          <p:spTgt spid="10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8001" y="254000"/>
            <a:ext cx="8127999" cy="451342"/>
          </a:xfrm>
          <a:prstGeom prst="rect">
            <a:avLst/>
          </a:prstGeom>
          <a:solidFill>
            <a:schemeClr val="accent4">
              <a:lumMod val="75000"/>
            </a:schemeClr>
          </a:solidFill>
          <a:effectLst>
            <a:softEdge rad="127000"/>
          </a:effectLst>
        </p:spPr>
        <p:txBody>
          <a:bodyPr wrap="square" rtlCol="0">
            <a:spAutoFit/>
          </a:bodyPr>
          <a:lstStyle/>
          <a:p>
            <a:r>
              <a:rPr lang="en-US" sz="2333" b="1" i="1" dirty="0">
                <a:solidFill>
                  <a:schemeClr val="bg1"/>
                </a:solidFill>
                <a:effectLst>
                  <a:outerShdw blurRad="38100" dist="38100" dir="2700000" algn="tl">
                    <a:srgbClr val="000000">
                      <a:alpha val="43137"/>
                    </a:srgbClr>
                  </a:outerShdw>
                </a:effectLst>
                <a:latin typeface="Bookman Old Style" panose="02050604050505020204" pitchFamily="18" charset="0"/>
              </a:rPr>
              <a:t>	Do you have a compass?</a:t>
            </a:r>
          </a:p>
        </p:txBody>
      </p:sp>
      <p:sp>
        <p:nvSpPr>
          <p:cNvPr id="6" name="TextBox 5"/>
          <p:cNvSpPr txBox="1"/>
          <p:nvPr/>
        </p:nvSpPr>
        <p:spPr>
          <a:xfrm>
            <a:off x="1095375" y="1651000"/>
            <a:ext cx="2921000" cy="810350"/>
          </a:xfrm>
          <a:prstGeom prst="rect">
            <a:avLst/>
          </a:prstGeom>
          <a:noFill/>
        </p:spPr>
        <p:txBody>
          <a:bodyPr wrap="square" rtlCol="0">
            <a:spAutoFit/>
          </a:bodyPr>
          <a:lstStyle/>
          <a:p>
            <a:pPr algn="ctr"/>
            <a:r>
              <a:rPr lang="en-US" sz="2333" b="1" i="1" dirty="0">
                <a:solidFill>
                  <a:schemeClr val="accent4">
                    <a:lumMod val="50000"/>
                  </a:schemeClr>
                </a:solidFill>
                <a:latin typeface="Bookman Old Style" panose="02050604050505020204" pitchFamily="18" charset="0"/>
              </a:rPr>
              <a:t>What should the standard be?</a:t>
            </a:r>
          </a:p>
        </p:txBody>
      </p:sp>
      <p:sp>
        <p:nvSpPr>
          <p:cNvPr id="9" name="TextBox 8"/>
          <p:cNvSpPr txBox="1"/>
          <p:nvPr/>
        </p:nvSpPr>
        <p:spPr>
          <a:xfrm>
            <a:off x="4191000" y="825500"/>
            <a:ext cx="4000498" cy="1938992"/>
          </a:xfrm>
          <a:prstGeom prst="rect">
            <a:avLst/>
          </a:prstGeom>
          <a:noFill/>
        </p:spPr>
        <p:txBody>
          <a:bodyPr wrap="square" rtlCol="0">
            <a:spAutoFit/>
          </a:bodyPr>
          <a:lstStyle/>
          <a:p>
            <a:r>
              <a:rPr lang="en-US" sz="2000" i="1" dirty="0"/>
              <a:t>Jeremiah 10:23</a:t>
            </a:r>
          </a:p>
          <a:p>
            <a:r>
              <a:rPr lang="en-US" sz="2000" b="1" dirty="0"/>
              <a:t>I know, O Lord, that the way of man is not in himself,</a:t>
            </a:r>
          </a:p>
          <a:p>
            <a:r>
              <a:rPr lang="en-US" sz="2000" b="1" dirty="0"/>
              <a:t>that it is not in man who walks to direct his steps.</a:t>
            </a:r>
          </a:p>
          <a:p>
            <a:pPr algn="r"/>
            <a:r>
              <a:rPr lang="en-US" sz="2000" dirty="0"/>
              <a:t>ESV</a:t>
            </a:r>
            <a:endParaRPr lang="en-US" sz="2000" b="1" dirty="0"/>
          </a:p>
        </p:txBody>
      </p:sp>
      <p:sp>
        <p:nvSpPr>
          <p:cNvPr id="5" name="TextBox 4"/>
          <p:cNvSpPr txBox="1"/>
          <p:nvPr/>
        </p:nvSpPr>
        <p:spPr>
          <a:xfrm>
            <a:off x="1444625" y="2667000"/>
            <a:ext cx="2222500" cy="1323632"/>
          </a:xfrm>
          <a:prstGeom prst="rect">
            <a:avLst/>
          </a:prstGeom>
          <a:noFill/>
        </p:spPr>
        <p:txBody>
          <a:bodyPr wrap="square" rtlCol="0">
            <a:spAutoFit/>
          </a:bodyPr>
          <a:lstStyle/>
          <a:p>
            <a:pPr algn="ctr"/>
            <a:r>
              <a:rPr lang="en-US" sz="2667" b="1" dirty="0">
                <a:solidFill>
                  <a:schemeClr val="accent4">
                    <a:lumMod val="50000"/>
                  </a:schemeClr>
                </a:solidFill>
                <a:effectLst>
                  <a:outerShdw blurRad="38100" dist="38100" dir="2700000" algn="tl">
                    <a:srgbClr val="000000">
                      <a:alpha val="43137"/>
                    </a:srgbClr>
                  </a:outerShdw>
                </a:effectLst>
                <a:latin typeface="Bookman Old Style" panose="02050604050505020204" pitchFamily="18" charset="0"/>
              </a:rPr>
              <a:t>God </a:t>
            </a:r>
          </a:p>
          <a:p>
            <a:pPr algn="ctr"/>
            <a:r>
              <a:rPr lang="en-US" sz="2667" b="1" dirty="0">
                <a:solidFill>
                  <a:schemeClr val="accent4">
                    <a:lumMod val="50000"/>
                  </a:schemeClr>
                </a:solidFill>
                <a:effectLst>
                  <a:outerShdw blurRad="38100" dist="38100" dir="2700000" algn="tl">
                    <a:srgbClr val="000000">
                      <a:alpha val="43137"/>
                    </a:srgbClr>
                  </a:outerShdw>
                </a:effectLst>
                <a:latin typeface="Bookman Old Style" panose="02050604050505020204" pitchFamily="18" charset="0"/>
              </a:rPr>
              <a:t>speaking in His Word</a:t>
            </a:r>
          </a:p>
        </p:txBody>
      </p:sp>
      <p:sp>
        <p:nvSpPr>
          <p:cNvPr id="2" name="TextBox 1"/>
          <p:cNvSpPr txBox="1"/>
          <p:nvPr/>
        </p:nvSpPr>
        <p:spPr>
          <a:xfrm>
            <a:off x="4191000" y="2749103"/>
            <a:ext cx="4206875" cy="1938992"/>
          </a:xfrm>
          <a:prstGeom prst="rect">
            <a:avLst/>
          </a:prstGeom>
          <a:noFill/>
        </p:spPr>
        <p:txBody>
          <a:bodyPr wrap="square" rtlCol="0">
            <a:spAutoFit/>
          </a:bodyPr>
          <a:lstStyle/>
          <a:p>
            <a:r>
              <a:rPr lang="en-US" sz="2000" dirty="0"/>
              <a:t>vs. 24</a:t>
            </a:r>
          </a:p>
          <a:p>
            <a:r>
              <a:rPr lang="en-US" sz="2000" b="1" dirty="0"/>
              <a:t>Correct me, O Lord, but in justice;</a:t>
            </a:r>
          </a:p>
          <a:p>
            <a:r>
              <a:rPr lang="en-US" sz="2000" b="1" dirty="0"/>
              <a:t>not in your anger,                                             lest you bring me to nothing.</a:t>
            </a:r>
          </a:p>
          <a:p>
            <a:endParaRPr lang="en-US" sz="2000" dirty="0"/>
          </a:p>
          <a:p>
            <a:endParaRPr lang="en-US" sz="2000" dirty="0"/>
          </a:p>
        </p:txBody>
      </p:sp>
      <p:pic>
        <p:nvPicPr>
          <p:cNvPr id="7" name="Picture 4" descr="http://www.nextnewdeal.net/sites/default/files/wp-content/uploads/2009/04/moral-compas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45905" y="127000"/>
            <a:ext cx="889000" cy="717331"/>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8174912"/>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5"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http://www.nextnewdeal.net/sites/default/files/wp-content/uploads/2009/04/moral-compas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0" y="2476500"/>
            <a:ext cx="2301875" cy="18573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08001" y="254000"/>
            <a:ext cx="8127999" cy="451342"/>
          </a:xfrm>
          <a:prstGeom prst="rect">
            <a:avLst/>
          </a:prstGeom>
          <a:solidFill>
            <a:schemeClr val="accent4">
              <a:lumMod val="75000"/>
            </a:schemeClr>
          </a:solidFill>
          <a:effectLst>
            <a:softEdge rad="127000"/>
          </a:effectLst>
        </p:spPr>
        <p:txBody>
          <a:bodyPr wrap="square" rtlCol="0">
            <a:spAutoFit/>
          </a:bodyPr>
          <a:lstStyle/>
          <a:p>
            <a:r>
              <a:rPr lang="en-US" sz="2333" b="1" i="1" dirty="0">
                <a:solidFill>
                  <a:schemeClr val="bg1"/>
                </a:solidFill>
                <a:effectLst>
                  <a:outerShdw blurRad="38100" dist="38100" dir="2700000" algn="tl">
                    <a:srgbClr val="000000">
                      <a:alpha val="43137"/>
                    </a:srgbClr>
                  </a:outerShdw>
                </a:effectLst>
                <a:latin typeface="Bookman Old Style" panose="02050604050505020204" pitchFamily="18" charset="0"/>
              </a:rPr>
              <a:t>	Do you have a compass?</a:t>
            </a:r>
          </a:p>
        </p:txBody>
      </p:sp>
      <p:sp>
        <p:nvSpPr>
          <p:cNvPr id="9" name="TextBox 8"/>
          <p:cNvSpPr txBox="1"/>
          <p:nvPr/>
        </p:nvSpPr>
        <p:spPr>
          <a:xfrm>
            <a:off x="3937000" y="713830"/>
            <a:ext cx="3937000" cy="3785652"/>
          </a:xfrm>
          <a:prstGeom prst="rect">
            <a:avLst/>
          </a:prstGeom>
          <a:noFill/>
        </p:spPr>
        <p:txBody>
          <a:bodyPr wrap="square" rtlCol="0">
            <a:spAutoFit/>
          </a:bodyPr>
          <a:lstStyle/>
          <a:p>
            <a:r>
              <a:rPr lang="en-US" sz="2000" i="1" dirty="0"/>
              <a:t>Ps 119:97-100</a:t>
            </a:r>
          </a:p>
          <a:p>
            <a:r>
              <a:rPr lang="en-US" sz="2000" b="1" dirty="0"/>
              <a:t>Oh how I love your law!</a:t>
            </a:r>
          </a:p>
          <a:p>
            <a:r>
              <a:rPr lang="en-US" sz="2000" b="1" dirty="0"/>
              <a:t>It is my meditation all the day.</a:t>
            </a:r>
          </a:p>
          <a:p>
            <a:r>
              <a:rPr lang="en-US" sz="2000" b="1" dirty="0"/>
              <a:t>Your commandment makes me wiser than my enemies, </a:t>
            </a:r>
          </a:p>
          <a:p>
            <a:r>
              <a:rPr lang="en-US" sz="2000" b="1" dirty="0"/>
              <a:t>for it is ever with me.</a:t>
            </a:r>
          </a:p>
          <a:p>
            <a:r>
              <a:rPr lang="en-US" sz="2000" b="1" dirty="0"/>
              <a:t>I have more understanding than all my teachers, </a:t>
            </a:r>
          </a:p>
          <a:p>
            <a:r>
              <a:rPr lang="en-US" sz="2000" b="1" dirty="0"/>
              <a:t>for your testimonies are my meditation.</a:t>
            </a:r>
          </a:p>
          <a:p>
            <a:r>
              <a:rPr lang="en-US" sz="2000" b="1" dirty="0"/>
              <a:t>I understand more than the aged, </a:t>
            </a:r>
          </a:p>
          <a:p>
            <a:r>
              <a:rPr lang="en-US" sz="2000" b="1" dirty="0"/>
              <a:t>for I keep your precepts.</a:t>
            </a:r>
          </a:p>
        </p:txBody>
      </p:sp>
      <p:sp>
        <p:nvSpPr>
          <p:cNvPr id="10" name="TextBox 9"/>
          <p:cNvSpPr txBox="1"/>
          <p:nvPr/>
        </p:nvSpPr>
        <p:spPr>
          <a:xfrm>
            <a:off x="698500" y="713830"/>
            <a:ext cx="2921000" cy="1887376"/>
          </a:xfrm>
          <a:prstGeom prst="rect">
            <a:avLst/>
          </a:prstGeom>
          <a:noFill/>
        </p:spPr>
        <p:txBody>
          <a:bodyPr wrap="square" rtlCol="0">
            <a:spAutoFit/>
          </a:bodyPr>
          <a:lstStyle/>
          <a:p>
            <a:pPr algn="ctr"/>
            <a:r>
              <a:rPr lang="en-US" sz="2333" b="1" i="1" dirty="0">
                <a:solidFill>
                  <a:schemeClr val="accent4">
                    <a:lumMod val="50000"/>
                  </a:schemeClr>
                </a:solidFill>
                <a:latin typeface="Bookman Old Style" panose="02050604050505020204" pitchFamily="18" charset="0"/>
              </a:rPr>
              <a:t>God speaking in His Word is the moral standard which can guide our way</a:t>
            </a:r>
          </a:p>
        </p:txBody>
      </p:sp>
    </p:spTree>
    <p:extLst>
      <p:ext uri="{BB962C8B-B14F-4D97-AF65-F5344CB8AC3E}">
        <p14:creationId xmlns:p14="http://schemas.microsoft.com/office/powerpoint/2010/main" val="2888728522"/>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http://www.nextnewdeal.net/sites/default/files/wp-content/uploads/2009/04/moral-compas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0" y="2476500"/>
            <a:ext cx="2301875" cy="18573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08001" y="254000"/>
            <a:ext cx="8127999" cy="451342"/>
          </a:xfrm>
          <a:prstGeom prst="rect">
            <a:avLst/>
          </a:prstGeom>
          <a:solidFill>
            <a:schemeClr val="accent4">
              <a:lumMod val="75000"/>
            </a:schemeClr>
          </a:solidFill>
          <a:effectLst>
            <a:softEdge rad="127000"/>
          </a:effectLst>
        </p:spPr>
        <p:txBody>
          <a:bodyPr wrap="square" rtlCol="0">
            <a:spAutoFit/>
          </a:bodyPr>
          <a:lstStyle/>
          <a:p>
            <a:r>
              <a:rPr lang="en-US" sz="2333" b="1" i="1" dirty="0">
                <a:solidFill>
                  <a:schemeClr val="bg1"/>
                </a:solidFill>
                <a:effectLst>
                  <a:outerShdw blurRad="38100" dist="38100" dir="2700000" algn="tl">
                    <a:srgbClr val="000000">
                      <a:alpha val="43137"/>
                    </a:srgbClr>
                  </a:outerShdw>
                </a:effectLst>
                <a:latin typeface="Bookman Old Style" panose="02050604050505020204" pitchFamily="18" charset="0"/>
              </a:rPr>
              <a:t>	Do you have a compass?</a:t>
            </a:r>
          </a:p>
        </p:txBody>
      </p:sp>
      <p:sp>
        <p:nvSpPr>
          <p:cNvPr id="8" name="TextBox 7"/>
          <p:cNvSpPr txBox="1"/>
          <p:nvPr/>
        </p:nvSpPr>
        <p:spPr>
          <a:xfrm>
            <a:off x="3746500" y="713829"/>
            <a:ext cx="4445000" cy="4093428"/>
          </a:xfrm>
          <a:prstGeom prst="rect">
            <a:avLst/>
          </a:prstGeom>
          <a:noFill/>
        </p:spPr>
        <p:txBody>
          <a:bodyPr wrap="square" rtlCol="0">
            <a:spAutoFit/>
          </a:bodyPr>
          <a:lstStyle/>
          <a:p>
            <a:r>
              <a:rPr lang="en-US" sz="2000" i="1" dirty="0"/>
              <a:t>Psalm 119:101-105</a:t>
            </a:r>
          </a:p>
          <a:p>
            <a:r>
              <a:rPr lang="en-US" sz="2000" b="1" dirty="0"/>
              <a:t>I hold back my feet from every evil way,</a:t>
            </a:r>
          </a:p>
          <a:p>
            <a:r>
              <a:rPr lang="en-US" sz="2000" b="1" dirty="0"/>
              <a:t>in order to keep your word.</a:t>
            </a:r>
          </a:p>
          <a:p>
            <a:r>
              <a:rPr lang="en-US" sz="2000" b="1" dirty="0"/>
              <a:t>I do not turn aside from your rules,</a:t>
            </a:r>
          </a:p>
          <a:p>
            <a:r>
              <a:rPr lang="en-US" sz="2000" b="1" dirty="0"/>
              <a:t>for you have taught me.</a:t>
            </a:r>
          </a:p>
          <a:p>
            <a:r>
              <a:rPr lang="en-US" sz="2000" b="1" dirty="0"/>
              <a:t>How sweet are your words to my taste,</a:t>
            </a:r>
          </a:p>
          <a:p>
            <a:r>
              <a:rPr lang="en-US" sz="2000" b="1" dirty="0"/>
              <a:t>sweeter than honey to my mouth!</a:t>
            </a:r>
          </a:p>
          <a:p>
            <a:r>
              <a:rPr lang="en-US" sz="2000" b="1" dirty="0"/>
              <a:t>Through your precepts I get understanding;</a:t>
            </a:r>
          </a:p>
          <a:p>
            <a:r>
              <a:rPr lang="en-US" sz="2000" b="1" dirty="0"/>
              <a:t>therefore I hate every false way.</a:t>
            </a:r>
          </a:p>
          <a:p>
            <a:r>
              <a:rPr lang="en-US" sz="2000" b="1" dirty="0"/>
              <a:t>Your word is a lamp to my feet</a:t>
            </a:r>
          </a:p>
          <a:p>
            <a:r>
              <a:rPr lang="en-US" sz="2000" b="1" dirty="0"/>
              <a:t>and a light to my path.</a:t>
            </a:r>
          </a:p>
          <a:p>
            <a:endParaRPr lang="en-US" sz="2000" b="1" dirty="0"/>
          </a:p>
        </p:txBody>
      </p:sp>
      <p:sp>
        <p:nvSpPr>
          <p:cNvPr id="10" name="TextBox 9"/>
          <p:cNvSpPr txBox="1"/>
          <p:nvPr/>
        </p:nvSpPr>
        <p:spPr>
          <a:xfrm>
            <a:off x="698500" y="713830"/>
            <a:ext cx="2921000" cy="1887376"/>
          </a:xfrm>
          <a:prstGeom prst="rect">
            <a:avLst/>
          </a:prstGeom>
          <a:noFill/>
        </p:spPr>
        <p:txBody>
          <a:bodyPr wrap="square" rtlCol="0">
            <a:spAutoFit/>
          </a:bodyPr>
          <a:lstStyle/>
          <a:p>
            <a:pPr algn="ctr"/>
            <a:r>
              <a:rPr lang="en-US" sz="2333" b="1" i="1" dirty="0">
                <a:solidFill>
                  <a:schemeClr val="accent4">
                    <a:lumMod val="50000"/>
                  </a:schemeClr>
                </a:solidFill>
                <a:latin typeface="Bookman Old Style" panose="02050604050505020204" pitchFamily="18" charset="0"/>
              </a:rPr>
              <a:t>God speaking in His Word is the moral standard which can guide our way</a:t>
            </a:r>
          </a:p>
        </p:txBody>
      </p:sp>
    </p:spTree>
    <p:extLst>
      <p:ext uri="{BB962C8B-B14F-4D97-AF65-F5344CB8AC3E}">
        <p14:creationId xmlns:p14="http://schemas.microsoft.com/office/powerpoint/2010/main" val="3043453615"/>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http://www.nextnewdeal.net/sites/default/files/wp-content/uploads/2009/04/moral-compas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000" y="3619500"/>
            <a:ext cx="2301875" cy="18573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08001" y="254000"/>
            <a:ext cx="8127999" cy="451342"/>
          </a:xfrm>
          <a:prstGeom prst="rect">
            <a:avLst/>
          </a:prstGeom>
          <a:solidFill>
            <a:schemeClr val="accent4">
              <a:lumMod val="75000"/>
            </a:schemeClr>
          </a:solidFill>
          <a:effectLst>
            <a:softEdge rad="127000"/>
          </a:effectLst>
        </p:spPr>
        <p:txBody>
          <a:bodyPr wrap="square" rtlCol="0">
            <a:spAutoFit/>
          </a:bodyPr>
          <a:lstStyle/>
          <a:p>
            <a:r>
              <a:rPr lang="en-US" sz="2333" b="1" i="1" dirty="0">
                <a:solidFill>
                  <a:schemeClr val="bg1"/>
                </a:solidFill>
                <a:effectLst>
                  <a:outerShdw blurRad="38100" dist="38100" dir="2700000" algn="tl">
                    <a:srgbClr val="000000">
                      <a:alpha val="43137"/>
                    </a:srgbClr>
                  </a:outerShdw>
                </a:effectLst>
                <a:latin typeface="Bookman Old Style" panose="02050604050505020204" pitchFamily="18" charset="0"/>
              </a:rPr>
              <a:t>	Do you have a compass?</a:t>
            </a:r>
          </a:p>
        </p:txBody>
      </p:sp>
      <p:sp>
        <p:nvSpPr>
          <p:cNvPr id="6" name="TextBox 5"/>
          <p:cNvSpPr txBox="1"/>
          <p:nvPr/>
        </p:nvSpPr>
        <p:spPr>
          <a:xfrm>
            <a:off x="968375" y="690017"/>
            <a:ext cx="3746500" cy="3042500"/>
          </a:xfrm>
          <a:prstGeom prst="rect">
            <a:avLst/>
          </a:prstGeom>
          <a:noFill/>
        </p:spPr>
        <p:txBody>
          <a:bodyPr wrap="square" rtlCol="0">
            <a:spAutoFit/>
          </a:bodyPr>
          <a:lstStyle/>
          <a:p>
            <a:pPr marL="190492" indent="-190492">
              <a:buFont typeface="Arial" panose="020B0604020202020204" pitchFamily="34" charset="0"/>
              <a:buChar char="•"/>
            </a:pPr>
            <a:r>
              <a:rPr lang="en-US" sz="1917" dirty="0">
                <a:solidFill>
                  <a:schemeClr val="accent4">
                    <a:lumMod val="50000"/>
                  </a:schemeClr>
                </a:solidFill>
                <a:latin typeface="Bookman Old Style" panose="02050604050505020204" pitchFamily="18" charset="0"/>
              </a:rPr>
              <a:t>The emphasis is on the word of God and following it is within the framework of a relationship with Him</a:t>
            </a:r>
          </a:p>
          <a:p>
            <a:pPr marL="190492" indent="-190492">
              <a:buFont typeface="Arial" panose="020B0604020202020204" pitchFamily="34" charset="0"/>
              <a:buChar char="•"/>
            </a:pPr>
            <a:r>
              <a:rPr lang="en-US" sz="1917" dirty="0">
                <a:solidFill>
                  <a:schemeClr val="accent4">
                    <a:lumMod val="50000"/>
                  </a:schemeClr>
                </a:solidFill>
                <a:latin typeface="Bookman Old Style" panose="02050604050505020204" pitchFamily="18" charset="0"/>
              </a:rPr>
              <a:t>It is His word which is the standard, not our own</a:t>
            </a:r>
          </a:p>
          <a:p>
            <a:pPr marL="190492" indent="-190492">
              <a:buFont typeface="Arial" panose="020B0604020202020204" pitchFamily="34" charset="0"/>
              <a:buChar char="•"/>
            </a:pPr>
            <a:r>
              <a:rPr lang="en-US" sz="1917" dirty="0">
                <a:solidFill>
                  <a:schemeClr val="accent4">
                    <a:lumMod val="50000"/>
                  </a:schemeClr>
                </a:solidFill>
                <a:latin typeface="Bookman Old Style" panose="02050604050505020204" pitchFamily="18" charset="0"/>
              </a:rPr>
              <a:t>What culture, the experts, or personal conscience says should not change God’s absolute moral standard</a:t>
            </a:r>
          </a:p>
        </p:txBody>
      </p:sp>
      <p:sp>
        <p:nvSpPr>
          <p:cNvPr id="11" name="TextBox 10"/>
          <p:cNvSpPr txBox="1"/>
          <p:nvPr/>
        </p:nvSpPr>
        <p:spPr>
          <a:xfrm>
            <a:off x="4651375" y="571500"/>
            <a:ext cx="3730625" cy="5016758"/>
          </a:xfrm>
          <a:prstGeom prst="rect">
            <a:avLst/>
          </a:prstGeom>
          <a:noFill/>
        </p:spPr>
        <p:txBody>
          <a:bodyPr wrap="square" rtlCol="0">
            <a:spAutoFit/>
          </a:bodyPr>
          <a:lstStyle/>
          <a:p>
            <a:r>
              <a:rPr lang="en-US" sz="2000" i="1" dirty="0"/>
              <a:t>1 Corinthians 6:8-11</a:t>
            </a:r>
          </a:p>
          <a:p>
            <a:r>
              <a:rPr lang="en-US" sz="2000" b="1" dirty="0"/>
              <a:t>Do you not know that the unrighteous will not inherit the kingdom of God? Do not be deceived: neither the sexually immoral, nor idolaters, nor adulterers, nor men who practice homosexuality,  nor thieves, nor the greedy, nor drunkards, nor revilers, nor swindlers will inherit the kingdom of God. And such were some of you. But you were washed, you were sanctified, you were justified in the name of the Lord Jesus Christ and by the Spirit of our God. </a:t>
            </a:r>
          </a:p>
        </p:txBody>
      </p:sp>
    </p:spTree>
    <p:extLst>
      <p:ext uri="{BB962C8B-B14F-4D97-AF65-F5344CB8AC3E}">
        <p14:creationId xmlns:p14="http://schemas.microsoft.com/office/powerpoint/2010/main" val="1919172183"/>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8001" y="254000"/>
            <a:ext cx="8127999" cy="451342"/>
          </a:xfrm>
          <a:prstGeom prst="rect">
            <a:avLst/>
          </a:prstGeom>
          <a:solidFill>
            <a:schemeClr val="accent4">
              <a:lumMod val="75000"/>
            </a:schemeClr>
          </a:solidFill>
          <a:effectLst>
            <a:softEdge rad="127000"/>
          </a:effectLst>
        </p:spPr>
        <p:txBody>
          <a:bodyPr wrap="square" rtlCol="0">
            <a:spAutoFit/>
          </a:bodyPr>
          <a:lstStyle/>
          <a:p>
            <a:r>
              <a:rPr lang="en-US" sz="2333" b="1" i="1" dirty="0">
                <a:solidFill>
                  <a:schemeClr val="bg1"/>
                </a:solidFill>
                <a:effectLst>
                  <a:outerShdw blurRad="38100" dist="38100" dir="2700000" algn="tl">
                    <a:srgbClr val="000000">
                      <a:alpha val="43137"/>
                    </a:srgbClr>
                  </a:outerShdw>
                </a:effectLst>
                <a:latin typeface="Bookman Old Style" panose="02050604050505020204" pitchFamily="18" charset="0"/>
              </a:rPr>
              <a:t>	Do you have a compass?</a:t>
            </a:r>
          </a:p>
        </p:txBody>
      </p:sp>
      <p:sp>
        <p:nvSpPr>
          <p:cNvPr id="6" name="TextBox 5"/>
          <p:cNvSpPr txBox="1"/>
          <p:nvPr/>
        </p:nvSpPr>
        <p:spPr>
          <a:xfrm>
            <a:off x="698500" y="665658"/>
            <a:ext cx="2921000" cy="810350"/>
          </a:xfrm>
          <a:prstGeom prst="rect">
            <a:avLst/>
          </a:prstGeom>
          <a:noFill/>
        </p:spPr>
        <p:txBody>
          <a:bodyPr wrap="square" rtlCol="0">
            <a:spAutoFit/>
          </a:bodyPr>
          <a:lstStyle/>
          <a:p>
            <a:pPr algn="ctr"/>
            <a:r>
              <a:rPr lang="en-US" sz="2333" b="1" i="1" dirty="0">
                <a:solidFill>
                  <a:schemeClr val="accent4">
                    <a:lumMod val="50000"/>
                  </a:schemeClr>
                </a:solidFill>
                <a:latin typeface="Bookman Old Style" panose="02050604050505020204" pitchFamily="18" charset="0"/>
              </a:rPr>
              <a:t>Why turn to God and His Word?</a:t>
            </a:r>
          </a:p>
        </p:txBody>
      </p:sp>
      <p:sp>
        <p:nvSpPr>
          <p:cNvPr id="8" name="TextBox 7"/>
          <p:cNvSpPr txBox="1"/>
          <p:nvPr/>
        </p:nvSpPr>
        <p:spPr>
          <a:xfrm>
            <a:off x="3556000" y="1210965"/>
            <a:ext cx="5008563" cy="3477875"/>
          </a:xfrm>
          <a:prstGeom prst="rect">
            <a:avLst/>
          </a:prstGeom>
          <a:noFill/>
        </p:spPr>
        <p:txBody>
          <a:bodyPr wrap="square" rtlCol="0">
            <a:spAutoFit/>
          </a:bodyPr>
          <a:lstStyle/>
          <a:p>
            <a:r>
              <a:rPr lang="en-US" sz="2000" i="1" dirty="0"/>
              <a:t>Psalm 1</a:t>
            </a:r>
          </a:p>
          <a:p>
            <a:r>
              <a:rPr lang="en-US" sz="2000" b="1" dirty="0"/>
              <a:t>Blessed is the man </a:t>
            </a:r>
          </a:p>
          <a:p>
            <a:r>
              <a:rPr lang="en-US" sz="2000" b="1" dirty="0"/>
              <a:t>who walks not in the counsel of the wicked,</a:t>
            </a:r>
          </a:p>
          <a:p>
            <a:r>
              <a:rPr lang="en-US" sz="2000" b="1" dirty="0"/>
              <a:t>nor stands in the way of sinners,</a:t>
            </a:r>
          </a:p>
          <a:p>
            <a:r>
              <a:rPr lang="en-US" sz="2000" b="1" dirty="0"/>
              <a:t>nor sits in the seat of scoffers;</a:t>
            </a:r>
          </a:p>
          <a:p>
            <a:r>
              <a:rPr lang="en-US" sz="2000" b="1" dirty="0"/>
              <a:t>but his delight is in the law of the Lord,</a:t>
            </a:r>
          </a:p>
          <a:p>
            <a:r>
              <a:rPr lang="en-US" sz="2000" b="1" dirty="0"/>
              <a:t>and on his law he meditates day and night.</a:t>
            </a:r>
          </a:p>
          <a:p>
            <a:r>
              <a:rPr lang="en-US" sz="2000" b="1" dirty="0"/>
              <a:t>He is like a tree</a:t>
            </a:r>
          </a:p>
          <a:p>
            <a:r>
              <a:rPr lang="en-US" sz="2000" b="1" dirty="0"/>
              <a:t>planted by streams of water</a:t>
            </a:r>
          </a:p>
          <a:p>
            <a:r>
              <a:rPr lang="en-US" sz="2000" b="1" dirty="0"/>
              <a:t>that yields its fruit in its season,</a:t>
            </a:r>
          </a:p>
          <a:p>
            <a:r>
              <a:rPr lang="en-US" sz="2000" b="1" dirty="0"/>
              <a:t>and its leaf does not wither.</a:t>
            </a:r>
          </a:p>
        </p:txBody>
      </p:sp>
      <p:pic>
        <p:nvPicPr>
          <p:cNvPr id="9" name="Picture 4" descr="http://www.nextnewdeal.net/sites/default/files/wp-content/uploads/2009/04/moral-compas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063" y="4097118"/>
            <a:ext cx="2103438" cy="1697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9505641"/>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3969</TotalTime>
  <Words>723</Words>
  <Application>Microsoft Office PowerPoint</Application>
  <PresentationFormat>On-screen Show (16:10)</PresentationFormat>
  <Paragraphs>101</Paragraphs>
  <Slides>11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Bodoni MT</vt:lpstr>
      <vt:lpstr>Bookman Old Style</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Mullins</dc:creator>
  <cp:lastModifiedBy>Embry</cp:lastModifiedBy>
  <cp:revision>77</cp:revision>
  <dcterms:created xsi:type="dcterms:W3CDTF">2015-10-17T16:48:45Z</dcterms:created>
  <dcterms:modified xsi:type="dcterms:W3CDTF">2017-10-08T13:41:52Z</dcterms:modified>
</cp:coreProperties>
</file>