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Lst>
  <p:sldIdLst>
    <p:sldId id="258" r:id="rId7"/>
    <p:sldId id="274" r:id="rId8"/>
    <p:sldId id="272" r:id="rId9"/>
    <p:sldId id="257" r:id="rId10"/>
    <p:sldId id="277" r:id="rId11"/>
    <p:sldId id="271" r:id="rId12"/>
    <p:sldId id="275" r:id="rId13"/>
    <p:sldId id="260" r:id="rId14"/>
    <p:sldId id="262" r:id="rId15"/>
    <p:sldId id="276" r:id="rId16"/>
    <p:sldId id="261" r:id="rId17"/>
    <p:sldId id="263" r:id="rId18"/>
    <p:sldId id="264" r:id="rId19"/>
    <p:sldId id="265" r:id="rId20"/>
    <p:sldId id="266" r:id="rId21"/>
    <p:sldId id="267" r:id="rId22"/>
    <p:sldId id="268" r:id="rId23"/>
    <p:sldId id="269" r:id="rId24"/>
    <p:sldId id="273"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Franklin Gothic Medium Cond" panose="020B0606030402020204" pitchFamily="34" charset="0"/>
      <p:regular r:id="rId30"/>
    </p:embeddedFont>
    <p:embeddedFont>
      <p:font typeface="Garamond" panose="02020404030301010803" pitchFamily="18" charset="0"/>
      <p:regular r:id="rId31"/>
      <p:bold r:id="rId32"/>
      <p:italic r:id="rId33"/>
    </p:embeddedFont>
    <p:embeddedFont>
      <p:font typeface="Bodoni MT" panose="02070603080606020203" pitchFamily="18" charset="0"/>
      <p:regular r:id="rId34"/>
      <p:bold r:id="rId35"/>
      <p:italic r:id="rId36"/>
      <p:boldItalic r:id="rId37"/>
    </p:embeddedFont>
    <p:embeddedFont>
      <p:font typeface="Franklin Gothic Demi" panose="020B0703020102020204" pitchFamily="34" charset="0"/>
      <p:regular r:id="rId38"/>
      <p:italic r:id="rId39"/>
    </p:embeddedFont>
    <p:embeddedFont>
      <p:font typeface="Wingdings 2" panose="05020102010507070707" pitchFamily="18" charset="2"/>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756"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hillip%20Mullins\Documents\Chart%20on%20Manuscript%20evid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layout/>
      <c:overlay val="0"/>
    </c:title>
    <c:autoTitleDeleted val="0"/>
    <c:view3D>
      <c:rotX val="15"/>
      <c:rotY val="20"/>
      <c:rAngAx val="1"/>
    </c:view3D>
    <c:floor>
      <c:thickness val="0"/>
    </c:floor>
    <c:sideWall>
      <c:thickness val="0"/>
      <c:spPr>
        <a:ln>
          <a:solidFill>
            <a:schemeClr val="bg2">
              <a:lumMod val="50000"/>
            </a:schemeClr>
          </a:solidFill>
        </a:ln>
      </c:spPr>
    </c:sideWall>
    <c:backWall>
      <c:thickness val="0"/>
      <c:spPr>
        <a:ln>
          <a:solidFill>
            <a:schemeClr val="bg2">
              <a:lumMod val="50000"/>
            </a:schemeClr>
          </a:solidFill>
        </a:ln>
      </c:spPr>
    </c:backWall>
    <c:plotArea>
      <c:layout/>
      <c:bar3DChart>
        <c:barDir val="col"/>
        <c:grouping val="clustered"/>
        <c:varyColors val="0"/>
        <c:ser>
          <c:idx val="0"/>
          <c:order val="0"/>
          <c:tx>
            <c:strRef>
              <c:f>Sheet1!$B$1</c:f>
              <c:strCache>
                <c:ptCount val="1"/>
                <c:pt idx="0">
                  <c:v>Series 1</c:v>
                </c:pt>
              </c:strCache>
            </c:strRef>
          </c:tx>
          <c:invertIfNegative val="0"/>
          <c:cat>
            <c:strRef>
              <c:f>Sheet1!$A$2:$A$6</c:f>
              <c:strCache>
                <c:ptCount val="5"/>
                <c:pt idx="0">
                  <c:v>Herodutus</c:v>
                </c:pt>
                <c:pt idx="1">
                  <c:v>Thucycides</c:v>
                </c:pt>
                <c:pt idx="2">
                  <c:v>Caesar</c:v>
                </c:pt>
                <c:pt idx="3">
                  <c:v>Tactitus</c:v>
                </c:pt>
                <c:pt idx="4">
                  <c:v>New Test.</c:v>
                </c:pt>
              </c:strCache>
            </c:strRef>
          </c:cat>
          <c:val>
            <c:numRef>
              <c:f>Sheet1!$B$2:$B$6</c:f>
              <c:numCache>
                <c:formatCode>General</c:formatCode>
                <c:ptCount val="5"/>
                <c:pt idx="0">
                  <c:v>8</c:v>
                </c:pt>
                <c:pt idx="1">
                  <c:v>8</c:v>
                </c:pt>
                <c:pt idx="2">
                  <c:v>10</c:v>
                </c:pt>
                <c:pt idx="3">
                  <c:v>20</c:v>
                </c:pt>
                <c:pt idx="4">
                  <c:v>5700</c:v>
                </c:pt>
              </c:numCache>
            </c:numRef>
          </c:val>
        </c:ser>
        <c:dLbls>
          <c:showLegendKey val="0"/>
          <c:showVal val="0"/>
          <c:showCatName val="0"/>
          <c:showSerName val="0"/>
          <c:showPercent val="0"/>
          <c:showBubbleSize val="0"/>
        </c:dLbls>
        <c:gapWidth val="150"/>
        <c:shape val="box"/>
        <c:axId val="301856392"/>
        <c:axId val="301855608"/>
        <c:axId val="0"/>
      </c:bar3DChart>
      <c:catAx>
        <c:axId val="301856392"/>
        <c:scaling>
          <c:orientation val="minMax"/>
        </c:scaling>
        <c:delete val="0"/>
        <c:axPos val="b"/>
        <c:numFmt formatCode="General" sourceLinked="0"/>
        <c:majorTickMark val="out"/>
        <c:minorTickMark val="none"/>
        <c:tickLblPos val="nextTo"/>
        <c:txPr>
          <a:bodyPr/>
          <a:lstStyle/>
          <a:p>
            <a:pPr>
              <a:defRPr baseline="0">
                <a:solidFill>
                  <a:schemeClr val="bg1"/>
                </a:solidFill>
              </a:defRPr>
            </a:pPr>
            <a:endParaRPr lang="en-US"/>
          </a:p>
        </c:txPr>
        <c:crossAx val="301855608"/>
        <c:crosses val="autoZero"/>
        <c:auto val="1"/>
        <c:lblAlgn val="ctr"/>
        <c:lblOffset val="100"/>
        <c:noMultiLvlLbl val="0"/>
      </c:catAx>
      <c:valAx>
        <c:axId val="301855608"/>
        <c:scaling>
          <c:orientation val="minMax"/>
        </c:scaling>
        <c:delete val="0"/>
        <c:axPos val="l"/>
        <c:majorGridlines/>
        <c:numFmt formatCode="General" sourceLinked="1"/>
        <c:majorTickMark val="out"/>
        <c:minorTickMark val="none"/>
        <c:tickLblPos val="nextTo"/>
        <c:txPr>
          <a:bodyPr/>
          <a:lstStyle/>
          <a:p>
            <a:pPr>
              <a:defRPr baseline="0">
                <a:solidFill>
                  <a:schemeClr val="bg1"/>
                </a:solidFill>
              </a:defRPr>
            </a:pPr>
            <a:endParaRPr lang="en-US"/>
          </a:p>
        </c:txPr>
        <c:crossAx val="301856392"/>
        <c:crosses val="autoZero"/>
        <c:crossBetween val="between"/>
      </c:valAx>
    </c:plotArea>
    <c:plotVisOnly val="1"/>
    <c:dispBlanksAs val="gap"/>
    <c:showDLblsOverMax val="0"/>
  </c:chart>
  <c:spPr>
    <a:solidFill>
      <a:schemeClr val="tx1"/>
    </a:solidFill>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FD5CC-1F3A-4032-99A0-C9E2F0B45172}"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FD5CC-1F3A-4032-99A0-C9E2F0B45172}"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FD5CC-1F3A-4032-99A0-C9E2F0B45172}"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FD5CC-1F3A-4032-99A0-C9E2F0B45172}"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FD5CC-1F3A-4032-99A0-C9E2F0B45172}"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2FD5CC-1F3A-4032-99A0-C9E2F0B45172}"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B94E5-CAEF-4D49-A0B8-0DFFDC507FA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FD5CC-1F3A-4032-99A0-C9E2F0B45172}" type="datetimeFigureOut">
              <a:rPr lang="en-US" smtClean="0"/>
              <a:pPr/>
              <a:t>10/8/2017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94E5-CAEF-4D49-A0B8-0DFFDC507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FD5CC-1F3A-4032-99A0-C9E2F0B45172}" type="datetimeFigureOut">
              <a:rPr lang="en-US" smtClean="0">
                <a:solidFill>
                  <a:prstClr val="black">
                    <a:tint val="75000"/>
                  </a:prstClr>
                </a:solidFill>
              </a:rPr>
              <a:pPr/>
              <a:t>10/8/2017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B94E5-CAEF-4D49-A0B8-0DFFDC507FA3}"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alltelleringet.deviantart.com/art/vertical-turn-129867264" TargetMode="External"/><Relationship Id="rId1" Type="http://schemas.openxmlformats.org/officeDocument/2006/relationships/slideLayout" Target="../slideLayouts/slideLayout2.xml"/><Relationship Id="rId6" Type="http://schemas.openxmlformats.org/officeDocument/2006/relationships/hyperlink" Target="http://www.worth1000.com/emailthis.asp?entry=497565" TargetMode="External"/><Relationship Id="rId5" Type="http://schemas.openxmlformats.org/officeDocument/2006/relationships/image" Target="../media/image2.jpeg"/><Relationship Id="rId4" Type="http://schemas.openxmlformats.org/officeDocument/2006/relationships/hyperlink" Target="http://www.worth1000.com/emailthis.asp?entry=8964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library.brown.edu/cds/lincoln/Lincoln_Hay/img/ligr002444.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oupe.com/img/photomanip-19.jpg">
            <a:hlinkClick r:id="rId2"/>
          </p:cNvPr>
          <p:cNvPicPr>
            <a:picLocks noChangeAspect="1" noChangeArrowheads="1"/>
          </p:cNvPicPr>
          <p:nvPr/>
        </p:nvPicPr>
        <p:blipFill>
          <a:blip r:embed="rId3" cstate="print"/>
          <a:srcRect/>
          <a:stretch>
            <a:fillRect/>
          </a:stretch>
        </p:blipFill>
        <p:spPr bwMode="auto">
          <a:xfrm>
            <a:off x="924959" y="142876"/>
            <a:ext cx="2999341" cy="4495800"/>
          </a:xfrm>
          <a:prstGeom prst="rect">
            <a:avLst/>
          </a:prstGeom>
          <a:noFill/>
          <a:ln w="28575">
            <a:solidFill>
              <a:schemeClr val="bg2">
                <a:lumMod val="75000"/>
              </a:schemeClr>
            </a:solidFill>
          </a:ln>
          <a:effectLst>
            <a:innerShdw blurRad="152400" dist="88900" dir="13500000">
              <a:prstClr val="black">
                <a:alpha val="50000"/>
              </a:prstClr>
            </a:innerShdw>
          </a:effectLst>
        </p:spPr>
      </p:pic>
      <p:pic>
        <p:nvPicPr>
          <p:cNvPr id="1028" name="Picture 4" descr="tigegel-photomanipulation">
            <a:hlinkClick r:id="rId4"/>
          </p:cNvPr>
          <p:cNvPicPr>
            <a:picLocks noChangeAspect="1" noChangeArrowheads="1"/>
          </p:cNvPicPr>
          <p:nvPr/>
        </p:nvPicPr>
        <p:blipFill>
          <a:blip r:embed="rId5" cstate="print"/>
          <a:srcRect/>
          <a:stretch>
            <a:fillRect/>
          </a:stretch>
        </p:blipFill>
        <p:spPr bwMode="auto">
          <a:xfrm>
            <a:off x="6629400" y="414338"/>
            <a:ext cx="4762500" cy="3952876"/>
          </a:xfrm>
          <a:prstGeom prst="rect">
            <a:avLst/>
          </a:prstGeom>
          <a:noFill/>
          <a:ln w="28575">
            <a:solidFill>
              <a:schemeClr val="bg2">
                <a:lumMod val="75000"/>
              </a:schemeClr>
            </a:solidFill>
          </a:ln>
          <a:effectLst>
            <a:innerShdw blurRad="63500" dist="50800" dir="18900000">
              <a:prstClr val="black">
                <a:alpha val="50000"/>
              </a:prstClr>
            </a:innerShdw>
          </a:effectLst>
        </p:spPr>
      </p:pic>
      <p:pic>
        <p:nvPicPr>
          <p:cNvPr id="1030" name="Picture 6" descr="old-bboy-photomanipulation">
            <a:hlinkClick r:id="rId6"/>
          </p:cNvPr>
          <p:cNvPicPr>
            <a:picLocks noChangeAspect="1" noChangeArrowheads="1"/>
          </p:cNvPicPr>
          <p:nvPr/>
        </p:nvPicPr>
        <p:blipFill>
          <a:blip r:embed="rId7" cstate="print"/>
          <a:srcRect/>
          <a:stretch>
            <a:fillRect/>
          </a:stretch>
        </p:blipFill>
        <p:spPr bwMode="auto">
          <a:xfrm>
            <a:off x="2971800" y="2971800"/>
            <a:ext cx="4762500" cy="3571875"/>
          </a:xfrm>
          <a:prstGeom prst="rect">
            <a:avLst/>
          </a:prstGeom>
          <a:noFill/>
          <a:ln w="28575">
            <a:solidFill>
              <a:schemeClr val="bg2">
                <a:lumMod val="75000"/>
              </a:schemeClr>
            </a:solidFill>
          </a:ln>
          <a:effectLst>
            <a:innerShdw blurRad="63500" dist="50800" dir="8100000">
              <a:prstClr val="black">
                <a:alpha val="50000"/>
              </a:prstClr>
            </a:inn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dissolv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dissolve">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pic>
        <p:nvPicPr>
          <p:cNvPr id="1026" name="Picture 2" descr="http://americanhistory.si.edu/documentsgallery/images/content/gettysburg/lincoln_with_secretaries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25" y="533401"/>
            <a:ext cx="4496314" cy="370724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00600" y="4549497"/>
            <a:ext cx="4038600" cy="1815882"/>
          </a:xfrm>
          <a:prstGeom prst="rect">
            <a:avLst/>
          </a:prstGeom>
          <a:noFill/>
          <a:ln w="38100">
            <a:noFill/>
          </a:ln>
        </p:spPr>
        <p:txBody>
          <a:bodyPr wrap="square" rtlCol="0">
            <a:spAutoFit/>
          </a:bodyPr>
          <a:lstStyle/>
          <a:p>
            <a:pPr algn="ctr">
              <a:buSzPct val="60000"/>
            </a:pPr>
            <a:r>
              <a:rPr lang="en-US" sz="2800" dirty="0">
                <a:solidFill>
                  <a:schemeClr val="bg2">
                    <a:lumMod val="25000"/>
                  </a:schemeClr>
                </a:solidFill>
                <a:latin typeface="Franklin Gothic Medium Cond" pitchFamily="34" charset="0"/>
              </a:rPr>
              <a:t>Authored</a:t>
            </a:r>
          </a:p>
          <a:p>
            <a:pPr algn="ctr">
              <a:buSzPct val="60000"/>
            </a:pPr>
            <a:r>
              <a:rPr lang="en-US" sz="2800" i="1" dirty="0">
                <a:solidFill>
                  <a:schemeClr val="bg2">
                    <a:lumMod val="25000"/>
                  </a:schemeClr>
                </a:solidFill>
                <a:latin typeface="Franklin Gothic Medium Cond" pitchFamily="34" charset="0"/>
              </a:rPr>
              <a:t>“Abraham Lincoln                   </a:t>
            </a:r>
          </a:p>
          <a:p>
            <a:pPr algn="ctr">
              <a:buSzPct val="60000"/>
            </a:pPr>
            <a:r>
              <a:rPr lang="en-US" sz="2800" i="1" dirty="0">
                <a:solidFill>
                  <a:schemeClr val="bg2">
                    <a:lumMod val="25000"/>
                  </a:schemeClr>
                </a:solidFill>
                <a:latin typeface="Franklin Gothic Medium Cond" pitchFamily="34" charset="0"/>
              </a:rPr>
              <a:t>  – A History”</a:t>
            </a:r>
          </a:p>
          <a:p>
            <a:pPr algn="ctr">
              <a:buSzPct val="60000"/>
            </a:pPr>
            <a:r>
              <a:rPr lang="en-US" sz="2800" dirty="0">
                <a:solidFill>
                  <a:schemeClr val="bg2">
                    <a:lumMod val="25000"/>
                  </a:schemeClr>
                </a:solidFill>
                <a:latin typeface="Franklin Gothic Medium Cond" pitchFamily="34" charset="0"/>
              </a:rPr>
              <a:t>1890     10 Volumes</a:t>
            </a:r>
          </a:p>
        </p:txBody>
      </p:sp>
      <p:pic>
        <p:nvPicPr>
          <p:cNvPr id="1028" name="Picture 4" descr="Click here to view more (PD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0224">
            <a:off x="8651416" y="3300942"/>
            <a:ext cx="2006599" cy="314019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57400" y="2800350"/>
            <a:ext cx="3657600" cy="2000548"/>
          </a:xfrm>
          <a:prstGeom prst="rect">
            <a:avLst/>
          </a:prstGeom>
          <a:noFill/>
          <a:ln w="38100">
            <a:noFill/>
          </a:ln>
        </p:spPr>
        <p:txBody>
          <a:bodyPr wrap="square" rtlCol="0">
            <a:spAutoFit/>
          </a:bodyPr>
          <a:lstStyle/>
          <a:p>
            <a:pPr algn="r">
              <a:buSzPct val="60000"/>
            </a:pPr>
            <a:r>
              <a:rPr lang="en-US" sz="3200" i="1" dirty="0">
                <a:solidFill>
                  <a:schemeClr val="bg2">
                    <a:lumMod val="25000"/>
                  </a:schemeClr>
                </a:solidFill>
                <a:latin typeface="Franklin Gothic Medium Cond" pitchFamily="34" charset="0"/>
              </a:rPr>
              <a:t>John Nicolay</a:t>
            </a:r>
          </a:p>
          <a:p>
            <a:pPr algn="r">
              <a:buSzPct val="60000"/>
            </a:pPr>
            <a:r>
              <a:rPr lang="en-US" sz="3200" i="1" dirty="0">
                <a:solidFill>
                  <a:schemeClr val="bg2">
                    <a:lumMod val="25000"/>
                  </a:schemeClr>
                </a:solidFill>
                <a:latin typeface="Franklin Gothic Medium Cond" pitchFamily="34" charset="0"/>
              </a:rPr>
              <a:t>John Hay</a:t>
            </a:r>
          </a:p>
          <a:p>
            <a:pPr algn="r">
              <a:buSzPct val="60000"/>
            </a:pPr>
            <a:r>
              <a:rPr lang="en-US" sz="3200" dirty="0">
                <a:solidFill>
                  <a:schemeClr val="bg2">
                    <a:lumMod val="25000"/>
                  </a:schemeClr>
                </a:solidFill>
                <a:latin typeface="Franklin Gothic Medium Cond" pitchFamily="34" charset="0"/>
              </a:rPr>
              <a:t>(</a:t>
            </a:r>
            <a:r>
              <a:rPr lang="en-US" sz="2800" dirty="0">
                <a:solidFill>
                  <a:schemeClr val="bg2">
                    <a:lumMod val="25000"/>
                  </a:schemeClr>
                </a:solidFill>
                <a:latin typeface="Franklin Gothic Medium Cond" pitchFamily="34" charset="0"/>
              </a:rPr>
              <a:t>personal secretaries to  A. Lincoln 1861-1865)</a:t>
            </a:r>
          </a:p>
        </p:txBody>
      </p:sp>
    </p:spTree>
    <p:extLst>
      <p:ext uri="{BB962C8B-B14F-4D97-AF65-F5344CB8AC3E}">
        <p14:creationId xmlns:p14="http://schemas.microsoft.com/office/powerpoint/2010/main" val="82530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5"/>
      <p:bldP spid="11" grpId="0"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05000" y="2514600"/>
            <a:ext cx="9601200" cy="3354765"/>
          </a:xfrm>
          <a:prstGeom prst="rect">
            <a:avLst/>
          </a:prstGeom>
          <a:noFill/>
          <a:ln w="38100">
            <a:noFill/>
          </a:ln>
        </p:spPr>
        <p:txBody>
          <a:bodyPr wrap="square" rtlCol="0">
            <a:spAutoFit/>
          </a:bodyPr>
          <a:lstStyle/>
          <a:p>
            <a:pPr>
              <a:buSzPct val="60000"/>
              <a:buFont typeface="Wingdings 2" pitchFamily="18" charset="2"/>
              <a:buChar char=""/>
              <a:tabLst>
                <a:tab pos="346075"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 “Jesus of History” </a:t>
            </a:r>
            <a:r>
              <a:rPr lang="en-US" sz="32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(the moral teacher, inspiring </a:t>
            </a:r>
            <a:r>
              <a:rPr lang="en-US" sz="3200" i="1"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rPr>
              <a:t>leader, 					merely human)   </a:t>
            </a:r>
            <a:r>
              <a:rPr lang="en-US" sz="32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			</a:t>
            </a:r>
            <a:endParaRPr lang="en-US" sz="3200" i="1"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endParaRPr>
          </a:p>
          <a:p>
            <a:pPr>
              <a:buSzPct val="60000"/>
              <a:tabLst>
                <a:tab pos="346075"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  Those who make this distinction often disregard 			Matthew, Mark, Luke, and John as legitimate 			sources and draw heavily from documents 150 to 		</a:t>
            </a:r>
            <a:r>
              <a:rPr lang="en-US" sz="3600"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rPr>
              <a:t>300 </a:t>
            </a: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years later</a:t>
            </a:r>
          </a:p>
        </p:txBody>
      </p:sp>
      <p:pic>
        <p:nvPicPr>
          <p:cNvPr id="14"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5" name="TextBox 14"/>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6" name="TextBox 15"/>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8" name="TextBox 7"/>
          <p:cNvSpPr txBox="1"/>
          <p:nvPr/>
        </p:nvSpPr>
        <p:spPr>
          <a:xfrm>
            <a:off x="4724400" y="304800"/>
            <a:ext cx="6553200" cy="1754326"/>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Why are their accounts so important?</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Their access to the people and events (primary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76800" y="304800"/>
            <a:ext cx="6781800" cy="1200329"/>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Haven’t their accounts been corrupted?</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 manuscript evidence</a:t>
            </a:r>
          </a:p>
        </p:txBody>
      </p:sp>
      <p:sp>
        <p:nvSpPr>
          <p:cNvPr id="9" name="TextBox 8"/>
          <p:cNvSpPr txBox="1"/>
          <p:nvPr/>
        </p:nvSpPr>
        <p:spPr>
          <a:xfrm>
            <a:off x="1981200" y="2590801"/>
            <a:ext cx="7620000" cy="2062103"/>
          </a:xfrm>
          <a:prstGeom prst="rect">
            <a:avLst/>
          </a:prstGeom>
          <a:noFill/>
          <a:ln w="38100">
            <a:noFill/>
          </a:ln>
        </p:spPr>
        <p:txBody>
          <a:bodyPr wrap="square" rtlCol="0">
            <a:spAutoFit/>
          </a:bodyPr>
          <a:lstStyle/>
          <a:p>
            <a:pPr>
              <a:buSzPct val="60000"/>
              <a:buFont typeface="Wingdings 2" pitchFamily="18" charset="2"/>
              <a:buChar char=""/>
            </a:pPr>
            <a:r>
              <a:rPr lang="en-US" sz="32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manuscript = hand-written copy</a:t>
            </a:r>
          </a:p>
          <a:p>
            <a:pPr>
              <a:buSzPct val="60000"/>
              <a:tabLst>
                <a:tab pos="346075" algn="l"/>
              </a:tabLst>
            </a:pPr>
            <a:r>
              <a:rPr lang="en-US" sz="32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 no printing press copies in the ancient world</a:t>
            </a:r>
          </a:p>
          <a:p>
            <a:pPr>
              <a:buSzPct val="60000"/>
              <a:tabLst>
                <a:tab pos="346075" algn="l"/>
              </a:tabLst>
            </a:pPr>
            <a:r>
              <a:rPr lang="en-US" sz="32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 fragile writing material (papyrus, animal skin) 	   	   required frequent copying by scribes</a:t>
            </a:r>
          </a:p>
        </p:txBody>
      </p:sp>
      <p:cxnSp>
        <p:nvCxnSpPr>
          <p:cNvPr id="15" name="Straight Arrow Connector 14"/>
          <p:cNvCxnSpPr/>
          <p:nvPr/>
        </p:nvCxnSpPr>
        <p:spPr>
          <a:xfrm>
            <a:off x="2286000" y="5638800"/>
            <a:ext cx="74676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4600" y="5638801"/>
            <a:ext cx="1524000" cy="830997"/>
          </a:xfrm>
          <a:prstGeom prst="rect">
            <a:avLst/>
          </a:prstGeom>
          <a:noFill/>
        </p:spPr>
        <p:txBody>
          <a:bodyPr wrap="square" rtlCol="0">
            <a:spAutoFit/>
          </a:bodyPr>
          <a:lstStyle/>
          <a:p>
            <a:pPr algn="ctr"/>
            <a:r>
              <a:rPr lang="en-US" sz="2400" dirty="0">
                <a:solidFill>
                  <a:schemeClr val="bg1"/>
                </a:solidFill>
              </a:rPr>
              <a:t>Gospel Writings</a:t>
            </a:r>
          </a:p>
        </p:txBody>
      </p:sp>
      <p:sp>
        <p:nvSpPr>
          <p:cNvPr id="18" name="TextBox 17"/>
          <p:cNvSpPr txBox="1"/>
          <p:nvPr/>
        </p:nvSpPr>
        <p:spPr>
          <a:xfrm>
            <a:off x="8153400" y="5715001"/>
            <a:ext cx="1524000" cy="461665"/>
          </a:xfrm>
          <a:prstGeom prst="rect">
            <a:avLst/>
          </a:prstGeom>
          <a:noFill/>
        </p:spPr>
        <p:txBody>
          <a:bodyPr wrap="square" rtlCol="0">
            <a:spAutoFit/>
          </a:bodyPr>
          <a:lstStyle/>
          <a:p>
            <a:pPr algn="ctr"/>
            <a:r>
              <a:rPr lang="en-US" sz="2400" dirty="0">
                <a:solidFill>
                  <a:schemeClr val="bg1"/>
                </a:solidFill>
              </a:rPr>
              <a:t>2012 A.D.</a:t>
            </a:r>
          </a:p>
        </p:txBody>
      </p:sp>
      <p:sp>
        <p:nvSpPr>
          <p:cNvPr id="19" name="TextBox 18"/>
          <p:cNvSpPr txBox="1"/>
          <p:nvPr/>
        </p:nvSpPr>
        <p:spPr>
          <a:xfrm>
            <a:off x="5638800" y="4761637"/>
            <a:ext cx="3886200" cy="1754326"/>
          </a:xfrm>
          <a:prstGeom prst="rect">
            <a:avLst/>
          </a:prstGeom>
          <a:noFill/>
        </p:spPr>
        <p:txBody>
          <a:bodyPr wrap="square" rtlCol="0">
            <a:spAutoFit/>
          </a:bodyPr>
          <a:lstStyle/>
          <a:p>
            <a:pPr algn="ctr"/>
            <a:r>
              <a:rPr lang="en-US" sz="3600" i="1" dirty="0">
                <a:effectLst>
                  <a:outerShdw blurRad="38100" dist="38100" dir="2700000" algn="tl">
                    <a:srgbClr val="000000">
                      <a:alpha val="43137"/>
                    </a:srgbClr>
                  </a:outerShdw>
                </a:effectLst>
                <a:latin typeface="Franklin Gothic Demi" panose="020B0703020102020204" pitchFamily="34" charset="0"/>
              </a:rPr>
              <a:t>Have the gospels been altered to create a legend?</a:t>
            </a:r>
          </a:p>
        </p:txBody>
      </p:sp>
      <p:pic>
        <p:nvPicPr>
          <p:cNvPr id="14"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20" name="TextBox 19"/>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21" name="TextBox 20"/>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dissolv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dissolv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animBg="1"/>
      <p:bldP spid="9" grpId="0" build="p" bldLvl="5"/>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1295068470"/>
              </p:ext>
            </p:extLst>
          </p:nvPr>
        </p:nvGraphicFramePr>
        <p:xfrm>
          <a:off x="1371600" y="2667000"/>
          <a:ext cx="9525000" cy="2453640"/>
        </p:xfrm>
        <a:graphic>
          <a:graphicData uri="http://schemas.openxmlformats.org/drawingml/2006/table">
            <a:tbl>
              <a:tblPr/>
              <a:tblGrid>
                <a:gridCol w="2381250"/>
                <a:gridCol w="2507688"/>
                <a:gridCol w="2254812"/>
                <a:gridCol w="2381250"/>
              </a:tblGrid>
              <a:tr h="0">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Author</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Date Written</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Earliest copy</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No. of copies</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576">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Herodotus</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488-428.B.C.</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900 A.D.</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8</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Thucydides</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460-400 B.C</a:t>
                      </a:r>
                      <a:r>
                        <a:rPr lang="en-US" sz="2800" b="1" dirty="0">
                          <a:solidFill>
                            <a:schemeClr val="bg2">
                              <a:lumMod val="25000"/>
                            </a:schemeClr>
                          </a:solidFill>
                          <a:latin typeface="Garamond"/>
                          <a:ea typeface="Calibri"/>
                          <a:cs typeface="Times New Roman"/>
                        </a:rPr>
                        <a:t>.</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900 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8</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Julius Caesar</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58-50 B.C</a:t>
                      </a:r>
                      <a:r>
                        <a:rPr lang="en-US" sz="2800" b="1" dirty="0">
                          <a:solidFill>
                            <a:schemeClr val="bg2">
                              <a:lumMod val="25000"/>
                            </a:schemeClr>
                          </a:solidFill>
                          <a:latin typeface="Garamond"/>
                          <a:ea typeface="Calibri"/>
                          <a:cs typeface="Times New Roman"/>
                        </a:rPr>
                        <a:t>.</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900 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10</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Tacitus</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100 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900-1100 </a:t>
                      </a:r>
                      <a:r>
                        <a:rPr lang="en-US" sz="2800" b="1" dirty="0">
                          <a:solidFill>
                            <a:schemeClr val="bg2">
                              <a:lumMod val="25000"/>
                            </a:schemeClr>
                          </a:solidFill>
                          <a:latin typeface="Garamond"/>
                          <a:ea typeface="Calibri"/>
                          <a:cs typeface="Times New Roman"/>
                        </a:rPr>
                        <a:t>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20</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8" name="TextBox 7"/>
          <p:cNvSpPr txBox="1"/>
          <p:nvPr/>
        </p:nvSpPr>
        <p:spPr>
          <a:xfrm>
            <a:off x="4876800" y="304800"/>
            <a:ext cx="6858000" cy="1200329"/>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Haven’t their accounts been </a:t>
            </a:r>
            <a:r>
              <a:rPr lang="en-US" sz="3600" i="1"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rPr>
              <a:t>corrupted?               		        </a:t>
            </a:r>
            <a:r>
              <a:rPr lang="en-US" sz="3600"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rPr>
              <a:t>The </a:t>
            </a: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manuscript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graphicFrame>
        <p:nvGraphicFramePr>
          <p:cNvPr id="16" name="Table 15"/>
          <p:cNvGraphicFramePr>
            <a:graphicFrameLocks noGrp="1"/>
          </p:cNvGraphicFramePr>
          <p:nvPr>
            <p:extLst>
              <p:ext uri="{D42A27DB-BD31-4B8C-83A1-F6EECF244321}">
                <p14:modId xmlns:p14="http://schemas.microsoft.com/office/powerpoint/2010/main" val="3564288467"/>
              </p:ext>
            </p:extLst>
          </p:nvPr>
        </p:nvGraphicFramePr>
        <p:xfrm>
          <a:off x="1371600" y="2667000"/>
          <a:ext cx="9753600" cy="3435096"/>
        </p:xfrm>
        <a:graphic>
          <a:graphicData uri="http://schemas.openxmlformats.org/drawingml/2006/table">
            <a:tbl>
              <a:tblPr/>
              <a:tblGrid>
                <a:gridCol w="2438400"/>
                <a:gridCol w="2615739"/>
                <a:gridCol w="2261061"/>
                <a:gridCol w="2438400"/>
              </a:tblGrid>
              <a:tr h="0">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Author</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Date Written</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Earliest copy</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u="sng" dirty="0">
                          <a:solidFill>
                            <a:schemeClr val="bg2">
                              <a:lumMod val="25000"/>
                            </a:schemeClr>
                          </a:solidFill>
                          <a:latin typeface="Garamond"/>
                          <a:ea typeface="Calibri"/>
                          <a:cs typeface="Times New Roman"/>
                        </a:rPr>
                        <a:t>No. of copies</a:t>
                      </a:r>
                      <a:endParaRPr lang="en-US" sz="1600" b="1" u="sng"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smtClean="0">
                          <a:solidFill>
                            <a:schemeClr val="bg2">
                              <a:lumMod val="25000"/>
                            </a:schemeClr>
                          </a:solidFill>
                          <a:latin typeface="Garamond"/>
                          <a:ea typeface="Calibri"/>
                          <a:cs typeface="Times New Roman"/>
                        </a:rPr>
                        <a:t>Herodotus</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488-428.B.C.</a:t>
                      </a:r>
                      <a:endParaRPr lang="en-US" sz="1600" b="1" dirty="0">
                        <a:solidFill>
                          <a:schemeClr val="bg2">
                            <a:lumMod val="2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900 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8</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Thucydides</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460-400 B.C.</a:t>
                      </a:r>
                      <a:endParaRPr lang="en-US" sz="1600" b="1" dirty="0">
                        <a:solidFill>
                          <a:schemeClr val="bg2">
                            <a:lumMod val="2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900 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8</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Julius</a:t>
                      </a:r>
                      <a:r>
                        <a:rPr lang="en-US" sz="2800" b="1" baseline="0" dirty="0" smtClean="0">
                          <a:solidFill>
                            <a:schemeClr val="bg2">
                              <a:lumMod val="25000"/>
                            </a:schemeClr>
                          </a:solidFill>
                          <a:latin typeface="Garamond"/>
                          <a:ea typeface="Calibri"/>
                          <a:cs typeface="Times New Roman"/>
                        </a:rPr>
                        <a:t> </a:t>
                      </a:r>
                      <a:r>
                        <a:rPr lang="en-US" sz="2800" b="1" dirty="0" smtClean="0">
                          <a:solidFill>
                            <a:schemeClr val="bg2">
                              <a:lumMod val="25000"/>
                            </a:schemeClr>
                          </a:solidFill>
                          <a:latin typeface="Garamond"/>
                          <a:ea typeface="Calibri"/>
                          <a:cs typeface="Times New Roman"/>
                        </a:rPr>
                        <a:t>Caesar</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b="1" dirty="0" smtClean="0">
                          <a:solidFill>
                            <a:schemeClr val="bg2">
                              <a:lumMod val="25000"/>
                            </a:schemeClr>
                          </a:solidFill>
                          <a:latin typeface="Garamond"/>
                          <a:ea typeface="Calibri"/>
                          <a:cs typeface="Times New Roman"/>
                        </a:rPr>
                        <a:t>58-50 B.C.</a:t>
                      </a:r>
                      <a:endParaRPr lang="en-US" sz="1600" b="1" dirty="0" smtClean="0">
                        <a:solidFill>
                          <a:schemeClr val="bg2">
                            <a:lumMod val="25000"/>
                          </a:schemeClr>
                        </a:solidFill>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900 A.D.</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10</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Tacitus</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latin typeface="Garamond"/>
                          <a:ea typeface="Calibri"/>
                          <a:cs typeface="Times New Roman"/>
                        </a:rPr>
                        <a:t>100 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latin typeface="Garamond"/>
                          <a:ea typeface="Calibri"/>
                          <a:cs typeface="Times New Roman"/>
                        </a:rPr>
                        <a:t>900-1100 </a:t>
                      </a:r>
                      <a:r>
                        <a:rPr lang="en-US" sz="2800" b="1" dirty="0">
                          <a:solidFill>
                            <a:schemeClr val="bg2">
                              <a:lumMod val="25000"/>
                            </a:schemeClr>
                          </a:solidFill>
                          <a:latin typeface="Garamond"/>
                          <a:ea typeface="Calibri"/>
                          <a:cs typeface="Times New Roman"/>
                        </a:rPr>
                        <a:t>A.D.</a:t>
                      </a:r>
                      <a:endParaRPr lang="en-US" sz="1600" b="1" dirty="0">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chemeClr val="bg2">
                              <a:lumMod val="25000"/>
                            </a:schemeClr>
                          </a:solidFill>
                          <a:latin typeface="Garamond"/>
                          <a:ea typeface="Calibri"/>
                          <a:cs typeface="Times New Roman"/>
                        </a:rPr>
                        <a:t>20</a:t>
                      </a:r>
                      <a:endParaRPr lang="en-US" sz="1600" b="1">
                        <a:solidFill>
                          <a:schemeClr val="bg2">
                            <a:lumMod val="2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2800" b="1" smtClean="0">
                          <a:solidFill>
                            <a:schemeClr val="bg2">
                              <a:lumMod val="25000"/>
                            </a:schemeClr>
                          </a:solidFill>
                          <a:effectLst>
                            <a:outerShdw blurRad="38100" dist="38100" dir="2700000" algn="tl">
                              <a:srgbClr val="000000">
                                <a:alpha val="43137"/>
                              </a:srgbClr>
                            </a:outerShdw>
                          </a:effectLst>
                          <a:latin typeface="Garamond"/>
                          <a:ea typeface="Calibri"/>
                          <a:cs typeface="Times New Roman"/>
                        </a:rPr>
                        <a:t>New Testament</a:t>
                      </a:r>
                      <a:endParaRPr lang="en-US" sz="1600" b="1" dirty="0">
                        <a:solidFill>
                          <a:schemeClr val="bg2">
                            <a:lumMod val="25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a:solidFill>
                            <a:schemeClr val="bg2">
                              <a:lumMod val="25000"/>
                            </a:schemeClr>
                          </a:solidFill>
                          <a:effectLst>
                            <a:outerShdw blurRad="38100" dist="38100" dir="2700000" algn="tl">
                              <a:srgbClr val="000000">
                                <a:alpha val="43137"/>
                              </a:srgbClr>
                            </a:outerShdw>
                          </a:effectLst>
                          <a:latin typeface="Garamond"/>
                          <a:ea typeface="Calibri"/>
                          <a:cs typeface="Times New Roman"/>
                        </a:rPr>
                        <a:t>50 – 100 A.D.</a:t>
                      </a:r>
                      <a:endParaRPr lang="en-US" sz="1600" b="1" dirty="0">
                        <a:solidFill>
                          <a:schemeClr val="bg2">
                            <a:lumMod val="25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effectLst>
                            <a:outerShdw blurRad="38100" dist="38100" dir="2700000" algn="tl">
                              <a:srgbClr val="000000">
                                <a:alpha val="43137"/>
                              </a:srgbClr>
                            </a:outerShdw>
                          </a:effectLst>
                          <a:latin typeface="Garamond"/>
                          <a:ea typeface="Calibri"/>
                          <a:cs typeface="Times New Roman"/>
                        </a:rPr>
                        <a:t>125 </a:t>
                      </a:r>
                      <a:r>
                        <a:rPr lang="en-US" sz="2800" b="1" dirty="0">
                          <a:solidFill>
                            <a:schemeClr val="bg2">
                              <a:lumMod val="25000"/>
                            </a:schemeClr>
                          </a:solidFill>
                          <a:effectLst>
                            <a:outerShdw blurRad="38100" dist="38100" dir="2700000" algn="tl">
                              <a:srgbClr val="000000">
                                <a:alpha val="43137"/>
                              </a:srgbClr>
                            </a:outerShdw>
                          </a:effectLst>
                          <a:latin typeface="Garamond"/>
                          <a:ea typeface="Calibri"/>
                          <a:cs typeface="Times New Roman"/>
                        </a:rPr>
                        <a:t>A.D.</a:t>
                      </a:r>
                      <a:endParaRPr lang="en-US" sz="1600" b="1" dirty="0">
                        <a:solidFill>
                          <a:schemeClr val="bg2">
                            <a:lumMod val="25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chemeClr val="bg2">
                              <a:lumMod val="25000"/>
                            </a:schemeClr>
                          </a:solidFill>
                          <a:effectLst>
                            <a:outerShdw blurRad="38100" dist="38100" dir="2700000" algn="tl">
                              <a:srgbClr val="000000">
                                <a:alpha val="43137"/>
                              </a:srgbClr>
                            </a:outerShdw>
                          </a:effectLst>
                          <a:latin typeface="Garamond"/>
                          <a:ea typeface="Calibri"/>
                          <a:cs typeface="Times New Roman"/>
                        </a:rPr>
                        <a:t>5,600</a:t>
                      </a:r>
                      <a:endParaRPr lang="en-US" sz="1600" b="1" dirty="0">
                        <a:solidFill>
                          <a:schemeClr val="bg2">
                            <a:lumMod val="25000"/>
                          </a:schemeClr>
                        </a:solidFill>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8" name="TextBox 7"/>
          <p:cNvSpPr txBox="1"/>
          <p:nvPr/>
        </p:nvSpPr>
        <p:spPr>
          <a:xfrm>
            <a:off x="4876800" y="304800"/>
            <a:ext cx="6858000" cy="1200329"/>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Haven’t their accounts been corrupted?</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 manuscript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graphicFrame>
        <p:nvGraphicFramePr>
          <p:cNvPr id="30" name="Chart 29"/>
          <p:cNvGraphicFramePr/>
          <p:nvPr>
            <p:extLst>
              <p:ext uri="{D42A27DB-BD31-4B8C-83A1-F6EECF244321}">
                <p14:modId xmlns:p14="http://schemas.microsoft.com/office/powerpoint/2010/main" val="4148535775"/>
              </p:ext>
            </p:extLst>
          </p:nvPr>
        </p:nvGraphicFramePr>
        <p:xfrm>
          <a:off x="2528887" y="2671048"/>
          <a:ext cx="8572500" cy="416790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8" name="TextBox 7"/>
          <p:cNvSpPr txBox="1"/>
          <p:nvPr/>
        </p:nvSpPr>
        <p:spPr>
          <a:xfrm>
            <a:off x="4876800" y="304800"/>
            <a:ext cx="6858000" cy="1200329"/>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Haven’t their accounts been corrupted?</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 manuscript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ferrelljenkins.files.wordpress.com/2008/05/rylands_recto-verso-t.jpg"/>
          <p:cNvPicPr>
            <a:picLocks noChangeAspect="1" noChangeArrowheads="1"/>
          </p:cNvPicPr>
          <p:nvPr/>
        </p:nvPicPr>
        <p:blipFill>
          <a:blip r:embed="rId2" cstate="print"/>
          <a:srcRect/>
          <a:stretch>
            <a:fillRect/>
          </a:stretch>
        </p:blipFill>
        <p:spPr bwMode="auto">
          <a:xfrm>
            <a:off x="7010400" y="2209800"/>
            <a:ext cx="3463636" cy="2590800"/>
          </a:xfrm>
          <a:prstGeom prst="rect">
            <a:avLst/>
          </a:prstGeom>
          <a:noFill/>
          <a:effectLst>
            <a:softEdge rad="63500"/>
          </a:effectLst>
        </p:spPr>
      </p:pic>
      <p:sp>
        <p:nvSpPr>
          <p:cNvPr id="9" name="TextBox 8"/>
          <p:cNvSpPr txBox="1"/>
          <p:nvPr/>
        </p:nvSpPr>
        <p:spPr>
          <a:xfrm>
            <a:off x="1524000" y="2667000"/>
            <a:ext cx="5562600" cy="3539430"/>
          </a:xfrm>
          <a:prstGeom prst="rect">
            <a:avLst/>
          </a:prstGeom>
          <a:noFill/>
          <a:ln w="38100">
            <a:noFill/>
          </a:ln>
        </p:spPr>
        <p:txBody>
          <a:bodyPr wrap="square" rtlCol="0">
            <a:spAutoFit/>
          </a:bodyPr>
          <a:lstStyle/>
          <a:p>
            <a:pPr>
              <a:buSzPct val="60000"/>
              <a:buFont typeface="Wingdings 2" pitchFamily="18" charset="2"/>
              <a:buChar char=""/>
              <a:tabLst>
                <a:tab pos="346075" algn="l"/>
              </a:tabLst>
            </a:pPr>
            <a:r>
              <a:rPr lang="en-US" sz="28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If we have confidence in any ancient 	documents being transmitted to us 	accurately, we must have confidence 	in the accuracy of the New Testament</a:t>
            </a:r>
          </a:p>
          <a:p>
            <a:pPr>
              <a:buSzPct val="60000"/>
              <a:tabLst>
                <a:tab pos="346075" algn="l"/>
              </a:tabLst>
            </a:pPr>
            <a:endParaRPr lang="en-US" sz="2800" dirty="0">
              <a:solidFill>
                <a:schemeClr val="bg2">
                  <a:lumMod val="25000"/>
                </a:schemeClr>
              </a:solidFill>
              <a:effectLst>
                <a:outerShdw blurRad="38100" dist="38100" dir="2700000" algn="tl">
                  <a:srgbClr val="000000">
                    <a:alpha val="43137"/>
                  </a:srgbClr>
                </a:outerShdw>
              </a:effectLst>
              <a:latin typeface="Franklin Gothic Medium Cond" pitchFamily="34" charset="0"/>
            </a:endParaRPr>
          </a:p>
          <a:p>
            <a:pPr>
              <a:buSzPct val="60000"/>
              <a:buFont typeface="Wingdings 2" pitchFamily="18" charset="2"/>
              <a:buChar char=""/>
              <a:tabLst>
                <a:tab pos="284163" algn="l"/>
              </a:tabLst>
            </a:pPr>
            <a:r>
              <a:rPr lang="en-US" sz="28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Isn’t it only fair that Matthew, Mark, 	Luke, and John be treated as other 	ancient historians and writers?</a:t>
            </a:r>
          </a:p>
        </p:txBody>
      </p:sp>
      <p:sp>
        <p:nvSpPr>
          <p:cNvPr id="14" name="TextBox 13"/>
          <p:cNvSpPr txBox="1"/>
          <p:nvPr/>
        </p:nvSpPr>
        <p:spPr>
          <a:xfrm>
            <a:off x="7924800" y="4876800"/>
            <a:ext cx="2209800" cy="923330"/>
          </a:xfrm>
          <a:prstGeom prst="rect">
            <a:avLst/>
          </a:prstGeom>
          <a:noFill/>
        </p:spPr>
        <p:txBody>
          <a:bodyPr wrap="square" rtlCol="0">
            <a:spAutoFit/>
          </a:bodyPr>
          <a:lstStyle/>
          <a:p>
            <a:pPr algn="r"/>
            <a:r>
              <a:rPr lang="en-US" i="1" dirty="0">
                <a:solidFill>
                  <a:schemeClr val="accent4">
                    <a:lumMod val="50000"/>
                  </a:schemeClr>
                </a:solidFill>
                <a:latin typeface="Franklin Gothic Medium Cond" pitchFamily="34" charset="0"/>
              </a:rPr>
              <a:t>John </a:t>
            </a:r>
            <a:r>
              <a:rPr lang="en-US" i="1" dirty="0" err="1">
                <a:solidFill>
                  <a:schemeClr val="accent4">
                    <a:lumMod val="50000"/>
                  </a:schemeClr>
                </a:solidFill>
                <a:latin typeface="Franklin Gothic Medium Cond" pitchFamily="34" charset="0"/>
              </a:rPr>
              <a:t>Rylands</a:t>
            </a:r>
            <a:r>
              <a:rPr lang="en-US" i="1" dirty="0">
                <a:solidFill>
                  <a:schemeClr val="accent4">
                    <a:lumMod val="50000"/>
                  </a:schemeClr>
                </a:solidFill>
                <a:latin typeface="Franklin Gothic Medium Cond" pitchFamily="34" charset="0"/>
              </a:rPr>
              <a:t> Fragment</a:t>
            </a:r>
          </a:p>
          <a:p>
            <a:pPr algn="r"/>
            <a:r>
              <a:rPr lang="en-US" dirty="0">
                <a:solidFill>
                  <a:schemeClr val="accent4">
                    <a:lumMod val="50000"/>
                  </a:schemeClr>
                </a:solidFill>
                <a:latin typeface="Franklin Gothic Medium Cond" pitchFamily="34" charset="0"/>
              </a:rPr>
              <a:t>of the gospel of John (120 A.D.)</a:t>
            </a:r>
            <a:endParaRPr lang="en-US" dirty="0">
              <a:solidFill>
                <a:schemeClr val="accent4">
                  <a:lumMod val="50000"/>
                </a:schemeClr>
              </a:solidFill>
            </a:endParaRPr>
          </a:p>
        </p:txBody>
      </p:sp>
      <p:pic>
        <p:nvPicPr>
          <p:cNvPr id="15" name="Picture 2"/>
          <p:cNvPicPr>
            <a:picLocks noChangeAspect="1" noChangeArrowheads="1"/>
          </p:cNvPicPr>
          <p:nvPr/>
        </p:nvPicPr>
        <p:blipFill>
          <a:blip r:embed="rId3"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6" name="TextBox 15"/>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7" name="TextBox 16"/>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11" name="TextBox 10"/>
          <p:cNvSpPr txBox="1"/>
          <p:nvPr/>
        </p:nvSpPr>
        <p:spPr>
          <a:xfrm>
            <a:off x="4876800" y="304800"/>
            <a:ext cx="6858000" cy="1200329"/>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Haven’t their accounts been corrupted?</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 manuscript evidence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dissolv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7" name="TextBox 6"/>
          <p:cNvSpPr txBox="1"/>
          <p:nvPr/>
        </p:nvSpPr>
        <p:spPr>
          <a:xfrm>
            <a:off x="2190750" y="2667000"/>
            <a:ext cx="8153400" cy="3970318"/>
          </a:xfrm>
          <a:prstGeom prst="rect">
            <a:avLst/>
          </a:prstGeom>
          <a:solidFill>
            <a:schemeClr val="bg2">
              <a:lumMod val="50000"/>
            </a:schemeClr>
          </a:solidFill>
          <a:ln w="38100">
            <a:solidFill>
              <a:schemeClr val="tx1"/>
            </a:solidFill>
          </a:ln>
        </p:spPr>
        <p:txBody>
          <a:bodyPr wrap="square" rtlCol="0">
            <a:spAutoFit/>
          </a:bodyPr>
          <a:lstStyle/>
          <a:p>
            <a:r>
              <a:rPr lang="en-US" sz="2800" b="1" i="1" dirty="0">
                <a:solidFill>
                  <a:prstClr val="white"/>
                </a:solidFill>
                <a:latin typeface="Garamond" pitchFamily="18" charset="0"/>
              </a:rPr>
              <a:t>Acts 5:40-42</a:t>
            </a:r>
          </a:p>
          <a:p>
            <a:r>
              <a:rPr lang="en-US" sz="2800" b="1" dirty="0">
                <a:solidFill>
                  <a:prstClr val="white"/>
                </a:solidFill>
                <a:latin typeface="Garamond" pitchFamily="18" charset="0"/>
              </a:rPr>
              <a:t>They took his advice; and after calling the apostles in, they flogged them and ordered them not to speak in the name of Jesus, and then released them. So they went on their way from the presence of the Council, rejoicing that they had been considered worthy to suffer shame for His name. And every day, in the temple and from house to house, they kept right on teaching and preaching Jesus as the Christ.</a:t>
            </a:r>
          </a:p>
        </p:txBody>
      </p:sp>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0" name="TextBox 9"/>
          <p:cNvSpPr txBox="1"/>
          <p:nvPr/>
        </p:nvSpPr>
        <p:spPr>
          <a:xfrm>
            <a:off x="4876800" y="304800"/>
            <a:ext cx="6172200" cy="1754326"/>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What was in it for them?</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 selfless and sacrificial nature of their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dissolv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bldLvl="5"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7" name="TextBox 6"/>
          <p:cNvSpPr txBox="1"/>
          <p:nvPr/>
        </p:nvSpPr>
        <p:spPr>
          <a:xfrm>
            <a:off x="1905000" y="2590800"/>
            <a:ext cx="8610600" cy="3970318"/>
          </a:xfrm>
          <a:prstGeom prst="rect">
            <a:avLst/>
          </a:prstGeom>
          <a:solidFill>
            <a:schemeClr val="bg2">
              <a:lumMod val="50000"/>
            </a:schemeClr>
          </a:solidFill>
          <a:ln w="38100">
            <a:solidFill>
              <a:schemeClr val="tx1"/>
            </a:solidFill>
          </a:ln>
        </p:spPr>
        <p:txBody>
          <a:bodyPr wrap="square" rtlCol="0">
            <a:spAutoFit/>
          </a:bodyPr>
          <a:lstStyle/>
          <a:p>
            <a:r>
              <a:rPr lang="en-US" sz="2800" b="1" i="1" dirty="0">
                <a:solidFill>
                  <a:prstClr val="white"/>
                </a:solidFill>
                <a:latin typeface="Garamond" pitchFamily="18" charset="0"/>
              </a:rPr>
              <a:t>Hebrews 10:32-34</a:t>
            </a:r>
          </a:p>
          <a:p>
            <a:r>
              <a:rPr lang="en-US" sz="2800" b="1" dirty="0">
                <a:solidFill>
                  <a:prstClr val="white"/>
                </a:solidFill>
                <a:latin typeface="Garamond" pitchFamily="18" charset="0"/>
              </a:rPr>
              <a:t>But remember the former days, when, after being enlightened, you endured a great conflict of sufferings, partly by being made a public spectacle through reproaches and tribulations, and partly by becoming sharers with those who were so treated. For you showed sympathy to the prisoners and accepted joyfully the seizure of your property, knowing that you have for yourselves a better possession and a lasting one. </a:t>
            </a:r>
          </a:p>
        </p:txBody>
      </p:sp>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8" name="TextBox 7"/>
          <p:cNvSpPr txBox="1"/>
          <p:nvPr/>
        </p:nvSpPr>
        <p:spPr>
          <a:xfrm>
            <a:off x="4876800" y="304800"/>
            <a:ext cx="6172200" cy="1754326"/>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What was in it for them?</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 selfless and sacrificial nature of their work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52601" y="381000"/>
            <a:ext cx="6907451" cy="5847755"/>
          </a:xfrm>
          <a:prstGeom prst="rect">
            <a:avLst/>
          </a:prstGeom>
          <a:noFill/>
          <a:ln w="57150">
            <a:solidFill>
              <a:schemeClr val="tx1"/>
            </a:solidFill>
            <a:miter lim="800000"/>
            <a:headEnd/>
            <a:tailEnd/>
          </a:ln>
        </p:spPr>
      </p:pic>
      <p:sp>
        <p:nvSpPr>
          <p:cNvPr id="10" name="TextBox 9"/>
          <p:cNvSpPr txBox="1"/>
          <p:nvPr/>
        </p:nvSpPr>
        <p:spPr>
          <a:xfrm>
            <a:off x="1752600" y="381000"/>
            <a:ext cx="3429000" cy="3046988"/>
          </a:xfrm>
          <a:prstGeom prst="rect">
            <a:avLst/>
          </a:prstGeom>
          <a:solidFill>
            <a:schemeClr val="bg2">
              <a:lumMod val="50000"/>
            </a:schemeClr>
          </a:solidFill>
          <a:ln w="38100">
            <a:solidFill>
              <a:schemeClr val="tx1"/>
            </a:solidFill>
          </a:ln>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3" name="TextBox 12"/>
          <p:cNvSpPr txBox="1"/>
          <p:nvPr/>
        </p:nvSpPr>
        <p:spPr>
          <a:xfrm>
            <a:off x="1752600" y="3427989"/>
            <a:ext cx="3429000" cy="2800767"/>
          </a:xfrm>
          <a:prstGeom prst="rect">
            <a:avLst/>
          </a:prstGeom>
          <a:solidFill>
            <a:schemeClr val="bg2">
              <a:lumMod val="25000"/>
            </a:schemeClr>
          </a:solidFill>
          <a:ln w="38100">
            <a:solidFill>
              <a:schemeClr val="tx1"/>
            </a:solidFill>
          </a:ln>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Tree>
    <p:extLst>
      <p:ext uri="{BB962C8B-B14F-4D97-AF65-F5344CB8AC3E}">
        <p14:creationId xmlns:p14="http://schemas.microsoft.com/office/powerpoint/2010/main" val="37884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5459162" y="3048000"/>
            <a:ext cx="4016876" cy="3400633"/>
          </a:xfrm>
          <a:prstGeom prst="rect">
            <a:avLst/>
          </a:prstGeom>
          <a:noFill/>
          <a:ln w="38100">
            <a:solidFill>
              <a:schemeClr val="tx1"/>
            </a:solidFill>
            <a:miter lim="800000"/>
            <a:headEnd/>
            <a:tailEnd/>
          </a:ln>
          <a:effectLst>
            <a:softEdge rad="127000"/>
          </a:effectLst>
        </p:spPr>
      </p:pic>
      <p:pic>
        <p:nvPicPr>
          <p:cNvPr id="1026" name="Picture 2" descr="https://academy.oracle.com/en/oa-assets/i/cw22/cw22-ask-expe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341"/>
            <a:ext cx="12192000" cy="24594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7300" y="3927902"/>
            <a:ext cx="6096000" cy="1015663"/>
          </a:xfrm>
          <a:prstGeom prst="rect">
            <a:avLst/>
          </a:prstGeom>
        </p:spPr>
        <p:txBody>
          <a:bodyPr wrap="square">
            <a:spAutoFit/>
          </a:bodyPr>
          <a:lstStyle/>
          <a:p>
            <a:pPr algn="ctr">
              <a:tabLst>
                <a:tab pos="3429000" algn="l"/>
              </a:tabLst>
            </a:pPr>
            <a:r>
              <a:rPr lang="en-US" sz="6000" b="1" i="1" dirty="0" smtClean="0">
                <a:latin typeface="Bodoni MT" panose="02070603080606020203" pitchFamily="18" charset="0"/>
              </a:rPr>
              <a:t>Jesus</a:t>
            </a:r>
            <a:endParaRPr lang="en-US" sz="6000" b="1" dirty="0">
              <a:latin typeface="Bodoni MT" panose="02070603080606020203" pitchFamily="18" charset="0"/>
            </a:endParaRPr>
          </a:p>
        </p:txBody>
      </p:sp>
      <p:sp>
        <p:nvSpPr>
          <p:cNvPr id="6" name="Rectangle 5"/>
          <p:cNvSpPr/>
          <p:nvPr/>
        </p:nvSpPr>
        <p:spPr>
          <a:xfrm>
            <a:off x="762000" y="423403"/>
            <a:ext cx="9515475" cy="2185214"/>
          </a:xfrm>
          <a:prstGeom prst="rect">
            <a:avLst/>
          </a:prstGeom>
        </p:spPr>
        <p:txBody>
          <a:bodyPr wrap="square">
            <a:spAutoFit/>
          </a:bodyPr>
          <a:lstStyle/>
          <a:p>
            <a:r>
              <a:rPr lang="en-US" sz="4800" b="1" dirty="0">
                <a:solidFill>
                  <a:schemeClr val="bg1"/>
                </a:solidFill>
                <a:latin typeface="Bodoni MT" panose="02070603080606020203" pitchFamily="18" charset="0"/>
              </a:rPr>
              <a:t>Have I Been Told the Truth?</a:t>
            </a:r>
          </a:p>
          <a:p>
            <a:endParaRPr lang="en-US" sz="2400" i="1" dirty="0">
              <a:solidFill>
                <a:schemeClr val="bg1"/>
              </a:solidFill>
              <a:latin typeface="Bodoni MT" panose="02070603080606020203" pitchFamily="18" charset="0"/>
            </a:endParaRPr>
          </a:p>
          <a:p>
            <a:endParaRPr lang="en-US" sz="1200" i="1" dirty="0">
              <a:solidFill>
                <a:schemeClr val="bg1"/>
              </a:solidFill>
              <a:latin typeface="Bodoni MT" panose="02070603080606020203" pitchFamily="18" charset="0"/>
            </a:endParaRPr>
          </a:p>
          <a:p>
            <a:endParaRPr lang="en-US" sz="2400" i="1" dirty="0">
              <a:solidFill>
                <a:schemeClr val="bg1"/>
              </a:solidFill>
              <a:latin typeface="Bodoni MT" panose="02070603080606020203" pitchFamily="18" charset="0"/>
            </a:endParaRPr>
          </a:p>
          <a:p>
            <a:r>
              <a:rPr lang="en-US" sz="2800" i="1" dirty="0">
                <a:solidFill>
                  <a:schemeClr val="bg1"/>
                </a:solidFill>
                <a:latin typeface="Bodoni MT" panose="02070603080606020203" pitchFamily="18" charset="0"/>
              </a:rPr>
              <a:t>Messages which challenge today’s conventional thinking about…</a:t>
            </a:r>
          </a:p>
        </p:txBody>
      </p:sp>
      <p:sp>
        <p:nvSpPr>
          <p:cNvPr id="8" name="Rectangle 7"/>
          <p:cNvSpPr/>
          <p:nvPr/>
        </p:nvSpPr>
        <p:spPr>
          <a:xfrm>
            <a:off x="1280444" y="3281571"/>
            <a:ext cx="6096000" cy="2308324"/>
          </a:xfrm>
          <a:prstGeom prst="rect">
            <a:avLst/>
          </a:prstGeom>
        </p:spPr>
        <p:txBody>
          <a:bodyPr wrap="square">
            <a:spAutoFit/>
          </a:bodyPr>
          <a:lstStyle/>
          <a:p>
            <a:pPr algn="ctr">
              <a:tabLst>
                <a:tab pos="3429000" algn="l"/>
              </a:tabLst>
            </a:pPr>
            <a:r>
              <a:rPr lang="en-US" sz="4800" b="1" i="1" dirty="0">
                <a:latin typeface="Bodoni MT" panose="02070603080606020203" pitchFamily="18" charset="0"/>
              </a:rPr>
              <a:t>Who </a:t>
            </a:r>
            <a:endParaRPr lang="en-US" sz="4800" b="1" i="1" dirty="0">
              <a:latin typeface="Bodoni MT" panose="02070603080606020203" pitchFamily="18" charset="0"/>
            </a:endParaRPr>
          </a:p>
          <a:p>
            <a:pPr algn="ctr">
              <a:tabLst>
                <a:tab pos="3429000" algn="l"/>
              </a:tabLst>
            </a:pPr>
            <a:endParaRPr lang="en-US" sz="4800" b="1" i="1" dirty="0" smtClean="0">
              <a:latin typeface="Bodoni MT" panose="02070603080606020203" pitchFamily="18" charset="0"/>
            </a:endParaRPr>
          </a:p>
          <a:p>
            <a:pPr algn="ctr">
              <a:tabLst>
                <a:tab pos="3429000" algn="l"/>
              </a:tabLst>
            </a:pPr>
            <a:r>
              <a:rPr lang="en-US" sz="4800" b="1" i="1" dirty="0" smtClean="0">
                <a:latin typeface="Bodoni MT" panose="02070603080606020203" pitchFamily="18" charset="0"/>
              </a:rPr>
              <a:t>Really </a:t>
            </a:r>
            <a:r>
              <a:rPr lang="en-US" sz="4800" b="1" i="1" dirty="0">
                <a:latin typeface="Bodoni MT" panose="02070603080606020203" pitchFamily="18" charset="0"/>
              </a:rPr>
              <a:t>Was</a:t>
            </a:r>
            <a:endParaRPr lang="en-US" sz="4800" b="1" dirty="0">
              <a:latin typeface="Bodoni MT" panose="02070603080606020203" pitchFamily="18" charset="0"/>
            </a:endParaRPr>
          </a:p>
        </p:txBody>
      </p:sp>
    </p:spTree>
    <p:extLst>
      <p:ext uri="{BB962C8B-B14F-4D97-AF65-F5344CB8AC3E}">
        <p14:creationId xmlns:p14="http://schemas.microsoft.com/office/powerpoint/2010/main" val="276343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52601" y="381000"/>
            <a:ext cx="6907451" cy="5847755"/>
          </a:xfrm>
          <a:prstGeom prst="rect">
            <a:avLst/>
          </a:prstGeom>
          <a:noFill/>
          <a:ln w="38100">
            <a:solidFill>
              <a:schemeClr val="tx1"/>
            </a:solidFill>
            <a:miter lim="800000"/>
            <a:headEnd/>
            <a:tailEnd/>
          </a:ln>
        </p:spPr>
      </p:pic>
      <p:sp>
        <p:nvSpPr>
          <p:cNvPr id="10" name="TextBox 9"/>
          <p:cNvSpPr txBox="1"/>
          <p:nvPr/>
        </p:nvSpPr>
        <p:spPr>
          <a:xfrm>
            <a:off x="1752600" y="381000"/>
            <a:ext cx="3429000" cy="3046988"/>
          </a:xfrm>
          <a:prstGeom prst="rect">
            <a:avLst/>
          </a:prstGeom>
          <a:solidFill>
            <a:schemeClr val="bg2">
              <a:lumMod val="50000"/>
            </a:schemeClr>
          </a:solidFill>
          <a:ln w="38100">
            <a:solidFill>
              <a:schemeClr val="tx1"/>
            </a:solidFill>
          </a:ln>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3" name="TextBox 12"/>
          <p:cNvSpPr txBox="1"/>
          <p:nvPr/>
        </p:nvSpPr>
        <p:spPr>
          <a:xfrm>
            <a:off x="1752600" y="3427989"/>
            <a:ext cx="3429000" cy="2800767"/>
          </a:xfrm>
          <a:prstGeom prst="rect">
            <a:avLst/>
          </a:prstGeom>
          <a:solidFill>
            <a:schemeClr val="bg2">
              <a:lumMod val="25000"/>
            </a:schemeClr>
          </a:solidFill>
          <a:ln w="38100">
            <a:solidFill>
              <a:schemeClr val="tx1"/>
            </a:solidFill>
          </a:ln>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Tree>
    <p:extLst>
      <p:ext uri="{BB962C8B-B14F-4D97-AF65-F5344CB8AC3E}">
        <p14:creationId xmlns:p14="http://schemas.microsoft.com/office/powerpoint/2010/main" val="27877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28575">
            <a:solidFill>
              <a:schemeClr val="tx1"/>
            </a:solidFill>
            <a:miter lim="800000"/>
            <a:headEnd/>
            <a:tailEnd/>
          </a:ln>
        </p:spPr>
      </p:pic>
      <p:sp>
        <p:nvSpPr>
          <p:cNvPr id="7" name="TextBox 6"/>
          <p:cNvSpPr txBox="1"/>
          <p:nvPr/>
        </p:nvSpPr>
        <p:spPr>
          <a:xfrm>
            <a:off x="5486400" y="304800"/>
            <a:ext cx="4724400" cy="2062103"/>
          </a:xfrm>
          <a:prstGeom prst="rect">
            <a:avLst/>
          </a:prstGeom>
          <a:solidFill>
            <a:schemeClr val="bg2">
              <a:lumMod val="50000"/>
            </a:schemeClr>
          </a:solidFill>
          <a:ln w="38100">
            <a:solidFill>
              <a:schemeClr val="tx1"/>
            </a:solidFill>
          </a:ln>
        </p:spPr>
        <p:txBody>
          <a:bodyPr wrap="square" rtlCol="0">
            <a:spAutoFit/>
          </a:bodyPr>
          <a:lstStyle/>
          <a:p>
            <a:r>
              <a:rPr lang="en-US" sz="3200" b="1" i="1" dirty="0">
                <a:solidFill>
                  <a:schemeClr val="bg1"/>
                </a:solidFill>
                <a:latin typeface="Garamond" pitchFamily="18" charset="0"/>
              </a:rPr>
              <a:t>Mark 1:1</a:t>
            </a:r>
          </a:p>
          <a:p>
            <a:r>
              <a:rPr lang="en-US" sz="3200" b="1" dirty="0">
                <a:solidFill>
                  <a:schemeClr val="bg1"/>
                </a:solidFill>
                <a:latin typeface="Garamond" pitchFamily="18" charset="0"/>
              </a:rPr>
              <a:t>The beginning of the gospel of Jesus Christ, the Son of God. </a:t>
            </a:r>
          </a:p>
        </p:txBody>
      </p:sp>
      <p:sp>
        <p:nvSpPr>
          <p:cNvPr id="8" name="TextBox 7"/>
          <p:cNvSpPr txBox="1"/>
          <p:nvPr/>
        </p:nvSpPr>
        <p:spPr>
          <a:xfrm>
            <a:off x="1566862" y="3048000"/>
            <a:ext cx="6662738" cy="1938992"/>
          </a:xfrm>
          <a:prstGeom prst="rect">
            <a:avLst/>
          </a:prstGeom>
          <a:noFill/>
          <a:ln w="38100">
            <a:noFill/>
          </a:ln>
        </p:spPr>
        <p:txBody>
          <a:bodyPr wrap="square" rtlCol="0">
            <a:spAutoFit/>
          </a:bodyPr>
          <a:lstStyle/>
          <a:p>
            <a:pPr>
              <a:buSzPct val="60000"/>
              <a:buFont typeface="Wingdings 2" pitchFamily="18" charset="2"/>
              <a:buChar char=""/>
            </a:pPr>
            <a:r>
              <a:rPr lang="en-US" sz="40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Gospel = “good news”</a:t>
            </a:r>
          </a:p>
          <a:p>
            <a:pPr>
              <a:buSzPct val="60000"/>
            </a:pPr>
            <a:r>
              <a:rPr lang="en-US" sz="40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 Jesus’ message of salvation</a:t>
            </a:r>
          </a:p>
          <a:p>
            <a:pPr>
              <a:buSzPct val="60000"/>
            </a:pPr>
            <a:r>
              <a:rPr lang="en-US" sz="40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 the account of Jesus’ </a:t>
            </a:r>
            <a:r>
              <a:rPr lang="en-US" sz="4000"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rPr>
              <a:t>life</a:t>
            </a:r>
            <a:endParaRPr lang="en-US" sz="4000" dirty="0">
              <a:solidFill>
                <a:schemeClr val="bg2">
                  <a:lumMod val="25000"/>
                </a:schemeClr>
              </a:solidFill>
              <a:effectLst>
                <a:outerShdw blurRad="38100" dist="38100" dir="2700000" algn="tl">
                  <a:srgbClr val="000000">
                    <a:alpha val="43137"/>
                  </a:srgbClr>
                </a:outerShdw>
              </a:effectLst>
              <a:latin typeface="Franklin Gothic Medium Cond" pitchFamily="34" charset="0"/>
            </a:endParaRPr>
          </a:p>
        </p:txBody>
      </p:sp>
      <p:sp>
        <p:nvSpPr>
          <p:cNvPr id="9" name="TextBox 8"/>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4" name="TextBox 13"/>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28575">
            <a:solidFill>
              <a:schemeClr val="tx1"/>
            </a:solidFill>
            <a:miter lim="800000"/>
            <a:headEnd/>
            <a:tailEnd/>
          </a:ln>
        </p:spPr>
      </p:pic>
      <p:sp>
        <p:nvSpPr>
          <p:cNvPr id="8" name="TextBox 7"/>
          <p:cNvSpPr txBox="1"/>
          <p:nvPr/>
        </p:nvSpPr>
        <p:spPr>
          <a:xfrm>
            <a:off x="685800" y="2491502"/>
            <a:ext cx="6248400" cy="1200329"/>
          </a:xfrm>
          <a:prstGeom prst="rect">
            <a:avLst/>
          </a:prstGeom>
          <a:noFill/>
          <a:ln w="38100">
            <a:noFill/>
          </a:ln>
        </p:spPr>
        <p:txBody>
          <a:bodyPr wrap="square" rtlCol="0">
            <a:spAutoFit/>
          </a:bodyPr>
          <a:lstStyle/>
          <a:p>
            <a:pPr>
              <a:buSzPct val="60000"/>
              <a:buFont typeface="Wingdings 2" pitchFamily="18" charset="2"/>
              <a:buChar char=""/>
            </a:pPr>
            <a:r>
              <a:rPr lang="en-US" sz="3600"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rPr>
              <a:t> Matthew </a:t>
            </a: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and John</a:t>
            </a:r>
          </a:p>
          <a:p>
            <a:pPr>
              <a:buSzPct val="60000"/>
              <a:tabLst>
                <a:tab pos="346075"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 apostles, companions of Jesus</a:t>
            </a:r>
          </a:p>
        </p:txBody>
      </p:sp>
      <p:sp>
        <p:nvSpPr>
          <p:cNvPr id="9" name="TextBox 8"/>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4" name="TextBox 13"/>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10" name="TextBox 9"/>
          <p:cNvSpPr txBox="1"/>
          <p:nvPr/>
        </p:nvSpPr>
        <p:spPr>
          <a:xfrm>
            <a:off x="6705600" y="191751"/>
            <a:ext cx="5334000" cy="3970318"/>
          </a:xfrm>
          <a:prstGeom prst="rect">
            <a:avLst/>
          </a:prstGeom>
          <a:solidFill>
            <a:schemeClr val="bg2">
              <a:lumMod val="50000"/>
            </a:schemeClr>
          </a:solidFill>
          <a:ln w="38100">
            <a:solidFill>
              <a:schemeClr val="tx1"/>
            </a:solidFill>
          </a:ln>
        </p:spPr>
        <p:txBody>
          <a:bodyPr wrap="square" rtlCol="0">
            <a:spAutoFit/>
          </a:bodyPr>
          <a:lstStyle/>
          <a:p>
            <a:r>
              <a:rPr lang="en-US" sz="2800" b="1" i="1" dirty="0" smtClean="0">
                <a:solidFill>
                  <a:schemeClr val="bg1"/>
                </a:solidFill>
                <a:latin typeface="Garamond" pitchFamily="18" charset="0"/>
              </a:rPr>
              <a:t>Mark 1:19-20</a:t>
            </a:r>
            <a:endParaRPr lang="en-US" sz="2800" b="1" i="1" dirty="0">
              <a:solidFill>
                <a:schemeClr val="bg1"/>
              </a:solidFill>
              <a:latin typeface="Garamond" pitchFamily="18" charset="0"/>
            </a:endParaRPr>
          </a:p>
          <a:p>
            <a:r>
              <a:rPr lang="en-US" sz="2800" b="1" dirty="0" smtClean="0">
                <a:solidFill>
                  <a:schemeClr val="bg1"/>
                </a:solidFill>
                <a:latin typeface="Garamond" pitchFamily="18" charset="0"/>
              </a:rPr>
              <a:t>And going a little farther, he saw James the son of Zebedee and John his brother, who were in their boats mending their nets. And immediately he called them, and they left their father Zebedee in the boat with the hired servants and followed him.</a:t>
            </a:r>
            <a:endParaRPr lang="en-US" sz="2800" b="1" dirty="0">
              <a:solidFill>
                <a:schemeClr val="bg1"/>
              </a:solidFill>
              <a:latin typeface="Garamond" pitchFamily="18" charset="0"/>
            </a:endParaRPr>
          </a:p>
        </p:txBody>
      </p:sp>
      <p:sp>
        <p:nvSpPr>
          <p:cNvPr id="11" name="TextBox 10"/>
          <p:cNvSpPr txBox="1"/>
          <p:nvPr/>
        </p:nvSpPr>
        <p:spPr>
          <a:xfrm>
            <a:off x="704850" y="4315958"/>
            <a:ext cx="9182100" cy="2246769"/>
          </a:xfrm>
          <a:prstGeom prst="rect">
            <a:avLst/>
          </a:prstGeom>
          <a:solidFill>
            <a:schemeClr val="bg2">
              <a:lumMod val="50000"/>
            </a:schemeClr>
          </a:solidFill>
          <a:ln w="38100">
            <a:solidFill>
              <a:schemeClr val="tx1"/>
            </a:solidFill>
          </a:ln>
        </p:spPr>
        <p:txBody>
          <a:bodyPr wrap="square" rtlCol="0">
            <a:spAutoFit/>
          </a:bodyPr>
          <a:lstStyle/>
          <a:p>
            <a:r>
              <a:rPr lang="en-US" sz="2800" b="1" i="1" dirty="0" smtClean="0">
                <a:solidFill>
                  <a:schemeClr val="bg1"/>
                </a:solidFill>
                <a:latin typeface="Garamond" pitchFamily="18" charset="0"/>
              </a:rPr>
              <a:t>Mark 2:14-15</a:t>
            </a:r>
            <a:endParaRPr lang="en-US" sz="2800" b="1" i="1" dirty="0">
              <a:solidFill>
                <a:schemeClr val="bg1"/>
              </a:solidFill>
              <a:latin typeface="Garamond" pitchFamily="18" charset="0"/>
            </a:endParaRPr>
          </a:p>
          <a:p>
            <a:r>
              <a:rPr lang="en-US" sz="2800" b="1" dirty="0" smtClean="0">
                <a:solidFill>
                  <a:schemeClr val="bg1"/>
                </a:solidFill>
                <a:latin typeface="Garamond" pitchFamily="18" charset="0"/>
              </a:rPr>
              <a:t>And as he passe</a:t>
            </a:r>
            <a:r>
              <a:rPr lang="en-US" sz="2800" b="1" dirty="0" smtClean="0">
                <a:solidFill>
                  <a:schemeClr val="bg1"/>
                </a:solidFill>
                <a:latin typeface="Garamond" pitchFamily="18" charset="0"/>
              </a:rPr>
              <a:t>d by, he saw Levi* the son of </a:t>
            </a:r>
            <a:r>
              <a:rPr lang="en-US" sz="2800" b="1" dirty="0" err="1" smtClean="0">
                <a:solidFill>
                  <a:schemeClr val="bg1"/>
                </a:solidFill>
                <a:latin typeface="Garamond" pitchFamily="18" charset="0"/>
              </a:rPr>
              <a:t>Alphaeus</a:t>
            </a:r>
            <a:r>
              <a:rPr lang="en-US" sz="2800" b="1" dirty="0" smtClean="0">
                <a:solidFill>
                  <a:schemeClr val="bg1"/>
                </a:solidFill>
                <a:latin typeface="Garamond" pitchFamily="18" charset="0"/>
              </a:rPr>
              <a:t> sitting at the tax booth, and he said to him, “Follow me”. And he rose and followed him. And he reclined at table in his house…            </a:t>
            </a:r>
            <a:r>
              <a:rPr lang="en-US" sz="2800" i="1" dirty="0" smtClean="0">
                <a:solidFill>
                  <a:schemeClr val="bg1"/>
                </a:solidFill>
                <a:latin typeface="Garamond" pitchFamily="18" charset="0"/>
              </a:rPr>
              <a:t>(*Matthew 10:3 – “Matthew the tax collector”)</a:t>
            </a:r>
            <a:endParaRPr lang="en-US" sz="2800" i="1" dirty="0">
              <a:solidFill>
                <a:schemeClr val="bg1"/>
              </a:solidFill>
              <a:latin typeface="Garamond" pitchFamily="18" charset="0"/>
            </a:endParaRPr>
          </a:p>
        </p:txBody>
      </p:sp>
    </p:spTree>
    <p:extLst>
      <p:ext uri="{BB962C8B-B14F-4D97-AF65-F5344CB8AC3E}">
        <p14:creationId xmlns:p14="http://schemas.microsoft.com/office/powerpoint/2010/main" val="422234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05400" y="228600"/>
            <a:ext cx="5257800" cy="6324808"/>
          </a:xfrm>
          <a:prstGeom prst="rect">
            <a:avLst/>
          </a:prstGeom>
          <a:solidFill>
            <a:schemeClr val="bg2">
              <a:lumMod val="50000"/>
            </a:schemeClr>
          </a:solidFill>
          <a:ln w="38100">
            <a:solidFill>
              <a:schemeClr val="tx1"/>
            </a:solidFill>
          </a:ln>
        </p:spPr>
        <p:txBody>
          <a:bodyPr wrap="square" rtlCol="0">
            <a:spAutoFit/>
          </a:bodyPr>
          <a:lstStyle/>
          <a:p>
            <a:r>
              <a:rPr lang="en-US" sz="2700" b="1" i="1" dirty="0">
                <a:solidFill>
                  <a:prstClr val="white"/>
                </a:solidFill>
                <a:latin typeface="Garamond" pitchFamily="18" charset="0"/>
              </a:rPr>
              <a:t>Luke 1:1-4</a:t>
            </a:r>
          </a:p>
          <a:p>
            <a:r>
              <a:rPr lang="en-US" sz="2700" b="1" dirty="0">
                <a:solidFill>
                  <a:prstClr val="white"/>
                </a:solidFill>
                <a:latin typeface="Garamond" pitchFamily="18" charset="0"/>
              </a:rPr>
              <a:t>Inasmuch as many have undertaken to compile an account of the things accomplished among us, just as they were handed down to us by those who from the beginning were eyewitnesses and servants of the word, it seemed fitting for me as well, having investigated everything carefully from the beginning, to write it out for you in consecutive order, most excellent </a:t>
            </a:r>
            <a:r>
              <a:rPr lang="en-US" sz="2700" b="1" dirty="0" err="1">
                <a:solidFill>
                  <a:prstClr val="white"/>
                </a:solidFill>
                <a:latin typeface="Garamond" pitchFamily="18" charset="0"/>
              </a:rPr>
              <a:t>Theophilus</a:t>
            </a:r>
            <a:r>
              <a:rPr lang="en-US" sz="2700" b="1" dirty="0">
                <a:solidFill>
                  <a:prstClr val="white"/>
                </a:solidFill>
                <a:latin typeface="Garamond" pitchFamily="18" charset="0"/>
              </a:rPr>
              <a:t>;  so that you may know the exact truth about the things you have been taught.</a:t>
            </a:r>
          </a:p>
        </p:txBody>
      </p:sp>
      <p:sp>
        <p:nvSpPr>
          <p:cNvPr id="8" name="TextBox 7"/>
          <p:cNvSpPr txBox="1"/>
          <p:nvPr/>
        </p:nvSpPr>
        <p:spPr>
          <a:xfrm>
            <a:off x="1638300" y="2667000"/>
            <a:ext cx="3200400" cy="2308324"/>
          </a:xfrm>
          <a:prstGeom prst="rect">
            <a:avLst/>
          </a:prstGeom>
          <a:noFill/>
          <a:ln w="38100">
            <a:noFill/>
          </a:ln>
        </p:spPr>
        <p:txBody>
          <a:bodyPr wrap="square" rtlCol="0">
            <a:spAutoFit/>
          </a:bodyPr>
          <a:lstStyle/>
          <a:p>
            <a:pPr>
              <a:buSzPct val="60000"/>
              <a:buFont typeface="Wingdings 2" pitchFamily="18" charset="2"/>
              <a:buChar char=""/>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Mark and Luke</a:t>
            </a:r>
          </a:p>
          <a:p>
            <a:pP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 companions to 	   the witnesses </a:t>
            </a:r>
            <a:r>
              <a:rPr lang="en-US" sz="3600" dirty="0" smtClean="0">
                <a:solidFill>
                  <a:schemeClr val="bg2">
                    <a:lumMod val="25000"/>
                  </a:schemeClr>
                </a:solidFill>
                <a:effectLst>
                  <a:outerShdw blurRad="38100" dist="38100" dir="2700000" algn="tl">
                    <a:srgbClr val="000000">
                      <a:alpha val="43137"/>
                    </a:srgbClr>
                  </a:outerShdw>
                </a:effectLst>
                <a:latin typeface="Franklin Gothic Medium Cond" pitchFamily="34" charset="0"/>
              </a:rPr>
              <a:t>	   of Jesus</a:t>
            </a:r>
            <a:endPar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3276601"/>
            <a:ext cx="7467600" cy="3000821"/>
          </a:xfrm>
          <a:prstGeom prst="rect">
            <a:avLst/>
          </a:prstGeom>
          <a:solidFill>
            <a:schemeClr val="bg2">
              <a:lumMod val="50000"/>
            </a:schemeClr>
          </a:solidFill>
          <a:ln w="38100">
            <a:solidFill>
              <a:schemeClr val="tx1"/>
            </a:solidFill>
          </a:ln>
        </p:spPr>
        <p:txBody>
          <a:bodyPr wrap="square" rtlCol="0">
            <a:spAutoFit/>
          </a:bodyPr>
          <a:lstStyle/>
          <a:p>
            <a:r>
              <a:rPr lang="en-US" sz="2700" b="1" i="1" dirty="0">
                <a:solidFill>
                  <a:prstClr val="white"/>
                </a:solidFill>
                <a:latin typeface="Garamond" pitchFamily="18" charset="0"/>
              </a:rPr>
              <a:t>John 20:30-31</a:t>
            </a:r>
          </a:p>
          <a:p>
            <a:r>
              <a:rPr lang="en-US" sz="2700" b="1" dirty="0">
                <a:solidFill>
                  <a:prstClr val="white"/>
                </a:solidFill>
                <a:latin typeface="Garamond" pitchFamily="18" charset="0"/>
              </a:rPr>
              <a:t>Now Jesus did many other signs in the presence of the disciples, which are not written in this book; but these are written so that you may believe that Jesus is the Christ, the Son of God, and that by believing you may have life in his name. </a:t>
            </a:r>
          </a:p>
        </p:txBody>
      </p:sp>
      <p:sp>
        <p:nvSpPr>
          <p:cNvPr id="8" name="TextBox 7"/>
          <p:cNvSpPr txBox="1"/>
          <p:nvPr/>
        </p:nvSpPr>
        <p:spPr>
          <a:xfrm>
            <a:off x="4953000" y="133350"/>
            <a:ext cx="6781800" cy="2862322"/>
          </a:xfrm>
          <a:prstGeom prst="rect">
            <a:avLst/>
          </a:prstGeom>
          <a:noFill/>
          <a:ln w="38100">
            <a:noFill/>
          </a:ln>
        </p:spPr>
        <p:txBody>
          <a:bodyPr wrap="square" rtlCol="0">
            <a:spAutoFit/>
          </a:bodyPr>
          <a:lstStyle/>
          <a:p>
            <a:pPr>
              <a:buSzPct val="60000"/>
              <a:buFont typeface="Wingdings 2" pitchFamily="18" charset="2"/>
              <a:buChar char=""/>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Their message –</a:t>
            </a:r>
          </a:p>
          <a:p>
            <a:pPr>
              <a:buSzPct val="60000"/>
            </a:pPr>
            <a:r>
              <a:rPr lang="en-US" sz="3600" b="1"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Jesus</a:t>
            </a: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 of Nazareth was the </a:t>
            </a:r>
            <a:r>
              <a:rPr lang="en-US" sz="3600" b="1"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fulfillment</a:t>
            </a: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 of Hebrew prophecy, the </a:t>
            </a:r>
            <a:r>
              <a:rPr lang="en-US" sz="3600" b="1"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Son of God </a:t>
            </a: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in human flesh, who came to show </a:t>
            </a:r>
            <a:r>
              <a:rPr lang="en-US" sz="3600" b="1"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the way </a:t>
            </a: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to God and </a:t>
            </a:r>
            <a:r>
              <a:rPr lang="en-US" sz="3600" b="1"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die to pay </a:t>
            </a: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for our sins</a:t>
            </a:r>
          </a:p>
        </p:txBody>
      </p:sp>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Tree>
    <p:extLst>
      <p:ext uri="{BB962C8B-B14F-4D97-AF65-F5344CB8AC3E}">
        <p14:creationId xmlns:p14="http://schemas.microsoft.com/office/powerpoint/2010/main" val="24801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43200" y="2590800"/>
            <a:ext cx="7162800" cy="4154984"/>
          </a:xfrm>
          <a:prstGeom prst="rect">
            <a:avLst/>
          </a:prstGeom>
          <a:solidFill>
            <a:schemeClr val="bg2">
              <a:lumMod val="50000"/>
            </a:schemeClr>
          </a:solidFill>
          <a:ln w="38100">
            <a:solidFill>
              <a:schemeClr val="tx1"/>
            </a:solidFill>
          </a:ln>
        </p:spPr>
        <p:txBody>
          <a:bodyPr wrap="square" rtlCol="0">
            <a:spAutoFit/>
          </a:bodyPr>
          <a:lstStyle/>
          <a:p>
            <a:r>
              <a:rPr lang="en-US" sz="2400" b="1" i="1" dirty="0">
                <a:solidFill>
                  <a:prstClr val="white"/>
                </a:solidFill>
                <a:latin typeface="Garamond" pitchFamily="18" charset="0"/>
              </a:rPr>
              <a:t>I John 1:1-3</a:t>
            </a:r>
          </a:p>
          <a:p>
            <a:r>
              <a:rPr lang="en-US" sz="2400" b="1" dirty="0">
                <a:solidFill>
                  <a:prstClr val="white"/>
                </a:solidFill>
                <a:latin typeface="Garamond" pitchFamily="18" charset="0"/>
              </a:rPr>
              <a:t>What was from the beginning, what we have heard, what we have seen with our eyes, what we have looked at and touched with our hands, concerning the Word of Life —  and the life was manifested, and we have seen and testify and proclaim to you the eternal life, which was with the Father and was manifested to us —   what we have seen and heard we proclaim to you also, so that you too may have fellowship with us; and indeed our fellowship is with the Father, and with His Son Jesus Christ. </a:t>
            </a:r>
          </a:p>
        </p:txBody>
      </p:sp>
      <p:sp>
        <p:nvSpPr>
          <p:cNvPr id="8" name="TextBox 7"/>
          <p:cNvSpPr txBox="1"/>
          <p:nvPr/>
        </p:nvSpPr>
        <p:spPr>
          <a:xfrm>
            <a:off x="4724400" y="304800"/>
            <a:ext cx="6553200" cy="1754326"/>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Why are their accounts so important?</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Their access to the people and events (primary sources)</a:t>
            </a:r>
          </a:p>
        </p:txBody>
      </p:sp>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bldLvl="5"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2971800"/>
            <a:ext cx="5791200" cy="2677656"/>
          </a:xfrm>
          <a:prstGeom prst="rect">
            <a:avLst/>
          </a:prstGeom>
          <a:solidFill>
            <a:schemeClr val="bg2">
              <a:lumMod val="50000"/>
            </a:schemeClr>
          </a:solidFill>
          <a:ln w="38100">
            <a:solidFill>
              <a:schemeClr val="tx1"/>
            </a:solidFill>
          </a:ln>
        </p:spPr>
        <p:txBody>
          <a:bodyPr wrap="square" rtlCol="0">
            <a:spAutoFit/>
          </a:bodyPr>
          <a:lstStyle/>
          <a:p>
            <a:r>
              <a:rPr lang="en-US" sz="2800" b="1" i="1" dirty="0">
                <a:solidFill>
                  <a:prstClr val="white"/>
                </a:solidFill>
                <a:latin typeface="Garamond" pitchFamily="18" charset="0"/>
              </a:rPr>
              <a:t>II Peter 1:16</a:t>
            </a:r>
          </a:p>
          <a:p>
            <a:r>
              <a:rPr lang="en-US" sz="2800" b="1" dirty="0">
                <a:solidFill>
                  <a:prstClr val="white"/>
                </a:solidFill>
                <a:latin typeface="Garamond" pitchFamily="18" charset="0"/>
              </a:rPr>
              <a:t>For we did not follow cleverly devised tales when we made known to you the power and coming of our Lord Jesus Christ, but we were eyewitnesses of His majesty. </a:t>
            </a:r>
          </a:p>
        </p:txBody>
      </p:sp>
      <p:pic>
        <p:nvPicPr>
          <p:cNvPr id="9" name="Picture 2"/>
          <p:cNvPicPr>
            <a:picLocks noChangeAspect="1" noChangeArrowheads="1"/>
          </p:cNvPicPr>
          <p:nvPr/>
        </p:nvPicPr>
        <p:blipFill>
          <a:blip r:embed="rId2" cstate="print"/>
          <a:srcRect/>
          <a:stretch>
            <a:fillRect/>
          </a:stretch>
        </p:blipFill>
        <p:spPr bwMode="auto">
          <a:xfrm>
            <a:off x="1676400" y="152400"/>
            <a:ext cx="2895600" cy="2339102"/>
          </a:xfrm>
          <a:prstGeom prst="rect">
            <a:avLst/>
          </a:prstGeom>
          <a:noFill/>
          <a:ln w="38100">
            <a:solidFill>
              <a:schemeClr val="tx1"/>
            </a:solidFill>
            <a:miter lim="800000"/>
            <a:headEnd/>
            <a:tailEnd/>
          </a:ln>
        </p:spPr>
      </p:pic>
      <p:sp>
        <p:nvSpPr>
          <p:cNvPr id="14" name="TextBox 13"/>
          <p:cNvSpPr txBox="1"/>
          <p:nvPr/>
        </p:nvSpPr>
        <p:spPr>
          <a:xfrm>
            <a:off x="1676400" y="152401"/>
            <a:ext cx="1752600" cy="1015663"/>
          </a:xfrm>
          <a:prstGeom prst="rect">
            <a:avLst/>
          </a:prstGeom>
          <a:solidFill>
            <a:schemeClr val="bg2">
              <a:lumMod val="50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How to know who JESUS really was?</a:t>
            </a:r>
          </a:p>
        </p:txBody>
      </p:sp>
      <p:sp>
        <p:nvSpPr>
          <p:cNvPr id="15" name="TextBox 14"/>
          <p:cNvSpPr txBox="1"/>
          <p:nvPr/>
        </p:nvSpPr>
        <p:spPr>
          <a:xfrm>
            <a:off x="1676400" y="1168064"/>
            <a:ext cx="1752600" cy="1323439"/>
          </a:xfrm>
          <a:prstGeom prst="rect">
            <a:avLst/>
          </a:prstGeom>
          <a:solidFill>
            <a:schemeClr val="bg2">
              <a:lumMod val="25000"/>
            </a:schemeClr>
          </a:solidFill>
          <a:ln w="38100">
            <a:solidFill>
              <a:schemeClr val="tx1"/>
            </a:solidFill>
          </a:ln>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Garamond" pitchFamily="18" charset="0"/>
              </a:rPr>
              <a:t>The Believable New Testament</a:t>
            </a:r>
          </a:p>
        </p:txBody>
      </p:sp>
      <p:sp>
        <p:nvSpPr>
          <p:cNvPr id="8" name="TextBox 7"/>
          <p:cNvSpPr txBox="1"/>
          <p:nvPr/>
        </p:nvSpPr>
        <p:spPr>
          <a:xfrm>
            <a:off x="4724400" y="304800"/>
            <a:ext cx="6553200" cy="1754326"/>
          </a:xfrm>
          <a:prstGeom prst="rect">
            <a:avLst/>
          </a:prstGeom>
          <a:noFill/>
          <a:ln w="38100">
            <a:solidFill>
              <a:schemeClr val="bg2">
                <a:lumMod val="50000"/>
              </a:schemeClr>
            </a:solidFill>
          </a:ln>
        </p:spPr>
        <p:txBody>
          <a:bodyPr wrap="square" rtlCol="0">
            <a:spAutoFit/>
          </a:bodyPr>
          <a:lstStyle/>
          <a:p>
            <a:pPr>
              <a:buSzPct val="60000"/>
            </a:pPr>
            <a:r>
              <a:rPr lang="en-US" sz="3600" i="1" dirty="0">
                <a:solidFill>
                  <a:schemeClr val="bg2">
                    <a:lumMod val="25000"/>
                  </a:schemeClr>
                </a:solidFill>
                <a:effectLst>
                  <a:outerShdw blurRad="38100" dist="38100" dir="2700000" algn="tl">
                    <a:srgbClr val="000000">
                      <a:alpha val="43137"/>
                    </a:srgbClr>
                  </a:outerShdw>
                </a:effectLst>
                <a:latin typeface="Franklin Gothic Medium Cond" pitchFamily="34" charset="0"/>
              </a:rPr>
              <a:t>Why are their accounts so important?</a:t>
            </a:r>
          </a:p>
          <a:p>
            <a:pPr algn="r">
              <a:buSzPct val="60000"/>
              <a:tabLst>
                <a:tab pos="284163" algn="l"/>
              </a:tabLst>
            </a:pPr>
            <a:r>
              <a:rPr lang="en-US" sz="3600" dirty="0">
                <a:solidFill>
                  <a:schemeClr val="bg2">
                    <a:lumMod val="25000"/>
                  </a:schemeClr>
                </a:solidFill>
                <a:effectLst>
                  <a:outerShdw blurRad="38100" dist="38100" dir="2700000" algn="tl">
                    <a:srgbClr val="000000">
                      <a:alpha val="43137"/>
                    </a:srgbClr>
                  </a:outerShdw>
                </a:effectLst>
                <a:latin typeface="Franklin Gothic Medium Cond" pitchFamily="34" charset="0"/>
              </a:rPr>
              <a:t>	Their access to the people and events (primary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7001</TotalTime>
  <Words>1087</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19</vt:i4>
      </vt:variant>
    </vt:vector>
  </HeadingPairs>
  <TitlesOfParts>
    <vt:vector size="33" baseType="lpstr">
      <vt:lpstr>Calibri</vt:lpstr>
      <vt:lpstr>Franklin Gothic Medium Cond</vt:lpstr>
      <vt:lpstr>Arial</vt:lpstr>
      <vt:lpstr>Times New Roman</vt:lpstr>
      <vt:lpstr>Garamond</vt:lpstr>
      <vt:lpstr>Bodoni MT</vt:lpstr>
      <vt:lpstr>Franklin Gothic Demi</vt:lpstr>
      <vt:lpstr>Wingdings 2</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Mullins</dc:creator>
  <cp:lastModifiedBy>Mullins, Phillip</cp:lastModifiedBy>
  <cp:revision>49</cp:revision>
  <dcterms:created xsi:type="dcterms:W3CDTF">2012-05-16T14:11:06Z</dcterms:created>
  <dcterms:modified xsi:type="dcterms:W3CDTF">2017-10-08T21:16:05Z</dcterms:modified>
</cp:coreProperties>
</file>