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0"/>
  </p:notesMasterIdLst>
  <p:sldIdLst>
    <p:sldId id="256" r:id="rId2"/>
    <p:sldId id="301" r:id="rId3"/>
    <p:sldId id="320" r:id="rId4"/>
    <p:sldId id="319" r:id="rId5"/>
    <p:sldId id="302" r:id="rId6"/>
    <p:sldId id="312" r:id="rId7"/>
    <p:sldId id="313" r:id="rId8"/>
    <p:sldId id="314" r:id="rId9"/>
    <p:sldId id="315" r:id="rId10"/>
    <p:sldId id="316" r:id="rId11"/>
    <p:sldId id="280" r:id="rId12"/>
    <p:sldId id="308" r:id="rId13"/>
    <p:sldId id="297" r:id="rId14"/>
    <p:sldId id="317" r:id="rId15"/>
    <p:sldId id="318" r:id="rId16"/>
    <p:sldId id="311" r:id="rId17"/>
    <p:sldId id="259" r:id="rId18"/>
    <p:sldId id="300" r:id="rId19"/>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55461" autoAdjust="0"/>
  </p:normalViewPr>
  <p:slideViewPr>
    <p:cSldViewPr>
      <p:cViewPr varScale="1">
        <p:scale>
          <a:sx n="45" d="100"/>
          <a:sy n="45" d="100"/>
        </p:scale>
        <p:origin x="1138" y="2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1" y="1"/>
            <a:ext cx="3169920"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1" tIns="47871" rIns="95741" bIns="47871" numCol="1" anchor="t" anchorCtr="0" compatLnSpc="1">
            <a:prstTxWarp prst="textNoShape">
              <a:avLst/>
            </a:prstTxWarp>
          </a:bodyPr>
          <a:lstStyle>
            <a:lvl1pPr>
              <a:defRPr sz="1300">
                <a:latin typeface="Arial" charset="0"/>
              </a:defRPr>
            </a:lvl1pPr>
          </a:lstStyle>
          <a:p>
            <a:endParaRPr lang="en-US"/>
          </a:p>
        </p:txBody>
      </p:sp>
      <p:sp>
        <p:nvSpPr>
          <p:cNvPr id="100355" name="Rectangle 3"/>
          <p:cNvSpPr>
            <a:spLocks noGrp="1" noChangeArrowheads="1"/>
          </p:cNvSpPr>
          <p:nvPr>
            <p:ph type="dt" idx="1"/>
          </p:nvPr>
        </p:nvSpPr>
        <p:spPr bwMode="auto">
          <a:xfrm>
            <a:off x="4143587" y="1"/>
            <a:ext cx="3169920"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1" tIns="47871" rIns="95741" bIns="47871" numCol="1" anchor="t" anchorCtr="0" compatLnSpc="1">
            <a:prstTxWarp prst="textNoShape">
              <a:avLst/>
            </a:prstTxWarp>
          </a:bodyPr>
          <a:lstStyle>
            <a:lvl1pPr algn="r">
              <a:defRPr sz="1300">
                <a:latin typeface="Arial" charset="0"/>
              </a:defRPr>
            </a:lvl1pPr>
          </a:lstStyle>
          <a:p>
            <a:endParaRPr lang="en-US"/>
          </a:p>
        </p:txBody>
      </p:sp>
      <p:sp>
        <p:nvSpPr>
          <p:cNvPr id="100356"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7" name="Rectangle 5"/>
          <p:cNvSpPr>
            <a:spLocks noGrp="1" noChangeArrowheads="1"/>
          </p:cNvSpPr>
          <p:nvPr>
            <p:ph type="body" sz="quarter" idx="3"/>
          </p:nvPr>
        </p:nvSpPr>
        <p:spPr bwMode="auto">
          <a:xfrm>
            <a:off x="731521" y="4561227"/>
            <a:ext cx="5852160" cy="43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1" tIns="47871" rIns="95741" bIns="478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6"/>
          <p:cNvSpPr>
            <a:spLocks noGrp="1" noChangeArrowheads="1"/>
          </p:cNvSpPr>
          <p:nvPr>
            <p:ph type="ftr" sz="quarter" idx="4"/>
          </p:nvPr>
        </p:nvSpPr>
        <p:spPr bwMode="auto">
          <a:xfrm>
            <a:off x="1" y="9119173"/>
            <a:ext cx="3169920"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1" tIns="47871" rIns="95741" bIns="47871" numCol="1" anchor="b" anchorCtr="0" compatLnSpc="1">
            <a:prstTxWarp prst="textNoShape">
              <a:avLst/>
            </a:prstTxWarp>
          </a:bodyPr>
          <a:lstStyle>
            <a:lvl1pPr>
              <a:defRPr sz="1300">
                <a:latin typeface="Arial" charset="0"/>
              </a:defRPr>
            </a:lvl1pPr>
          </a:lstStyle>
          <a:p>
            <a:endParaRPr lang="en-US"/>
          </a:p>
        </p:txBody>
      </p:sp>
      <p:sp>
        <p:nvSpPr>
          <p:cNvPr id="100359" name="Rectangle 7"/>
          <p:cNvSpPr>
            <a:spLocks noGrp="1" noChangeArrowheads="1"/>
          </p:cNvSpPr>
          <p:nvPr>
            <p:ph type="sldNum" sz="quarter" idx="5"/>
          </p:nvPr>
        </p:nvSpPr>
        <p:spPr bwMode="auto">
          <a:xfrm>
            <a:off x="4143587" y="9119173"/>
            <a:ext cx="3169920"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1" tIns="47871" rIns="95741" bIns="47871" numCol="1" anchor="b" anchorCtr="0" compatLnSpc="1">
            <a:prstTxWarp prst="textNoShape">
              <a:avLst/>
            </a:prstTxWarp>
          </a:bodyPr>
          <a:lstStyle>
            <a:lvl1pPr algn="r">
              <a:defRPr sz="1300">
                <a:latin typeface="Arial" charset="0"/>
              </a:defRPr>
            </a:lvl1pPr>
          </a:lstStyle>
          <a:p>
            <a:fld id="{A6E74F08-1248-4619-B037-BC9CCD3030FD}" type="slidenum">
              <a:rPr lang="en-US"/>
              <a:pPr/>
              <a:t>‹#›</a:t>
            </a:fld>
            <a:endParaRPr lang="en-US"/>
          </a:p>
        </p:txBody>
      </p:sp>
    </p:spTree>
    <p:extLst>
      <p:ext uri="{BB962C8B-B14F-4D97-AF65-F5344CB8AC3E}">
        <p14:creationId xmlns:p14="http://schemas.microsoft.com/office/powerpoint/2010/main" val="12857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1</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000" b="1" i="1" dirty="0"/>
              <a:t>2 Peter 3:1-7 NASB </a:t>
            </a:r>
            <a:r>
              <a:rPr lang="en-US" sz="1000" b="0" i="1" dirty="0"/>
              <a:t>- This is now, beloved, the second letter I am writing to you in which I am stirring up your sincere mind by way of reminder,  (2)  that you should remember the words spoken beforehand by the holy prophets and the commandment of the Lord and Savior spoken by your apostles.  (3)  Know this first of all, that in the last days mockers will come with their mocking, following after their own lusts,  (4)  and saying, "Where is the promise of His coming? For ever since the fathers fell asleep, all continues just as it was from the beginning of creation."  (5)  For when they maintain this, it escapes their notice that by the word of God the heavens existed long ago and the earth was formed out of water and by water,  (6)  through which the world at that time was destroyed, being flooded with water.  (7)  But by His word the present heavens and earth are being reserved for fire, kept for the day of judgment and destruction of ungodly men.</a:t>
            </a:r>
          </a:p>
        </p:txBody>
      </p:sp>
    </p:spTree>
    <p:extLst>
      <p:ext uri="{BB962C8B-B14F-4D97-AF65-F5344CB8AC3E}">
        <p14:creationId xmlns:p14="http://schemas.microsoft.com/office/powerpoint/2010/main" val="128348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10</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000" b="0" dirty="0"/>
              <a:t>But what is a Christian mind? Part two of the book identifies six characteristics.</a:t>
            </a:r>
          </a:p>
          <a:p>
            <a:pPr defTabSz="939748">
              <a:spcBef>
                <a:spcPts val="0"/>
              </a:spcBef>
              <a:defRPr/>
            </a:pPr>
            <a:endParaRPr lang="en-US" sz="1000" b="0" dirty="0"/>
          </a:p>
          <a:p>
            <a:pPr marL="228600" indent="-228600" defTabSz="939748">
              <a:spcBef>
                <a:spcPts val="0"/>
              </a:spcBef>
              <a:buAutoNum type="arabicPeriod"/>
              <a:defRPr/>
            </a:pPr>
            <a:r>
              <a:rPr lang="en-US" sz="1000" b="0" dirty="0"/>
              <a:t>A supernatural orientation. There is more to reality than the here and now and what we can see. </a:t>
            </a:r>
          </a:p>
        </p:txBody>
      </p:sp>
    </p:spTree>
    <p:extLst>
      <p:ext uri="{BB962C8B-B14F-4D97-AF65-F5344CB8AC3E}">
        <p14:creationId xmlns:p14="http://schemas.microsoft.com/office/powerpoint/2010/main" val="3937480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FAAAF-1F47-4394-B2D4-F12A231CC096}" type="slidenum">
              <a:rPr lang="en-US"/>
              <a:pPr/>
              <a:t>11</a:t>
            </a:fld>
            <a:endParaRPr lang="en-US" dirty="0"/>
          </a:p>
        </p:txBody>
      </p:sp>
      <p:sp>
        <p:nvSpPr>
          <p:cNvPr id="106498" name="Rectangle 2"/>
          <p:cNvSpPr>
            <a:spLocks noGrp="1" noRot="1" noChangeAspect="1" noChangeArrowheads="1" noTextEdit="1"/>
          </p:cNvSpPr>
          <p:nvPr>
            <p:ph type="sldImg"/>
          </p:nvPr>
        </p:nvSpPr>
        <p:spPr>
          <a:xfrm>
            <a:off x="457200" y="719138"/>
            <a:ext cx="6400800" cy="3600450"/>
          </a:xfrm>
          <a:ln/>
        </p:spPr>
      </p:sp>
      <p:sp>
        <p:nvSpPr>
          <p:cNvPr id="106499" name="Rectangle 3"/>
          <p:cNvSpPr>
            <a:spLocks noGrp="1" noChangeArrowheads="1"/>
          </p:cNvSpPr>
          <p:nvPr>
            <p:ph type="body" idx="1"/>
          </p:nvPr>
        </p:nvSpPr>
        <p:spPr/>
        <p:txBody>
          <a:bodyPr/>
          <a:lstStyle/>
          <a:p>
            <a:pPr defTabSz="939748">
              <a:spcBef>
                <a:spcPts val="0"/>
              </a:spcBef>
              <a:defRPr/>
            </a:pPr>
            <a:r>
              <a:rPr lang="en-US" sz="1000" dirty="0"/>
              <a:t>I’d like to suggest that the issue of </a:t>
            </a:r>
            <a:r>
              <a:rPr lang="en-US" sz="1000" i="1" dirty="0"/>
              <a:t>Thinking like a Christian in a Secular World </a:t>
            </a:r>
            <a:r>
              <a:rPr lang="en-US" sz="1000" dirty="0"/>
              <a:t>was a concern of the Apostle Peter in</a:t>
            </a:r>
            <a:r>
              <a:rPr lang="en-US" sz="1000" baseline="0" dirty="0"/>
              <a:t> our text.</a:t>
            </a:r>
          </a:p>
          <a:p>
            <a:pPr defTabSz="939748">
              <a:spcBef>
                <a:spcPts val="0"/>
              </a:spcBef>
              <a:defRPr/>
            </a:pPr>
            <a:endParaRPr lang="en-US" sz="1000" baseline="0" dirty="0"/>
          </a:p>
          <a:p>
            <a:pPr defTabSz="939748">
              <a:spcBef>
                <a:spcPts val="0"/>
              </a:spcBef>
              <a:defRPr/>
            </a:pPr>
            <a:r>
              <a:rPr lang="en-US" sz="1000" dirty="0"/>
              <a:t>He indicates he wrote this second letter to stir up the people so that they would do “wholesome” thinking</a:t>
            </a:r>
            <a:r>
              <a:rPr lang="en-US" sz="1000" baseline="0" dirty="0"/>
              <a:t> … the NKJV renders 2 Peter 3:1…</a:t>
            </a:r>
          </a:p>
          <a:p>
            <a:pPr defTabSz="939748">
              <a:spcBef>
                <a:spcPts val="0"/>
              </a:spcBef>
              <a:defRPr/>
            </a:pPr>
            <a:r>
              <a:rPr lang="en-US" sz="1000" b="1" i="1" baseline="0" dirty="0"/>
              <a:t>2 Peter 3:1 NKJV</a:t>
            </a:r>
            <a:r>
              <a:rPr lang="en-US" sz="1000" i="1" baseline="0" dirty="0"/>
              <a:t>  Beloved, I now write to you this second epistle (in both of which I stir up your </a:t>
            </a:r>
            <a:r>
              <a:rPr lang="en-US" sz="1000" b="1" i="1" baseline="0" dirty="0"/>
              <a:t>pure minds</a:t>
            </a:r>
            <a:r>
              <a:rPr lang="en-US" sz="1000" i="1" baseline="0" dirty="0"/>
              <a:t> by way of reminder),</a:t>
            </a:r>
          </a:p>
          <a:p>
            <a:pPr defTabSz="939748">
              <a:spcBef>
                <a:spcPts val="0"/>
              </a:spcBef>
              <a:defRPr/>
            </a:pPr>
            <a:endParaRPr lang="en-US" sz="1000" baseline="0" dirty="0"/>
          </a:p>
          <a:p>
            <a:pPr defTabSz="939748">
              <a:spcBef>
                <a:spcPts val="0"/>
              </a:spcBef>
              <a:defRPr/>
            </a:pPr>
            <a:r>
              <a:rPr lang="en-US" sz="1000" baseline="0" dirty="0"/>
              <a:t>Peter’s purpose was to remind the Saints that their lives ought to be characterized by wholesome thinking (</a:t>
            </a:r>
            <a:r>
              <a:rPr lang="en-US" sz="1000" i="1" baseline="0" dirty="0"/>
              <a:t>meaning sincerity or purity of understanding</a:t>
            </a:r>
            <a:r>
              <a:rPr lang="en-US" sz="1000" baseline="0" dirty="0"/>
              <a:t>). </a:t>
            </a:r>
          </a:p>
          <a:p>
            <a:pPr defTabSz="939748">
              <a:spcBef>
                <a:spcPts val="0"/>
              </a:spcBef>
              <a:defRPr/>
            </a:pPr>
            <a:endParaRPr lang="en-US" sz="1000" baseline="0" dirty="0"/>
          </a:p>
          <a:p>
            <a:pPr marL="0" marR="0" indent="0" algn="l" defTabSz="939748" rtl="0" eaLnBrk="1" fontAlgn="base" latinLnBrk="0" hangingPunct="1">
              <a:lnSpc>
                <a:spcPct val="100000"/>
              </a:lnSpc>
              <a:spcBef>
                <a:spcPts val="0"/>
              </a:spcBef>
              <a:spcAft>
                <a:spcPct val="0"/>
              </a:spcAft>
              <a:buClrTx/>
              <a:buSzTx/>
              <a:buFontTx/>
              <a:buNone/>
              <a:tabLst/>
              <a:defRPr/>
            </a:pPr>
            <a:r>
              <a:rPr lang="en-US" sz="1000" dirty="0"/>
              <a:t>The word wholesome is a word that means unmixed, unadulterated, pure.  The tendency in that first century was for those early Christians to mix their Christian ideas of false ideas and the cultures around them to the degree that they allowed their thinking to be mixed, their lives would become confused.  </a:t>
            </a:r>
            <a:r>
              <a:rPr lang="en-US" sz="1000" b="1" i="1" dirty="0"/>
              <a:t>This is still our situation</a:t>
            </a:r>
            <a:r>
              <a:rPr lang="en-US" sz="1000" dirty="0"/>
              <a:t>.</a:t>
            </a:r>
          </a:p>
          <a:p>
            <a:pPr defTabSz="939748">
              <a:spcBef>
                <a:spcPts val="0"/>
              </a:spcBef>
              <a:defRPr/>
            </a:pPr>
            <a:endParaRPr lang="en-US" sz="1000" baseline="0" dirty="0"/>
          </a:p>
          <a:p>
            <a:pPr defTabSz="939748">
              <a:spcBef>
                <a:spcPts val="0"/>
              </a:spcBef>
              <a:defRPr/>
            </a:pPr>
            <a:r>
              <a:rPr lang="en-US" sz="1000" b="1" i="1" baseline="0" dirty="0"/>
              <a:t>Plato</a:t>
            </a:r>
            <a:r>
              <a:rPr lang="en-US" sz="1000" baseline="0" dirty="0"/>
              <a:t> is said had used this phrase to refer to </a:t>
            </a:r>
            <a:r>
              <a:rPr lang="en-US" sz="1000" b="1" i="1" baseline="0" dirty="0"/>
              <a:t>pure reason uncontaminated by the senses</a:t>
            </a:r>
            <a:r>
              <a:rPr lang="en-US" sz="1000" baseline="0" dirty="0"/>
              <a:t>. </a:t>
            </a:r>
          </a:p>
          <a:p>
            <a:pPr defTabSz="939748">
              <a:spcBef>
                <a:spcPts val="0"/>
              </a:spcBef>
              <a:defRPr/>
            </a:pPr>
            <a:endParaRPr lang="en-US" sz="1000" baseline="0" dirty="0"/>
          </a:p>
          <a:p>
            <a:pPr defTabSz="939748">
              <a:spcBef>
                <a:spcPts val="0"/>
              </a:spcBef>
              <a:defRPr/>
            </a:pPr>
            <a:r>
              <a:rPr lang="en-US" sz="1000" baseline="0" dirty="0"/>
              <a:t>The thinking and intentions of God’s people must be able to stand up under scrutiny and not be led astray by immoral desires … remember Paul’s writing in…</a:t>
            </a:r>
          </a:p>
          <a:p>
            <a:pPr defTabSz="939748">
              <a:spcBef>
                <a:spcPts val="0"/>
              </a:spcBef>
              <a:defRPr/>
            </a:pPr>
            <a:endParaRPr lang="en-US" sz="1000" baseline="0" dirty="0"/>
          </a:p>
          <a:p>
            <a:pPr defTabSz="939748">
              <a:spcBef>
                <a:spcPts val="0"/>
              </a:spcBef>
              <a:defRPr/>
            </a:pPr>
            <a:r>
              <a:rPr lang="en-US" sz="1000" b="1" i="1" baseline="0" dirty="0"/>
              <a:t>Philippians 4:8 NKJV</a:t>
            </a:r>
            <a:r>
              <a:rPr lang="en-US" sz="1000" i="1" baseline="0" dirty="0"/>
              <a:t>  Finally, brethren, whatever things are true, whatever things are noble, whatever things are just, whatever things are pure, whatever things are lovely, whatever things are of good report, if there is any virtue and if there is anything praiseworthy—meditate on these things.</a:t>
            </a:r>
            <a:endParaRPr lang="en-US" sz="1000" dirty="0"/>
          </a:p>
        </p:txBody>
      </p:sp>
    </p:spTree>
    <p:extLst>
      <p:ext uri="{BB962C8B-B14F-4D97-AF65-F5344CB8AC3E}">
        <p14:creationId xmlns:p14="http://schemas.microsoft.com/office/powerpoint/2010/main" val="357826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FAAAF-1F47-4394-B2D4-F12A231CC096}" type="slidenum">
              <a:rPr lang="en-US"/>
              <a:pPr/>
              <a:t>12</a:t>
            </a:fld>
            <a:endParaRPr lang="en-US" dirty="0"/>
          </a:p>
        </p:txBody>
      </p:sp>
      <p:sp>
        <p:nvSpPr>
          <p:cNvPr id="106498" name="Rectangle 2"/>
          <p:cNvSpPr>
            <a:spLocks noGrp="1" noRot="1" noChangeAspect="1" noChangeArrowheads="1" noTextEdit="1"/>
          </p:cNvSpPr>
          <p:nvPr>
            <p:ph type="sldImg"/>
          </p:nvPr>
        </p:nvSpPr>
        <p:spPr>
          <a:xfrm>
            <a:off x="457200" y="719138"/>
            <a:ext cx="6400800" cy="3600450"/>
          </a:xfrm>
          <a:ln/>
        </p:spPr>
      </p:sp>
      <p:sp>
        <p:nvSpPr>
          <p:cNvPr id="106499" name="Rectangle 3"/>
          <p:cNvSpPr>
            <a:spLocks noGrp="1" noChangeArrowheads="1"/>
          </p:cNvSpPr>
          <p:nvPr>
            <p:ph type="body" idx="1"/>
          </p:nvPr>
        </p:nvSpPr>
        <p:spPr/>
        <p:txBody>
          <a:bodyPr/>
          <a:lstStyle/>
          <a:p>
            <a:pPr defTabSz="939748">
              <a:spcBef>
                <a:spcPts val="0"/>
              </a:spcBef>
              <a:defRPr/>
            </a:pPr>
            <a:endParaRPr lang="en-US" sz="1000" baseline="0" dirty="0"/>
          </a:p>
          <a:p>
            <a:pPr defTabSz="939748">
              <a:spcBef>
                <a:spcPts val="0"/>
              </a:spcBef>
              <a:defRPr/>
            </a:pPr>
            <a:r>
              <a:rPr lang="en-US" sz="1000" baseline="0" dirty="0"/>
              <a:t>In this call to a pure mind Peter emphasizes the importance of memory…</a:t>
            </a:r>
          </a:p>
          <a:p>
            <a:pPr defTabSz="939748">
              <a:spcBef>
                <a:spcPts val="0"/>
              </a:spcBef>
              <a:defRPr/>
            </a:pPr>
            <a:endParaRPr lang="en-US" sz="1000" baseline="0" dirty="0"/>
          </a:p>
          <a:p>
            <a:pPr defTabSz="939748">
              <a:spcBef>
                <a:spcPts val="0"/>
              </a:spcBef>
              <a:defRPr/>
            </a:pPr>
            <a:r>
              <a:rPr lang="en-US" sz="1000" b="1" i="1" baseline="0" dirty="0"/>
              <a:t>2 Peter 3:2 NASB</a:t>
            </a:r>
            <a:r>
              <a:rPr lang="en-US" sz="1000" i="1" baseline="0" dirty="0"/>
              <a:t>  that you should remember the words spoken beforehand by the holy prophets and the commandment of the Lord and Savior spoken by your apostles.</a:t>
            </a:r>
          </a:p>
          <a:p>
            <a:pPr defTabSz="939748">
              <a:spcBef>
                <a:spcPts val="0"/>
              </a:spcBef>
              <a:defRPr/>
            </a:pPr>
            <a:endParaRPr lang="en-US" sz="1000" baseline="0" dirty="0"/>
          </a:p>
          <a:p>
            <a:pPr defTabSz="939748">
              <a:spcBef>
                <a:spcPts val="0"/>
              </a:spcBef>
              <a:defRPr/>
            </a:pPr>
            <a:r>
              <a:rPr lang="en-US" sz="1000" baseline="0" dirty="0"/>
              <a:t>Memory is an important part of walking with the Lord and doing the work of the Lord…</a:t>
            </a:r>
          </a:p>
          <a:p>
            <a:pPr defTabSz="939748">
              <a:spcBef>
                <a:spcPts val="0"/>
              </a:spcBef>
              <a:defRPr/>
            </a:pPr>
            <a:endParaRPr lang="en-US" sz="1000" baseline="0" dirty="0"/>
          </a:p>
          <a:p>
            <a:pPr defTabSz="939748">
              <a:spcBef>
                <a:spcPts val="0"/>
              </a:spcBef>
              <a:defRPr/>
            </a:pPr>
            <a:r>
              <a:rPr lang="en-US" sz="1000" baseline="0" dirty="0"/>
              <a:t>Truly this is the way it is in the Christian life.  If you are to think like a Christian in our secular world there are some realities that must constantly be remembered…</a:t>
            </a:r>
          </a:p>
          <a:p>
            <a:pPr defTabSz="939748">
              <a:spcBef>
                <a:spcPts val="0"/>
              </a:spcBef>
              <a:defRPr/>
            </a:pPr>
            <a:endParaRPr lang="en-US" sz="1000" baseline="0" dirty="0"/>
          </a:p>
          <a:p>
            <a:pPr defTabSz="939748">
              <a:spcBef>
                <a:spcPts val="0"/>
              </a:spcBef>
              <a:defRPr/>
            </a:pPr>
            <a:r>
              <a:rPr lang="en-US" sz="1000" baseline="0" dirty="0"/>
              <a:t>They become spiritual filters, if you will through which we interpret everything that we see and experience in the world. </a:t>
            </a:r>
          </a:p>
          <a:p>
            <a:pPr defTabSz="939748">
              <a:spcBef>
                <a:spcPts val="0"/>
              </a:spcBef>
              <a:defRPr/>
            </a:pPr>
            <a:endParaRPr lang="en-US" sz="1000" baseline="0" dirty="0"/>
          </a:p>
          <a:p>
            <a:pPr defTabSz="939748">
              <a:spcBef>
                <a:spcPts val="0"/>
              </a:spcBef>
              <a:defRPr/>
            </a:pPr>
            <a:r>
              <a:rPr lang="en-US" sz="1000" baseline="0" dirty="0"/>
              <a:t>In his warning about “</a:t>
            </a:r>
            <a:r>
              <a:rPr lang="en-US" sz="1000" b="1" i="1" baseline="0" dirty="0"/>
              <a:t>scoffers</a:t>
            </a:r>
            <a:r>
              <a:rPr lang="en-US" sz="1000" baseline="0" dirty="0"/>
              <a:t>” that will come in the last day and will scorn the idea that Jesus Christ is coming again, Peter says…</a:t>
            </a:r>
          </a:p>
          <a:p>
            <a:pPr defTabSz="939748">
              <a:spcBef>
                <a:spcPts val="0"/>
              </a:spcBef>
              <a:defRPr/>
            </a:pPr>
            <a:endParaRPr lang="en-US" sz="1000" baseline="0" dirty="0"/>
          </a:p>
          <a:p>
            <a:pPr defTabSz="939748">
              <a:spcBef>
                <a:spcPts val="0"/>
              </a:spcBef>
              <a:defRPr/>
            </a:pPr>
            <a:r>
              <a:rPr lang="en-US" sz="1000" b="1" i="1" baseline="0" dirty="0"/>
              <a:t>2 Peter 3:5 NASB  </a:t>
            </a:r>
            <a:r>
              <a:rPr lang="en-US" sz="1000" i="1" baseline="0" dirty="0"/>
              <a:t>For when they maintain this, it escapes their notice that by the word of God the heavens existed long ago and the earth was formed out of water and by water,</a:t>
            </a:r>
          </a:p>
          <a:p>
            <a:pPr defTabSz="939748">
              <a:spcBef>
                <a:spcPts val="0"/>
              </a:spcBef>
              <a:defRPr/>
            </a:pPr>
            <a:r>
              <a:rPr lang="en-US" sz="1000" b="1" i="1" baseline="0" dirty="0"/>
              <a:t>2 Peter 3:5 NKJV  </a:t>
            </a:r>
            <a:r>
              <a:rPr lang="en-US" sz="1000" i="1" baseline="0" dirty="0"/>
              <a:t>For this they willfully forget: that by the word of God the heavens were of old, and the earth standing out of water and in the water,</a:t>
            </a:r>
          </a:p>
          <a:p>
            <a:pPr defTabSz="939748">
              <a:spcBef>
                <a:spcPts val="0"/>
              </a:spcBef>
              <a:defRPr/>
            </a:pPr>
            <a:r>
              <a:rPr lang="en-US" sz="1000" b="1" i="1" baseline="0" dirty="0"/>
              <a:t>2 Peter 3:5 ESV  </a:t>
            </a:r>
            <a:r>
              <a:rPr lang="en-US" sz="1000" i="1" baseline="0" dirty="0"/>
              <a:t>For they deliberately overlook this fact, that the heavens existed long ago, and the earth was formed out of water and through water by the word of God,</a:t>
            </a:r>
          </a:p>
          <a:p>
            <a:pPr defTabSz="939748">
              <a:spcBef>
                <a:spcPts val="0"/>
              </a:spcBef>
              <a:defRPr/>
            </a:pPr>
            <a:endParaRPr lang="en-US" sz="1000" baseline="0" dirty="0"/>
          </a:p>
          <a:p>
            <a:pPr defTabSz="939748">
              <a:spcBef>
                <a:spcPts val="0"/>
              </a:spcBef>
              <a:defRPr/>
            </a:pPr>
            <a:r>
              <a:rPr lang="en-US" sz="1000" baseline="0" dirty="0"/>
              <a:t>… they knowingly and intentionally refused to take into consideration some of the truths with which the Christian must approach life. </a:t>
            </a:r>
          </a:p>
          <a:p>
            <a:pPr defTabSz="939748">
              <a:spcBef>
                <a:spcPts val="0"/>
              </a:spcBef>
              <a:defRPr/>
            </a:pPr>
            <a:endParaRPr lang="en-US" sz="1000" baseline="0" dirty="0"/>
          </a:p>
          <a:p>
            <a:pPr defTabSz="939748">
              <a:spcBef>
                <a:spcPts val="0"/>
              </a:spcBef>
              <a:defRPr/>
            </a:pPr>
            <a:r>
              <a:rPr lang="en-US" sz="1000" b="1" i="1" baseline="0" dirty="0"/>
              <a:t>These things that they intentionally forget are things that we must constantly remember if we are to survive in this aggressively secular world.</a:t>
            </a:r>
          </a:p>
          <a:p>
            <a:pPr defTabSz="939748">
              <a:spcBef>
                <a:spcPts val="0"/>
              </a:spcBef>
              <a:defRPr/>
            </a:pPr>
            <a:endParaRPr lang="en-US" sz="1000" dirty="0"/>
          </a:p>
        </p:txBody>
      </p:sp>
    </p:spTree>
    <p:extLst>
      <p:ext uri="{BB962C8B-B14F-4D97-AF65-F5344CB8AC3E}">
        <p14:creationId xmlns:p14="http://schemas.microsoft.com/office/powerpoint/2010/main" val="417206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FAAAF-1F47-4394-B2D4-F12A231CC096}" type="slidenum">
              <a:rPr lang="en-US"/>
              <a:pPr/>
              <a:t>13</a:t>
            </a:fld>
            <a:endParaRPr lang="en-US"/>
          </a:p>
        </p:txBody>
      </p:sp>
      <p:sp>
        <p:nvSpPr>
          <p:cNvPr id="106498" name="Rectangle 2"/>
          <p:cNvSpPr>
            <a:spLocks noGrp="1" noRot="1" noChangeAspect="1" noChangeArrowheads="1" noTextEdit="1"/>
          </p:cNvSpPr>
          <p:nvPr>
            <p:ph type="sldImg"/>
          </p:nvPr>
        </p:nvSpPr>
        <p:spPr>
          <a:xfrm>
            <a:off x="457200" y="719138"/>
            <a:ext cx="6400800" cy="3600450"/>
          </a:xfrm>
          <a:ln/>
        </p:spPr>
      </p:sp>
      <p:sp>
        <p:nvSpPr>
          <p:cNvPr id="106499" name="Rectangle 3"/>
          <p:cNvSpPr>
            <a:spLocks noGrp="1" noChangeArrowheads="1"/>
          </p:cNvSpPr>
          <p:nvPr>
            <p:ph type="body" idx="1"/>
          </p:nvPr>
        </p:nvSpPr>
        <p:spPr/>
        <p:txBody>
          <a:bodyPr/>
          <a:lstStyle/>
          <a:p>
            <a:pPr defTabSz="939748">
              <a:spcBef>
                <a:spcPts val="0"/>
              </a:spcBef>
              <a:defRPr/>
            </a:pPr>
            <a:r>
              <a:rPr lang="en-US" sz="1000" dirty="0"/>
              <a:t>For our own preparation for thinking like a Christian in a secular world, let us consider these three things that Simon Peter felt to be extremely important to be remembered.</a:t>
            </a:r>
          </a:p>
          <a:p>
            <a:pPr defTabSz="939748">
              <a:spcBef>
                <a:spcPts val="0"/>
              </a:spcBef>
              <a:defRPr/>
            </a:pPr>
            <a:endParaRPr lang="en-US" sz="1000" dirty="0"/>
          </a:p>
          <a:p>
            <a:pPr defTabSz="939748">
              <a:spcBef>
                <a:spcPts val="0"/>
              </a:spcBef>
              <a:defRPr/>
            </a:pPr>
            <a:endParaRPr lang="en-US" sz="1000" dirty="0"/>
          </a:p>
          <a:p>
            <a:pPr defTabSz="939748">
              <a:spcBef>
                <a:spcPts val="0"/>
              </a:spcBef>
              <a:defRPr/>
            </a:pPr>
            <a:r>
              <a:rPr lang="en-US" sz="1000" b="1" i="1" dirty="0"/>
              <a:t>This World Is A Work Of God’s Creation.</a:t>
            </a:r>
          </a:p>
          <a:p>
            <a:pPr defTabSz="939748">
              <a:spcBef>
                <a:spcPts val="0"/>
              </a:spcBef>
              <a:defRPr/>
            </a:pPr>
            <a:endParaRPr lang="en-US" sz="1000" dirty="0"/>
          </a:p>
          <a:p>
            <a:pPr defTabSz="939748">
              <a:spcBef>
                <a:spcPts val="0"/>
              </a:spcBef>
              <a:defRPr/>
            </a:pPr>
            <a:r>
              <a:rPr lang="en-US" sz="1000" dirty="0"/>
              <a:t>The first thing they were deliberately forgetting touches on the very nature of the world in which we live. “</a:t>
            </a:r>
            <a:r>
              <a:rPr lang="en-US" sz="1000" b="1" i="1" dirty="0"/>
              <a:t>But they deliberately forget that long ago by God’s Word the heavens existed and the earth was formed out of water and with water</a:t>
            </a:r>
            <a:r>
              <a:rPr lang="en-US" sz="1000" dirty="0"/>
              <a:t>.”</a:t>
            </a:r>
          </a:p>
          <a:p>
            <a:pPr defTabSz="939748">
              <a:spcBef>
                <a:spcPts val="0"/>
              </a:spcBef>
              <a:defRPr/>
            </a:pPr>
            <a:endParaRPr lang="en-US" sz="1000" dirty="0"/>
          </a:p>
          <a:p>
            <a:pPr defTabSz="939748">
              <a:spcBef>
                <a:spcPts val="0"/>
              </a:spcBef>
              <a:defRPr/>
            </a:pPr>
            <a:r>
              <a:rPr lang="en-US" sz="1000" dirty="0"/>
              <a:t> In this direct word from Simon Peter we have a reminder of the creation account in Genesis 1. He we read that the earth was covered with water until God by His Word caused the earth to rise up out of the water and divided the water from the dry land. This is the part of creation to which Simon Peter specifically refers to in this statement.</a:t>
            </a:r>
          </a:p>
          <a:p>
            <a:pPr defTabSz="939748">
              <a:spcBef>
                <a:spcPts val="0"/>
              </a:spcBef>
              <a:defRPr/>
            </a:pPr>
            <a:endParaRPr lang="en-US" sz="1000" dirty="0"/>
          </a:p>
          <a:p>
            <a:pPr defTabSz="939748">
              <a:spcBef>
                <a:spcPts val="0"/>
              </a:spcBef>
              <a:defRPr/>
            </a:pPr>
            <a:r>
              <a:rPr lang="en-US" sz="1000" dirty="0"/>
              <a:t>This should not be seen as a statement about how the earth began from a scientific perspective. Rather, it should be seen simply as a restatement of the creation account as it is found in Genesis…</a:t>
            </a:r>
          </a:p>
          <a:p>
            <a:pPr defTabSz="939748">
              <a:spcBef>
                <a:spcPts val="0"/>
              </a:spcBef>
              <a:defRPr/>
            </a:pPr>
            <a:endParaRPr lang="en-US" sz="1000" dirty="0"/>
          </a:p>
          <a:p>
            <a:pPr defTabSz="939748">
              <a:spcBef>
                <a:spcPts val="0"/>
              </a:spcBef>
              <a:defRPr/>
            </a:pPr>
            <a:r>
              <a:rPr lang="en-US" sz="1000" dirty="0"/>
              <a:t>Peter seems to give emphasis to the place of water in the early creation because of the next statement that he will make concerning the water.  The primary thing we should emphasize is that it all happened “</a:t>
            </a:r>
            <a:r>
              <a:rPr lang="en-US" sz="1000" b="1" i="1" dirty="0"/>
              <a:t>by God’s Word</a:t>
            </a:r>
            <a:r>
              <a:rPr lang="en-US" sz="1000" dirty="0"/>
              <a:t>.” </a:t>
            </a:r>
          </a:p>
          <a:p>
            <a:pPr defTabSz="939748">
              <a:spcBef>
                <a:spcPts val="0"/>
              </a:spcBef>
              <a:defRPr/>
            </a:pPr>
            <a:endParaRPr lang="en-US" sz="1000" dirty="0"/>
          </a:p>
          <a:p>
            <a:pPr defTabSz="939748">
              <a:spcBef>
                <a:spcPts val="0"/>
              </a:spcBef>
              <a:defRPr/>
            </a:pPr>
            <a:r>
              <a:rPr lang="en-US" sz="1000" dirty="0"/>
              <a:t>The very heavens in which the earth exists came into being </a:t>
            </a:r>
            <a:r>
              <a:rPr lang="en-US" sz="1000" b="1" i="1" dirty="0"/>
              <a:t>by God’s word</a:t>
            </a:r>
            <a:r>
              <a:rPr lang="en-US" sz="1000" dirty="0"/>
              <a:t>. The very earth itself was formed and molded into it’s present situation </a:t>
            </a:r>
            <a:r>
              <a:rPr lang="en-US" sz="1000" b="1" i="1" dirty="0"/>
              <a:t>by God’s word</a:t>
            </a:r>
            <a:r>
              <a:rPr lang="en-US" sz="1000" dirty="0"/>
              <a:t>. The truth of creation is an important truth to remember if you are to have a Christian mindset in a secular world.</a:t>
            </a:r>
          </a:p>
          <a:p>
            <a:pPr defTabSz="939748">
              <a:spcBef>
                <a:spcPts val="0"/>
              </a:spcBef>
              <a:defRPr/>
            </a:pPr>
            <a:endParaRPr lang="en-US" sz="1000" dirty="0"/>
          </a:p>
          <a:p>
            <a:pPr defTabSz="939748">
              <a:spcBef>
                <a:spcPts val="0"/>
              </a:spcBef>
              <a:defRPr/>
            </a:pPr>
            <a:r>
              <a:rPr lang="en-US" sz="1000" dirty="0"/>
              <a:t>One of the things that sets the Christian apart from the secular world in which he lives is his understanding of the beginnings. Our naturalistic, secular world had a naturalistic explanations for the beginnings of the earth. </a:t>
            </a:r>
          </a:p>
          <a:p>
            <a:pPr defTabSz="939748">
              <a:spcBef>
                <a:spcPts val="0"/>
              </a:spcBef>
              <a:defRPr/>
            </a:pPr>
            <a:endParaRPr lang="en-US" sz="1000" dirty="0"/>
          </a:p>
          <a:p>
            <a:pPr defTabSz="939748">
              <a:spcBef>
                <a:spcPts val="0"/>
              </a:spcBef>
              <a:defRPr/>
            </a:pPr>
            <a:r>
              <a:rPr lang="en-US" sz="1000" dirty="0"/>
              <a:t>In our day they are holding on to these understandings in spite of mounting evidence that contradict their commitments to a revolutionary hypothesis. </a:t>
            </a:r>
          </a:p>
          <a:p>
            <a:pPr defTabSz="939748">
              <a:spcBef>
                <a:spcPts val="0"/>
              </a:spcBef>
              <a:defRPr/>
            </a:pPr>
            <a:endParaRPr lang="en-US" sz="1000" dirty="0"/>
          </a:p>
          <a:p>
            <a:pPr defTabSz="939748">
              <a:spcBef>
                <a:spcPts val="0"/>
              </a:spcBef>
              <a:defRPr/>
            </a:pPr>
            <a:r>
              <a:rPr lang="en-US" sz="1000" dirty="0"/>
              <a:t>Charles Darwin himself wrote in </a:t>
            </a:r>
            <a:r>
              <a:rPr lang="en-US" sz="1000" u="sng" dirty="0"/>
              <a:t>The Origin of the Species</a:t>
            </a:r>
            <a:r>
              <a:rPr lang="en-US" sz="1000" dirty="0"/>
              <a:t>, “If it could be demonstrated that any complex organ existed which could not possibly have been formed by numerous, successive, slight modifications, my theory would absolutely break down.” </a:t>
            </a:r>
          </a:p>
          <a:p>
            <a:pPr defTabSz="939748">
              <a:spcBef>
                <a:spcPts val="0"/>
              </a:spcBef>
              <a:defRPr/>
            </a:pPr>
            <a:endParaRPr lang="en-US" sz="1000" dirty="0"/>
          </a:p>
          <a:p>
            <a:pPr defTabSz="939748">
              <a:spcBef>
                <a:spcPts val="0"/>
              </a:spcBef>
              <a:defRPr/>
            </a:pPr>
            <a:r>
              <a:rPr lang="en-US" sz="1000" dirty="0"/>
              <a:t>In our day the scientific community has experienced some break throughs that Darwin’s theory never took into consideration.  </a:t>
            </a:r>
            <a:r>
              <a:rPr lang="en-US" sz="1000" b="1" i="1" u="none" dirty="0"/>
              <a:t>Michael </a:t>
            </a:r>
            <a:r>
              <a:rPr lang="en-US" sz="1000" b="1" i="1" u="none" dirty="0" err="1"/>
              <a:t>Behe</a:t>
            </a:r>
            <a:r>
              <a:rPr lang="en-US" sz="1000" dirty="0"/>
              <a:t>, a biochemist and college professor, has written the book, </a:t>
            </a:r>
            <a:r>
              <a:rPr lang="en-US" sz="1000" u="sng" dirty="0"/>
              <a:t>Darwin’s Box</a:t>
            </a:r>
            <a:r>
              <a:rPr lang="en-US" sz="1000" dirty="0"/>
              <a:t>. </a:t>
            </a:r>
          </a:p>
          <a:p>
            <a:pPr defTabSz="939748">
              <a:spcBef>
                <a:spcPts val="0"/>
              </a:spcBef>
              <a:defRPr/>
            </a:pPr>
            <a:endParaRPr lang="en-US" sz="1000" dirty="0"/>
          </a:p>
          <a:p>
            <a:pPr defTabSz="939748">
              <a:spcBef>
                <a:spcPts val="0"/>
              </a:spcBef>
              <a:defRPr/>
            </a:pPr>
            <a:r>
              <a:rPr lang="en-US" sz="1000" dirty="0"/>
              <a:t>In the book he demonstrates something that Darwin never took into consideration. He writes, “To Darwin the cell was a black box – its inner workings were utterly mysterious to him. Now, the black box has been opened and we know how it works.  Applying Darwin’s test to the ultra-complex world of molecular machinery and cellular systems that have been discovered over the past forty years, we can say that Darwin’s theory has “absolutely broken down.’” </a:t>
            </a:r>
          </a:p>
          <a:p>
            <a:pPr defTabSz="939748">
              <a:spcBef>
                <a:spcPts val="0"/>
              </a:spcBef>
              <a:defRPr/>
            </a:pPr>
            <a:endParaRPr lang="en-US" sz="1000" dirty="0"/>
          </a:p>
          <a:p>
            <a:pPr defTabSz="939748">
              <a:spcBef>
                <a:spcPts val="0"/>
              </a:spcBef>
              <a:defRPr/>
            </a:pPr>
            <a:r>
              <a:rPr lang="en-US" sz="1000" b="1" i="1" dirty="0"/>
              <a:t>Darwin</a:t>
            </a:r>
            <a:r>
              <a:rPr lang="en-US" sz="1000" dirty="0"/>
              <a:t> had no idea about the complexity of the cell. </a:t>
            </a:r>
            <a:r>
              <a:rPr lang="en-US" sz="1000" b="1" i="1" dirty="0" err="1"/>
              <a:t>Behe</a:t>
            </a:r>
            <a:r>
              <a:rPr lang="en-US" sz="1000" dirty="0"/>
              <a:t> and other scientists have demonstrated conclusively that there is no way that the cell could have just happened. But it is amazing how tenacious the scientific community is in holding on to the idea that the world can be explained naturalistically and materially.</a:t>
            </a:r>
          </a:p>
          <a:p>
            <a:pPr defTabSz="939748">
              <a:spcBef>
                <a:spcPts val="0"/>
              </a:spcBef>
              <a:defRPr/>
            </a:pPr>
            <a:endParaRPr lang="en-US" sz="1000" dirty="0"/>
          </a:p>
          <a:p>
            <a:pPr defTabSz="939748">
              <a:spcBef>
                <a:spcPts val="0"/>
              </a:spcBef>
              <a:defRPr/>
            </a:pPr>
            <a:r>
              <a:rPr lang="en-US" sz="1000" dirty="0"/>
              <a:t>If you are to have a Christian mind in this secular world, you must hold even more tenaciously to the Biblical truth that </a:t>
            </a:r>
            <a:r>
              <a:rPr lang="en-US" sz="1000" b="1" i="1" dirty="0"/>
              <a:t>God created the heavens and the earth</a:t>
            </a:r>
            <a:r>
              <a:rPr lang="en-US" sz="1000" dirty="0"/>
              <a:t>. </a:t>
            </a:r>
            <a:r>
              <a:rPr lang="en-US" sz="1000" b="1" i="1" dirty="0"/>
              <a:t>This perspective makes all the difference in the world when you began to interpret the world about you.</a:t>
            </a:r>
            <a:r>
              <a:rPr lang="en-US" sz="1000" dirty="0"/>
              <a:t> </a:t>
            </a:r>
          </a:p>
          <a:p>
            <a:pPr defTabSz="939748">
              <a:spcBef>
                <a:spcPts val="0"/>
              </a:spcBef>
              <a:defRPr/>
            </a:pPr>
            <a:endParaRPr lang="en-US" sz="1000" dirty="0"/>
          </a:p>
          <a:p>
            <a:pPr defTabSz="939748">
              <a:spcBef>
                <a:spcPts val="0"/>
              </a:spcBef>
              <a:defRPr/>
            </a:pPr>
            <a:r>
              <a:rPr lang="en-US" sz="1000" dirty="0"/>
              <a:t>If this world owes its existence to a sovereign God, then man is not the master of his own fate. He owes his existence to another. It is critical for us in our day that we prepare our minds to think wholesomely and purely. </a:t>
            </a:r>
          </a:p>
          <a:p>
            <a:pPr defTabSz="939748">
              <a:spcBef>
                <a:spcPts val="0"/>
              </a:spcBef>
              <a:defRPr/>
            </a:pPr>
            <a:endParaRPr lang="en-US" sz="1000" dirty="0"/>
          </a:p>
          <a:p>
            <a:pPr defTabSz="939748">
              <a:spcBef>
                <a:spcPts val="0"/>
              </a:spcBef>
              <a:defRPr/>
            </a:pPr>
            <a:r>
              <a:rPr lang="en-US" sz="1000" dirty="0"/>
              <a:t>We must view everything in our world from the perspective that God made it.</a:t>
            </a:r>
          </a:p>
        </p:txBody>
      </p:sp>
    </p:spTree>
    <p:extLst>
      <p:ext uri="{BB962C8B-B14F-4D97-AF65-F5344CB8AC3E}">
        <p14:creationId xmlns:p14="http://schemas.microsoft.com/office/powerpoint/2010/main" val="250879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FAAAF-1F47-4394-B2D4-F12A231CC096}" type="slidenum">
              <a:rPr lang="en-US"/>
              <a:pPr/>
              <a:t>14</a:t>
            </a:fld>
            <a:endParaRPr lang="en-US"/>
          </a:p>
        </p:txBody>
      </p:sp>
      <p:sp>
        <p:nvSpPr>
          <p:cNvPr id="106498" name="Rectangle 2"/>
          <p:cNvSpPr>
            <a:spLocks noGrp="1" noRot="1" noChangeAspect="1" noChangeArrowheads="1" noTextEdit="1"/>
          </p:cNvSpPr>
          <p:nvPr>
            <p:ph type="sldImg"/>
          </p:nvPr>
        </p:nvSpPr>
        <p:spPr>
          <a:xfrm>
            <a:off x="457200" y="719138"/>
            <a:ext cx="6400800" cy="3600450"/>
          </a:xfrm>
          <a:ln/>
        </p:spPr>
      </p:sp>
      <p:sp>
        <p:nvSpPr>
          <p:cNvPr id="106499" name="Rectangle 3"/>
          <p:cNvSpPr>
            <a:spLocks noGrp="1" noChangeArrowheads="1"/>
          </p:cNvSpPr>
          <p:nvPr>
            <p:ph type="body" idx="1"/>
          </p:nvPr>
        </p:nvSpPr>
        <p:spPr/>
        <p:txBody>
          <a:bodyPr/>
          <a:lstStyle/>
          <a:p>
            <a:pPr defTabSz="939748">
              <a:spcBef>
                <a:spcPts val="0"/>
              </a:spcBef>
              <a:defRPr/>
            </a:pPr>
            <a:r>
              <a:rPr lang="en-US" sz="1000" b="1" i="1" dirty="0"/>
              <a:t>THE WORLD IN WHICH WE LIVE IS A MORAL UNIVERSE…</a:t>
            </a:r>
          </a:p>
          <a:p>
            <a:pPr defTabSz="939748">
              <a:spcBef>
                <a:spcPts val="0"/>
              </a:spcBef>
              <a:defRPr/>
            </a:pPr>
            <a:endParaRPr lang="en-US" sz="1000" dirty="0"/>
          </a:p>
          <a:p>
            <a:pPr defTabSz="939748">
              <a:spcBef>
                <a:spcPts val="0"/>
              </a:spcBef>
              <a:defRPr/>
            </a:pPr>
            <a:r>
              <a:rPr lang="en-US" sz="1000" dirty="0"/>
              <a:t>The second reality that the secular world wants to ignore again relates to the nature of the world in which we live.  They deliberately want to ignore the moral nature in the world in which we live.  </a:t>
            </a:r>
          </a:p>
          <a:p>
            <a:pPr defTabSz="939748">
              <a:spcBef>
                <a:spcPts val="0"/>
              </a:spcBef>
              <a:defRPr/>
            </a:pPr>
            <a:endParaRPr lang="en-US" sz="1000" dirty="0"/>
          </a:p>
          <a:p>
            <a:pPr defTabSz="939748">
              <a:spcBef>
                <a:spcPts val="0"/>
              </a:spcBef>
              <a:defRPr/>
            </a:pPr>
            <a:r>
              <a:rPr lang="en-US" sz="1000" b="1" i="1" dirty="0"/>
              <a:t>Moral</a:t>
            </a:r>
            <a:r>
              <a:rPr lang="en-US" sz="1000" dirty="0"/>
              <a:t> - </a:t>
            </a:r>
            <a:r>
              <a:rPr lang="en-US" sz="1000" i="1" dirty="0"/>
              <a:t>concerned with the principles of right and wrong behavior and the goodness or badness of human character.</a:t>
            </a:r>
          </a:p>
          <a:p>
            <a:pPr defTabSz="939748">
              <a:spcBef>
                <a:spcPts val="0"/>
              </a:spcBef>
              <a:defRPr/>
            </a:pPr>
            <a:endParaRPr lang="en-US" sz="1000" dirty="0"/>
          </a:p>
          <a:p>
            <a:pPr defTabSz="939748">
              <a:spcBef>
                <a:spcPts val="0"/>
              </a:spcBef>
              <a:defRPr/>
            </a:pPr>
            <a:r>
              <a:rPr lang="en-US" sz="1000" dirty="0"/>
              <a:t>Peter brings this before us with his reference to the deluge that came in the day of Noah. “</a:t>
            </a:r>
            <a:r>
              <a:rPr lang="en-US" sz="1000" i="1" dirty="0"/>
              <a:t>By water also the world of that time was deluged and destroyed</a:t>
            </a:r>
            <a:r>
              <a:rPr lang="en-US" sz="1000" dirty="0"/>
              <a:t>.” </a:t>
            </a:r>
          </a:p>
          <a:p>
            <a:pPr defTabSz="939748">
              <a:spcBef>
                <a:spcPts val="0"/>
              </a:spcBef>
              <a:defRPr/>
            </a:pPr>
            <a:endParaRPr lang="en-US" sz="1000" dirty="0"/>
          </a:p>
          <a:p>
            <a:pPr defTabSz="939748">
              <a:spcBef>
                <a:spcPts val="0"/>
              </a:spcBef>
              <a:defRPr/>
            </a:pPr>
            <a:r>
              <a:rPr lang="en-US" sz="1000" b="1" i="1" dirty="0"/>
              <a:t>The same God that spoke in creation spoke again in judgment when the world rebelled against him and moved to exclude him from his own world. </a:t>
            </a:r>
            <a:r>
              <a:rPr lang="en-US" sz="1000" dirty="0"/>
              <a:t>Peter views the Genesis’ account of the flood that destroyed the civilization of Noah’s day as being a matter of historic record. He reminds us that the world of that time was submerged and destroyed by the waters of judgment. </a:t>
            </a:r>
          </a:p>
          <a:p>
            <a:pPr defTabSz="939748">
              <a:spcBef>
                <a:spcPts val="0"/>
              </a:spcBef>
              <a:defRPr/>
            </a:pPr>
            <a:endParaRPr lang="en-US" sz="1000" dirty="0"/>
          </a:p>
          <a:p>
            <a:pPr defTabSz="939748">
              <a:spcBef>
                <a:spcPts val="0"/>
              </a:spcBef>
              <a:defRPr/>
            </a:pPr>
            <a:r>
              <a:rPr lang="en-US" sz="1000" dirty="0"/>
              <a:t>If the Genesis account is accepted as a historic record of what God did in that ancient day, then it will change the way you view the world in which we live. You can no longer view the world </a:t>
            </a:r>
            <a:r>
              <a:rPr lang="en-US" sz="1000" i="1" dirty="0"/>
              <a:t>naturalistically</a:t>
            </a:r>
            <a:r>
              <a:rPr lang="en-US" sz="1000" dirty="0"/>
              <a:t>.  You will have to view the world as being a moral universe in which the deeds of man have serious consequences.</a:t>
            </a:r>
          </a:p>
          <a:p>
            <a:pPr defTabSz="939748">
              <a:spcBef>
                <a:spcPts val="0"/>
              </a:spcBef>
              <a:defRPr/>
            </a:pPr>
            <a:endParaRPr lang="en-US" sz="1000" dirty="0"/>
          </a:p>
          <a:p>
            <a:pPr defTabSz="939748">
              <a:spcBef>
                <a:spcPts val="0"/>
              </a:spcBef>
              <a:defRPr/>
            </a:pPr>
            <a:r>
              <a:rPr lang="en-US" sz="1000" dirty="0"/>
              <a:t>One of the things that modern man has done is deny the historicity of the Genesis account. They have chosen to ignore the fact that there is a geological evidence for such a fact. They have chosen to deny evidences from an archeological perspective. They have also chosen to deny or ignore the different accounts of such a flood that surface among the ancient peoples all over the world. </a:t>
            </a:r>
          </a:p>
          <a:p>
            <a:pPr defTabSz="939748">
              <a:spcBef>
                <a:spcPts val="0"/>
              </a:spcBef>
              <a:defRPr/>
            </a:pPr>
            <a:endParaRPr lang="en-US" sz="1000" dirty="0"/>
          </a:p>
          <a:p>
            <a:pPr defTabSz="939748">
              <a:spcBef>
                <a:spcPts val="0"/>
              </a:spcBef>
              <a:defRPr/>
            </a:pPr>
            <a:r>
              <a:rPr lang="en-US" sz="1000" dirty="0"/>
              <a:t>Interestingly enough … in history the names change and a few of the minor details from culture to culture, but almost all the world’s cultures have a memory of such a flood that devastated the face of the earth.</a:t>
            </a:r>
          </a:p>
          <a:p>
            <a:pPr defTabSz="939748">
              <a:spcBef>
                <a:spcPts val="0"/>
              </a:spcBef>
              <a:defRPr/>
            </a:pPr>
            <a:endParaRPr lang="en-US" sz="1000" dirty="0"/>
          </a:p>
          <a:p>
            <a:pPr defTabSz="939748">
              <a:spcBef>
                <a:spcPts val="0"/>
              </a:spcBef>
              <a:defRPr/>
            </a:pPr>
            <a:r>
              <a:rPr lang="en-US" sz="1000" dirty="0"/>
              <a:t>If you can deny the historicity of the flood, and can deny the moral nature of the world in which we live.  It makes it a lot easier to pursue an indulgent lifestyle. </a:t>
            </a:r>
          </a:p>
          <a:p>
            <a:pPr defTabSz="939748">
              <a:spcBef>
                <a:spcPts val="0"/>
              </a:spcBef>
              <a:defRPr/>
            </a:pPr>
            <a:endParaRPr lang="en-US" sz="1000" dirty="0"/>
          </a:p>
          <a:p>
            <a:pPr defTabSz="939748">
              <a:spcBef>
                <a:spcPts val="0"/>
              </a:spcBef>
              <a:defRPr/>
            </a:pPr>
            <a:r>
              <a:rPr lang="en-US" sz="1000" dirty="0"/>
              <a:t>It is interesting that Peter indicates that these scoffers who refuse to remember the nature of the world also are people who “</a:t>
            </a:r>
            <a:r>
              <a:rPr lang="en-US" sz="1000" b="1" i="1" dirty="0"/>
              <a:t>follow their own evil desires</a:t>
            </a:r>
            <a:r>
              <a:rPr lang="en-US" sz="1000" dirty="0"/>
              <a:t>.” </a:t>
            </a:r>
            <a:r>
              <a:rPr lang="en-US" sz="1000" b="1" i="1" dirty="0"/>
              <a:t>2 Peter 3:3</a:t>
            </a:r>
            <a:r>
              <a:rPr lang="en-US" sz="1000" dirty="0"/>
              <a:t>  Since they want to do the thing they want to do, it makes it very convenient to deny or forget that there is God who holds human kind responsible for their deeds.</a:t>
            </a:r>
          </a:p>
          <a:p>
            <a:pPr defTabSz="939748">
              <a:spcBef>
                <a:spcPts val="0"/>
              </a:spcBef>
              <a:defRPr/>
            </a:pPr>
            <a:endParaRPr lang="en-US" sz="1000" dirty="0"/>
          </a:p>
          <a:p>
            <a:pPr defTabSz="939748">
              <a:spcBef>
                <a:spcPts val="0"/>
              </a:spcBef>
              <a:defRPr/>
            </a:pPr>
            <a:r>
              <a:rPr lang="en-US" sz="1000" dirty="0"/>
              <a:t>This perspective will affect how you see the world. If you accept the truth that this is a moral universe in which the God of creation is still actively judging sin, then you see the things that flow through history as being the working of the plan of God. </a:t>
            </a:r>
          </a:p>
          <a:p>
            <a:pPr defTabSz="939748">
              <a:spcBef>
                <a:spcPts val="0"/>
              </a:spcBef>
              <a:defRPr/>
            </a:pPr>
            <a:endParaRPr lang="en-US" sz="1000" dirty="0"/>
          </a:p>
          <a:p>
            <a:pPr defTabSz="939748">
              <a:spcBef>
                <a:spcPts val="0"/>
              </a:spcBef>
              <a:defRPr/>
            </a:pPr>
            <a:r>
              <a:rPr lang="en-US" sz="1000" dirty="0"/>
              <a:t>The explanation that the Apostle Paul gives for what happened in the Roman culture of his day in </a:t>
            </a:r>
            <a:r>
              <a:rPr lang="en-US" sz="1000" b="1" i="1" u="sng" dirty="0"/>
              <a:t>Romans 1:18ff</a:t>
            </a:r>
            <a:r>
              <a:rPr lang="en-US" sz="1000" dirty="0"/>
              <a:t>  begins to make sense … you see the things that were happening in terms of moral deterioration as being evidence that “</a:t>
            </a:r>
            <a:r>
              <a:rPr lang="en-US" sz="1000" i="1" dirty="0"/>
              <a:t>God gave them up</a:t>
            </a:r>
            <a:r>
              <a:rPr lang="en-US" sz="1000" dirty="0"/>
              <a:t>.” </a:t>
            </a:r>
            <a:r>
              <a:rPr lang="en-US" sz="1000" b="1" i="1" dirty="0"/>
              <a:t>Romans 1:24</a:t>
            </a:r>
          </a:p>
          <a:p>
            <a:pPr defTabSz="939748">
              <a:spcBef>
                <a:spcPts val="0"/>
              </a:spcBef>
              <a:defRPr/>
            </a:pPr>
            <a:endParaRPr lang="en-US" sz="1000" dirty="0"/>
          </a:p>
          <a:p>
            <a:pPr defTabSz="939748">
              <a:spcBef>
                <a:spcPts val="0"/>
              </a:spcBef>
              <a:defRPr/>
            </a:pPr>
            <a:r>
              <a:rPr lang="en-US" sz="1000" dirty="0"/>
              <a:t>This is a moral universe. It is so because it was created by a Holy God and is still sustained by this Holy and Almighty God.</a:t>
            </a:r>
          </a:p>
        </p:txBody>
      </p:sp>
    </p:spTree>
    <p:extLst>
      <p:ext uri="{BB962C8B-B14F-4D97-AF65-F5344CB8AC3E}">
        <p14:creationId xmlns:p14="http://schemas.microsoft.com/office/powerpoint/2010/main" val="2005305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FAAAF-1F47-4394-B2D4-F12A231CC096}" type="slidenum">
              <a:rPr lang="en-US"/>
              <a:pPr/>
              <a:t>15</a:t>
            </a:fld>
            <a:endParaRPr lang="en-US"/>
          </a:p>
        </p:txBody>
      </p:sp>
      <p:sp>
        <p:nvSpPr>
          <p:cNvPr id="106498" name="Rectangle 2"/>
          <p:cNvSpPr>
            <a:spLocks noGrp="1" noRot="1" noChangeAspect="1" noChangeArrowheads="1" noTextEdit="1"/>
          </p:cNvSpPr>
          <p:nvPr>
            <p:ph type="sldImg"/>
          </p:nvPr>
        </p:nvSpPr>
        <p:spPr>
          <a:xfrm>
            <a:off x="457200" y="719138"/>
            <a:ext cx="6400800" cy="3600450"/>
          </a:xfrm>
          <a:ln/>
        </p:spPr>
      </p:sp>
      <p:sp>
        <p:nvSpPr>
          <p:cNvPr id="106499" name="Rectangle 3"/>
          <p:cNvSpPr>
            <a:spLocks noGrp="1" noChangeArrowheads="1"/>
          </p:cNvSpPr>
          <p:nvPr>
            <p:ph type="body" idx="1"/>
          </p:nvPr>
        </p:nvSpPr>
        <p:spPr/>
        <p:txBody>
          <a:bodyPr/>
          <a:lstStyle/>
          <a:p>
            <a:pPr defTabSz="939748">
              <a:spcBef>
                <a:spcPts val="0"/>
              </a:spcBef>
              <a:defRPr/>
            </a:pPr>
            <a:r>
              <a:rPr lang="en-US" sz="1000" b="1" i="1" dirty="0"/>
              <a:t>THE WORLD IS DESTINED FOR JUDGMENT.</a:t>
            </a:r>
          </a:p>
          <a:p>
            <a:pPr defTabSz="939748">
              <a:spcBef>
                <a:spcPts val="0"/>
              </a:spcBef>
              <a:defRPr/>
            </a:pPr>
            <a:endParaRPr lang="en-US" sz="1000" dirty="0"/>
          </a:p>
          <a:p>
            <a:pPr defTabSz="939748">
              <a:spcBef>
                <a:spcPts val="0"/>
              </a:spcBef>
              <a:defRPr/>
            </a:pPr>
            <a:r>
              <a:rPr lang="en-US" sz="1000" dirty="0"/>
              <a:t>The Apostle states the third sobering thing that we must always remember: “</a:t>
            </a:r>
            <a:r>
              <a:rPr lang="en-US" sz="1000" i="1" dirty="0"/>
              <a:t>By the same word the present heavens and earth are reserved for fire, being kept for the Day of Judgment and destruction of ungodly men.” </a:t>
            </a:r>
          </a:p>
          <a:p>
            <a:pPr defTabSz="939748">
              <a:spcBef>
                <a:spcPts val="0"/>
              </a:spcBef>
              <a:defRPr/>
            </a:pPr>
            <a:endParaRPr lang="en-US" sz="1000" i="1" dirty="0"/>
          </a:p>
          <a:p>
            <a:pPr defTabSz="939748">
              <a:spcBef>
                <a:spcPts val="0"/>
              </a:spcBef>
              <a:defRPr/>
            </a:pPr>
            <a:r>
              <a:rPr lang="en-US" sz="1000" dirty="0"/>
              <a:t>It is not the purpose of the Apostle to give us an eschatological timetable, or the arrangement by which the events of the end time will take place. Rather it is his purpose to remind us of something that secular man chooses to forget ... Scoffing secular man chooses to forget that the world is destined for judgment.</a:t>
            </a:r>
          </a:p>
          <a:p>
            <a:pPr defTabSz="939748">
              <a:spcBef>
                <a:spcPts val="0"/>
              </a:spcBef>
              <a:defRPr/>
            </a:pPr>
            <a:endParaRPr lang="en-US" sz="1000" dirty="0"/>
          </a:p>
          <a:p>
            <a:pPr defTabSz="939748">
              <a:spcBef>
                <a:spcPts val="0"/>
              </a:spcBef>
              <a:defRPr/>
            </a:pPr>
            <a:r>
              <a:rPr lang="en-US" sz="1000" dirty="0"/>
              <a:t>Peter’s description matches what find in other places in the Bible which foresee a day in which the earth itself and the heavens will be cleansed by fire. He is talking about “</a:t>
            </a:r>
            <a:r>
              <a:rPr lang="en-US" sz="1000" i="1" dirty="0"/>
              <a:t>the present heavens and earth</a:t>
            </a:r>
            <a:r>
              <a:rPr lang="en-US" sz="1000" dirty="0"/>
              <a:t>.”  The word “</a:t>
            </a:r>
            <a:r>
              <a:rPr lang="en-US" sz="1000" i="1" dirty="0"/>
              <a:t>heavens</a:t>
            </a:r>
            <a:r>
              <a:rPr lang="en-US" sz="1000" dirty="0"/>
              <a:t>” should be understood as referring to the physical universe in which we live. The earth is the home territory that we occupy day by day</a:t>
            </a:r>
            <a:r>
              <a:rPr lang="en-US" sz="1000" b="1" i="1" dirty="0"/>
              <a:t>.  God by His word has them reserved for fire</a:t>
            </a:r>
            <a:r>
              <a:rPr lang="en-US" sz="1000" dirty="0"/>
              <a:t>.</a:t>
            </a:r>
          </a:p>
          <a:p>
            <a:pPr defTabSz="939748">
              <a:spcBef>
                <a:spcPts val="0"/>
              </a:spcBef>
              <a:defRPr/>
            </a:pPr>
            <a:endParaRPr lang="en-US" sz="1000" dirty="0"/>
          </a:p>
          <a:p>
            <a:pPr defTabSz="939748">
              <a:spcBef>
                <a:spcPts val="0"/>
              </a:spcBef>
              <a:defRPr/>
            </a:pPr>
            <a:r>
              <a:rPr lang="en-US" sz="1000" dirty="0"/>
              <a:t>He is actively keeping them for a day that He has already appointed – a Day of Judgment and destruction. The focus of this judgment and destruction will be “ungodly men.” These ungodly men are those who have lived without giving God proper place in their lives, without reverencing His name, without acknowledging Him as the creator and sustainer of the universe. They have chosen rather to do their own thing in their own way for their own pleasure. They have denied any responsibility to the creator of their lives.  They and the world in which they live are destined for this rendezvous with divine judgment.</a:t>
            </a:r>
          </a:p>
          <a:p>
            <a:pPr defTabSz="939748">
              <a:spcBef>
                <a:spcPts val="0"/>
              </a:spcBef>
              <a:defRPr/>
            </a:pPr>
            <a:endParaRPr lang="en-US" sz="1000" dirty="0"/>
          </a:p>
          <a:p>
            <a:pPr defTabSz="939748">
              <a:spcBef>
                <a:spcPts val="0"/>
              </a:spcBef>
              <a:defRPr/>
            </a:pPr>
            <a:r>
              <a:rPr lang="en-US" sz="1000" b="1" i="1" dirty="0"/>
              <a:t>Do you think it would make any difference in our society if our society as a whole begin to look at life with the recognition that the earth and its peoples are headed for a horrible Day of Judgment at the hand of almighty God?</a:t>
            </a:r>
          </a:p>
          <a:p>
            <a:pPr defTabSz="939748">
              <a:spcBef>
                <a:spcPts val="0"/>
              </a:spcBef>
              <a:defRPr/>
            </a:pPr>
            <a:endParaRPr lang="en-US" sz="1000" b="1" i="1" dirty="0"/>
          </a:p>
          <a:p>
            <a:pPr defTabSz="939748">
              <a:spcBef>
                <a:spcPts val="0"/>
              </a:spcBef>
              <a:defRPr/>
            </a:pPr>
            <a:r>
              <a:rPr lang="en-US" sz="1000" dirty="0"/>
              <a:t>The loss of the proper fear of God in our culture is leading us to a horrible harvest of evil … When you begin to explain the world naturalistically and you begin to deny God His place in society, the harvest of evil is certain and sure.</a:t>
            </a:r>
          </a:p>
          <a:p>
            <a:pPr defTabSz="939748">
              <a:spcBef>
                <a:spcPts val="0"/>
              </a:spcBef>
              <a:defRPr/>
            </a:pPr>
            <a:endParaRPr lang="en-US" sz="1000" dirty="0"/>
          </a:p>
          <a:p>
            <a:pPr defTabSz="939748">
              <a:spcBef>
                <a:spcPts val="0"/>
              </a:spcBef>
              <a:defRPr/>
            </a:pPr>
            <a:r>
              <a:rPr lang="en-US" sz="1000" dirty="0"/>
              <a:t>This is the reason that Peter is stirring up our minds. He is calling on us to keep a Christian mindset in the midst of a secular-thinking world. The only way you can live a life that is pleasing to God in a world like this is to keep fresh in your mind that you were created by God, you are responsible to God, and you are destined for a day of accountability before almighty God. </a:t>
            </a:r>
          </a:p>
          <a:p>
            <a:pPr defTabSz="939748">
              <a:spcBef>
                <a:spcPts val="0"/>
              </a:spcBef>
              <a:defRPr/>
            </a:pPr>
            <a:endParaRPr lang="en-US" sz="1000" dirty="0"/>
          </a:p>
          <a:p>
            <a:pPr defTabSz="939748">
              <a:spcBef>
                <a:spcPts val="0"/>
              </a:spcBef>
              <a:defRPr/>
            </a:pPr>
            <a:r>
              <a:rPr lang="en-US" sz="1000" dirty="0"/>
              <a:t>When you keep these things in mind, they become a strong encouragement to holy living and useful living.</a:t>
            </a:r>
          </a:p>
        </p:txBody>
      </p:sp>
    </p:spTree>
    <p:extLst>
      <p:ext uri="{BB962C8B-B14F-4D97-AF65-F5344CB8AC3E}">
        <p14:creationId xmlns:p14="http://schemas.microsoft.com/office/powerpoint/2010/main" val="3574341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FAAAF-1F47-4394-B2D4-F12A231CC096}" type="slidenum">
              <a:rPr lang="en-US"/>
              <a:pPr/>
              <a:t>16</a:t>
            </a:fld>
            <a:endParaRPr lang="en-US"/>
          </a:p>
        </p:txBody>
      </p:sp>
      <p:sp>
        <p:nvSpPr>
          <p:cNvPr id="106498" name="Rectangle 2"/>
          <p:cNvSpPr>
            <a:spLocks noGrp="1" noRot="1" noChangeAspect="1" noChangeArrowheads="1" noTextEdit="1"/>
          </p:cNvSpPr>
          <p:nvPr>
            <p:ph type="sldImg"/>
          </p:nvPr>
        </p:nvSpPr>
        <p:spPr>
          <a:xfrm>
            <a:off x="457200" y="719138"/>
            <a:ext cx="6400800" cy="3600450"/>
          </a:xfrm>
          <a:ln/>
        </p:spPr>
      </p:sp>
      <p:sp>
        <p:nvSpPr>
          <p:cNvPr id="106499" name="Rectangle 3"/>
          <p:cNvSpPr>
            <a:spLocks noGrp="1" noChangeArrowheads="1"/>
          </p:cNvSpPr>
          <p:nvPr>
            <p:ph type="body" idx="1"/>
          </p:nvPr>
        </p:nvSpPr>
        <p:spPr/>
        <p:txBody>
          <a:bodyPr/>
          <a:lstStyle/>
          <a:p>
            <a:pPr defTabSz="939748">
              <a:spcBef>
                <a:spcPts val="0"/>
              </a:spcBef>
              <a:defRPr/>
            </a:pPr>
            <a:r>
              <a:rPr lang="en-US" sz="1000" dirty="0"/>
              <a:t>This is the reason that Peter is stirring up our minds. He is calling on us to keep a Christian mindset in the midst of a secular-thinking world. The only way you can live a life that is pleasing to God in a world like this is to keep fresh in your mind that you were created by God, you are responsible to God, and you are destined for a day of accountability before almighty God. </a:t>
            </a:r>
          </a:p>
          <a:p>
            <a:pPr defTabSz="939748">
              <a:spcBef>
                <a:spcPts val="0"/>
              </a:spcBef>
              <a:defRPr/>
            </a:pPr>
            <a:endParaRPr lang="en-US" sz="1000" dirty="0"/>
          </a:p>
          <a:p>
            <a:pPr defTabSz="939748">
              <a:spcBef>
                <a:spcPts val="0"/>
              </a:spcBef>
              <a:defRPr/>
            </a:pPr>
            <a:r>
              <a:rPr lang="en-US" sz="1000" dirty="0"/>
              <a:t>When you keep these things in mind they become a strong encouragement to holy living and useful living.</a:t>
            </a:r>
          </a:p>
        </p:txBody>
      </p:sp>
    </p:spTree>
    <p:extLst>
      <p:ext uri="{BB962C8B-B14F-4D97-AF65-F5344CB8AC3E}">
        <p14:creationId xmlns:p14="http://schemas.microsoft.com/office/powerpoint/2010/main" val="2763308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74F08-1248-4619-B037-BC9CCD3030FD}" type="slidenum">
              <a:rPr lang="en-US" smtClean="0"/>
              <a:pPr/>
              <a:t>17</a:t>
            </a:fld>
            <a:endParaRPr lang="en-US"/>
          </a:p>
        </p:txBody>
      </p:sp>
    </p:spTree>
    <p:extLst>
      <p:ext uri="{BB962C8B-B14F-4D97-AF65-F5344CB8AC3E}">
        <p14:creationId xmlns:p14="http://schemas.microsoft.com/office/powerpoint/2010/main" val="335016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74F08-1248-4619-B037-BC9CCD3030FD}" type="slidenum">
              <a:rPr lang="en-US" smtClean="0"/>
              <a:pPr/>
              <a:t>18</a:t>
            </a:fld>
            <a:endParaRPr lang="en-US"/>
          </a:p>
        </p:txBody>
      </p:sp>
    </p:spTree>
    <p:extLst>
      <p:ext uri="{BB962C8B-B14F-4D97-AF65-F5344CB8AC3E}">
        <p14:creationId xmlns:p14="http://schemas.microsoft.com/office/powerpoint/2010/main" val="322009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2</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000" b="1" i="1" dirty="0"/>
              <a:t>John 17:11-16 NKJV  </a:t>
            </a:r>
            <a:r>
              <a:rPr lang="en-US" sz="1000" b="0" i="1" dirty="0"/>
              <a:t>Now I am no longer in the world, but these are in the world, and I come to You. Holy Father, keep through Your name those whom You have given Me, that they may be one as We are.   - 12  While I was with them in the world, I kept them in Your name. Those whom You gave Me I have kept; and none of them is lost except the son of perdition, that the Scripture might be fulfilled.   - 13  But now I come to You, and these things I speak in the world, that they may have My joy fulfilled in themselves.   …</a:t>
            </a:r>
          </a:p>
        </p:txBody>
      </p:sp>
    </p:spTree>
    <p:extLst>
      <p:ext uri="{BB962C8B-B14F-4D97-AF65-F5344CB8AC3E}">
        <p14:creationId xmlns:p14="http://schemas.microsoft.com/office/powerpoint/2010/main" val="230428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3</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marL="0" marR="0" lvl="0" indent="0" algn="l" defTabSz="939748" rtl="0" eaLnBrk="1" fontAlgn="base" latinLnBrk="0" hangingPunct="1">
              <a:lnSpc>
                <a:spcPct val="100000"/>
              </a:lnSpc>
              <a:spcBef>
                <a:spcPts val="0"/>
              </a:spcBef>
              <a:spcAft>
                <a:spcPct val="0"/>
              </a:spcAft>
              <a:buClrTx/>
              <a:buSzTx/>
              <a:buFontTx/>
              <a:buNone/>
              <a:tabLst/>
              <a:defRPr/>
            </a:pPr>
            <a:r>
              <a:rPr lang="en-US" sz="1000" b="1" i="1" dirty="0"/>
              <a:t>John 17:11-16 NKJV  </a:t>
            </a:r>
            <a:r>
              <a:rPr lang="en-US" sz="1000" b="0" i="1" dirty="0"/>
              <a:t>… 14  I have given them Your word; and the world has hated them because they are not of the world, just as I am not of the world.   - 15  I do not pray that You should take them out of the world, but that You should keep them from the evil one.   - 16  They are not of the world, just as I am not of the world.</a:t>
            </a:r>
          </a:p>
          <a:p>
            <a:pPr defTabSz="939748">
              <a:spcBef>
                <a:spcPts val="0"/>
              </a:spcBef>
              <a:defRPr/>
            </a:pPr>
            <a:endParaRPr lang="en-US" sz="1000" b="0" dirty="0"/>
          </a:p>
        </p:txBody>
      </p:sp>
    </p:spTree>
    <p:extLst>
      <p:ext uri="{BB962C8B-B14F-4D97-AF65-F5344CB8AC3E}">
        <p14:creationId xmlns:p14="http://schemas.microsoft.com/office/powerpoint/2010/main" val="204477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4</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000" b="0" dirty="0"/>
              <a:t>In 1963 Harry </a:t>
            </a:r>
            <a:r>
              <a:rPr lang="en-US" sz="1000" b="0" dirty="0" err="1"/>
              <a:t>Blamires</a:t>
            </a:r>
            <a:r>
              <a:rPr lang="en-US" sz="1000" b="0" dirty="0"/>
              <a:t> wrote a book entitled, </a:t>
            </a:r>
            <a:r>
              <a:rPr lang="en-US" sz="1000" b="0" i="1" dirty="0"/>
              <a:t>The Christian Mind</a:t>
            </a:r>
            <a:r>
              <a:rPr lang="en-US" sz="1000" b="0" dirty="0"/>
              <a:t>. </a:t>
            </a:r>
          </a:p>
          <a:p>
            <a:pPr defTabSz="939748">
              <a:spcBef>
                <a:spcPts val="0"/>
              </a:spcBef>
              <a:defRPr/>
            </a:pPr>
            <a:endParaRPr lang="en-US" sz="1000" b="0" dirty="0"/>
          </a:p>
          <a:p>
            <a:pPr defTabSz="939748">
              <a:spcBef>
                <a:spcPts val="0"/>
              </a:spcBef>
              <a:defRPr/>
            </a:pPr>
            <a:r>
              <a:rPr lang="en-US" sz="1000" b="0" dirty="0"/>
              <a:t>It was a challenge to the Christians of the 60’s and</a:t>
            </a:r>
            <a:r>
              <a:rPr lang="en-US" sz="1000" b="0" baseline="0" dirty="0"/>
              <a:t> I think it is more so a challenge in our present times.</a:t>
            </a:r>
            <a:endParaRPr lang="en-US" sz="1000" b="0" dirty="0"/>
          </a:p>
          <a:p>
            <a:pPr defTabSz="939748">
              <a:spcBef>
                <a:spcPts val="0"/>
              </a:spcBef>
              <a:defRPr/>
            </a:pPr>
            <a:endParaRPr lang="en-US" sz="1000" b="0" dirty="0"/>
          </a:p>
          <a:p>
            <a:pPr defTabSz="939748">
              <a:spcBef>
                <a:spcPts val="0"/>
              </a:spcBef>
              <a:defRPr/>
            </a:pPr>
            <a:r>
              <a:rPr lang="en-US" sz="1000" b="0" dirty="0"/>
              <a:t>By this expression </a:t>
            </a:r>
            <a:r>
              <a:rPr lang="en-US" sz="1000" b="0" dirty="0" err="1"/>
              <a:t>Blamires</a:t>
            </a:r>
            <a:r>
              <a:rPr lang="en-US" sz="1000" b="0" dirty="0"/>
              <a:t> did not meant that the Christian is to think only on religious topics all the time but rather they are to view every topic from a Christian perspective.  </a:t>
            </a:r>
          </a:p>
          <a:p>
            <a:pPr defTabSz="939748">
              <a:spcBef>
                <a:spcPts val="0"/>
              </a:spcBef>
              <a:defRPr/>
            </a:pPr>
            <a:endParaRPr lang="en-US" sz="1000" b="0" dirty="0"/>
          </a:p>
          <a:p>
            <a:pPr defTabSz="939748">
              <a:spcBef>
                <a:spcPts val="0"/>
              </a:spcBef>
              <a:defRPr/>
            </a:pPr>
            <a:r>
              <a:rPr lang="en-US" sz="1000" b="0" dirty="0"/>
              <a:t>This is another way of describing a Christian “</a:t>
            </a:r>
            <a:r>
              <a:rPr lang="en-US" sz="1000" b="0" i="1" dirty="0"/>
              <a:t>world view</a:t>
            </a:r>
            <a:r>
              <a:rPr lang="en-US" sz="1000" b="0" dirty="0"/>
              <a:t>.”</a:t>
            </a:r>
          </a:p>
        </p:txBody>
      </p:sp>
    </p:spTree>
    <p:extLst>
      <p:ext uri="{BB962C8B-B14F-4D97-AF65-F5344CB8AC3E}">
        <p14:creationId xmlns:p14="http://schemas.microsoft.com/office/powerpoint/2010/main" val="331388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5</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000" b="0" dirty="0"/>
              <a:t>One the authors basic premises is that …</a:t>
            </a:r>
          </a:p>
          <a:p>
            <a:pPr defTabSz="939748">
              <a:spcBef>
                <a:spcPts val="0"/>
              </a:spcBef>
              <a:defRPr/>
            </a:pPr>
            <a:endParaRPr lang="en-US" sz="1000" b="0" dirty="0"/>
          </a:p>
          <a:p>
            <a:pPr defTabSz="939748">
              <a:spcBef>
                <a:spcPts val="0"/>
              </a:spcBef>
              <a:defRPr/>
            </a:pPr>
            <a:r>
              <a:rPr lang="en-US" sz="1000" b="0" dirty="0"/>
              <a:t>“The Christian mind is the  prerequisite of Christian thinking, and Christian thinking is the prerequisite for Christian action.” - Harry </a:t>
            </a:r>
            <a:r>
              <a:rPr lang="en-US" sz="1000" b="0" dirty="0" err="1"/>
              <a:t>Blamires</a:t>
            </a:r>
            <a:endParaRPr lang="en-US" sz="1000" b="0" dirty="0"/>
          </a:p>
          <a:p>
            <a:pPr defTabSz="939748">
              <a:spcBef>
                <a:spcPts val="0"/>
              </a:spcBef>
              <a:defRPr/>
            </a:pPr>
            <a:endParaRPr lang="en-US" sz="1000" b="0" dirty="0"/>
          </a:p>
          <a:p>
            <a:pPr defTabSz="939748">
              <a:spcBef>
                <a:spcPts val="0"/>
              </a:spcBef>
              <a:defRPr/>
            </a:pPr>
            <a:r>
              <a:rPr lang="en-US" sz="1000" b="0" dirty="0"/>
              <a:t>But what is a Christian mind? Part two of the book identifies six characteristics.</a:t>
            </a:r>
          </a:p>
          <a:p>
            <a:pPr defTabSz="939748">
              <a:spcBef>
                <a:spcPts val="0"/>
              </a:spcBef>
              <a:defRPr/>
            </a:pPr>
            <a:endParaRPr lang="en-US" sz="1000" b="0" dirty="0"/>
          </a:p>
          <a:p>
            <a:pPr marL="228600" indent="-228600" defTabSz="939748">
              <a:spcBef>
                <a:spcPts val="0"/>
              </a:spcBef>
              <a:buAutoNum type="arabicPeriod"/>
              <a:defRPr/>
            </a:pPr>
            <a:r>
              <a:rPr lang="en-US" sz="1000" b="0" dirty="0"/>
              <a:t>A supernatural orientation. There is more to reality than the here and now and what we can see. </a:t>
            </a:r>
          </a:p>
        </p:txBody>
      </p:sp>
    </p:spTree>
    <p:extLst>
      <p:ext uri="{BB962C8B-B14F-4D97-AF65-F5344CB8AC3E}">
        <p14:creationId xmlns:p14="http://schemas.microsoft.com/office/powerpoint/2010/main" val="1074521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6</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000" b="0" dirty="0"/>
              <a:t>But what is a Christian mind? Part two of the book identifies six characteristics.</a:t>
            </a:r>
          </a:p>
          <a:p>
            <a:pPr defTabSz="939748">
              <a:spcBef>
                <a:spcPts val="0"/>
              </a:spcBef>
              <a:defRPr/>
            </a:pPr>
            <a:endParaRPr lang="en-US" sz="1000" b="0" dirty="0"/>
          </a:p>
          <a:p>
            <a:pPr marL="228600" indent="-228600" defTabSz="939748">
              <a:spcBef>
                <a:spcPts val="0"/>
              </a:spcBef>
              <a:buAutoNum type="arabicPeriod"/>
              <a:defRPr/>
            </a:pPr>
            <a:r>
              <a:rPr lang="en-US" sz="1000" b="0" dirty="0"/>
              <a:t>A supernatural orientation. There is more to reality than the here and now and what we can see. </a:t>
            </a:r>
          </a:p>
        </p:txBody>
      </p:sp>
    </p:spTree>
    <p:extLst>
      <p:ext uri="{BB962C8B-B14F-4D97-AF65-F5344CB8AC3E}">
        <p14:creationId xmlns:p14="http://schemas.microsoft.com/office/powerpoint/2010/main" val="4144885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7</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000" b="0" dirty="0"/>
              <a:t>But what is a Christian mind? Part two of the book identifies six characteristics.</a:t>
            </a:r>
          </a:p>
          <a:p>
            <a:pPr defTabSz="939748">
              <a:spcBef>
                <a:spcPts val="0"/>
              </a:spcBef>
              <a:defRPr/>
            </a:pPr>
            <a:endParaRPr lang="en-US" sz="1000" b="0" dirty="0"/>
          </a:p>
          <a:p>
            <a:pPr marL="228600" indent="-228600" defTabSz="939748">
              <a:spcBef>
                <a:spcPts val="0"/>
              </a:spcBef>
              <a:buAutoNum type="arabicPeriod"/>
              <a:defRPr/>
            </a:pPr>
            <a:r>
              <a:rPr lang="en-US" sz="1000" b="0" dirty="0"/>
              <a:t>A supernatural orientation. There is more to reality than the here and now and what we can see. </a:t>
            </a:r>
          </a:p>
        </p:txBody>
      </p:sp>
    </p:spTree>
    <p:extLst>
      <p:ext uri="{BB962C8B-B14F-4D97-AF65-F5344CB8AC3E}">
        <p14:creationId xmlns:p14="http://schemas.microsoft.com/office/powerpoint/2010/main" val="3383736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8</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000" b="0" dirty="0"/>
              <a:t>But what is a Christian mind? Part two of the book identifies six characteristics.</a:t>
            </a:r>
          </a:p>
          <a:p>
            <a:pPr defTabSz="939748">
              <a:spcBef>
                <a:spcPts val="0"/>
              </a:spcBef>
              <a:defRPr/>
            </a:pPr>
            <a:endParaRPr lang="en-US" sz="1000" b="0" dirty="0"/>
          </a:p>
          <a:p>
            <a:pPr marL="228600" indent="-228600" defTabSz="939748">
              <a:spcBef>
                <a:spcPts val="0"/>
              </a:spcBef>
              <a:buAutoNum type="arabicPeriod"/>
              <a:defRPr/>
            </a:pPr>
            <a:r>
              <a:rPr lang="en-US" sz="1000" b="0" dirty="0"/>
              <a:t>A supernatural orientation. There is more to reality than the here and now and what we can see. </a:t>
            </a:r>
          </a:p>
        </p:txBody>
      </p:sp>
    </p:spTree>
    <p:extLst>
      <p:ext uri="{BB962C8B-B14F-4D97-AF65-F5344CB8AC3E}">
        <p14:creationId xmlns:p14="http://schemas.microsoft.com/office/powerpoint/2010/main" val="4031476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9</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000" b="0" dirty="0"/>
              <a:t>But what is a Christian mind? Part two of the book identifies six characteristics.</a:t>
            </a:r>
          </a:p>
          <a:p>
            <a:pPr defTabSz="939748">
              <a:spcBef>
                <a:spcPts val="0"/>
              </a:spcBef>
              <a:defRPr/>
            </a:pPr>
            <a:endParaRPr lang="en-US" sz="1000" b="0" dirty="0"/>
          </a:p>
          <a:p>
            <a:pPr marL="228600" indent="-228600" defTabSz="939748">
              <a:spcBef>
                <a:spcPts val="0"/>
              </a:spcBef>
              <a:buAutoNum type="arabicPeriod"/>
              <a:defRPr/>
            </a:pPr>
            <a:r>
              <a:rPr lang="en-US" sz="1000" b="0" dirty="0"/>
              <a:t>A supernatural orientation. There is more to reality than the here and now and what we can see. </a:t>
            </a:r>
          </a:p>
        </p:txBody>
      </p:sp>
    </p:spTree>
    <p:extLst>
      <p:ext uri="{BB962C8B-B14F-4D97-AF65-F5344CB8AC3E}">
        <p14:creationId xmlns:p14="http://schemas.microsoft.com/office/powerpoint/2010/main" val="408209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43047"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a:t>Click to edit Master title style</a:t>
            </a:r>
          </a:p>
        </p:txBody>
      </p:sp>
      <p:sp>
        <p:nvSpPr>
          <p:cNvPr id="4304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3049" name="Rectangle 41"/>
          <p:cNvSpPr>
            <a:spLocks noGrp="1" noChangeArrowheads="1"/>
          </p:cNvSpPr>
          <p:nvPr>
            <p:ph type="dt" sz="quarter" idx="2"/>
          </p:nvPr>
        </p:nvSpPr>
        <p:spPr/>
        <p:txBody>
          <a:bodyPr/>
          <a:lstStyle>
            <a:lvl1pPr>
              <a:defRPr/>
            </a:lvl1pPr>
          </a:lstStyle>
          <a:p>
            <a:endParaRPr lang="en-US"/>
          </a:p>
        </p:txBody>
      </p:sp>
      <p:sp>
        <p:nvSpPr>
          <p:cNvPr id="43050" name="Rectangle 42"/>
          <p:cNvSpPr>
            <a:spLocks noGrp="1" noChangeArrowheads="1"/>
          </p:cNvSpPr>
          <p:nvPr>
            <p:ph type="ftr" sz="quarter" idx="3"/>
          </p:nvPr>
        </p:nvSpPr>
        <p:spPr/>
        <p:txBody>
          <a:bodyPr/>
          <a:lstStyle>
            <a:lvl1pPr>
              <a:defRPr/>
            </a:lvl1pPr>
          </a:lstStyle>
          <a:p>
            <a:endParaRPr lang="en-US"/>
          </a:p>
        </p:txBody>
      </p:sp>
      <p:sp>
        <p:nvSpPr>
          <p:cNvPr id="43051" name="Rectangle 43"/>
          <p:cNvSpPr>
            <a:spLocks noGrp="1" noChangeArrowheads="1"/>
          </p:cNvSpPr>
          <p:nvPr>
            <p:ph type="sldNum" sz="quarter" idx="4"/>
          </p:nvPr>
        </p:nvSpPr>
        <p:spPr/>
        <p:txBody>
          <a:bodyPr/>
          <a:lstStyle>
            <a:lvl1pPr>
              <a:defRPr/>
            </a:lvl1pPr>
          </a:lstStyle>
          <a:p>
            <a:fld id="{8E92890B-DB6A-46D2-8FB0-847C2C5FE78A}" type="slidenum">
              <a:rPr lang="en-US"/>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47"/>
                                        </p:tgtEl>
                                        <p:attrNameLst>
                                          <p:attrName>style.visibility</p:attrName>
                                        </p:attrNameLst>
                                      </p:cBhvr>
                                      <p:to>
                                        <p:strVal val="visible"/>
                                      </p:to>
                                    </p:set>
                                    <p:animEffect transition="in" filter="fade">
                                      <p:cBhvr>
                                        <p:cTn id="7" dur="2000"/>
                                        <p:tgtEl>
                                          <p:spTgt spid="430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48"/>
                                        </p:tgtEl>
                                        <p:attrNameLst>
                                          <p:attrName>style.visibility</p:attrName>
                                        </p:attrNameLst>
                                      </p:cBhvr>
                                      <p:to>
                                        <p:strVal val="visible"/>
                                      </p:to>
                                    </p:set>
                                    <p:animEffect transition="in" filter="fade">
                                      <p:cBhvr>
                                        <p:cTn id="10" dur="2000"/>
                                        <p:tgtEl>
                                          <p:spTgt spid="43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47" grpId="0"/>
      <p:bldP spid="43048" grpId="0">
        <p:tmplLst>
          <p:tmpl>
            <p:tnLst>
              <p:par>
                <p:cTn presetID="10" presetClass="entr" presetSubtype="0" fill="hold" nodeType="withEffect">
                  <p:stCondLst>
                    <p:cond delay="0"/>
                  </p:stCondLst>
                  <p:childTnLst>
                    <p:set>
                      <p:cBhvr>
                        <p:cTn dur="1" fill="hold">
                          <p:stCondLst>
                            <p:cond delay="0"/>
                          </p:stCondLst>
                        </p:cTn>
                        <p:tgtEl>
                          <p:spTgt spid="43048"/>
                        </p:tgtEl>
                        <p:attrNameLst>
                          <p:attrName>style.visibility</p:attrName>
                        </p:attrNameLst>
                      </p:cBhvr>
                      <p:to>
                        <p:strVal val="visible"/>
                      </p:to>
                    </p:set>
                    <p:animEffect transition="in" filter="fade">
                      <p:cBhvr>
                        <p:cTn dur="2000"/>
                        <p:tgtEl>
                          <p:spTgt spid="43048"/>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E23F14-3A90-42F0-BCFA-110BABC991A7}" type="slidenum">
              <a:rPr lang="en-US"/>
              <a:pPr/>
              <a:t>‹#›</a:t>
            </a:fld>
            <a:endParaRPr lang="en-US"/>
          </a:p>
        </p:txBody>
      </p:sp>
    </p:spTree>
    <p:extLst>
      <p:ext uri="{BB962C8B-B14F-4D97-AF65-F5344CB8AC3E}">
        <p14:creationId xmlns:p14="http://schemas.microsoft.com/office/powerpoint/2010/main" val="261219038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EE4794-141C-4B0B-AF2A-66887B72FA7C}" type="slidenum">
              <a:rPr lang="en-US"/>
              <a:pPr/>
              <a:t>‹#›</a:t>
            </a:fld>
            <a:endParaRPr lang="en-US"/>
          </a:p>
        </p:txBody>
      </p:sp>
    </p:spTree>
    <p:extLst>
      <p:ext uri="{BB962C8B-B14F-4D97-AF65-F5344CB8AC3E}">
        <p14:creationId xmlns:p14="http://schemas.microsoft.com/office/powerpoint/2010/main" val="13802908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9FD1D7-AD0D-4C57-AAAA-C5BB83566093}" type="slidenum">
              <a:rPr lang="en-US"/>
              <a:pPr/>
              <a:t>‹#›</a:t>
            </a:fld>
            <a:endParaRPr lang="en-US"/>
          </a:p>
        </p:txBody>
      </p:sp>
    </p:spTree>
    <p:extLst>
      <p:ext uri="{BB962C8B-B14F-4D97-AF65-F5344CB8AC3E}">
        <p14:creationId xmlns:p14="http://schemas.microsoft.com/office/powerpoint/2010/main" val="34536701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C1A411-95F2-4171-B1AD-EB8740DC1A03}" type="slidenum">
              <a:rPr lang="en-US"/>
              <a:pPr/>
              <a:t>‹#›</a:t>
            </a:fld>
            <a:endParaRPr lang="en-US"/>
          </a:p>
        </p:txBody>
      </p:sp>
    </p:spTree>
    <p:extLst>
      <p:ext uri="{BB962C8B-B14F-4D97-AF65-F5344CB8AC3E}">
        <p14:creationId xmlns:p14="http://schemas.microsoft.com/office/powerpoint/2010/main" val="45853690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B9BB1A-D368-49AE-AC81-E41CED563CD2}" type="slidenum">
              <a:rPr lang="en-US"/>
              <a:pPr/>
              <a:t>‹#›</a:t>
            </a:fld>
            <a:endParaRPr lang="en-US"/>
          </a:p>
        </p:txBody>
      </p:sp>
    </p:spTree>
    <p:extLst>
      <p:ext uri="{BB962C8B-B14F-4D97-AF65-F5344CB8AC3E}">
        <p14:creationId xmlns:p14="http://schemas.microsoft.com/office/powerpoint/2010/main" val="7820275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B5048-3A32-4649-965C-367B4971D939}" type="slidenum">
              <a:rPr lang="en-US"/>
              <a:pPr/>
              <a:t>‹#›</a:t>
            </a:fld>
            <a:endParaRPr lang="en-US"/>
          </a:p>
        </p:txBody>
      </p:sp>
    </p:spTree>
    <p:extLst>
      <p:ext uri="{BB962C8B-B14F-4D97-AF65-F5344CB8AC3E}">
        <p14:creationId xmlns:p14="http://schemas.microsoft.com/office/powerpoint/2010/main" val="32678640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1B33A77-5563-47D6-B3B7-BF2272596801}" type="slidenum">
              <a:rPr lang="en-US"/>
              <a:pPr/>
              <a:t>‹#›</a:t>
            </a:fld>
            <a:endParaRPr lang="en-US"/>
          </a:p>
        </p:txBody>
      </p:sp>
    </p:spTree>
    <p:extLst>
      <p:ext uri="{BB962C8B-B14F-4D97-AF65-F5344CB8AC3E}">
        <p14:creationId xmlns:p14="http://schemas.microsoft.com/office/powerpoint/2010/main" val="351017012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ADDA3E-68B4-4BC0-A2B8-F30F4A8C5922}" type="slidenum">
              <a:rPr lang="en-US"/>
              <a:pPr/>
              <a:t>‹#›</a:t>
            </a:fld>
            <a:endParaRPr lang="en-US"/>
          </a:p>
        </p:txBody>
      </p:sp>
    </p:spTree>
    <p:extLst>
      <p:ext uri="{BB962C8B-B14F-4D97-AF65-F5344CB8AC3E}">
        <p14:creationId xmlns:p14="http://schemas.microsoft.com/office/powerpoint/2010/main" val="384491547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9B7967-2C2E-4753-B745-92B91FB131AA}" type="slidenum">
              <a:rPr lang="en-US"/>
              <a:pPr/>
              <a:t>‹#›</a:t>
            </a:fld>
            <a:endParaRPr lang="en-US"/>
          </a:p>
        </p:txBody>
      </p:sp>
    </p:spTree>
    <p:extLst>
      <p:ext uri="{BB962C8B-B14F-4D97-AF65-F5344CB8AC3E}">
        <p14:creationId xmlns:p14="http://schemas.microsoft.com/office/powerpoint/2010/main" val="212264297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31822B-B471-48AB-AD09-886F0A4115D5}" type="slidenum">
              <a:rPr lang="en-US"/>
              <a:pPr/>
              <a:t>‹#›</a:t>
            </a:fld>
            <a:endParaRPr lang="en-US"/>
          </a:p>
        </p:txBody>
      </p:sp>
    </p:spTree>
    <p:extLst>
      <p:ext uri="{BB962C8B-B14F-4D97-AF65-F5344CB8AC3E}">
        <p14:creationId xmlns:p14="http://schemas.microsoft.com/office/powerpoint/2010/main" val="292462658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sp>
        <p:nvSpPr>
          <p:cNvPr id="42023"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2024"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en-US"/>
          </a:p>
        </p:txBody>
      </p:sp>
      <p:sp>
        <p:nvSpPr>
          <p:cNvPr id="42025"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en-US"/>
          </a:p>
        </p:txBody>
      </p:sp>
      <p:sp>
        <p:nvSpPr>
          <p:cNvPr id="42026"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FCA9A66A-2567-479F-A785-DF4A2D84FD28}" type="slidenum">
              <a:rPr lang="en-US"/>
              <a:pPr/>
              <a:t>‹#›</a:t>
            </a:fld>
            <a:endParaRPr lang="en-US"/>
          </a:p>
        </p:txBody>
      </p:sp>
      <p:sp>
        <p:nvSpPr>
          <p:cNvPr id="42027"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023"/>
                                        </p:tgtEl>
                                        <p:attrNameLst>
                                          <p:attrName>style.visibility</p:attrName>
                                        </p:attrNameLst>
                                      </p:cBhvr>
                                      <p:to>
                                        <p:strVal val="visible"/>
                                      </p:to>
                                    </p:set>
                                    <p:animEffect transition="in" filter="fade">
                                      <p:cBhvr>
                                        <p:cTn id="7" dur="2000"/>
                                        <p:tgtEl>
                                          <p:spTgt spid="420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027"/>
                                        </p:tgtEl>
                                        <p:attrNameLst>
                                          <p:attrName>style.visibility</p:attrName>
                                        </p:attrNameLst>
                                      </p:cBhvr>
                                      <p:to>
                                        <p:strVal val="visible"/>
                                      </p:to>
                                    </p:set>
                                    <p:animEffect transition="in" filter="fade">
                                      <p:cBhvr>
                                        <p:cTn id="10" dur="2000"/>
                                        <p:tgtEl>
                                          <p:spTgt spid="42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23" grpId="0"/>
      <p:bldP spid="42027" grpId="0">
        <p:tmplLst>
          <p:tmpl>
            <p:tnLst>
              <p:par>
                <p:cTn presetID="10" presetClass="entr" presetSubtype="0" fill="hold" nodeType="withEffect">
                  <p:stCondLst>
                    <p:cond delay="0"/>
                  </p:stCondLst>
                  <p:childTnLst>
                    <p:set>
                      <p:cBhvr>
                        <p:cTn dur="1" fill="hold">
                          <p:stCondLst>
                            <p:cond delay="0"/>
                          </p:stCondLst>
                        </p:cTn>
                        <p:tgtEl>
                          <p:spTgt spid="42027"/>
                        </p:tgtEl>
                        <p:attrNameLst>
                          <p:attrName>style.visibility</p:attrName>
                        </p:attrNameLst>
                      </p:cBhvr>
                      <p:to>
                        <p:strVal val="visible"/>
                      </p:to>
                    </p:set>
                    <p:animEffect transition="in" filter="fade">
                      <p:cBhvr>
                        <p:cTn dur="2000"/>
                        <p:tgtEl>
                          <p:spTgt spid="42027"/>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51459"/>
            <a:ext cx="12192000" cy="1015663"/>
          </a:xfrm>
        </p:spPr>
        <p:txBody>
          <a:bodyPr wrap="square">
            <a:spAutoFit/>
          </a:bodyPr>
          <a:lstStyle/>
          <a:p>
            <a:pPr>
              <a:spcBef>
                <a:spcPts val="0"/>
              </a:spcBef>
            </a:pPr>
            <a:r>
              <a:rPr lang="en-US" sz="6000" b="1" dirty="0"/>
              <a:t>A Christian’s View of the World</a:t>
            </a:r>
          </a:p>
        </p:txBody>
      </p:sp>
      <p:sp>
        <p:nvSpPr>
          <p:cNvPr id="2051" name="Rectangle 3"/>
          <p:cNvSpPr>
            <a:spLocks noGrp="1" noChangeArrowheads="1"/>
          </p:cNvSpPr>
          <p:nvPr>
            <p:ph type="subTitle" idx="1"/>
          </p:nvPr>
        </p:nvSpPr>
        <p:spPr>
          <a:xfrm>
            <a:off x="1524000" y="5715001"/>
            <a:ext cx="9144000" cy="584775"/>
          </a:xfrm>
        </p:spPr>
        <p:txBody>
          <a:bodyPr wrap="square">
            <a:spAutoFit/>
          </a:bodyPr>
          <a:lstStyle/>
          <a:p>
            <a:r>
              <a:rPr lang="en-US" b="1" i="1" dirty="0">
                <a:effectLst/>
              </a:rPr>
              <a:t>2 Peter 3:1-7 </a:t>
            </a:r>
            <a:endParaRPr lang="en-US" b="1" dirty="0">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circle(in)">
                                      <p:cBhvr>
                                        <p:cTn id="7" dur="2000"/>
                                        <p:tgtEl>
                                          <p:spTgt spid="2051">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52400"/>
            <a:ext cx="1981200" cy="3024797"/>
          </a:xfrm>
          <a:prstGeom prst="rect">
            <a:avLst/>
          </a:prstGeom>
        </p:spPr>
      </p:pic>
      <p:sp>
        <p:nvSpPr>
          <p:cNvPr id="4" name="Rectangle 2"/>
          <p:cNvSpPr txBox="1">
            <a:spLocks noChangeArrowheads="1"/>
          </p:cNvSpPr>
          <p:nvPr/>
        </p:nvSpPr>
        <p:spPr bwMode="auto">
          <a:xfrm>
            <a:off x="2209800" y="228600"/>
            <a:ext cx="9982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“The Christian mind is the  prerequisite of Christian thinking, and Christian thinking is the prerequisite for Christian action.” 									- </a:t>
            </a:r>
            <a:r>
              <a:rPr lang="en-US" sz="3200" i="1" kern="0" dirty="0">
                <a:effectLst/>
              </a:rPr>
              <a:t>Harry </a:t>
            </a:r>
            <a:r>
              <a:rPr lang="en-US" sz="3200" i="1" kern="0" dirty="0" err="1">
                <a:effectLst/>
              </a:rPr>
              <a:t>Blamires</a:t>
            </a:r>
            <a:endParaRPr lang="en-US" sz="3200" i="1" kern="0" dirty="0">
              <a:effectLst/>
            </a:endParaRPr>
          </a:p>
        </p:txBody>
      </p:sp>
      <p:sp>
        <p:nvSpPr>
          <p:cNvPr id="7" name="Rectangle 2"/>
          <p:cNvSpPr txBox="1">
            <a:spLocks noChangeArrowheads="1"/>
          </p:cNvSpPr>
          <p:nvPr/>
        </p:nvSpPr>
        <p:spPr bwMode="auto">
          <a:xfrm>
            <a:off x="0" y="3429000"/>
            <a:ext cx="12192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But what is a Christian mind? </a:t>
            </a:r>
          </a:p>
          <a:p>
            <a:pPr marL="514350" lvl="1" indent="-514350">
              <a:spcBef>
                <a:spcPts val="1200"/>
              </a:spcBef>
              <a:spcAft>
                <a:spcPts val="1200"/>
              </a:spcAft>
              <a:buFont typeface="Wingdings" panose="05000000000000000000" pitchFamily="2" charset="2"/>
              <a:buChar char="Ø"/>
            </a:pPr>
            <a:r>
              <a:rPr lang="en-US" sz="3200" kern="0" dirty="0">
                <a:effectLst/>
              </a:rPr>
              <a:t>Has a passion to live life to the glory of God.</a:t>
            </a:r>
          </a:p>
        </p:txBody>
      </p:sp>
    </p:spTree>
    <p:extLst>
      <p:ext uri="{BB962C8B-B14F-4D97-AF65-F5344CB8AC3E}">
        <p14:creationId xmlns:p14="http://schemas.microsoft.com/office/powerpoint/2010/main" val="20742305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4549" y="5212140"/>
            <a:ext cx="122841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buNone/>
            </a:pPr>
            <a:r>
              <a:rPr lang="en-US" i="1" kern="0" dirty="0">
                <a:effectLst/>
              </a:rPr>
              <a:t>This is now, beloved, the second letter I am writing to you in which I am stirring up your sincere mind by way of reminder, 						(2 Peter 3:1 NASB)</a:t>
            </a:r>
          </a:p>
        </p:txBody>
      </p:sp>
      <p:cxnSp>
        <p:nvCxnSpPr>
          <p:cNvPr id="4" name="Straight Connector 3"/>
          <p:cNvCxnSpPr/>
          <p:nvPr/>
        </p:nvCxnSpPr>
        <p:spPr>
          <a:xfrm>
            <a:off x="6246695" y="6187523"/>
            <a:ext cx="266870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4460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0" y="48126"/>
            <a:ext cx="12192000" cy="3508653"/>
          </a:xfrm>
        </p:spPr>
        <p:txBody>
          <a:bodyPr wrap="square">
            <a:spAutoFit/>
          </a:bodyPr>
          <a:lstStyle/>
          <a:p>
            <a:pPr marL="0" lvl="1" indent="0">
              <a:spcBef>
                <a:spcPts val="1200"/>
              </a:spcBef>
              <a:spcAft>
                <a:spcPts val="1200"/>
              </a:spcAft>
              <a:buNone/>
            </a:pPr>
            <a:r>
              <a:rPr lang="en-US" sz="3200" i="1" dirty="0">
                <a:effectLst/>
              </a:rPr>
              <a:t>For when they maintain this, it escapes their notice that by the word of God the heavens existed long ago and the earth was formed out of water and by water, 												2 Peter 3:5 NASB)</a:t>
            </a:r>
          </a:p>
          <a:p>
            <a:pPr marL="0" lvl="1" indent="0">
              <a:spcBef>
                <a:spcPts val="1200"/>
              </a:spcBef>
              <a:spcAft>
                <a:spcPts val="600"/>
              </a:spcAft>
              <a:buNone/>
            </a:pPr>
            <a:r>
              <a:rPr lang="en-US" sz="3200" i="1" dirty="0">
                <a:effectLst/>
              </a:rPr>
              <a:t>For this they willfully forget – NKJV</a:t>
            </a:r>
          </a:p>
          <a:p>
            <a:pPr marL="0" lvl="1" indent="0">
              <a:spcBef>
                <a:spcPts val="600"/>
              </a:spcBef>
              <a:spcAft>
                <a:spcPts val="600"/>
              </a:spcAft>
              <a:buNone/>
            </a:pPr>
            <a:r>
              <a:rPr lang="en-US" sz="3200" i="1" dirty="0">
                <a:effectLst/>
              </a:rPr>
              <a:t>For they deliberately overlook  - ESV</a:t>
            </a:r>
          </a:p>
        </p:txBody>
      </p:sp>
      <p:sp>
        <p:nvSpPr>
          <p:cNvPr id="3" name="Rectangle 3"/>
          <p:cNvSpPr txBox="1">
            <a:spLocks noChangeArrowheads="1"/>
          </p:cNvSpPr>
          <p:nvPr/>
        </p:nvSpPr>
        <p:spPr bwMode="auto">
          <a:xfrm>
            <a:off x="-34549" y="5257800"/>
            <a:ext cx="122265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buNone/>
            </a:pPr>
            <a:r>
              <a:rPr lang="en-US" i="1" kern="0" dirty="0">
                <a:effectLst/>
              </a:rPr>
              <a:t>that you should remember the words spoken beforehand by the holy prophets and the commandment of the Lord and Savior spoken by your apostles. (2 Peter 3:2 NASB)</a:t>
            </a:r>
          </a:p>
        </p:txBody>
      </p:sp>
      <p:cxnSp>
        <p:nvCxnSpPr>
          <p:cNvPr id="6" name="Straight Connector 5"/>
          <p:cNvCxnSpPr/>
          <p:nvPr/>
        </p:nvCxnSpPr>
        <p:spPr>
          <a:xfrm>
            <a:off x="6576264" y="565484"/>
            <a:ext cx="390725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3888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5474">
                                            <p:txEl>
                                              <p:pRg st="0" end="0"/>
                                            </p:txEl>
                                          </p:spTgt>
                                        </p:tgtEl>
                                        <p:attrNameLst>
                                          <p:attrName>style.visibility</p:attrName>
                                        </p:attrNameLst>
                                      </p:cBhvr>
                                      <p:to>
                                        <p:strVal val="visible"/>
                                      </p:to>
                                    </p:set>
                                    <p:animEffect transition="in" filter="circle(in)">
                                      <p:cBhvr>
                                        <p:cTn id="12" dur="2000"/>
                                        <p:tgtEl>
                                          <p:spTgt spid="1054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105474">
                                            <p:txEl>
                                              <p:pRg st="1" end="1"/>
                                            </p:txEl>
                                          </p:spTgt>
                                        </p:tgtEl>
                                        <p:attrNameLst>
                                          <p:attrName>style.visibility</p:attrName>
                                        </p:attrNameLst>
                                      </p:cBhvr>
                                      <p:to>
                                        <p:strVal val="visible"/>
                                      </p:to>
                                    </p:set>
                                    <p:animEffect transition="in" filter="circle(in)">
                                      <p:cBhvr>
                                        <p:cTn id="21" dur="2000"/>
                                        <p:tgtEl>
                                          <p:spTgt spid="105474">
                                            <p:txEl>
                                              <p:pRg st="1" end="1"/>
                                            </p:txEl>
                                          </p:spTgt>
                                        </p:tgtEl>
                                      </p:cBhvr>
                                    </p:animEffect>
                                  </p:childTnLst>
                                </p:cTn>
                              </p:par>
                            </p:childTnLst>
                          </p:cTn>
                        </p:par>
                        <p:par>
                          <p:cTn id="22" fill="hold">
                            <p:stCondLst>
                              <p:cond delay="4000"/>
                            </p:stCondLst>
                            <p:childTnLst>
                              <p:par>
                                <p:cTn id="23" presetID="6" presetClass="entr" presetSubtype="16" fill="hold" nodeType="afterEffect">
                                  <p:stCondLst>
                                    <p:cond delay="0"/>
                                  </p:stCondLst>
                                  <p:childTnLst>
                                    <p:set>
                                      <p:cBhvr>
                                        <p:cTn id="24" dur="1" fill="hold">
                                          <p:stCondLst>
                                            <p:cond delay="0"/>
                                          </p:stCondLst>
                                        </p:cTn>
                                        <p:tgtEl>
                                          <p:spTgt spid="105474">
                                            <p:txEl>
                                              <p:pRg st="2" end="2"/>
                                            </p:txEl>
                                          </p:spTgt>
                                        </p:tgtEl>
                                        <p:attrNameLst>
                                          <p:attrName>style.visibility</p:attrName>
                                        </p:attrNameLst>
                                      </p:cBhvr>
                                      <p:to>
                                        <p:strVal val="visible"/>
                                      </p:to>
                                    </p:set>
                                    <p:animEffect transition="in" filter="circle(in)">
                                      <p:cBhvr>
                                        <p:cTn id="25" dur="2000"/>
                                        <p:tgtEl>
                                          <p:spTgt spid="1054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0" y="60876"/>
            <a:ext cx="12192000" cy="584775"/>
          </a:xfrm>
        </p:spPr>
        <p:txBody>
          <a:bodyPr wrap="square">
            <a:spAutoFit/>
          </a:bodyPr>
          <a:lstStyle/>
          <a:p>
            <a:pPr marL="693738" lvl="1" indent="-687388">
              <a:spcBef>
                <a:spcPts val="1200"/>
              </a:spcBef>
              <a:spcAft>
                <a:spcPts val="1200"/>
              </a:spcAft>
              <a:buFont typeface="+mj-lt"/>
              <a:buAutoNum type="arabicParenR"/>
            </a:pPr>
            <a:r>
              <a:rPr lang="en-US" sz="3200" dirty="0">
                <a:effectLst/>
              </a:rPr>
              <a:t>The World Is A Work Of God’s Creation…</a:t>
            </a:r>
          </a:p>
        </p:txBody>
      </p:sp>
      <p:sp>
        <p:nvSpPr>
          <p:cNvPr id="3" name="Rectangle 3"/>
          <p:cNvSpPr txBox="1">
            <a:spLocks noChangeArrowheads="1"/>
          </p:cNvSpPr>
          <p:nvPr/>
        </p:nvSpPr>
        <p:spPr bwMode="auto">
          <a:xfrm>
            <a:off x="-34549" y="4795897"/>
            <a:ext cx="1228413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buNone/>
            </a:pPr>
            <a:r>
              <a:rPr lang="en-US" i="1" kern="0" dirty="0">
                <a:effectLst/>
              </a:rPr>
              <a:t>For when they maintain this, it escapes their notice that by the word of God the heavens existed long ago and the earth was formed out of water and by water,											(2 Peter 3:5 NASB)</a:t>
            </a:r>
          </a:p>
        </p:txBody>
      </p:sp>
    </p:spTree>
    <p:extLst>
      <p:ext uri="{BB962C8B-B14F-4D97-AF65-F5344CB8AC3E}">
        <p14:creationId xmlns:p14="http://schemas.microsoft.com/office/powerpoint/2010/main" val="34206179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circle(in)">
                                      <p:cBhvr>
                                        <p:cTn id="7" dur="2000"/>
                                        <p:tgtEl>
                                          <p:spTgt spid="105474">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0" y="60876"/>
            <a:ext cx="12192000" cy="3170099"/>
          </a:xfrm>
        </p:spPr>
        <p:txBody>
          <a:bodyPr wrap="square">
            <a:spAutoFit/>
          </a:bodyPr>
          <a:lstStyle/>
          <a:p>
            <a:pPr marL="693738" lvl="1" indent="-687388">
              <a:spcBef>
                <a:spcPts val="1200"/>
              </a:spcBef>
              <a:spcAft>
                <a:spcPts val="1200"/>
              </a:spcAft>
              <a:buFont typeface="+mj-lt"/>
              <a:buAutoNum type="arabicParenR"/>
            </a:pPr>
            <a:r>
              <a:rPr lang="en-US" sz="3200" dirty="0">
                <a:effectLst/>
              </a:rPr>
              <a:t>The World Is A Work Of God’s Creation…</a:t>
            </a:r>
          </a:p>
          <a:p>
            <a:pPr marL="693738" lvl="1" indent="-687388">
              <a:spcBef>
                <a:spcPts val="1200"/>
              </a:spcBef>
              <a:spcAft>
                <a:spcPts val="1200"/>
              </a:spcAft>
              <a:buFont typeface="+mj-lt"/>
              <a:buAutoNum type="arabicParenR"/>
            </a:pPr>
            <a:r>
              <a:rPr lang="en-US" sz="3200" dirty="0">
                <a:effectLst/>
              </a:rPr>
              <a:t>The World in which we live is a moral universe…</a:t>
            </a:r>
          </a:p>
          <a:p>
            <a:pPr marL="977900" lvl="1" indent="0">
              <a:spcBef>
                <a:spcPts val="1200"/>
              </a:spcBef>
              <a:spcAft>
                <a:spcPts val="1200"/>
              </a:spcAft>
              <a:buNone/>
            </a:pPr>
            <a:r>
              <a:rPr lang="en-US" sz="3200" i="1" dirty="0">
                <a:effectLst/>
              </a:rPr>
              <a:t>moral</a:t>
            </a:r>
            <a:r>
              <a:rPr lang="en-US" sz="3200" dirty="0">
                <a:effectLst/>
              </a:rPr>
              <a:t> - concerned with the principles of right and wrong behavior and the goodness or badness of human character.</a:t>
            </a:r>
          </a:p>
        </p:txBody>
      </p:sp>
      <p:sp>
        <p:nvSpPr>
          <p:cNvPr id="3" name="Rectangle 3"/>
          <p:cNvSpPr txBox="1">
            <a:spLocks noChangeArrowheads="1"/>
          </p:cNvSpPr>
          <p:nvPr/>
        </p:nvSpPr>
        <p:spPr bwMode="auto">
          <a:xfrm>
            <a:off x="-34549" y="5715000"/>
            <a:ext cx="1228413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buNone/>
            </a:pPr>
            <a:r>
              <a:rPr lang="en-US" i="1" kern="0" dirty="0">
                <a:effectLst/>
              </a:rPr>
              <a:t>through which the world at that time was destroyed, being flooded with water. 	(2 Peter 3:6 NASB)</a:t>
            </a:r>
          </a:p>
        </p:txBody>
      </p:sp>
    </p:spTree>
    <p:extLst>
      <p:ext uri="{BB962C8B-B14F-4D97-AF65-F5344CB8AC3E}">
        <p14:creationId xmlns:p14="http://schemas.microsoft.com/office/powerpoint/2010/main" val="22066727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5474">
                                            <p:txEl>
                                              <p:pRg st="1" end="1"/>
                                            </p:txEl>
                                          </p:spTgt>
                                        </p:tgtEl>
                                        <p:attrNameLst>
                                          <p:attrName>style.visibility</p:attrName>
                                        </p:attrNameLst>
                                      </p:cBhvr>
                                      <p:to>
                                        <p:strVal val="visible"/>
                                      </p:to>
                                    </p:set>
                                    <p:animEffect transition="in" filter="circle(in)">
                                      <p:cBhvr>
                                        <p:cTn id="7" dur="2000"/>
                                        <p:tgtEl>
                                          <p:spTgt spid="105474">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105474">
                                            <p:txEl>
                                              <p:pRg st="2" end="2"/>
                                            </p:txEl>
                                          </p:spTgt>
                                        </p:tgtEl>
                                        <p:attrNameLst>
                                          <p:attrName>style.visibility</p:attrName>
                                        </p:attrNameLst>
                                      </p:cBhvr>
                                      <p:to>
                                        <p:strVal val="visible"/>
                                      </p:to>
                                    </p:set>
                                    <p:animEffect transition="in" filter="circle(in)">
                                      <p:cBhvr>
                                        <p:cTn id="15" dur="2000"/>
                                        <p:tgtEl>
                                          <p:spTgt spid="1054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0" y="60876"/>
            <a:ext cx="12192000" cy="2185214"/>
          </a:xfrm>
        </p:spPr>
        <p:txBody>
          <a:bodyPr wrap="square">
            <a:spAutoFit/>
          </a:bodyPr>
          <a:lstStyle/>
          <a:p>
            <a:pPr marL="693738" lvl="1" indent="-687388">
              <a:spcBef>
                <a:spcPts val="1200"/>
              </a:spcBef>
              <a:spcAft>
                <a:spcPts val="1200"/>
              </a:spcAft>
              <a:buFont typeface="+mj-lt"/>
              <a:buAutoNum type="arabicParenR"/>
            </a:pPr>
            <a:r>
              <a:rPr lang="en-US" sz="3200" dirty="0">
                <a:effectLst/>
              </a:rPr>
              <a:t>The World Is A Work Of God’s Creation…</a:t>
            </a:r>
          </a:p>
          <a:p>
            <a:pPr marL="693738" lvl="1" indent="-687388">
              <a:spcBef>
                <a:spcPts val="1200"/>
              </a:spcBef>
              <a:spcAft>
                <a:spcPts val="1200"/>
              </a:spcAft>
              <a:buFont typeface="+mj-lt"/>
              <a:buAutoNum type="arabicParenR"/>
            </a:pPr>
            <a:r>
              <a:rPr lang="en-US" sz="3200" dirty="0">
                <a:effectLst/>
              </a:rPr>
              <a:t>The World in which we live is a moral universe…</a:t>
            </a:r>
          </a:p>
          <a:p>
            <a:pPr marL="693738" lvl="1" indent="-687388">
              <a:spcBef>
                <a:spcPts val="1200"/>
              </a:spcBef>
              <a:spcAft>
                <a:spcPts val="1200"/>
              </a:spcAft>
              <a:buFont typeface="+mj-lt"/>
              <a:buAutoNum type="arabicParenR"/>
            </a:pPr>
            <a:r>
              <a:rPr lang="en-US" sz="3200" dirty="0">
                <a:effectLst/>
              </a:rPr>
              <a:t>The World Is Destined For Judgment…</a:t>
            </a:r>
            <a:endParaRPr lang="en-US" sz="3200" i="1" dirty="0">
              <a:effectLst/>
            </a:endParaRPr>
          </a:p>
        </p:txBody>
      </p:sp>
      <p:sp>
        <p:nvSpPr>
          <p:cNvPr id="3" name="Rectangle 3"/>
          <p:cNvSpPr txBox="1">
            <a:spLocks noChangeArrowheads="1"/>
          </p:cNvSpPr>
          <p:nvPr/>
        </p:nvSpPr>
        <p:spPr bwMode="auto">
          <a:xfrm>
            <a:off x="-34549" y="5181600"/>
            <a:ext cx="122841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buNone/>
            </a:pPr>
            <a:r>
              <a:rPr lang="en-US" i="1" kern="0" dirty="0">
                <a:effectLst/>
              </a:rPr>
              <a:t>But by His word the present heavens and earth are being reserved for fire, kept for the day of judgment and destruction of ungodly men. (2 Peter 3:7 NASB)</a:t>
            </a:r>
          </a:p>
        </p:txBody>
      </p:sp>
    </p:spTree>
    <p:extLst>
      <p:ext uri="{BB962C8B-B14F-4D97-AF65-F5344CB8AC3E}">
        <p14:creationId xmlns:p14="http://schemas.microsoft.com/office/powerpoint/2010/main" val="38075848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5474">
                                            <p:txEl>
                                              <p:pRg st="2" end="2"/>
                                            </p:txEl>
                                          </p:spTgt>
                                        </p:tgtEl>
                                        <p:attrNameLst>
                                          <p:attrName>style.visibility</p:attrName>
                                        </p:attrNameLst>
                                      </p:cBhvr>
                                      <p:to>
                                        <p:strVal val="visible"/>
                                      </p:to>
                                    </p:set>
                                    <p:animEffect transition="in" filter="circle(in)">
                                      <p:cBhvr>
                                        <p:cTn id="7" dur="2000"/>
                                        <p:tgtEl>
                                          <p:spTgt spid="105474">
                                            <p:txEl>
                                              <p:pRg st="2" end="2"/>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0" y="76200"/>
            <a:ext cx="12192000" cy="4093428"/>
          </a:xfrm>
        </p:spPr>
        <p:txBody>
          <a:bodyPr wrap="square">
            <a:spAutoFit/>
          </a:bodyPr>
          <a:lstStyle/>
          <a:p>
            <a:pPr marL="568325" lvl="1" indent="-568325">
              <a:spcBef>
                <a:spcPts val="3000"/>
              </a:spcBef>
              <a:spcAft>
                <a:spcPts val="3000"/>
              </a:spcAft>
              <a:buFont typeface="+mj-lt"/>
              <a:buAutoNum type="arabicParenR"/>
            </a:pPr>
            <a:r>
              <a:rPr lang="en-US" sz="3200" dirty="0">
                <a:effectLst/>
              </a:rPr>
              <a:t>The World is a Work of God’s Creation… </a:t>
            </a:r>
          </a:p>
          <a:p>
            <a:pPr marL="568325" lvl="1" indent="-568325">
              <a:lnSpc>
                <a:spcPct val="200000"/>
              </a:lnSpc>
              <a:spcBef>
                <a:spcPts val="3000"/>
              </a:spcBef>
              <a:spcAft>
                <a:spcPts val="3000"/>
              </a:spcAft>
              <a:buFont typeface="+mj-lt"/>
              <a:buAutoNum type="arabicParenR"/>
            </a:pPr>
            <a:r>
              <a:rPr lang="en-US" sz="3200" dirty="0">
                <a:effectLst/>
              </a:rPr>
              <a:t>The World in which we live is a moral universe…</a:t>
            </a:r>
          </a:p>
          <a:p>
            <a:pPr marL="568325" lvl="1" indent="-568325">
              <a:lnSpc>
                <a:spcPct val="200000"/>
              </a:lnSpc>
              <a:spcBef>
                <a:spcPts val="3000"/>
              </a:spcBef>
              <a:spcAft>
                <a:spcPts val="3000"/>
              </a:spcAft>
              <a:buFont typeface="+mj-lt"/>
              <a:buAutoNum type="arabicParenR"/>
            </a:pPr>
            <a:r>
              <a:rPr lang="en-US" sz="3200" dirty="0">
                <a:effectLst/>
              </a:rPr>
              <a:t>The World is Destined for Judgment…</a:t>
            </a:r>
          </a:p>
        </p:txBody>
      </p:sp>
      <p:sp>
        <p:nvSpPr>
          <p:cNvPr id="3" name="Rectangle 3"/>
          <p:cNvSpPr txBox="1">
            <a:spLocks noChangeArrowheads="1"/>
          </p:cNvSpPr>
          <p:nvPr/>
        </p:nvSpPr>
        <p:spPr bwMode="auto">
          <a:xfrm>
            <a:off x="-834617" y="6197026"/>
            <a:ext cx="185900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buNone/>
            </a:pPr>
            <a:r>
              <a:rPr lang="en-US" i="1" kern="0" dirty="0">
                <a:effectLst/>
              </a:rPr>
              <a:t>…</a:t>
            </a:r>
          </a:p>
        </p:txBody>
      </p:sp>
      <p:sp>
        <p:nvSpPr>
          <p:cNvPr id="4" name="Rectangle 2"/>
          <p:cNvSpPr txBox="1">
            <a:spLocks noChangeArrowheads="1"/>
          </p:cNvSpPr>
          <p:nvPr/>
        </p:nvSpPr>
        <p:spPr bwMode="auto">
          <a:xfrm>
            <a:off x="4930324" y="669668"/>
            <a:ext cx="65551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b="1" i="1" kern="0" dirty="0">
                <a:effectLst/>
              </a:rPr>
              <a:t>We Were Created By God!</a:t>
            </a:r>
          </a:p>
        </p:txBody>
      </p:sp>
      <p:sp>
        <p:nvSpPr>
          <p:cNvPr id="6" name="Rectangle 2"/>
          <p:cNvSpPr txBox="1">
            <a:spLocks noChangeArrowheads="1"/>
          </p:cNvSpPr>
          <p:nvPr/>
        </p:nvSpPr>
        <p:spPr bwMode="auto">
          <a:xfrm>
            <a:off x="4876800" y="2310825"/>
            <a:ext cx="7086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b="1" i="1" kern="0" dirty="0">
                <a:effectLst/>
              </a:rPr>
              <a:t>We are Responsible To God!</a:t>
            </a:r>
          </a:p>
        </p:txBody>
      </p:sp>
      <p:sp>
        <p:nvSpPr>
          <p:cNvPr id="7" name="Rectangle 2"/>
          <p:cNvSpPr txBox="1">
            <a:spLocks noChangeArrowheads="1"/>
          </p:cNvSpPr>
          <p:nvPr/>
        </p:nvSpPr>
        <p:spPr bwMode="auto">
          <a:xfrm>
            <a:off x="4876800" y="4104382"/>
            <a:ext cx="687722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b="1" i="1" kern="0" dirty="0">
                <a:effectLst/>
              </a:rPr>
              <a:t>We are destined for a day of accountability before God!</a:t>
            </a:r>
          </a:p>
        </p:txBody>
      </p:sp>
    </p:spTree>
    <p:extLst>
      <p:ext uri="{BB962C8B-B14F-4D97-AF65-F5344CB8AC3E}">
        <p14:creationId xmlns:p14="http://schemas.microsoft.com/office/powerpoint/2010/main" val="31319197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circle(in)">
                                      <p:cBhvr>
                                        <p:cTn id="7" dur="2000"/>
                                        <p:tgtEl>
                                          <p:spTgt spid="105474">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5474">
                                            <p:txEl>
                                              <p:pRg st="1" end="1"/>
                                            </p:txEl>
                                          </p:spTgt>
                                        </p:tgtEl>
                                        <p:attrNameLst>
                                          <p:attrName>style.visibility</p:attrName>
                                        </p:attrNameLst>
                                      </p:cBhvr>
                                      <p:to>
                                        <p:strVal val="visible"/>
                                      </p:to>
                                    </p:set>
                                    <p:animEffect transition="in" filter="circle(in)">
                                      <p:cBhvr>
                                        <p:cTn id="11" dur="2000"/>
                                        <p:tgtEl>
                                          <p:spTgt spid="105474">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105474">
                                            <p:txEl>
                                              <p:pRg st="2" end="2"/>
                                            </p:txEl>
                                          </p:spTgt>
                                        </p:tgtEl>
                                        <p:attrNameLst>
                                          <p:attrName>style.visibility</p:attrName>
                                        </p:attrNameLst>
                                      </p:cBhvr>
                                      <p:to>
                                        <p:strVal val="visible"/>
                                      </p:to>
                                    </p:set>
                                    <p:animEffect transition="in" filter="circle(in)">
                                      <p:cBhvr>
                                        <p:cTn id="15" dur="2000"/>
                                        <p:tgtEl>
                                          <p:spTgt spid="10547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2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164" y="76201"/>
            <a:ext cx="7818120" cy="6667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869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6FC724-F963-4511-9325-F4438ED45ED1}"/>
              </a:ext>
            </a:extLst>
          </p:cNvPr>
          <p:cNvSpPr txBox="1"/>
          <p:nvPr/>
        </p:nvSpPr>
        <p:spPr>
          <a:xfrm>
            <a:off x="0" y="0"/>
            <a:ext cx="12192000" cy="5563511"/>
          </a:xfrm>
          <a:prstGeom prst="rect">
            <a:avLst/>
          </a:prstGeom>
          <a:noFill/>
        </p:spPr>
        <p:txBody>
          <a:bodyPr wrap="square" rtlCol="0">
            <a:spAutoFit/>
          </a:bodyPr>
          <a:lstStyle/>
          <a:p>
            <a:pPr>
              <a:lnSpc>
                <a:spcPts val="4800"/>
              </a:lnSpc>
            </a:pPr>
            <a:r>
              <a:rPr lang="en-US" sz="3200" i="1" dirty="0"/>
              <a:t>Now I am no longer in the world, but these are in the world, and I come to You. Holy Father, keep through Your name those whom You have given Me, that they may be one as We are. While I was with them in the world, I kept them in Your name. Those whom You gave Me I have kept; and none of them is lost except the son of perdition, that the Scripture might be fulfilled. But now I come to You, and these things I speak in the world, that they may have My joy fulfilled in themselves. </a:t>
            </a:r>
          </a:p>
        </p:txBody>
      </p:sp>
      <p:sp>
        <p:nvSpPr>
          <p:cNvPr id="4" name="TextBox 3">
            <a:extLst>
              <a:ext uri="{FF2B5EF4-FFF2-40B4-BE49-F238E27FC236}">
                <a16:creationId xmlns:a16="http://schemas.microsoft.com/office/drawing/2014/main" id="{3628A060-E6F4-44D5-9F26-36C0183433FC}"/>
              </a:ext>
            </a:extLst>
          </p:cNvPr>
          <p:cNvSpPr txBox="1"/>
          <p:nvPr/>
        </p:nvSpPr>
        <p:spPr>
          <a:xfrm>
            <a:off x="7239000" y="5562600"/>
            <a:ext cx="4876800" cy="584775"/>
          </a:xfrm>
          <a:prstGeom prst="rect">
            <a:avLst/>
          </a:prstGeom>
          <a:noFill/>
        </p:spPr>
        <p:txBody>
          <a:bodyPr wrap="square" rtlCol="0">
            <a:spAutoFit/>
          </a:bodyPr>
          <a:lstStyle/>
          <a:p>
            <a:r>
              <a:rPr lang="en-US" sz="3200" i="1" dirty="0"/>
              <a:t>- John 17:11-16 NKJV</a:t>
            </a:r>
            <a:endParaRPr lang="en-US" sz="3200" dirty="0"/>
          </a:p>
        </p:txBody>
      </p:sp>
    </p:spTree>
    <p:extLst>
      <p:ext uri="{BB962C8B-B14F-4D97-AF65-F5344CB8AC3E}">
        <p14:creationId xmlns:p14="http://schemas.microsoft.com/office/powerpoint/2010/main" val="27396708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6FC724-F963-4511-9325-F4438ED45ED1}"/>
              </a:ext>
            </a:extLst>
          </p:cNvPr>
          <p:cNvSpPr txBox="1"/>
          <p:nvPr/>
        </p:nvSpPr>
        <p:spPr>
          <a:xfrm>
            <a:off x="0" y="0"/>
            <a:ext cx="12192000" cy="3716851"/>
          </a:xfrm>
          <a:prstGeom prst="rect">
            <a:avLst/>
          </a:prstGeom>
          <a:noFill/>
        </p:spPr>
        <p:txBody>
          <a:bodyPr wrap="square" rtlCol="0">
            <a:spAutoFit/>
          </a:bodyPr>
          <a:lstStyle/>
          <a:p>
            <a:pPr>
              <a:lnSpc>
                <a:spcPts val="4800"/>
              </a:lnSpc>
            </a:pPr>
            <a:r>
              <a:rPr lang="en-US" sz="3200" i="1" dirty="0"/>
              <a:t>I have given them Your word; and the world has hated them because they are not of the world, just as I am not of the world. I do not pray that You should take them out of the world, but that You should keep them from the evil one. They are not of the world, just as I am not of the world. </a:t>
            </a:r>
          </a:p>
        </p:txBody>
      </p:sp>
      <p:sp>
        <p:nvSpPr>
          <p:cNvPr id="4" name="TextBox 3">
            <a:extLst>
              <a:ext uri="{FF2B5EF4-FFF2-40B4-BE49-F238E27FC236}">
                <a16:creationId xmlns:a16="http://schemas.microsoft.com/office/drawing/2014/main" id="{7C5FB32F-2EE4-43F6-B2DB-6E5EE6CFFFD3}"/>
              </a:ext>
            </a:extLst>
          </p:cNvPr>
          <p:cNvSpPr txBox="1"/>
          <p:nvPr/>
        </p:nvSpPr>
        <p:spPr>
          <a:xfrm>
            <a:off x="7239000" y="5511225"/>
            <a:ext cx="4876800" cy="584775"/>
          </a:xfrm>
          <a:prstGeom prst="rect">
            <a:avLst/>
          </a:prstGeom>
          <a:noFill/>
        </p:spPr>
        <p:txBody>
          <a:bodyPr wrap="square" rtlCol="0">
            <a:spAutoFit/>
          </a:bodyPr>
          <a:lstStyle/>
          <a:p>
            <a:r>
              <a:rPr lang="en-US" sz="3200" i="1" dirty="0"/>
              <a:t>- John 17:11-16 NKJV</a:t>
            </a:r>
            <a:endParaRPr lang="en-US" sz="3200" dirty="0"/>
          </a:p>
        </p:txBody>
      </p:sp>
    </p:spTree>
    <p:extLst>
      <p:ext uri="{BB962C8B-B14F-4D97-AF65-F5344CB8AC3E}">
        <p14:creationId xmlns:p14="http://schemas.microsoft.com/office/powerpoint/2010/main" val="35666504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62401" y="0"/>
            <a:ext cx="4491895" cy="6858000"/>
          </a:xfrm>
          <a:prstGeom prst="rect">
            <a:avLst/>
          </a:prstGeom>
        </p:spPr>
      </p:pic>
    </p:spTree>
    <p:extLst>
      <p:ext uri="{BB962C8B-B14F-4D97-AF65-F5344CB8AC3E}">
        <p14:creationId xmlns:p14="http://schemas.microsoft.com/office/powerpoint/2010/main" val="10830716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52400"/>
            <a:ext cx="1981200" cy="3024797"/>
          </a:xfrm>
          <a:prstGeom prst="rect">
            <a:avLst/>
          </a:prstGeom>
        </p:spPr>
      </p:pic>
      <p:sp>
        <p:nvSpPr>
          <p:cNvPr id="4" name="Rectangle 2"/>
          <p:cNvSpPr txBox="1">
            <a:spLocks noChangeArrowheads="1"/>
          </p:cNvSpPr>
          <p:nvPr/>
        </p:nvSpPr>
        <p:spPr bwMode="auto">
          <a:xfrm>
            <a:off x="2209800" y="228600"/>
            <a:ext cx="9982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“The Christian mind is the  prerequisite of Christian thinking, and Christian thinking is the prerequisite for Christian action.” 									- </a:t>
            </a:r>
            <a:r>
              <a:rPr lang="en-US" sz="3200" i="1" kern="0" dirty="0">
                <a:effectLst/>
              </a:rPr>
              <a:t>Harry </a:t>
            </a:r>
            <a:r>
              <a:rPr lang="en-US" sz="3200" i="1" kern="0" dirty="0" err="1">
                <a:effectLst/>
              </a:rPr>
              <a:t>Blamires</a:t>
            </a:r>
            <a:endParaRPr lang="en-US" sz="3200" i="1" kern="0" dirty="0">
              <a:effectLst/>
            </a:endParaRPr>
          </a:p>
        </p:txBody>
      </p:sp>
      <p:sp>
        <p:nvSpPr>
          <p:cNvPr id="7" name="Rectangle 2"/>
          <p:cNvSpPr txBox="1">
            <a:spLocks noChangeArrowheads="1"/>
          </p:cNvSpPr>
          <p:nvPr/>
        </p:nvSpPr>
        <p:spPr bwMode="auto">
          <a:xfrm>
            <a:off x="0" y="3429000"/>
            <a:ext cx="12192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But what is a Christian mind? </a:t>
            </a:r>
          </a:p>
          <a:p>
            <a:pPr marL="514350" lvl="1" indent="-514350">
              <a:spcBef>
                <a:spcPts val="1200"/>
              </a:spcBef>
              <a:spcAft>
                <a:spcPts val="1200"/>
              </a:spcAft>
              <a:buFont typeface="Wingdings" panose="05000000000000000000" pitchFamily="2" charset="2"/>
              <a:buChar char="Ø"/>
            </a:pPr>
            <a:r>
              <a:rPr lang="en-US" sz="3200" kern="0" dirty="0">
                <a:effectLst/>
              </a:rPr>
              <a:t>A supernatural orientation. There is more to reality than the here and now and what we can see. </a:t>
            </a:r>
          </a:p>
        </p:txBody>
      </p:sp>
    </p:spTree>
    <p:extLst>
      <p:ext uri="{BB962C8B-B14F-4D97-AF65-F5344CB8AC3E}">
        <p14:creationId xmlns:p14="http://schemas.microsoft.com/office/powerpoint/2010/main" val="30633198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2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circle(in)">
                                      <p:cBhvr>
                                        <p:cTn id="16" dur="2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52400"/>
            <a:ext cx="1981200" cy="3024797"/>
          </a:xfrm>
          <a:prstGeom prst="rect">
            <a:avLst/>
          </a:prstGeom>
        </p:spPr>
      </p:pic>
      <p:sp>
        <p:nvSpPr>
          <p:cNvPr id="4" name="Rectangle 2"/>
          <p:cNvSpPr txBox="1">
            <a:spLocks noChangeArrowheads="1"/>
          </p:cNvSpPr>
          <p:nvPr/>
        </p:nvSpPr>
        <p:spPr bwMode="auto">
          <a:xfrm>
            <a:off x="2209800" y="228600"/>
            <a:ext cx="9982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“The Christian mind is the  prerequisite of Christian thinking, and Christian thinking is the prerequisite for Christian action.” 									- </a:t>
            </a:r>
            <a:r>
              <a:rPr lang="en-US" sz="3200" i="1" kern="0" dirty="0">
                <a:effectLst/>
              </a:rPr>
              <a:t>Harry </a:t>
            </a:r>
            <a:r>
              <a:rPr lang="en-US" sz="3200" i="1" kern="0" dirty="0" err="1">
                <a:effectLst/>
              </a:rPr>
              <a:t>Blamires</a:t>
            </a:r>
            <a:endParaRPr lang="en-US" sz="3200" i="1" kern="0" dirty="0">
              <a:effectLst/>
            </a:endParaRPr>
          </a:p>
        </p:txBody>
      </p:sp>
      <p:sp>
        <p:nvSpPr>
          <p:cNvPr id="7" name="Rectangle 2"/>
          <p:cNvSpPr txBox="1">
            <a:spLocks noChangeArrowheads="1"/>
          </p:cNvSpPr>
          <p:nvPr/>
        </p:nvSpPr>
        <p:spPr bwMode="auto">
          <a:xfrm>
            <a:off x="0" y="3429000"/>
            <a:ext cx="12192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But what is a Christian mind? </a:t>
            </a:r>
          </a:p>
          <a:p>
            <a:pPr marL="514350" lvl="1" indent="-514350">
              <a:spcBef>
                <a:spcPts val="1200"/>
              </a:spcBef>
              <a:spcAft>
                <a:spcPts val="1200"/>
              </a:spcAft>
              <a:buFont typeface="Wingdings" panose="05000000000000000000" pitchFamily="2" charset="2"/>
              <a:buChar char="Ø"/>
            </a:pPr>
            <a:r>
              <a:rPr lang="en-US" sz="3200" kern="0" dirty="0">
                <a:effectLst/>
              </a:rPr>
              <a:t>An awareness of evil and what it has done in perverting “the noblest things.” </a:t>
            </a:r>
          </a:p>
        </p:txBody>
      </p:sp>
    </p:spTree>
    <p:extLst>
      <p:ext uri="{BB962C8B-B14F-4D97-AF65-F5344CB8AC3E}">
        <p14:creationId xmlns:p14="http://schemas.microsoft.com/office/powerpoint/2010/main" val="27010104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52400"/>
            <a:ext cx="1981200" cy="3024797"/>
          </a:xfrm>
          <a:prstGeom prst="rect">
            <a:avLst/>
          </a:prstGeom>
        </p:spPr>
      </p:pic>
      <p:sp>
        <p:nvSpPr>
          <p:cNvPr id="4" name="Rectangle 2"/>
          <p:cNvSpPr txBox="1">
            <a:spLocks noChangeArrowheads="1"/>
          </p:cNvSpPr>
          <p:nvPr/>
        </p:nvSpPr>
        <p:spPr bwMode="auto">
          <a:xfrm>
            <a:off x="2209800" y="228600"/>
            <a:ext cx="9982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“The Christian mind is the  prerequisite of Christian thinking, and Christian thinking is the prerequisite for Christian action.” 									- </a:t>
            </a:r>
            <a:r>
              <a:rPr lang="en-US" sz="3200" i="1" kern="0" dirty="0">
                <a:effectLst/>
              </a:rPr>
              <a:t>Harry </a:t>
            </a:r>
            <a:r>
              <a:rPr lang="en-US" sz="3200" i="1" kern="0" dirty="0" err="1">
                <a:effectLst/>
              </a:rPr>
              <a:t>Blamires</a:t>
            </a:r>
            <a:endParaRPr lang="en-US" sz="3200" i="1" kern="0" dirty="0">
              <a:effectLst/>
            </a:endParaRPr>
          </a:p>
        </p:txBody>
      </p:sp>
      <p:sp>
        <p:nvSpPr>
          <p:cNvPr id="7" name="Rectangle 2"/>
          <p:cNvSpPr txBox="1">
            <a:spLocks noChangeArrowheads="1"/>
          </p:cNvSpPr>
          <p:nvPr/>
        </p:nvSpPr>
        <p:spPr bwMode="auto">
          <a:xfrm>
            <a:off x="0" y="3429000"/>
            <a:ext cx="12192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But what is a Christian mind? </a:t>
            </a:r>
          </a:p>
          <a:p>
            <a:pPr marL="514350" lvl="1" indent="-514350">
              <a:spcBef>
                <a:spcPts val="1200"/>
              </a:spcBef>
              <a:spcAft>
                <a:spcPts val="1200"/>
              </a:spcAft>
              <a:buFont typeface="Wingdings" panose="05000000000000000000" pitchFamily="2" charset="2"/>
              <a:buChar char="Ø"/>
            </a:pPr>
            <a:r>
              <a:rPr lang="en-US" sz="3200" kern="0" dirty="0">
                <a:effectLst/>
              </a:rPr>
              <a:t>A conception of truth that depends on God’s revelation.</a:t>
            </a:r>
          </a:p>
        </p:txBody>
      </p:sp>
    </p:spTree>
    <p:extLst>
      <p:ext uri="{BB962C8B-B14F-4D97-AF65-F5344CB8AC3E}">
        <p14:creationId xmlns:p14="http://schemas.microsoft.com/office/powerpoint/2010/main" val="4333111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52400"/>
            <a:ext cx="1981200" cy="3024797"/>
          </a:xfrm>
          <a:prstGeom prst="rect">
            <a:avLst/>
          </a:prstGeom>
        </p:spPr>
      </p:pic>
      <p:sp>
        <p:nvSpPr>
          <p:cNvPr id="4" name="Rectangle 2"/>
          <p:cNvSpPr txBox="1">
            <a:spLocks noChangeArrowheads="1"/>
          </p:cNvSpPr>
          <p:nvPr/>
        </p:nvSpPr>
        <p:spPr bwMode="auto">
          <a:xfrm>
            <a:off x="2209800" y="228600"/>
            <a:ext cx="9982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“The Christian mind is the  prerequisite of Christian thinking, and Christian thinking is the prerequisite for Christian action.” 									- </a:t>
            </a:r>
            <a:r>
              <a:rPr lang="en-US" sz="3200" i="1" kern="0" dirty="0">
                <a:effectLst/>
              </a:rPr>
              <a:t>Harry </a:t>
            </a:r>
            <a:r>
              <a:rPr lang="en-US" sz="3200" i="1" kern="0" dirty="0" err="1">
                <a:effectLst/>
              </a:rPr>
              <a:t>Blamires</a:t>
            </a:r>
            <a:endParaRPr lang="en-US" sz="3200" i="1" kern="0" dirty="0">
              <a:effectLst/>
            </a:endParaRPr>
          </a:p>
        </p:txBody>
      </p:sp>
      <p:sp>
        <p:nvSpPr>
          <p:cNvPr id="7" name="Rectangle 2"/>
          <p:cNvSpPr txBox="1">
            <a:spLocks noChangeArrowheads="1"/>
          </p:cNvSpPr>
          <p:nvPr/>
        </p:nvSpPr>
        <p:spPr bwMode="auto">
          <a:xfrm>
            <a:off x="0" y="3429000"/>
            <a:ext cx="121920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But what is a Christian mind? </a:t>
            </a:r>
          </a:p>
          <a:p>
            <a:pPr marL="514350" lvl="1" indent="-514350">
              <a:spcBef>
                <a:spcPts val="1200"/>
              </a:spcBef>
              <a:spcAft>
                <a:spcPts val="1200"/>
              </a:spcAft>
              <a:buFont typeface="Wingdings" panose="05000000000000000000" pitchFamily="2" charset="2"/>
              <a:buChar char="Ø"/>
            </a:pPr>
            <a:r>
              <a:rPr lang="en-US" sz="3200" kern="0" dirty="0">
                <a:effectLst/>
              </a:rPr>
              <a:t>An acceptance of authority. We must know what God requires and submit to it. He is the final authority in all of reality, things present and things to come.</a:t>
            </a:r>
          </a:p>
        </p:txBody>
      </p:sp>
    </p:spTree>
    <p:extLst>
      <p:ext uri="{BB962C8B-B14F-4D97-AF65-F5344CB8AC3E}">
        <p14:creationId xmlns:p14="http://schemas.microsoft.com/office/powerpoint/2010/main" val="28364153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52400"/>
            <a:ext cx="1981200" cy="3024797"/>
          </a:xfrm>
          <a:prstGeom prst="rect">
            <a:avLst/>
          </a:prstGeom>
        </p:spPr>
      </p:pic>
      <p:sp>
        <p:nvSpPr>
          <p:cNvPr id="4" name="Rectangle 2"/>
          <p:cNvSpPr txBox="1">
            <a:spLocks noChangeArrowheads="1"/>
          </p:cNvSpPr>
          <p:nvPr/>
        </p:nvSpPr>
        <p:spPr bwMode="auto">
          <a:xfrm>
            <a:off x="2209800" y="228600"/>
            <a:ext cx="9982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“The Christian mind is the  prerequisite of Christian thinking, and Christian thinking is the prerequisite for Christian action.” 									- </a:t>
            </a:r>
            <a:r>
              <a:rPr lang="en-US" sz="3200" i="1" kern="0" dirty="0">
                <a:effectLst/>
              </a:rPr>
              <a:t>Harry </a:t>
            </a:r>
            <a:r>
              <a:rPr lang="en-US" sz="3200" i="1" kern="0" dirty="0" err="1">
                <a:effectLst/>
              </a:rPr>
              <a:t>Blamires</a:t>
            </a:r>
            <a:endParaRPr lang="en-US" sz="3200" i="1" kern="0" dirty="0">
              <a:effectLst/>
            </a:endParaRPr>
          </a:p>
        </p:txBody>
      </p:sp>
      <p:sp>
        <p:nvSpPr>
          <p:cNvPr id="7" name="Rectangle 2"/>
          <p:cNvSpPr txBox="1">
            <a:spLocks noChangeArrowheads="1"/>
          </p:cNvSpPr>
          <p:nvPr/>
        </p:nvSpPr>
        <p:spPr bwMode="auto">
          <a:xfrm>
            <a:off x="0" y="3429000"/>
            <a:ext cx="12192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But what is a Christian mind? </a:t>
            </a:r>
          </a:p>
          <a:p>
            <a:pPr marL="514350" lvl="1" indent="-514350">
              <a:spcBef>
                <a:spcPts val="1200"/>
              </a:spcBef>
              <a:spcAft>
                <a:spcPts val="1200"/>
              </a:spcAft>
              <a:buFont typeface="Wingdings" panose="05000000000000000000" pitchFamily="2" charset="2"/>
              <a:buChar char="Ø"/>
            </a:pPr>
            <a:r>
              <a:rPr lang="en-US" sz="3200" kern="0" dirty="0">
                <a:effectLst/>
              </a:rPr>
              <a:t>A concern for the person, realizing that people are not machines. Human life has value.</a:t>
            </a:r>
          </a:p>
        </p:txBody>
      </p:sp>
    </p:spTree>
    <p:extLst>
      <p:ext uri="{BB962C8B-B14F-4D97-AF65-F5344CB8AC3E}">
        <p14:creationId xmlns:p14="http://schemas.microsoft.com/office/powerpoint/2010/main" val="5101808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12864</TotalTime>
  <Words>3990</Words>
  <Application>Microsoft Office PowerPoint</Application>
  <PresentationFormat>Widescreen</PresentationFormat>
  <Paragraphs>207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Verdana</vt:lpstr>
      <vt:lpstr>Wingdings</vt:lpstr>
      <vt:lpstr>Globe</vt:lpstr>
      <vt:lpstr>A Christian’s View of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Salvation</dc:title>
  <dc:creator>Bob James</dc:creator>
  <cp:lastModifiedBy>Bob James</cp:lastModifiedBy>
  <cp:revision>563</cp:revision>
  <cp:lastPrinted>2013-09-21T10:31:46Z</cp:lastPrinted>
  <dcterms:created xsi:type="dcterms:W3CDTF">2004-07-31T01:33:44Z</dcterms:created>
  <dcterms:modified xsi:type="dcterms:W3CDTF">2019-03-24T10:40:40Z</dcterms:modified>
</cp:coreProperties>
</file>