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0"/>
  </p:notesMasterIdLst>
  <p:sldIdLst>
    <p:sldId id="256" r:id="rId2"/>
    <p:sldId id="283" r:id="rId3"/>
    <p:sldId id="275" r:id="rId4"/>
    <p:sldId id="279" r:id="rId5"/>
    <p:sldId id="282" r:id="rId6"/>
    <p:sldId id="274" r:id="rId7"/>
    <p:sldId id="281" r:id="rId8"/>
    <p:sldId id="259" r:id="rId9"/>
  </p:sldIdLst>
  <p:sldSz cx="9144000" cy="5715000" type="screen16x10"/>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356616" algn="l" rtl="0" fontAlgn="base">
      <a:spcBef>
        <a:spcPct val="0"/>
      </a:spcBef>
      <a:spcAft>
        <a:spcPct val="0"/>
      </a:spcAft>
      <a:defRPr kern="1200">
        <a:solidFill>
          <a:schemeClr val="tx1"/>
        </a:solidFill>
        <a:latin typeface="Verdana" pitchFamily="34" charset="0"/>
        <a:ea typeface="+mn-ea"/>
        <a:cs typeface="Arial" charset="0"/>
      </a:defRPr>
    </a:lvl2pPr>
    <a:lvl3pPr marL="713232" algn="l" rtl="0" fontAlgn="base">
      <a:spcBef>
        <a:spcPct val="0"/>
      </a:spcBef>
      <a:spcAft>
        <a:spcPct val="0"/>
      </a:spcAft>
      <a:defRPr kern="1200">
        <a:solidFill>
          <a:schemeClr val="tx1"/>
        </a:solidFill>
        <a:latin typeface="Verdana" pitchFamily="34" charset="0"/>
        <a:ea typeface="+mn-ea"/>
        <a:cs typeface="Arial" charset="0"/>
      </a:defRPr>
    </a:lvl3pPr>
    <a:lvl4pPr marL="1069848" algn="l" rtl="0" fontAlgn="base">
      <a:spcBef>
        <a:spcPct val="0"/>
      </a:spcBef>
      <a:spcAft>
        <a:spcPct val="0"/>
      </a:spcAft>
      <a:defRPr kern="1200">
        <a:solidFill>
          <a:schemeClr val="tx1"/>
        </a:solidFill>
        <a:latin typeface="Verdana" pitchFamily="34" charset="0"/>
        <a:ea typeface="+mn-ea"/>
        <a:cs typeface="Arial" charset="0"/>
      </a:defRPr>
    </a:lvl4pPr>
    <a:lvl5pPr marL="1426464" algn="l" rtl="0" fontAlgn="base">
      <a:spcBef>
        <a:spcPct val="0"/>
      </a:spcBef>
      <a:spcAft>
        <a:spcPct val="0"/>
      </a:spcAft>
      <a:defRPr kern="1200">
        <a:solidFill>
          <a:schemeClr val="tx1"/>
        </a:solidFill>
        <a:latin typeface="Verdana" pitchFamily="34" charset="0"/>
        <a:ea typeface="+mn-ea"/>
        <a:cs typeface="Arial" charset="0"/>
      </a:defRPr>
    </a:lvl5pPr>
    <a:lvl6pPr marL="1783080" algn="l" defTabSz="713232" rtl="0" eaLnBrk="1" latinLnBrk="0" hangingPunct="1">
      <a:defRPr kern="1200">
        <a:solidFill>
          <a:schemeClr val="tx1"/>
        </a:solidFill>
        <a:latin typeface="Verdana" pitchFamily="34" charset="0"/>
        <a:ea typeface="+mn-ea"/>
        <a:cs typeface="Arial" charset="0"/>
      </a:defRPr>
    </a:lvl6pPr>
    <a:lvl7pPr marL="2139696" algn="l" defTabSz="713232" rtl="0" eaLnBrk="1" latinLnBrk="0" hangingPunct="1">
      <a:defRPr kern="1200">
        <a:solidFill>
          <a:schemeClr val="tx1"/>
        </a:solidFill>
        <a:latin typeface="Verdana" pitchFamily="34" charset="0"/>
        <a:ea typeface="+mn-ea"/>
        <a:cs typeface="Arial" charset="0"/>
      </a:defRPr>
    </a:lvl7pPr>
    <a:lvl8pPr marL="2496312" algn="l" defTabSz="713232" rtl="0" eaLnBrk="1" latinLnBrk="0" hangingPunct="1">
      <a:defRPr kern="1200">
        <a:solidFill>
          <a:schemeClr val="tx1"/>
        </a:solidFill>
        <a:latin typeface="Verdana" pitchFamily="34" charset="0"/>
        <a:ea typeface="+mn-ea"/>
        <a:cs typeface="Arial" charset="0"/>
      </a:defRPr>
    </a:lvl8pPr>
    <a:lvl9pPr marL="2852928" algn="l" defTabSz="713232"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9565" autoAdjust="0"/>
  </p:normalViewPr>
  <p:slideViewPr>
    <p:cSldViewPr>
      <p:cViewPr varScale="1">
        <p:scale>
          <a:sx n="68" d="100"/>
          <a:sy n="68" d="100"/>
        </p:scale>
        <p:origin x="1810" y="62"/>
      </p:cViewPr>
      <p:guideLst>
        <p:guide orient="horz" pos="1800"/>
        <p:guide pos="2880"/>
      </p:guideLst>
    </p:cSldViewPr>
  </p:slideViewPr>
  <p:outlineViewPr>
    <p:cViewPr>
      <p:scale>
        <a:sx n="33" d="100"/>
        <a:sy n="33" d="100"/>
      </p:scale>
      <p:origin x="0" y="0"/>
    </p:cViewPr>
  </p:outlineViewPr>
  <p:notesTextViewPr>
    <p:cViewPr>
      <p:scale>
        <a:sx n="100" d="100"/>
        <a:sy n="100" d="100"/>
      </p:scale>
      <p:origin x="0" y="-3898"/>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1F5D0-BFB8-4156-9836-75D35F8468A0}" type="datetimeFigureOut">
              <a:rPr lang="en-US" smtClean="0"/>
              <a:t>3/27/2019</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34EF2D-F532-4DAC-BEC0-85AA801CCBCC}" type="slidenum">
              <a:rPr lang="en-US" smtClean="0"/>
              <a:t>‹#›</a:t>
            </a:fld>
            <a:endParaRPr lang="en-US"/>
          </a:p>
        </p:txBody>
      </p:sp>
    </p:spTree>
    <p:extLst>
      <p:ext uri="{BB962C8B-B14F-4D97-AF65-F5344CB8AC3E}">
        <p14:creationId xmlns:p14="http://schemas.microsoft.com/office/powerpoint/2010/main" val="205011093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Our Hosts: James  &amp; Loretta Newman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Saturday Night: Russ and Kay </a:t>
            </a:r>
            <a:r>
              <a:rPr lang="en-US" b="1" i="1" dirty="0" err="1">
                <a:latin typeface="Verdana" panose="020B0604030504040204" pitchFamily="34" charset="0"/>
                <a:ea typeface="Verdana" panose="020B0604030504040204" pitchFamily="34" charset="0"/>
                <a:cs typeface="Verdana" panose="020B0604030504040204" pitchFamily="34" charset="0"/>
              </a:rPr>
              <a:t>LaGrone</a:t>
            </a: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4485 </a:t>
            </a:r>
            <a:r>
              <a:rPr lang="en-US" b="1" i="1" dirty="0" err="1">
                <a:latin typeface="Verdana" panose="020B0604030504040204" pitchFamily="34" charset="0"/>
                <a:ea typeface="Verdana" panose="020B0604030504040204" pitchFamily="34" charset="0"/>
                <a:cs typeface="Verdana" panose="020B0604030504040204" pitchFamily="34" charset="0"/>
              </a:rPr>
              <a:t>Missendell</a:t>
            </a:r>
            <a:r>
              <a:rPr lang="en-US" b="1" i="1" dirty="0">
                <a:latin typeface="Verdana" panose="020B0604030504040204" pitchFamily="34" charset="0"/>
                <a:ea typeface="Verdana" panose="020B0604030504040204" pitchFamily="34" charset="0"/>
                <a:cs typeface="Verdana" panose="020B0604030504040204" pitchFamily="34" charset="0"/>
              </a:rPr>
              <a:t> Lane Norcross GA 30092 USA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Sunday Potluck: Rod and Paula </a:t>
            </a:r>
            <a:r>
              <a:rPr lang="en-US" b="1" i="1" dirty="0" err="1">
                <a:latin typeface="Verdana" panose="020B0604030504040204" pitchFamily="34" charset="0"/>
                <a:ea typeface="Verdana" panose="020B0604030504040204" pitchFamily="34" charset="0"/>
                <a:cs typeface="Verdana" panose="020B0604030504040204" pitchFamily="34" charset="0"/>
              </a:rPr>
              <a:t>Hovater</a:t>
            </a:r>
            <a:r>
              <a:rPr lang="en-US" b="1" i="1" dirty="0">
                <a:latin typeface="Verdana" panose="020B0604030504040204" pitchFamily="34" charset="0"/>
                <a:ea typeface="Verdana" panose="020B0604030504040204" pitchFamily="34" charset="0"/>
                <a:cs typeface="Verdana" panose="020B060403050404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340 Chaffin Road,</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 Roswell, GA 30075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Sunday Dinner: Marty Broadwell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Monday Breakfast: Sewell and </a:t>
            </a:r>
            <a:r>
              <a:rPr lang="en-US" b="1" i="1" dirty="0" err="1">
                <a:latin typeface="Verdana" panose="020B0604030504040204" pitchFamily="34" charset="0"/>
                <a:ea typeface="Verdana" panose="020B0604030504040204" pitchFamily="34" charset="0"/>
                <a:cs typeface="Verdana" panose="020B0604030504040204" pitchFamily="34" charset="0"/>
              </a:rPr>
              <a:t>Canita</a:t>
            </a:r>
            <a:r>
              <a:rPr lang="en-US" b="1" i="1" dirty="0">
                <a:latin typeface="Verdana" panose="020B0604030504040204" pitchFamily="34" charset="0"/>
                <a:ea typeface="Verdana" panose="020B0604030504040204" pitchFamily="34" charset="0"/>
                <a:cs typeface="Verdana" panose="020B0604030504040204" pitchFamily="34" charset="0"/>
              </a:rPr>
              <a:t> Hall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3327 Stonecrest Court,</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 Atlanta, GA 30341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Monday Dinner: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Erik and Samantha Borlaug</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3230 Chamblee Tucker Road,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Atlanta, GA 33041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Florine Ruffin</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2890 Old Jackson Road</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 Locust Grove, GA 30248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Tuesday Lunch</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Mike and Erin </a:t>
            </a:r>
            <a:r>
              <a:rPr lang="en-US" b="1" i="1" dirty="0" err="1">
                <a:latin typeface="Verdana" panose="020B0604030504040204" pitchFamily="34" charset="0"/>
                <a:ea typeface="Verdana" panose="020B0604030504040204" pitchFamily="34" charset="0"/>
                <a:cs typeface="Verdana" panose="020B0604030504040204" pitchFamily="34" charset="0"/>
              </a:rPr>
              <a:t>Krek</a:t>
            </a:r>
            <a:r>
              <a:rPr lang="en-US" b="1" i="1" dirty="0">
                <a:latin typeface="Verdana" panose="020B0604030504040204" pitchFamily="34" charset="0"/>
                <a:ea typeface="Verdana" panose="020B0604030504040204" pitchFamily="34" charset="0"/>
                <a:cs typeface="Verdana" panose="020B0604030504040204" pitchFamily="34" charset="0"/>
              </a:rPr>
              <a:t> and group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288 Station Mill Dr NW</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 Norcross, GA 30092</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Tuesday Dinner</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Ryan and Nicki Poe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2311 Birdie Lane </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Duluth 30096</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Wednesday Breakfast</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Bill Sanchez</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Wednesday Dinner</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Jack and Georgia Johnson</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2919 Mockingbird Circle</a:t>
            </a: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 Duluth, GA 30096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2 Kings 6:8-16 NKJV  </a:t>
            </a:r>
            <a:r>
              <a:rPr lang="en-US" b="0" i="1" dirty="0">
                <a:latin typeface="Verdana" panose="020B0604030504040204" pitchFamily="34" charset="0"/>
                <a:ea typeface="Verdana" panose="020B0604030504040204" pitchFamily="34" charset="0"/>
                <a:cs typeface="Verdana" panose="020B0604030504040204" pitchFamily="34" charset="0"/>
              </a:rPr>
              <a:t>Now the king of Syria was making war against Israel; and he consulted with his servants, saying, "My camp will be in such and such a place."  - 9  And the man of God sent to the king of Israel, saying, "Beware that you do not pass this place, for the Syrians are coming down there."  - 10  Then the king of Israel sent someone to the place of which the man of God had told him. Thus he warned him, and he was watchful there, not just once or twice.  - 11  Therefore the heart of the king of Syria was greatly troubled by this thing; and he called his servants and said to them, "Will you not show me which of us is for the king of Israel?"  - 12  And one of his servants said, "None, my lord, O king; but Elisha, the prophet who is in Israel, tells the king of Israel the words that you speak in your bedroom."  - 13  So he said, "Go and see where he is, that I may send and get him." And it was told him, saying, "Surely he is in Dothan."  - 14  Therefore he sent horses and chariots and a great army there, and they came by night and surrounded the city.  - 15  And when the servant of the man of God arose early and went out, there was an army, surrounding the city with horses and chariots. And his servant said to him, "Alas, my master! What shall we do?"  - 16  So he answered, "Do not fear, for those who are with us are more than those who are with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1" dirty="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a:latin typeface="Verdana" panose="020B0604030504040204" pitchFamily="34" charset="0"/>
                <a:ea typeface="Verdana" panose="020B0604030504040204" pitchFamily="34" charset="0"/>
                <a:cs typeface="Verdana" panose="020B0604030504040204" pitchFamily="34" charset="0"/>
              </a:rPr>
              <a:t>2 Kings 6:17 NKJV  </a:t>
            </a:r>
            <a:r>
              <a:rPr lang="en-US" b="0" i="1" dirty="0">
                <a:latin typeface="Verdana" panose="020B0604030504040204" pitchFamily="34" charset="0"/>
                <a:ea typeface="Verdana" panose="020B0604030504040204" pitchFamily="34" charset="0"/>
                <a:cs typeface="Verdana" panose="020B0604030504040204" pitchFamily="34" charset="0"/>
              </a:rPr>
              <a:t>And Elisha prayed, and said, "LORD, I pray, open his eyes that he may see." Then the LORD opened the eyes of the young man, and he saw. And behold, the mountain was full of horses and chariots of fire all around Elisha.</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4434EF2D-F532-4DAC-BEC0-85AA801CCBCC}" type="slidenum">
              <a:rPr lang="en-US" smtClean="0"/>
              <a:t>1</a:t>
            </a:fld>
            <a:endParaRPr lang="en-US"/>
          </a:p>
        </p:txBody>
      </p:sp>
    </p:spTree>
    <p:extLst>
      <p:ext uri="{BB962C8B-B14F-4D97-AF65-F5344CB8AC3E}">
        <p14:creationId xmlns:p14="http://schemas.microsoft.com/office/powerpoint/2010/main" val="269610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sz="1000" b="1" i="1" dirty="0"/>
              <a:t>Romans 3:1-4 NKJV  </a:t>
            </a:r>
            <a:r>
              <a:rPr lang="en-US" sz="1000" i="1" dirty="0"/>
              <a:t>What advantage then has the Jew, or what is the profit of circumcision?  - 2  Much in every way! Chiefly because to them were committed the oracles of God.  - </a:t>
            </a:r>
            <a:r>
              <a:rPr lang="en-US" sz="1000" b="1" i="1" dirty="0"/>
              <a:t>3  For what if some did not believe? Will their unbelief make the faithfulness of God without effect?</a:t>
            </a:r>
            <a:r>
              <a:rPr lang="en-US" sz="1000" i="1" dirty="0"/>
              <a:t>  - 4  Certainly not! Indeed, let God be true but every man a liar. As it is written: "THAT YOU MAY BE JUSTIFIED IN YOUR WORDS, AND MAY OVERCOME WHEN YOU ARE JUDGED.“</a:t>
            </a:r>
          </a:p>
          <a:p>
            <a:endParaRPr lang="en-US" sz="1000" i="1" dirty="0"/>
          </a:p>
          <a:p>
            <a:r>
              <a:rPr lang="en-US" sz="1000" b="1" i="1" dirty="0"/>
              <a:t>2 Timothy 2:11-13 NKJV  </a:t>
            </a:r>
            <a:r>
              <a:rPr lang="en-US" sz="1000" i="1" dirty="0"/>
              <a:t>This is a faithful saying: For if we died with Him, We shall also live with Him.  - 12  If we endure, We shall also reign with Him. If we deny Him, He also will deny us.  - </a:t>
            </a:r>
            <a:r>
              <a:rPr lang="en-US" sz="1000" b="1" i="1" dirty="0"/>
              <a:t>13  If we are faithless, He remains faithful; He cannot deny Himself.</a:t>
            </a:r>
          </a:p>
          <a:p>
            <a:endParaRPr lang="en-US" sz="1000" b="1" i="1" dirty="0"/>
          </a:p>
          <a:p>
            <a:r>
              <a:rPr lang="en-US" sz="1000" b="1" i="1" dirty="0"/>
              <a:t>2 Timothy 2:16-19 NASB  </a:t>
            </a:r>
            <a:r>
              <a:rPr lang="en-US" sz="1000" b="0" i="1" dirty="0"/>
              <a:t>But avoid worldly and empty chatter, for it will lead to further ungodliness,   - 17  and their talk will spread like gangrene. Among them are Hymenaeus and Philetus,   - 18  men who have gone astray from the truth saying that the resurrection has already taken place, and they upset the faith of some.   - 19  Nevertheless, the firm foundation of God stands, having this seal, "The Lord knows those who are His," and, "Everyone who names the name of the Lord is to abstain from wickedness."</a:t>
            </a:r>
          </a:p>
        </p:txBody>
      </p:sp>
      <p:sp>
        <p:nvSpPr>
          <p:cNvPr id="4" name="Slide Number Placeholder 3"/>
          <p:cNvSpPr>
            <a:spLocks noGrp="1"/>
          </p:cNvSpPr>
          <p:nvPr>
            <p:ph type="sldNum" sz="quarter" idx="10"/>
          </p:nvPr>
        </p:nvSpPr>
        <p:spPr/>
        <p:txBody>
          <a:bodyPr/>
          <a:lstStyle/>
          <a:p>
            <a:fld id="{4434EF2D-F532-4DAC-BEC0-85AA801CCBCC}" type="slidenum">
              <a:rPr lang="en-US" smtClean="0"/>
              <a:t>2</a:t>
            </a:fld>
            <a:endParaRPr lang="en-US"/>
          </a:p>
        </p:txBody>
      </p:sp>
    </p:spTree>
    <p:extLst>
      <p:ext uri="{BB962C8B-B14F-4D97-AF65-F5344CB8AC3E}">
        <p14:creationId xmlns:p14="http://schemas.microsoft.com/office/powerpoint/2010/main" val="34060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sz="1100" b="1" i="1" dirty="0"/>
              <a:t>As we close our studies this week</a:t>
            </a:r>
          </a:p>
          <a:p>
            <a:endParaRPr lang="en-US" sz="1100" b="1" i="1" dirty="0"/>
          </a:p>
          <a:p>
            <a:r>
              <a:rPr lang="en-US" sz="1100" b="1" i="1" dirty="0"/>
              <a:t>The Christians View of the World  …  Identity-Based Behavior  …  Three Dimensional Living  …  Exhortation  … and tonight, </a:t>
            </a:r>
            <a:r>
              <a:rPr lang="en-US" sz="1100" b="1" i="1" dirty="0">
                <a:highlight>
                  <a:srgbClr val="FFFF00"/>
                </a:highlight>
              </a:rPr>
              <a:t>The Christians Reality</a:t>
            </a:r>
          </a:p>
          <a:p>
            <a:endParaRPr lang="en-US" sz="1100" b="1" i="1" dirty="0"/>
          </a:p>
          <a:p>
            <a:r>
              <a:rPr lang="en-US" sz="1100" b="1" i="1" dirty="0"/>
              <a:t>Mind Over Matter </a:t>
            </a:r>
            <a:r>
              <a:rPr lang="en-US" sz="1100" dirty="0"/>
              <a:t>– I know folks in the northeast who often go out during the winter without a coat.  Other folks, not so much … if someone asked them why they would go out in the cold without coats or sweaters they would often respond saying that they weren’t cold. </a:t>
            </a:r>
          </a:p>
          <a:p>
            <a:endParaRPr lang="en-US" sz="1100" dirty="0"/>
          </a:p>
          <a:p>
            <a:r>
              <a:rPr lang="en-US" sz="1100" dirty="0"/>
              <a:t>I’m pretty sure that the athletes and military veterans in attendance tonight have at some time during their training been “encouraged” to ignore feelings of hot or cold or fatigue or pain … you see, it’s all mind over matter…</a:t>
            </a:r>
          </a:p>
          <a:p>
            <a:endParaRPr lang="en-US" sz="1100" dirty="0"/>
          </a:p>
          <a:p>
            <a:r>
              <a:rPr lang="en-US" sz="1100" dirty="0"/>
              <a:t>Most of us have seen </a:t>
            </a:r>
            <a:r>
              <a:rPr lang="en-US" sz="1100" i="1" dirty="0"/>
              <a:t>Motivational Posters </a:t>
            </a:r>
            <a:r>
              <a:rPr lang="en-US" sz="1100" i="0" dirty="0"/>
              <a:t>like this one from a cross fit gym  … or this one from a yoga class…</a:t>
            </a:r>
            <a:endParaRPr lang="en-US" sz="1100" b="1" i="1" dirty="0"/>
          </a:p>
        </p:txBody>
      </p:sp>
      <p:sp>
        <p:nvSpPr>
          <p:cNvPr id="4" name="Slide Number Placeholder 3"/>
          <p:cNvSpPr>
            <a:spLocks noGrp="1"/>
          </p:cNvSpPr>
          <p:nvPr>
            <p:ph type="sldNum" sz="quarter" idx="10"/>
          </p:nvPr>
        </p:nvSpPr>
        <p:spPr/>
        <p:txBody>
          <a:bodyPr/>
          <a:lstStyle/>
          <a:p>
            <a:fld id="{4434EF2D-F532-4DAC-BEC0-85AA801CCBCC}" type="slidenum">
              <a:rPr lang="en-US" smtClean="0"/>
              <a:t>3</a:t>
            </a:fld>
            <a:endParaRPr lang="en-US"/>
          </a:p>
        </p:txBody>
      </p:sp>
    </p:spTree>
    <p:extLst>
      <p:ext uri="{BB962C8B-B14F-4D97-AF65-F5344CB8AC3E}">
        <p14:creationId xmlns:p14="http://schemas.microsoft.com/office/powerpoint/2010/main" val="3779349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I wholly support the premise that the way we think changes our perception of reality … note that I said “our </a:t>
            </a:r>
            <a:r>
              <a:rPr lang="en-US" b="1" i="1" dirty="0"/>
              <a:t>perception</a:t>
            </a:r>
            <a:r>
              <a:rPr lang="en-US" dirty="0"/>
              <a:t> of reality … not reality itself. </a:t>
            </a:r>
          </a:p>
          <a:p>
            <a:endParaRPr lang="en-US" dirty="0"/>
          </a:p>
          <a:p>
            <a:r>
              <a:rPr lang="en-US" dirty="0"/>
              <a:t>You see reality is defined as … </a:t>
            </a:r>
            <a:r>
              <a:rPr lang="en-US" i="1" dirty="0"/>
              <a:t>the world or the state of things as they actually exist, as opposed to an idealistic or notional idea of them.</a:t>
            </a:r>
          </a:p>
          <a:p>
            <a:endParaRPr lang="en-US" i="1" dirty="0"/>
          </a:p>
          <a:p>
            <a:r>
              <a:rPr lang="en-US" i="0" dirty="0"/>
              <a:t>And … as relates to </a:t>
            </a:r>
            <a:r>
              <a:rPr lang="en-US" i="1" dirty="0"/>
              <a:t>mind over matter …</a:t>
            </a:r>
            <a:r>
              <a:rPr lang="en-US" i="0" dirty="0"/>
              <a:t> just because I’ve convinced my self that I don’t feel the cold doesn’t change the fact the temperature is in the range where it is in fact considered cold.</a:t>
            </a:r>
          </a:p>
          <a:p>
            <a:endParaRPr lang="en-US" i="0" dirty="0"/>
          </a:p>
          <a:p>
            <a:r>
              <a:rPr lang="en-US" i="0" dirty="0"/>
              <a:t>Back when I considered myself a serious lifter, I took pride in the fact that I could bench press multiple reps of my weight with little effort.   </a:t>
            </a:r>
            <a:r>
              <a:rPr lang="en-US" b="1" i="1" dirty="0"/>
              <a:t>However</a:t>
            </a:r>
            <a:r>
              <a:rPr lang="en-US" i="0" dirty="0"/>
              <a:t>, as I got older and well, let’s just say other </a:t>
            </a:r>
            <a:r>
              <a:rPr lang="en-US" b="1" i="1" dirty="0"/>
              <a:t>growth</a:t>
            </a:r>
            <a:r>
              <a:rPr lang="en-US" i="0" dirty="0"/>
              <a:t> occurred, no amount of positive thinking could change the reality that the feat was more difficult to do!</a:t>
            </a:r>
          </a:p>
          <a:p>
            <a:endParaRPr lang="en-US" i="1" dirty="0"/>
          </a:p>
          <a:p>
            <a:r>
              <a:rPr lang="en-US" dirty="0"/>
              <a:t>Without question … often our reality is what we perceive it to be … that’s why it’s our reality!  And, it can change even if the true reality upon which it is based does not.</a:t>
            </a:r>
          </a:p>
          <a:p>
            <a:endParaRPr lang="en-US" dirty="0"/>
          </a:p>
          <a:p>
            <a:r>
              <a:rPr lang="en-US" dirty="0"/>
              <a:t>Because of our spiritual mindset … our Godly focus … as Christians our reality is consistent with what God would have it to be.</a:t>
            </a:r>
          </a:p>
          <a:p>
            <a:endParaRPr lang="en-US" dirty="0"/>
          </a:p>
          <a:p>
            <a:r>
              <a:rPr lang="en-US" dirty="0"/>
              <a:t>A reality that reflects </a:t>
            </a:r>
            <a:r>
              <a:rPr lang="en-US" b="1" i="1" dirty="0"/>
              <a:t>His</a:t>
            </a:r>
            <a:r>
              <a:rPr lang="en-US" dirty="0"/>
              <a:t> presence … </a:t>
            </a:r>
            <a:r>
              <a:rPr lang="en-US" b="1" i="1" dirty="0"/>
              <a:t>His</a:t>
            </a:r>
            <a:r>
              <a:rPr lang="en-US" dirty="0"/>
              <a:t> power … </a:t>
            </a:r>
            <a:r>
              <a:rPr lang="en-US" b="1" i="1" dirty="0"/>
              <a:t>His</a:t>
            </a:r>
            <a:r>
              <a:rPr lang="en-US" dirty="0"/>
              <a:t> care … and </a:t>
            </a:r>
            <a:r>
              <a:rPr lang="en-US" b="1" i="1" dirty="0"/>
              <a:t>His</a:t>
            </a:r>
            <a:r>
              <a:rPr lang="en-US" dirty="0"/>
              <a:t> love!</a:t>
            </a:r>
          </a:p>
          <a:p>
            <a:endParaRPr lang="en-US" dirty="0"/>
          </a:p>
          <a:p>
            <a:r>
              <a:rPr lang="en-US" dirty="0"/>
              <a:t>Allow me to look at two Old Testament events that I feel relative to this point…</a:t>
            </a:r>
          </a:p>
        </p:txBody>
      </p:sp>
      <p:sp>
        <p:nvSpPr>
          <p:cNvPr id="4" name="Slide Number Placeholder 3"/>
          <p:cNvSpPr>
            <a:spLocks noGrp="1"/>
          </p:cNvSpPr>
          <p:nvPr>
            <p:ph type="sldNum" sz="quarter" idx="10"/>
          </p:nvPr>
        </p:nvSpPr>
        <p:spPr/>
        <p:txBody>
          <a:bodyPr/>
          <a:lstStyle/>
          <a:p>
            <a:fld id="{4434EF2D-F532-4DAC-BEC0-85AA801CCBCC}" type="slidenum">
              <a:rPr lang="en-US" smtClean="0"/>
              <a:t>4</a:t>
            </a:fld>
            <a:endParaRPr lang="en-US"/>
          </a:p>
        </p:txBody>
      </p:sp>
    </p:spTree>
    <p:extLst>
      <p:ext uri="{BB962C8B-B14F-4D97-AF65-F5344CB8AC3E}">
        <p14:creationId xmlns:p14="http://schemas.microsoft.com/office/powerpoint/2010/main" val="94420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sz="1100" b="1" i="1" u="none" dirty="0">
                <a:latin typeface="Verdana" panose="020B0604030504040204" pitchFamily="34" charset="0"/>
                <a:ea typeface="Verdana" panose="020B0604030504040204" pitchFamily="34" charset="0"/>
                <a:cs typeface="Verdana" panose="020B0604030504040204" pitchFamily="34" charset="0"/>
              </a:rPr>
              <a:t>2Kings 6:16 </a:t>
            </a:r>
            <a:r>
              <a:rPr lang="en-US" sz="1100" b="0" i="0" u="none" dirty="0">
                <a:latin typeface="Verdana" panose="020B0604030504040204" pitchFamily="34" charset="0"/>
                <a:ea typeface="Verdana" panose="020B0604030504040204" pitchFamily="34" charset="0"/>
                <a:cs typeface="Verdana" panose="020B0604030504040204" pitchFamily="34" charset="0"/>
              </a:rPr>
              <a:t>is one of the memorable, unforgettable words of Scripture…</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1" i="1" u="none" dirty="0">
                <a:latin typeface="Verdana" panose="020B0604030504040204" pitchFamily="34" charset="0"/>
                <a:ea typeface="Verdana" panose="020B0604030504040204" pitchFamily="34" charset="0"/>
                <a:cs typeface="Verdana" panose="020B0604030504040204" pitchFamily="34" charset="0"/>
              </a:rPr>
              <a:t>2 Kings 6:16 NKJV</a:t>
            </a:r>
            <a:r>
              <a:rPr lang="en-US" sz="1100" b="0" i="1" u="none" dirty="0">
                <a:latin typeface="Verdana" panose="020B0604030504040204" pitchFamily="34" charset="0"/>
                <a:ea typeface="Verdana" panose="020B0604030504040204" pitchFamily="34" charset="0"/>
                <a:cs typeface="Verdana" panose="020B0604030504040204" pitchFamily="34" charset="0"/>
              </a:rPr>
              <a:t>  So he answered, "Do not fear, for those who are with us are more than those who are with them."</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It emphasizes the importance of forming our reality from God's point of view … with spiritual insight, with faith … and using this as the filter through which we determine our reality.</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We all probably know the events recorded in 2 Kings 6 preceding these words this admonition from Elisha … </a:t>
            </a:r>
            <a:r>
              <a:rPr lang="en-US" sz="1100" b="1" i="1" u="none" dirty="0">
                <a:highlight>
                  <a:srgbClr val="FFFF00"/>
                </a:highlight>
                <a:latin typeface="Verdana" panose="020B0604030504040204" pitchFamily="34" charset="0"/>
                <a:ea typeface="Verdana" panose="020B0604030504040204" pitchFamily="34" charset="0"/>
                <a:cs typeface="Verdana" panose="020B0604030504040204" pitchFamily="34" charset="0"/>
              </a:rPr>
              <a:t>2 Kings 6: 8-14…</a:t>
            </a:r>
          </a:p>
          <a:p>
            <a:endParaRPr lang="en-US" sz="1100" b="1" i="1" u="none" dirty="0">
              <a:highlight>
                <a:srgbClr val="FFFF00"/>
              </a:highlight>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The Arameans were sometimes at war and sometimes at peace with Israel during the years of Elisha’s ministry ... At the time of this particular incident the Arameans were making profitable surprise raids into Israel. </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The king of Aram, or Syria,  is thought her to have been Ben-</a:t>
            </a:r>
            <a:r>
              <a:rPr lang="en-US" sz="1100" b="0" i="0" u="none" dirty="0" err="1">
                <a:latin typeface="Verdana" panose="020B0604030504040204" pitchFamily="34" charset="0"/>
                <a:ea typeface="Verdana" panose="020B0604030504040204" pitchFamily="34" charset="0"/>
                <a:cs typeface="Verdana" panose="020B0604030504040204" pitchFamily="34" charset="0"/>
              </a:rPr>
              <a:t>Hadad</a:t>
            </a:r>
            <a:r>
              <a:rPr lang="en-US" sz="1100" b="0" i="0" u="none" dirty="0">
                <a:latin typeface="Verdana" panose="020B0604030504040204" pitchFamily="34" charset="0"/>
                <a:ea typeface="Verdana" panose="020B0604030504040204" pitchFamily="34" charset="0"/>
                <a:cs typeface="Verdana" panose="020B0604030504040204" pitchFamily="34" charset="0"/>
              </a:rPr>
              <a:t> II … In preparation for another raid Ben-</a:t>
            </a:r>
            <a:r>
              <a:rPr lang="en-US" sz="1100" b="0" i="0" u="none" dirty="0" err="1">
                <a:latin typeface="Verdana" panose="020B0604030504040204" pitchFamily="34" charset="0"/>
                <a:ea typeface="Verdana" panose="020B0604030504040204" pitchFamily="34" charset="0"/>
                <a:cs typeface="Verdana" panose="020B0604030504040204" pitchFamily="34" charset="0"/>
              </a:rPr>
              <a:t>Hadad</a:t>
            </a:r>
            <a:r>
              <a:rPr lang="en-US" sz="1100" b="0" i="0" u="none" dirty="0">
                <a:latin typeface="Verdana" panose="020B0604030504040204" pitchFamily="34" charset="0"/>
                <a:ea typeface="Verdana" panose="020B0604030504040204" pitchFamily="34" charset="0"/>
                <a:cs typeface="Verdana" panose="020B0604030504040204" pitchFamily="34" charset="0"/>
              </a:rPr>
              <a:t> planned to make his camp on the border of Israel from which he could strike unexpectedly. However, God informed Elisha of the place and the prophet passed his information on to the king of Israel (</a:t>
            </a:r>
            <a:r>
              <a:rPr lang="en-US" sz="1100" b="1" i="0" u="none" dirty="0" err="1">
                <a:latin typeface="Verdana" panose="020B0604030504040204" pitchFamily="34" charset="0"/>
                <a:ea typeface="Verdana" panose="020B0604030504040204" pitchFamily="34" charset="0"/>
                <a:cs typeface="Verdana" panose="020B0604030504040204" pitchFamily="34" charset="0"/>
              </a:rPr>
              <a:t>Joram</a:t>
            </a:r>
            <a:r>
              <a:rPr lang="en-US" sz="1100" b="0" i="0" u="none" dirty="0">
                <a:latin typeface="Verdana" panose="020B0604030504040204" pitchFamily="34" charset="0"/>
                <a:ea typeface="Verdana" panose="020B0604030504040204" pitchFamily="34" charset="0"/>
                <a:cs typeface="Verdana" panose="020B0604030504040204" pitchFamily="34" charset="0"/>
              </a:rPr>
              <a:t>) with a warning to beware. </a:t>
            </a:r>
            <a:r>
              <a:rPr lang="en-US" sz="1100" b="1" i="0" u="none" dirty="0" err="1">
                <a:latin typeface="Verdana" panose="020B0604030504040204" pitchFamily="34" charset="0"/>
                <a:ea typeface="Verdana" panose="020B0604030504040204" pitchFamily="34" charset="0"/>
                <a:cs typeface="Verdana" panose="020B0604030504040204" pitchFamily="34" charset="0"/>
              </a:rPr>
              <a:t>Joram</a:t>
            </a:r>
            <a:r>
              <a:rPr lang="en-US" sz="1100" b="0" i="0" u="none" dirty="0">
                <a:latin typeface="Verdana" panose="020B0604030504040204" pitchFamily="34" charset="0"/>
                <a:ea typeface="Verdana" panose="020B0604030504040204" pitchFamily="34" charset="0"/>
                <a:cs typeface="Verdana" panose="020B0604030504040204" pitchFamily="34" charset="0"/>
              </a:rPr>
              <a:t> checked Elisha’s information, found it to be correct, prepared for the encounter, and frustrated Ben-</a:t>
            </a:r>
            <a:r>
              <a:rPr lang="en-US" sz="1100" b="0" i="0" u="none" dirty="0" err="1">
                <a:latin typeface="Verdana" panose="020B0604030504040204" pitchFamily="34" charset="0"/>
                <a:ea typeface="Verdana" panose="020B0604030504040204" pitchFamily="34" charset="0"/>
                <a:cs typeface="Verdana" panose="020B0604030504040204" pitchFamily="34" charset="0"/>
              </a:rPr>
              <a:t>Hadad’s</a:t>
            </a:r>
            <a:r>
              <a:rPr lang="en-US" sz="1100" b="0" i="0" u="none" dirty="0">
                <a:latin typeface="Verdana" panose="020B0604030504040204" pitchFamily="34" charset="0"/>
                <a:ea typeface="Verdana" panose="020B0604030504040204" pitchFamily="34" charset="0"/>
                <a:cs typeface="Verdana" panose="020B0604030504040204" pitchFamily="34" charset="0"/>
              </a:rPr>
              <a:t> secret attack.  This happened several times.</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The king of Syria was disturbed because every plan he made and every place he went was discovered by the king of Israel. He came to the conclusion that there was a spy in his camp. He called together his military and attempted to ferret out the traitor. "Which one of you is for the king of Israel?" Honestly there was no one—all of them were loyal to him … one of his people responded…</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1" i="1" u="none" dirty="0">
                <a:latin typeface="Verdana" panose="020B0604030504040204" pitchFamily="34" charset="0"/>
                <a:ea typeface="Verdana" panose="020B0604030504040204" pitchFamily="34" charset="0"/>
                <a:cs typeface="Verdana" panose="020B0604030504040204" pitchFamily="34" charset="0"/>
              </a:rPr>
              <a:t>2 Kings 6:12 NASB  </a:t>
            </a:r>
            <a:r>
              <a:rPr lang="en-US" sz="1100" b="0" i="1" u="none" dirty="0">
                <a:latin typeface="Verdana" panose="020B0604030504040204" pitchFamily="34" charset="0"/>
                <a:ea typeface="Verdana" panose="020B0604030504040204" pitchFamily="34" charset="0"/>
                <a:cs typeface="Verdana" panose="020B0604030504040204" pitchFamily="34" charset="0"/>
              </a:rPr>
              <a:t>One of his servants said, "No, my lord, O king; but Elisha, the prophet who is in Israel, tells the king of Israel the words that you speak in your bedroom."</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After determining that Elisha was in the city of Dothan the Syrian King sent soldiers, horses, and chariots there to capture the Prophet … the Prophet’s servant arose in the morning to see that they were surrounded…</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Through the eyes of fear and unbelief, the situation hopeless to Elisha’s servant so it’s not surprising that his response was, "</a:t>
            </a:r>
            <a:r>
              <a:rPr lang="en-US" sz="1100" b="0" i="1" u="none" dirty="0">
                <a:latin typeface="Verdana" panose="020B0604030504040204" pitchFamily="34" charset="0"/>
                <a:ea typeface="Verdana" panose="020B0604030504040204" pitchFamily="34" charset="0"/>
                <a:cs typeface="Verdana" panose="020B0604030504040204" pitchFamily="34" charset="0"/>
              </a:rPr>
              <a:t>Alas my master! What shall we do</a:t>
            </a:r>
            <a:r>
              <a:rPr lang="en-US" sz="1100" b="0" i="0" u="none" dirty="0">
                <a:latin typeface="Verdana" panose="020B0604030504040204" pitchFamily="34" charset="0"/>
                <a:ea typeface="Verdana" panose="020B0604030504040204" pitchFamily="34" charset="0"/>
                <a:cs typeface="Verdana" panose="020B0604030504040204" pitchFamily="34" charset="0"/>
              </a:rPr>
              <a:t>?" (2Ki_6:15). </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But Elisha, facing the identical situation, saw things differently … he saw a different reality!  …  </a:t>
            </a:r>
            <a:r>
              <a:rPr lang="en-US" sz="1100" b="0" i="1" u="none" dirty="0">
                <a:latin typeface="Verdana" panose="020B0604030504040204" pitchFamily="34" charset="0"/>
                <a:ea typeface="Verdana" panose="020B0604030504040204" pitchFamily="34" charset="0"/>
                <a:cs typeface="Verdana" panose="020B0604030504040204" pitchFamily="34" charset="0"/>
              </a:rPr>
              <a:t>"Do not fear, for those who are with us are more than those who are with them"</a:t>
            </a:r>
            <a:r>
              <a:rPr lang="en-US" sz="1100" b="0" i="0" u="none" dirty="0">
                <a:latin typeface="Verdana" panose="020B0604030504040204" pitchFamily="34" charset="0"/>
                <a:ea typeface="Verdana" panose="020B0604030504040204" pitchFamily="34" charset="0"/>
                <a:cs typeface="Verdana" panose="020B0604030504040204" pitchFamily="34" charset="0"/>
              </a:rPr>
              <a:t> </a:t>
            </a:r>
            <a:r>
              <a:rPr lang="en-US" sz="1100" b="1" i="1" u="none" dirty="0">
                <a:latin typeface="Verdana" panose="020B0604030504040204" pitchFamily="34" charset="0"/>
                <a:ea typeface="Verdana" panose="020B0604030504040204" pitchFamily="34" charset="0"/>
                <a:cs typeface="Verdana" panose="020B0604030504040204" pitchFamily="34" charset="0"/>
              </a:rPr>
              <a:t>2Kings 6:16</a:t>
            </a:r>
            <a:r>
              <a:rPr lang="en-US" sz="1100" b="0" i="0" u="none" dirty="0">
                <a:latin typeface="Verdana" panose="020B0604030504040204" pitchFamily="34" charset="0"/>
                <a:ea typeface="Verdana" panose="020B0604030504040204" pitchFamily="34" charset="0"/>
                <a:cs typeface="Verdana" panose="020B0604030504040204" pitchFamily="34" charset="0"/>
              </a:rPr>
              <a:t>. </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He was viewing the situation through spiritual insight and with faith!</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Because of this the horses and chariots of divine protection were clearly visible to Elisha … and he asked God to give his servant the same 20/20 vision on the spiritual eye-chart, so he too would not be afraid. </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Note that the Elisha did not ask that God send the horses and chariots of fire … they were already there … Elisha prayed that God would open his servant’s eyes so he would see them … the reality of the situation did not change … the servant’s perception of the reality did!</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"Seeing is believing" is the motto of the secular world. "Believing is seeing" is the motto of faith.</a:t>
            </a:r>
          </a:p>
          <a:p>
            <a:endParaRPr lang="en-US" sz="1100" b="1" i="1" u="none"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4434EF2D-F532-4DAC-BEC0-85AA801CCBCC}" type="slidenum">
              <a:rPr lang="en-US" smtClean="0"/>
              <a:t>5</a:t>
            </a:fld>
            <a:endParaRPr lang="en-US"/>
          </a:p>
        </p:txBody>
      </p:sp>
    </p:spTree>
    <p:extLst>
      <p:ext uri="{BB962C8B-B14F-4D97-AF65-F5344CB8AC3E}">
        <p14:creationId xmlns:p14="http://schemas.microsoft.com/office/powerpoint/2010/main" val="1171180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sz="1100" b="1" i="1" u="none" dirty="0">
                <a:latin typeface="Verdana" panose="020B0604030504040204" pitchFamily="34" charset="0"/>
                <a:ea typeface="Verdana" panose="020B0604030504040204" pitchFamily="34" charset="0"/>
                <a:cs typeface="Verdana" panose="020B0604030504040204" pitchFamily="34" charset="0"/>
              </a:rPr>
              <a:t>Daniel 3:17-18 NASB  </a:t>
            </a:r>
            <a:r>
              <a:rPr lang="en-US" sz="1100" b="0" i="1" u="none" dirty="0">
                <a:latin typeface="Verdana" panose="020B0604030504040204" pitchFamily="34" charset="0"/>
                <a:ea typeface="Verdana" panose="020B0604030504040204" pitchFamily="34" charset="0"/>
                <a:cs typeface="Verdana" panose="020B0604030504040204" pitchFamily="34" charset="0"/>
              </a:rPr>
              <a:t>"If it be so, our God whom we serve is able to deliver us from the furnace of blazing fire; and He will deliver us out of your hand, O king.   - 18  "But even if He does not, let it be known to you, O king, that we are not going to serve your gods or worship the golden image that you have set up.“</a:t>
            </a:r>
          </a:p>
          <a:p>
            <a:endParaRPr lang="en-US" sz="1100" b="0" i="1"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We may remember that in Daniel 2 among the results of Daniel’s interpretation of Nebuchadnezzar’s dream was Daniel’s promotion within the king’s court, but also the promotion of </a:t>
            </a:r>
            <a:r>
              <a:rPr lang="en-US" sz="1100" b="1" i="0" u="none" dirty="0">
                <a:latin typeface="Verdana" panose="020B0604030504040204" pitchFamily="34" charset="0"/>
                <a:ea typeface="Verdana" panose="020B0604030504040204" pitchFamily="34" charset="0"/>
                <a:cs typeface="Verdana" panose="020B0604030504040204" pitchFamily="34" charset="0"/>
              </a:rPr>
              <a:t>Hananiah</a:t>
            </a:r>
            <a:r>
              <a:rPr lang="en-US" sz="1100" b="0" i="0" u="none" dirty="0">
                <a:latin typeface="Verdana" panose="020B0604030504040204" pitchFamily="34" charset="0"/>
                <a:ea typeface="Verdana" panose="020B0604030504040204" pitchFamily="34" charset="0"/>
                <a:cs typeface="Verdana" panose="020B0604030504040204" pitchFamily="34" charset="0"/>
              </a:rPr>
              <a:t>, </a:t>
            </a:r>
            <a:r>
              <a:rPr lang="en-US" sz="1100" b="1" i="0" u="none" dirty="0">
                <a:latin typeface="Verdana" panose="020B0604030504040204" pitchFamily="34" charset="0"/>
                <a:ea typeface="Verdana" panose="020B0604030504040204" pitchFamily="34" charset="0"/>
                <a:cs typeface="Verdana" panose="020B0604030504040204" pitchFamily="34" charset="0"/>
              </a:rPr>
              <a:t>Mishael</a:t>
            </a:r>
            <a:r>
              <a:rPr lang="en-US" sz="1100" b="0" i="0" u="none" dirty="0">
                <a:latin typeface="Verdana" panose="020B0604030504040204" pitchFamily="34" charset="0"/>
                <a:ea typeface="Verdana" panose="020B0604030504040204" pitchFamily="34" charset="0"/>
                <a:cs typeface="Verdana" panose="020B0604030504040204" pitchFamily="34" charset="0"/>
              </a:rPr>
              <a:t>, and </a:t>
            </a:r>
            <a:r>
              <a:rPr lang="en-US" sz="1100" b="1" i="0" u="none" dirty="0">
                <a:latin typeface="Verdana" panose="020B0604030504040204" pitchFamily="34" charset="0"/>
                <a:ea typeface="Verdana" panose="020B0604030504040204" pitchFamily="34" charset="0"/>
                <a:cs typeface="Verdana" panose="020B0604030504040204" pitchFamily="34" charset="0"/>
              </a:rPr>
              <a:t>Azariah</a:t>
            </a:r>
            <a:r>
              <a:rPr lang="en-US" sz="1100" b="0" i="0" u="none" dirty="0">
                <a:latin typeface="Verdana" panose="020B0604030504040204" pitchFamily="34" charset="0"/>
                <a:ea typeface="Verdana" panose="020B0604030504040204" pitchFamily="34" charset="0"/>
                <a:cs typeface="Verdana" panose="020B0604030504040204" pitchFamily="34" charset="0"/>
              </a:rPr>
              <a:t>.  (Daniel he assigned the name Belteshazzar, to Hananiah </a:t>
            </a:r>
            <a:r>
              <a:rPr lang="en-US" sz="1100" b="1" i="0" u="none" dirty="0">
                <a:latin typeface="Verdana" panose="020B0604030504040204" pitchFamily="34" charset="0"/>
                <a:ea typeface="Verdana" panose="020B0604030504040204" pitchFamily="34" charset="0"/>
                <a:cs typeface="Verdana" panose="020B0604030504040204" pitchFamily="34" charset="0"/>
              </a:rPr>
              <a:t>Shadrach</a:t>
            </a:r>
            <a:r>
              <a:rPr lang="en-US" sz="1100" b="0" i="0" u="none" dirty="0">
                <a:latin typeface="Verdana" panose="020B0604030504040204" pitchFamily="34" charset="0"/>
                <a:ea typeface="Verdana" panose="020B0604030504040204" pitchFamily="34" charset="0"/>
                <a:cs typeface="Verdana" panose="020B0604030504040204" pitchFamily="34" charset="0"/>
              </a:rPr>
              <a:t>, to Mishael </a:t>
            </a:r>
            <a:r>
              <a:rPr lang="en-US" sz="1100" b="1" i="0" u="none" dirty="0">
                <a:latin typeface="Verdana" panose="020B0604030504040204" pitchFamily="34" charset="0"/>
                <a:ea typeface="Verdana" panose="020B0604030504040204" pitchFamily="34" charset="0"/>
                <a:cs typeface="Verdana" panose="020B0604030504040204" pitchFamily="34" charset="0"/>
              </a:rPr>
              <a:t>Meshach</a:t>
            </a:r>
            <a:r>
              <a:rPr lang="en-US" sz="1100" b="0" i="0" u="none" dirty="0">
                <a:latin typeface="Verdana" panose="020B0604030504040204" pitchFamily="34" charset="0"/>
                <a:ea typeface="Verdana" panose="020B0604030504040204" pitchFamily="34" charset="0"/>
                <a:cs typeface="Verdana" panose="020B0604030504040204" pitchFamily="34" charset="0"/>
              </a:rPr>
              <a:t> and to Azariah </a:t>
            </a:r>
            <a:r>
              <a:rPr lang="en-US" sz="1100" b="1" i="0" u="none" dirty="0">
                <a:latin typeface="Verdana" panose="020B0604030504040204" pitchFamily="34" charset="0"/>
                <a:ea typeface="Verdana" panose="020B0604030504040204" pitchFamily="34" charset="0"/>
                <a:cs typeface="Verdana" panose="020B0604030504040204" pitchFamily="34" charset="0"/>
              </a:rPr>
              <a:t>Abed-</a:t>
            </a:r>
            <a:r>
              <a:rPr lang="en-US" sz="1100" b="1" i="0" u="none" dirty="0" err="1">
                <a:latin typeface="Verdana" panose="020B0604030504040204" pitchFamily="34" charset="0"/>
                <a:ea typeface="Verdana" panose="020B0604030504040204" pitchFamily="34" charset="0"/>
                <a:cs typeface="Verdana" panose="020B0604030504040204" pitchFamily="34" charset="0"/>
              </a:rPr>
              <a:t>nego</a:t>
            </a:r>
            <a:r>
              <a:rPr lang="en-US" sz="1100" b="0" i="0" u="none" dirty="0">
                <a:latin typeface="Verdana" panose="020B0604030504040204" pitchFamily="34" charset="0"/>
                <a:ea typeface="Verdana" panose="020B0604030504040204" pitchFamily="34" charset="0"/>
                <a:cs typeface="Verdana" panose="020B0604030504040204" pitchFamily="34" charset="0"/>
              </a:rPr>
              <a:t>).</a:t>
            </a:r>
          </a:p>
          <a:p>
            <a:r>
              <a:rPr lang="en-US" sz="1100" b="0" i="0" u="none" dirty="0">
                <a:latin typeface="Verdana" panose="020B0604030504040204" pitchFamily="34" charset="0"/>
                <a:ea typeface="Verdana" panose="020B0604030504040204" pitchFamily="34" charset="0"/>
                <a:cs typeface="Verdana" panose="020B0604030504040204" pitchFamily="34" charset="0"/>
              </a:rPr>
              <a:t> </a:t>
            </a:r>
          </a:p>
          <a:p>
            <a:r>
              <a:rPr lang="en-US" sz="1100" b="0" i="0" u="none" dirty="0">
                <a:latin typeface="Verdana" panose="020B0604030504040204" pitchFamily="34" charset="0"/>
                <a:ea typeface="Verdana" panose="020B0604030504040204" pitchFamily="34" charset="0"/>
                <a:cs typeface="Verdana" panose="020B0604030504040204" pitchFamily="34" charset="0"/>
              </a:rPr>
              <a:t>The three Hebrew young men chose to obey God and chose not to pay reverence to Nebuchadnezzar by bowing to his image … some of the jealous Chaldeans came forward and brought charges against the Jews to the king … </a:t>
            </a:r>
            <a:r>
              <a:rPr lang="en-US" sz="1100" b="1" i="1" u="none" dirty="0">
                <a:latin typeface="Verdana" panose="020B0604030504040204" pitchFamily="34" charset="0"/>
                <a:ea typeface="Verdana" panose="020B0604030504040204" pitchFamily="34" charset="0"/>
                <a:cs typeface="Verdana" panose="020B0604030504040204" pitchFamily="34" charset="0"/>
              </a:rPr>
              <a:t>Daniel 3:8.</a:t>
            </a:r>
          </a:p>
          <a:p>
            <a:endParaRPr lang="en-US" sz="1100" b="1" i="1" u="none" dirty="0">
              <a:latin typeface="Verdana" panose="020B0604030504040204" pitchFamily="34" charset="0"/>
              <a:ea typeface="Verdana" panose="020B0604030504040204" pitchFamily="34" charset="0"/>
              <a:cs typeface="Verdana" panose="020B0604030504040204" pitchFamily="34" charset="0"/>
            </a:endParaRPr>
          </a:p>
          <a:p>
            <a:r>
              <a:rPr lang="en-US" sz="1100" b="1" i="1" u="none" dirty="0">
                <a:latin typeface="Verdana" panose="020B0604030504040204" pitchFamily="34" charset="0"/>
                <a:ea typeface="Verdana" panose="020B0604030504040204" pitchFamily="34" charset="0"/>
                <a:cs typeface="Verdana" panose="020B0604030504040204" pitchFamily="34" charset="0"/>
              </a:rPr>
              <a:t>Daniel 3:13-18 NASB  </a:t>
            </a:r>
            <a:r>
              <a:rPr lang="en-US" sz="1100" b="0" i="1" u="none" dirty="0">
                <a:latin typeface="Verdana" panose="020B0604030504040204" pitchFamily="34" charset="0"/>
                <a:ea typeface="Verdana" panose="020B0604030504040204" pitchFamily="34" charset="0"/>
                <a:cs typeface="Verdana" panose="020B0604030504040204" pitchFamily="34" charset="0"/>
              </a:rPr>
              <a:t>Then Nebuchadnezzar in rage and anger gave orders to bring Shadrach, Meshach and Abed-</a:t>
            </a:r>
            <a:r>
              <a:rPr lang="en-US" sz="1100" b="0" i="1" u="none" dirty="0" err="1">
                <a:latin typeface="Verdana" panose="020B0604030504040204" pitchFamily="34" charset="0"/>
                <a:ea typeface="Verdana" panose="020B0604030504040204" pitchFamily="34" charset="0"/>
                <a:cs typeface="Verdana" panose="020B0604030504040204" pitchFamily="34" charset="0"/>
              </a:rPr>
              <a:t>nego</a:t>
            </a:r>
            <a:r>
              <a:rPr lang="en-US" sz="1100" b="0" i="1" u="none" dirty="0">
                <a:latin typeface="Verdana" panose="020B0604030504040204" pitchFamily="34" charset="0"/>
                <a:ea typeface="Verdana" panose="020B0604030504040204" pitchFamily="34" charset="0"/>
                <a:cs typeface="Verdana" panose="020B0604030504040204" pitchFamily="34" charset="0"/>
              </a:rPr>
              <a:t>; then these men were brought before the king.   - 14  Nebuchadnezzar responded and said to them, "Is it true, Shadrach, Meshach and Abed-</a:t>
            </a:r>
            <a:r>
              <a:rPr lang="en-US" sz="1100" b="0" i="1" u="none" dirty="0" err="1">
                <a:latin typeface="Verdana" panose="020B0604030504040204" pitchFamily="34" charset="0"/>
                <a:ea typeface="Verdana" panose="020B0604030504040204" pitchFamily="34" charset="0"/>
                <a:cs typeface="Verdana" panose="020B0604030504040204" pitchFamily="34" charset="0"/>
              </a:rPr>
              <a:t>nego</a:t>
            </a:r>
            <a:r>
              <a:rPr lang="en-US" sz="1100" b="0" i="1" u="none" dirty="0">
                <a:latin typeface="Verdana" panose="020B0604030504040204" pitchFamily="34" charset="0"/>
                <a:ea typeface="Verdana" panose="020B0604030504040204" pitchFamily="34" charset="0"/>
                <a:cs typeface="Verdana" panose="020B0604030504040204" pitchFamily="34" charset="0"/>
              </a:rPr>
              <a:t>, that you do not serve my gods or worship the golden image that I have set up?   - </a:t>
            </a:r>
            <a:r>
              <a:rPr lang="en-US" sz="1100" b="1" i="1" u="none" dirty="0">
                <a:latin typeface="Verdana" panose="020B0604030504040204" pitchFamily="34" charset="0"/>
                <a:ea typeface="Verdana" panose="020B0604030504040204" pitchFamily="34" charset="0"/>
                <a:cs typeface="Verdana" panose="020B0604030504040204" pitchFamily="34" charset="0"/>
              </a:rPr>
              <a:t>15  "Now if you are ready, at the moment you hear the sound of the horn, flute, lyre, trigon, psaltery and bagpipe and all kinds of music, to fall down and worship the image that I have made, very well. But if you do not worship, you will immediately be cast into the midst of a furnace of blazing fire; and what god is there who can deliver you out of my hands?"   </a:t>
            </a:r>
            <a:r>
              <a:rPr lang="en-US" sz="1100" b="0" i="1" u="none" dirty="0">
                <a:latin typeface="Verdana" panose="020B0604030504040204" pitchFamily="34" charset="0"/>
                <a:ea typeface="Verdana" panose="020B0604030504040204" pitchFamily="34" charset="0"/>
                <a:cs typeface="Verdana" panose="020B0604030504040204" pitchFamily="34" charset="0"/>
              </a:rPr>
              <a:t>- 16  Shadrach, Meshach and Abed-</a:t>
            </a:r>
            <a:r>
              <a:rPr lang="en-US" sz="1100" b="0" i="1" u="none" dirty="0" err="1">
                <a:latin typeface="Verdana" panose="020B0604030504040204" pitchFamily="34" charset="0"/>
                <a:ea typeface="Verdana" panose="020B0604030504040204" pitchFamily="34" charset="0"/>
                <a:cs typeface="Verdana" panose="020B0604030504040204" pitchFamily="34" charset="0"/>
              </a:rPr>
              <a:t>nego</a:t>
            </a:r>
            <a:r>
              <a:rPr lang="en-US" sz="1100" b="0" i="1" u="none" dirty="0">
                <a:latin typeface="Verdana" panose="020B0604030504040204" pitchFamily="34" charset="0"/>
                <a:ea typeface="Verdana" panose="020B0604030504040204" pitchFamily="34" charset="0"/>
                <a:cs typeface="Verdana" panose="020B0604030504040204" pitchFamily="34" charset="0"/>
              </a:rPr>
              <a:t> replied to the king, "O Nebuchadnezzar, we do not need to give you an answer concerning this matter.   - 17  "If it be so, our God whom we serve is able to deliver us from the furnace of blazing fire; and He will deliver us out of your hand, O king.   - 18  "But even if He does not, let it be known to you, O king, that we are not going to serve your gods or worship the golden image that you have set up.“</a:t>
            </a:r>
          </a:p>
          <a:p>
            <a:endParaRPr lang="en-US" sz="1100" b="0" i="1" u="none" dirty="0">
              <a:latin typeface="Verdana" panose="020B0604030504040204" pitchFamily="34" charset="0"/>
              <a:ea typeface="Verdana" panose="020B0604030504040204" pitchFamily="34" charset="0"/>
              <a:cs typeface="Verdana" panose="020B0604030504040204" pitchFamily="34" charset="0"/>
            </a:endParaRPr>
          </a:p>
          <a:p>
            <a:r>
              <a:rPr lang="en-US" sz="1100" b="0" i="0" u="none" dirty="0">
                <a:latin typeface="Verdana" panose="020B0604030504040204" pitchFamily="34" charset="0"/>
                <a:ea typeface="Verdana" panose="020B0604030504040204" pitchFamily="34" charset="0"/>
                <a:cs typeface="Verdana" panose="020B0604030504040204" pitchFamily="34" charset="0"/>
              </a:rPr>
              <a:t>Nebuchadnezzar’s reality changed when he witness the power of God … the King’s reality became aligned with that of God’s!</a:t>
            </a:r>
          </a:p>
          <a:p>
            <a:endParaRPr lang="en-US" sz="1100" b="0" i="1" u="none" dirty="0">
              <a:latin typeface="Verdana" panose="020B0604030504040204" pitchFamily="34" charset="0"/>
              <a:ea typeface="Verdana" panose="020B0604030504040204" pitchFamily="34" charset="0"/>
              <a:cs typeface="Verdana" panose="020B0604030504040204" pitchFamily="34" charset="0"/>
            </a:endParaRPr>
          </a:p>
          <a:p>
            <a:r>
              <a:rPr lang="en-US" sz="1100" b="1" i="1" u="none" dirty="0">
                <a:latin typeface="Verdana" panose="020B0604030504040204" pitchFamily="34" charset="0"/>
                <a:ea typeface="Verdana" panose="020B0604030504040204" pitchFamily="34" charset="0"/>
                <a:cs typeface="Verdana" panose="020B0604030504040204" pitchFamily="34" charset="0"/>
              </a:rPr>
              <a:t>Daniel 3:28-30 NASB  </a:t>
            </a:r>
            <a:r>
              <a:rPr lang="en-US" sz="1100" b="0" i="1" u="none" dirty="0">
                <a:latin typeface="Verdana" panose="020B0604030504040204" pitchFamily="34" charset="0"/>
                <a:ea typeface="Verdana" panose="020B0604030504040204" pitchFamily="34" charset="0"/>
                <a:cs typeface="Verdana" panose="020B0604030504040204" pitchFamily="34" charset="0"/>
              </a:rPr>
              <a:t>Nebuchadnezzar responded and said, "Blessed be the God of Shadrach, Meshach and Abed-</a:t>
            </a:r>
            <a:r>
              <a:rPr lang="en-US" sz="1100" b="0" i="1" u="none" dirty="0" err="1">
                <a:latin typeface="Verdana" panose="020B0604030504040204" pitchFamily="34" charset="0"/>
                <a:ea typeface="Verdana" panose="020B0604030504040204" pitchFamily="34" charset="0"/>
                <a:cs typeface="Verdana" panose="020B0604030504040204" pitchFamily="34" charset="0"/>
              </a:rPr>
              <a:t>nego</a:t>
            </a:r>
            <a:r>
              <a:rPr lang="en-US" sz="1100" b="0" i="1" u="none" dirty="0">
                <a:latin typeface="Verdana" panose="020B0604030504040204" pitchFamily="34" charset="0"/>
                <a:ea typeface="Verdana" panose="020B0604030504040204" pitchFamily="34" charset="0"/>
                <a:cs typeface="Verdana" panose="020B0604030504040204" pitchFamily="34" charset="0"/>
              </a:rPr>
              <a:t>, who has sent His angel and delivered His servants who put their trust in Him, violating the king's command, and yielded up their bodies so as not to serve or worship any god except their own God.   - 29  "Therefore I make a decree that any people, nation or tongue that speaks anything offensive against the God of Shadrach, Meshach and Abed-</a:t>
            </a:r>
            <a:r>
              <a:rPr lang="en-US" sz="1100" b="0" i="1" u="none" dirty="0" err="1">
                <a:latin typeface="Verdana" panose="020B0604030504040204" pitchFamily="34" charset="0"/>
                <a:ea typeface="Verdana" panose="020B0604030504040204" pitchFamily="34" charset="0"/>
                <a:cs typeface="Verdana" panose="020B0604030504040204" pitchFamily="34" charset="0"/>
              </a:rPr>
              <a:t>nego</a:t>
            </a:r>
            <a:r>
              <a:rPr lang="en-US" sz="1100" b="0" i="1" u="none" dirty="0">
                <a:latin typeface="Verdana" panose="020B0604030504040204" pitchFamily="34" charset="0"/>
                <a:ea typeface="Verdana" panose="020B0604030504040204" pitchFamily="34" charset="0"/>
                <a:cs typeface="Verdana" panose="020B0604030504040204" pitchFamily="34" charset="0"/>
              </a:rPr>
              <a:t> shall be torn limb from limb and their houses reduced to a rubbish heap, inasmuch as there is no other god who is able to deliver in this way."   - 30  Then the king caused Shadrach, Meshach and Abed-</a:t>
            </a:r>
            <a:r>
              <a:rPr lang="en-US" sz="1100" b="0" i="1" u="none" dirty="0" err="1">
                <a:latin typeface="Verdana" panose="020B0604030504040204" pitchFamily="34" charset="0"/>
                <a:ea typeface="Verdana" panose="020B0604030504040204" pitchFamily="34" charset="0"/>
                <a:cs typeface="Verdana" panose="020B0604030504040204" pitchFamily="34" charset="0"/>
              </a:rPr>
              <a:t>nego</a:t>
            </a:r>
            <a:r>
              <a:rPr lang="en-US" sz="1100" b="0" i="1" u="none" dirty="0">
                <a:latin typeface="Verdana" panose="020B0604030504040204" pitchFamily="34" charset="0"/>
                <a:ea typeface="Verdana" panose="020B0604030504040204" pitchFamily="34" charset="0"/>
                <a:cs typeface="Verdana" panose="020B0604030504040204" pitchFamily="34" charset="0"/>
              </a:rPr>
              <a:t> to prosper in the province of Babylon.</a:t>
            </a:r>
          </a:p>
        </p:txBody>
      </p:sp>
      <p:sp>
        <p:nvSpPr>
          <p:cNvPr id="4" name="Slide Number Placeholder 3"/>
          <p:cNvSpPr>
            <a:spLocks noGrp="1"/>
          </p:cNvSpPr>
          <p:nvPr>
            <p:ph type="sldNum" sz="quarter" idx="10"/>
          </p:nvPr>
        </p:nvSpPr>
        <p:spPr/>
        <p:txBody>
          <a:bodyPr/>
          <a:lstStyle/>
          <a:p>
            <a:fld id="{4434EF2D-F532-4DAC-BEC0-85AA801CCBCC}" type="slidenum">
              <a:rPr lang="en-US" smtClean="0"/>
              <a:t>6</a:t>
            </a:fld>
            <a:endParaRPr lang="en-US"/>
          </a:p>
        </p:txBody>
      </p:sp>
    </p:spTree>
    <p:extLst>
      <p:ext uri="{BB962C8B-B14F-4D97-AF65-F5344CB8AC3E}">
        <p14:creationId xmlns:p14="http://schemas.microsoft.com/office/powerpoint/2010/main" val="136687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sz="1100" b="0" i="0" u="none" dirty="0">
                <a:latin typeface="Verdana" panose="020B0604030504040204" pitchFamily="34" charset="0"/>
                <a:ea typeface="Verdana" panose="020B0604030504040204" pitchFamily="34" charset="0"/>
                <a:cs typeface="Verdana" panose="020B0604030504040204" pitchFamily="34" charset="0"/>
              </a:rPr>
              <a:t>I think that there are other passages of Scripture where this application can be made  …  and  …  there is a common truth in these applications … that is … it’s really not enough for someone to tell us “</a:t>
            </a:r>
            <a:r>
              <a:rPr lang="en-US" sz="1100" b="1" i="0" u="none" dirty="0">
                <a:latin typeface="Verdana" panose="020B0604030504040204" pitchFamily="34" charset="0"/>
                <a:ea typeface="Verdana" panose="020B0604030504040204" pitchFamily="34" charset="0"/>
                <a:cs typeface="Verdana" panose="020B0604030504040204" pitchFamily="34" charset="0"/>
              </a:rPr>
              <a:t>everything will be alright</a:t>
            </a:r>
            <a:r>
              <a:rPr lang="en-US" sz="1100" b="0" i="0" u="none" dirty="0">
                <a:latin typeface="Verdana" panose="020B0604030504040204" pitchFamily="34" charset="0"/>
                <a:ea typeface="Verdana" panose="020B0604030504040204" pitchFamily="34" charset="0"/>
                <a:cs typeface="Verdana" panose="020B0604030504040204" pitchFamily="34" charset="0"/>
              </a:rPr>
              <a:t>”  …  while that statement may be ever so true … our reality often only perceives this through our faith!</a:t>
            </a:r>
          </a:p>
          <a:p>
            <a:endParaRPr lang="en-US" sz="1100" b="0" i="0" u="none" dirty="0">
              <a:latin typeface="Verdana" panose="020B0604030504040204" pitchFamily="34" charset="0"/>
              <a:ea typeface="Verdana" panose="020B0604030504040204" pitchFamily="34" charset="0"/>
              <a:cs typeface="Verdana" panose="020B0604030504040204" pitchFamily="34" charset="0"/>
            </a:endParaRPr>
          </a:p>
          <a:p>
            <a:endParaRPr lang="en-US" sz="1100" b="0" i="1" u="none" dirty="0">
              <a:latin typeface="Verdana" panose="020B0604030504040204" pitchFamily="34" charset="0"/>
              <a:ea typeface="Verdana" panose="020B0604030504040204" pitchFamily="34" charset="0"/>
              <a:cs typeface="Verdana" panose="020B0604030504040204" pitchFamily="34" charset="0"/>
            </a:endParaRPr>
          </a:p>
          <a:p>
            <a:r>
              <a:rPr lang="en-US" sz="1100" b="1" i="1" u="none" dirty="0">
                <a:latin typeface="Verdana" panose="020B0604030504040204" pitchFamily="34" charset="0"/>
                <a:ea typeface="Verdana" panose="020B0604030504040204" pitchFamily="34" charset="0"/>
                <a:cs typeface="Verdana" panose="020B0604030504040204" pitchFamily="34" charset="0"/>
              </a:rPr>
              <a:t>Ephesians 6:10-18 NKJV  </a:t>
            </a:r>
            <a:r>
              <a:rPr lang="en-US" sz="1100" b="0" i="1" u="none" dirty="0">
                <a:latin typeface="Verdana" panose="020B0604030504040204" pitchFamily="34" charset="0"/>
                <a:ea typeface="Verdana" panose="020B0604030504040204" pitchFamily="34" charset="0"/>
                <a:cs typeface="Verdana" panose="020B0604030504040204" pitchFamily="34" charset="0"/>
              </a:rPr>
              <a:t>Finally, my brethren, be strong in the Lord and in the power of His might.  - 11  Put on the whole armor of God, that you may be able to stand against the wiles of the devil.  - </a:t>
            </a:r>
            <a:r>
              <a:rPr lang="en-US" sz="1100" b="1" i="1" u="none" dirty="0">
                <a:latin typeface="Verdana" panose="020B0604030504040204" pitchFamily="34" charset="0"/>
                <a:ea typeface="Verdana" panose="020B0604030504040204" pitchFamily="34" charset="0"/>
                <a:cs typeface="Verdana" panose="020B0604030504040204" pitchFamily="34" charset="0"/>
              </a:rPr>
              <a:t>12  For we do not wrestle against flesh and blood, but against principalities, against powers, against the rulers of the darkness of this age, against spiritual hosts of wickedness in the heavenly places.  </a:t>
            </a:r>
            <a:r>
              <a:rPr lang="en-US" sz="1100" b="0" i="1" u="none" dirty="0">
                <a:latin typeface="Verdana" panose="020B0604030504040204" pitchFamily="34" charset="0"/>
                <a:ea typeface="Verdana" panose="020B0604030504040204" pitchFamily="34" charset="0"/>
                <a:cs typeface="Verdana" panose="020B0604030504040204" pitchFamily="34" charset="0"/>
              </a:rPr>
              <a:t>- 13  Therefore take up the whole armor of God, that you may be able to withstand in the evil day, and having done all, to stand.  - 14  Stand therefore, having girded your waist with truth, having put on the breastplate of righteousness,  - 15  and having shod your feet with the preparation of the gospel of peace;  - 16  above all, taking the shield of faith with which you will be able to quench all the fiery darts of the wicked one.  - 17  And take the helmet of salvation, and the sword of the Spirit, which is the word of God;  - 18  praying always with all prayer and supplication in the Spirit, being watchful to this end with all perseverance and supplication for all the saints—</a:t>
            </a:r>
          </a:p>
        </p:txBody>
      </p:sp>
      <p:sp>
        <p:nvSpPr>
          <p:cNvPr id="4" name="Slide Number Placeholder 3"/>
          <p:cNvSpPr>
            <a:spLocks noGrp="1"/>
          </p:cNvSpPr>
          <p:nvPr>
            <p:ph type="sldNum" sz="quarter" idx="10"/>
          </p:nvPr>
        </p:nvSpPr>
        <p:spPr/>
        <p:txBody>
          <a:bodyPr/>
          <a:lstStyle/>
          <a:p>
            <a:fld id="{4434EF2D-F532-4DAC-BEC0-85AA801CCBCC}" type="slidenum">
              <a:rPr lang="en-US" smtClean="0"/>
              <a:t>7</a:t>
            </a:fld>
            <a:endParaRPr lang="en-US"/>
          </a:p>
        </p:txBody>
      </p:sp>
    </p:spTree>
    <p:extLst>
      <p:ext uri="{BB962C8B-B14F-4D97-AF65-F5344CB8AC3E}">
        <p14:creationId xmlns:p14="http://schemas.microsoft.com/office/powerpoint/2010/main" val="1699700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34EF2D-F532-4DAC-BEC0-85AA801CCBCC}" type="slidenum">
              <a:rPr lang="en-US" smtClean="0"/>
              <a:t>8</a:t>
            </a:fld>
            <a:endParaRPr lang="en-US"/>
          </a:p>
        </p:txBody>
      </p:sp>
    </p:spTree>
    <p:extLst>
      <p:ext uri="{BB962C8B-B14F-4D97-AF65-F5344CB8AC3E}">
        <p14:creationId xmlns:p14="http://schemas.microsoft.com/office/powerpoint/2010/main" val="160304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685800" y="1410230"/>
            <a:ext cx="7772400" cy="1447271"/>
          </a:xfrm>
        </p:spPr>
        <p:txBody>
          <a:bodyPr anchor="b"/>
          <a:lstStyle>
            <a:lvl1pPr>
              <a:defRPr sz="4050"/>
            </a:lvl1pPr>
          </a:lstStyle>
          <a:p>
            <a:pPr lvl="0"/>
            <a:r>
              <a:rPr lang="en-US" noProof="0"/>
              <a:t>Click to edit Master title style</a:t>
            </a:r>
          </a:p>
        </p:txBody>
      </p:sp>
      <p:sp>
        <p:nvSpPr>
          <p:cNvPr id="43048" name="Rectangle 40"/>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pPr lvl="0"/>
            <a:r>
              <a:rPr lang="en-US" noProof="0"/>
              <a:t>Click to edit Master subtitle style</a:t>
            </a:r>
          </a:p>
        </p:txBody>
      </p:sp>
      <p:sp>
        <p:nvSpPr>
          <p:cNvPr id="43049" name="Rectangle 41"/>
          <p:cNvSpPr>
            <a:spLocks noGrp="1" noChangeArrowheads="1"/>
          </p:cNvSpPr>
          <p:nvPr>
            <p:ph type="dt" sz="quarter" idx="2"/>
          </p:nvPr>
        </p:nvSpPr>
        <p:spPr/>
        <p:txBody>
          <a:bodyPr/>
          <a:lstStyle>
            <a:lvl1pPr>
              <a:defRPr/>
            </a:lvl1pPr>
          </a:lstStyle>
          <a:p>
            <a:endParaRPr lang="en-US"/>
          </a:p>
        </p:txBody>
      </p:sp>
      <p:sp>
        <p:nvSpPr>
          <p:cNvPr id="43050" name="Rectangle 42"/>
          <p:cNvSpPr>
            <a:spLocks noGrp="1" noChangeArrowheads="1"/>
          </p:cNvSpPr>
          <p:nvPr>
            <p:ph type="ftr" sz="quarter" idx="3"/>
          </p:nvPr>
        </p:nvSpPr>
        <p:spPr/>
        <p:txBody>
          <a:bodyPr/>
          <a:lstStyle>
            <a:lvl1pPr>
              <a:defRPr/>
            </a:lvl1pPr>
          </a:lstStyle>
          <a:p>
            <a:endParaRPr lang="en-US"/>
          </a:p>
        </p:txBody>
      </p:sp>
      <p:sp>
        <p:nvSpPr>
          <p:cNvPr id="43051" name="Rectangle 43"/>
          <p:cNvSpPr>
            <a:spLocks noGrp="1" noChangeArrowheads="1"/>
          </p:cNvSpPr>
          <p:nvPr>
            <p:ph type="sldNum" sz="quarter" idx="4"/>
          </p:nvPr>
        </p:nvSpPr>
        <p:spPr/>
        <p:txBody>
          <a:bodyPr/>
          <a:lstStyle>
            <a:lvl1pPr>
              <a:defRPr/>
            </a:lvl1pPr>
          </a:lstStyle>
          <a:p>
            <a:fld id="{8CC2C1E1-F7A6-40C9-84DA-27BD46BEEA6B}" type="slidenum">
              <a:rPr lang="en-US"/>
              <a:pPr/>
              <a:t>‹#›</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47"/>
                                        </p:tgtEl>
                                        <p:attrNameLst>
                                          <p:attrName>style.visibility</p:attrName>
                                        </p:attrNameLst>
                                      </p:cBhvr>
                                      <p:to>
                                        <p:strVal val="visible"/>
                                      </p:to>
                                    </p:set>
                                    <p:animEffect transition="in" filter="fade">
                                      <p:cBhvr>
                                        <p:cTn id="7" dur="2000"/>
                                        <p:tgtEl>
                                          <p:spTgt spid="430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48"/>
                                        </p:tgtEl>
                                        <p:attrNameLst>
                                          <p:attrName>style.visibility</p:attrName>
                                        </p:attrNameLst>
                                      </p:cBhvr>
                                      <p:to>
                                        <p:strVal val="visible"/>
                                      </p:to>
                                    </p:set>
                                    <p:animEffect transition="in" filter="fade">
                                      <p:cBhvr>
                                        <p:cTn id="10" dur="2000"/>
                                        <p:tgtEl>
                                          <p:spTgt spid="43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7" grpId="0"/>
      <p:bldP spid="43048" grpId="0">
        <p:tmplLst>
          <p:tmpl>
            <p:tnLst>
              <p:par>
                <p:cTn presetID="10" presetClass="entr" presetSubtype="0" fill="hold" nodeType="withEffect">
                  <p:stCondLst>
                    <p:cond delay="0"/>
                  </p:stCondLst>
                  <p:childTnLst>
                    <p:set>
                      <p:cBhvr>
                        <p:cTn dur="1" fill="hold">
                          <p:stCondLst>
                            <p:cond delay="0"/>
                          </p:stCondLst>
                        </p:cTn>
                        <p:tgtEl>
                          <p:spTgt spid="43048"/>
                        </p:tgtEl>
                        <p:attrNameLst>
                          <p:attrName>style.visibility</p:attrName>
                        </p:attrNameLst>
                      </p:cBhvr>
                      <p:to>
                        <p:strVal val="visible"/>
                      </p:to>
                    </p:set>
                    <p:animEffect transition="in" filter="fade">
                      <p:cBhvr>
                        <p:cTn dur="2000"/>
                        <p:tgtEl>
                          <p:spTgt spid="430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2E5CB0-0E50-4891-8693-A939498AB872}" type="slidenum">
              <a:rPr lang="en-US"/>
              <a:pPr/>
              <a:t>‹#›</a:t>
            </a:fld>
            <a:endParaRPr lang="en-US"/>
          </a:p>
        </p:txBody>
      </p:sp>
    </p:spTree>
    <p:extLst>
      <p:ext uri="{BB962C8B-B14F-4D97-AF65-F5344CB8AC3E}">
        <p14:creationId xmlns:p14="http://schemas.microsoft.com/office/powerpoint/2010/main" val="113602834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75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31511"/>
            <a:ext cx="6019800" cy="48775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3926B2-CCDD-4F63-B223-4A88243B0589}" type="slidenum">
              <a:rPr lang="en-US"/>
              <a:pPr/>
              <a:t>‹#›</a:t>
            </a:fld>
            <a:endParaRPr lang="en-US"/>
          </a:p>
        </p:txBody>
      </p:sp>
    </p:spTree>
    <p:extLst>
      <p:ext uri="{BB962C8B-B14F-4D97-AF65-F5344CB8AC3E}">
        <p14:creationId xmlns:p14="http://schemas.microsoft.com/office/powerpoint/2010/main" val="5443010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B22C14-DEFA-400A-8E50-949AF3DC47D7}" type="slidenum">
              <a:rPr lang="en-US"/>
              <a:pPr/>
              <a:t>‹#›</a:t>
            </a:fld>
            <a:endParaRPr lang="en-US"/>
          </a:p>
        </p:txBody>
      </p:sp>
    </p:spTree>
    <p:extLst>
      <p:ext uri="{BB962C8B-B14F-4D97-AF65-F5344CB8AC3E}">
        <p14:creationId xmlns:p14="http://schemas.microsoft.com/office/powerpoint/2010/main" val="294292918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D7D66A-0D7E-4D8E-A77F-2D4F2194E74E}" type="slidenum">
              <a:rPr lang="en-US"/>
              <a:pPr/>
              <a:t>‹#›</a:t>
            </a:fld>
            <a:endParaRPr lang="en-US"/>
          </a:p>
        </p:txBody>
      </p:sp>
    </p:spTree>
    <p:extLst>
      <p:ext uri="{BB962C8B-B14F-4D97-AF65-F5344CB8AC3E}">
        <p14:creationId xmlns:p14="http://schemas.microsoft.com/office/powerpoint/2010/main" val="257700521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1"/>
            <a:ext cx="4038600" cy="37756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1"/>
            <a:ext cx="4038600" cy="37756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55013B-6107-4AD4-96B5-67E0DE258B1E}" type="slidenum">
              <a:rPr lang="en-US"/>
              <a:pPr/>
              <a:t>‹#›</a:t>
            </a:fld>
            <a:endParaRPr lang="en-US"/>
          </a:p>
        </p:txBody>
      </p:sp>
    </p:spTree>
    <p:extLst>
      <p:ext uri="{BB962C8B-B14F-4D97-AF65-F5344CB8AC3E}">
        <p14:creationId xmlns:p14="http://schemas.microsoft.com/office/powerpoint/2010/main" val="335656858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4005BC-1894-4760-904F-B98ADCF03455}" type="slidenum">
              <a:rPr lang="en-US"/>
              <a:pPr/>
              <a:t>‹#›</a:t>
            </a:fld>
            <a:endParaRPr lang="en-US"/>
          </a:p>
        </p:txBody>
      </p:sp>
    </p:spTree>
    <p:extLst>
      <p:ext uri="{BB962C8B-B14F-4D97-AF65-F5344CB8AC3E}">
        <p14:creationId xmlns:p14="http://schemas.microsoft.com/office/powerpoint/2010/main" val="255854179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E4AE14F-ACA7-4B7A-8853-4D3870293545}" type="slidenum">
              <a:rPr lang="en-US"/>
              <a:pPr/>
              <a:t>‹#›</a:t>
            </a:fld>
            <a:endParaRPr lang="en-US"/>
          </a:p>
        </p:txBody>
      </p:sp>
    </p:spTree>
    <p:extLst>
      <p:ext uri="{BB962C8B-B14F-4D97-AF65-F5344CB8AC3E}">
        <p14:creationId xmlns:p14="http://schemas.microsoft.com/office/powerpoint/2010/main" val="338625918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0D1D042-2054-4DEA-923C-7BD0085723CD}" type="slidenum">
              <a:rPr lang="en-US"/>
              <a:pPr/>
              <a:t>‹#›</a:t>
            </a:fld>
            <a:endParaRPr lang="en-US"/>
          </a:p>
        </p:txBody>
      </p:sp>
    </p:spTree>
    <p:extLst>
      <p:ext uri="{BB962C8B-B14F-4D97-AF65-F5344CB8AC3E}">
        <p14:creationId xmlns:p14="http://schemas.microsoft.com/office/powerpoint/2010/main" val="25178871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27543"/>
            <a:ext cx="5111750" cy="487759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8"/>
            <a:ext cx="3008313" cy="390921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15BF08-4BBA-4D24-8176-B2FD8651D538}" type="slidenum">
              <a:rPr lang="en-US"/>
              <a:pPr/>
              <a:t>‹#›</a:t>
            </a:fld>
            <a:endParaRPr lang="en-US"/>
          </a:p>
        </p:txBody>
      </p:sp>
    </p:spTree>
    <p:extLst>
      <p:ext uri="{BB962C8B-B14F-4D97-AF65-F5344CB8AC3E}">
        <p14:creationId xmlns:p14="http://schemas.microsoft.com/office/powerpoint/2010/main" val="29604364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C507D9-81BB-42FE-A67F-32EB22472F17}" type="slidenum">
              <a:rPr lang="en-US"/>
              <a:pPr/>
              <a:t>‹#›</a:t>
            </a:fld>
            <a:endParaRPr lang="en-US"/>
          </a:p>
        </p:txBody>
      </p:sp>
    </p:spTree>
    <p:extLst>
      <p:ext uri="{BB962C8B-B14F-4D97-AF65-F5344CB8AC3E}">
        <p14:creationId xmlns:p14="http://schemas.microsoft.com/office/powerpoint/2010/main" val="167589936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457200" y="231512"/>
            <a:ext cx="8229600" cy="94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457200" y="5203032"/>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effectLst>
                  <a:outerShdw blurRad="38100" dist="38100" dir="2700000" algn="tl">
                    <a:srgbClr val="000000"/>
                  </a:outerShdw>
                </a:effectLst>
              </a:defRPr>
            </a:lvl1pPr>
          </a:lstStyle>
          <a:p>
            <a:endParaRPr lang="en-US"/>
          </a:p>
        </p:txBody>
      </p:sp>
      <p:sp>
        <p:nvSpPr>
          <p:cNvPr id="42025" name="Rectangle 41"/>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effectLst>
                  <a:outerShdw blurRad="38100" dist="38100" dir="2700000" algn="tl">
                    <a:srgbClr val="000000"/>
                  </a:outerShdw>
                </a:effectLst>
              </a:defRPr>
            </a:lvl1pPr>
          </a:lstStyle>
          <a:p>
            <a:endParaRPr lang="en-US"/>
          </a:p>
        </p:txBody>
      </p:sp>
      <p:sp>
        <p:nvSpPr>
          <p:cNvPr id="42026" name="Rectangle 42"/>
          <p:cNvSpPr>
            <a:spLocks noGrp="1" noChangeArrowheads="1"/>
          </p:cNvSpPr>
          <p:nvPr>
            <p:ph type="sldNum" sz="quarter" idx="4"/>
          </p:nvPr>
        </p:nvSpPr>
        <p:spPr bwMode="auto">
          <a:xfrm>
            <a:off x="6553200" y="5203032"/>
            <a:ext cx="213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effectLst>
                  <a:outerShdw blurRad="38100" dist="38100" dir="2700000" algn="tl">
                    <a:srgbClr val="000000"/>
                  </a:outerShdw>
                </a:effectLst>
              </a:defRPr>
            </a:lvl1pPr>
          </a:lstStyle>
          <a:p>
            <a:fld id="{F17A0060-3A7D-4018-BB10-AAC82D48F5CA}" type="slidenum">
              <a:rPr lang="en-US"/>
              <a:pPr/>
              <a:t>‹#›</a:t>
            </a:fld>
            <a:endParaRPr lang="en-US"/>
          </a:p>
        </p:txBody>
      </p:sp>
      <p:sp>
        <p:nvSpPr>
          <p:cNvPr id="42027" name="Rectangle 43"/>
          <p:cNvSpPr>
            <a:spLocks noGrp="1" noChangeArrowheads="1"/>
          </p:cNvSpPr>
          <p:nvPr>
            <p:ph type="body" idx="1"/>
          </p:nvPr>
        </p:nvSpPr>
        <p:spPr bwMode="auto">
          <a:xfrm>
            <a:off x="457200" y="1333501"/>
            <a:ext cx="8229600" cy="377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fontAlgn="base">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9pPr>
    </p:titleStyle>
    <p:bodyStyle>
      <a:lvl1pPr marL="257175" indent="-257175" algn="l" rtl="0" fontAlgn="base">
        <a:spcBef>
          <a:spcPct val="20000"/>
        </a:spcBef>
        <a:spcAft>
          <a:spcPct val="0"/>
        </a:spcAft>
        <a:buClr>
          <a:schemeClr val="hlink"/>
        </a:buClr>
        <a:buSzPct val="6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213" indent="-214313" algn="l" rtl="0" fontAlgn="base">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cs typeface="+mn-cs"/>
        </a:defRPr>
      </a:lvl2pPr>
      <a:lvl3pPr marL="857250" indent="-171450" algn="l" rtl="0" fontAlgn="base">
        <a:spcBef>
          <a:spcPct val="20000"/>
        </a:spcBef>
        <a:spcAft>
          <a:spcPct val="0"/>
        </a:spcAft>
        <a:buClr>
          <a:schemeClr val="accent2"/>
        </a:buClr>
        <a:buSzPct val="60000"/>
        <a:buFont typeface="Wingdings" pitchFamily="2" charset="2"/>
        <a:buChar char="n"/>
        <a:defRPr sz="1800">
          <a:solidFill>
            <a:schemeClr val="tx1"/>
          </a:solidFill>
          <a:effectLst>
            <a:outerShdw blurRad="38100" dist="38100" dir="2700000" algn="tl">
              <a:srgbClr val="000000"/>
            </a:outerShdw>
          </a:effectLst>
          <a:latin typeface="+mn-lt"/>
          <a:cs typeface="+mn-cs"/>
        </a:defRPr>
      </a:lvl3pPr>
      <a:lvl4pPr marL="1200150" indent="-171450" algn="l" rtl="0" fontAlgn="base">
        <a:spcBef>
          <a:spcPct val="20000"/>
        </a:spcBef>
        <a:spcAft>
          <a:spcPct val="0"/>
        </a:spcAft>
        <a:buClr>
          <a:schemeClr val="tx2"/>
        </a:buClr>
        <a:buChar char="•"/>
        <a:defRPr sz="1500">
          <a:solidFill>
            <a:schemeClr val="tx1"/>
          </a:solidFill>
          <a:effectLst>
            <a:outerShdw blurRad="38100" dist="38100" dir="2700000" algn="tl">
              <a:srgbClr val="000000"/>
            </a:outerShdw>
          </a:effectLst>
          <a:latin typeface="+mn-lt"/>
          <a:cs typeface="+mn-cs"/>
        </a:defRPr>
      </a:lvl4pPr>
      <a:lvl5pPr marL="15430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5pPr>
      <a:lvl6pPr marL="18859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6pPr>
      <a:lvl7pPr marL="22288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7pPr>
      <a:lvl8pPr marL="25717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8pPr>
      <a:lvl9pPr marL="29146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086" y="4514851"/>
            <a:ext cx="9133915" cy="584775"/>
          </a:xfrm>
        </p:spPr>
        <p:txBody>
          <a:bodyPr>
            <a:spAutoFit/>
          </a:bodyPr>
          <a:lstStyle/>
          <a:p>
            <a:r>
              <a:rPr lang="en-US" sz="3200" i="1" dirty="0">
                <a:effectLst/>
              </a:rPr>
              <a:t>2 Kings 6:8-16</a:t>
            </a:r>
            <a:endParaRPr lang="en-US" sz="3200" dirty="0">
              <a:effectLst/>
            </a:endParaRPr>
          </a:p>
        </p:txBody>
      </p:sp>
      <p:sp>
        <p:nvSpPr>
          <p:cNvPr id="3" name="Title 2">
            <a:extLst>
              <a:ext uri="{FF2B5EF4-FFF2-40B4-BE49-F238E27FC236}">
                <a16:creationId xmlns:a16="http://schemas.microsoft.com/office/drawing/2014/main" id="{BD11EF92-63B4-4610-B4AE-9A69F9226C63}"/>
              </a:ext>
            </a:extLst>
          </p:cNvPr>
          <p:cNvSpPr>
            <a:spLocks noGrp="1"/>
          </p:cNvSpPr>
          <p:nvPr>
            <p:ph type="ctrTitle" sz="quarter"/>
          </p:nvPr>
        </p:nvSpPr>
        <p:spPr>
          <a:xfrm>
            <a:off x="685800" y="1125751"/>
            <a:ext cx="7772400" cy="923330"/>
          </a:xfrm>
        </p:spPr>
        <p:txBody>
          <a:bodyPr lIns="182880" rIns="182880">
            <a:spAutoFit/>
          </a:bodyPr>
          <a:lstStyle/>
          <a:p>
            <a:r>
              <a:rPr lang="en-US" sz="5400" dirty="0"/>
              <a:t>The Christians Reality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76A0D4-06EF-4AF6-B017-FDEEE21BAF51}"/>
              </a:ext>
            </a:extLst>
          </p:cNvPr>
          <p:cNvSpPr txBox="1"/>
          <p:nvPr/>
        </p:nvSpPr>
        <p:spPr>
          <a:xfrm>
            <a:off x="0" y="38100"/>
            <a:ext cx="9144000" cy="3859070"/>
          </a:xfrm>
          <a:prstGeom prst="rect">
            <a:avLst/>
          </a:prstGeom>
          <a:noFill/>
        </p:spPr>
        <p:txBody>
          <a:bodyPr wrap="square" rtlCol="0">
            <a:spAutoFit/>
          </a:bodyPr>
          <a:lstStyle/>
          <a:p>
            <a:pPr>
              <a:lnSpc>
                <a:spcPts val="3300"/>
              </a:lnSpc>
              <a:spcBef>
                <a:spcPts val="450"/>
              </a:spcBef>
              <a:spcAft>
                <a:spcPts val="450"/>
              </a:spcAft>
            </a:pPr>
            <a:r>
              <a:rPr lang="en-US" sz="2400" i="1" dirty="0"/>
              <a:t>What advantage then has the Jew, or what is the profit of circumcision?  - 2  Much in every way! Chiefly because to them were committed the oracles of God.  - 3  For what if some did not believe? Will their unbelief make the faithfulness of God without effect?  - 4  Certainly not! Indeed, let God be true but every man a liar. As it is written: "THAT YOU MAY BE JUSTIFIED IN YOUR WORDS, AND MAY OVERCOME WHEN YOU ARE JUDGED.“							- Romans 3:1-4 NKJV</a:t>
            </a:r>
            <a:endParaRPr lang="en-US" sz="2400" dirty="0"/>
          </a:p>
        </p:txBody>
      </p:sp>
      <p:sp>
        <p:nvSpPr>
          <p:cNvPr id="3" name="TextBox 2">
            <a:extLst>
              <a:ext uri="{FF2B5EF4-FFF2-40B4-BE49-F238E27FC236}">
                <a16:creationId xmlns:a16="http://schemas.microsoft.com/office/drawing/2014/main" id="{6797DC77-0B71-4188-8FFA-05BEF3A64422}"/>
              </a:ext>
            </a:extLst>
          </p:cNvPr>
          <p:cNvSpPr txBox="1"/>
          <p:nvPr/>
        </p:nvSpPr>
        <p:spPr>
          <a:xfrm>
            <a:off x="0" y="3467100"/>
            <a:ext cx="9144000" cy="2166299"/>
          </a:xfrm>
          <a:prstGeom prst="rect">
            <a:avLst/>
          </a:prstGeom>
          <a:noFill/>
        </p:spPr>
        <p:txBody>
          <a:bodyPr wrap="square" rtlCol="0">
            <a:spAutoFit/>
          </a:bodyPr>
          <a:lstStyle/>
          <a:p>
            <a:pPr>
              <a:lnSpc>
                <a:spcPts val="3300"/>
              </a:lnSpc>
            </a:pPr>
            <a:r>
              <a:rPr lang="en-US" sz="2400" i="1" dirty="0"/>
              <a:t>This is a faithful saying: For if we died with Him, We shall also live with Him.  - 12  If we endure, We shall also reign with Him. If we deny Him, He also will deny us.      - 13  If we are faithless, He remains faithful; He cannot deny Himself.   - 2 Timothy 2:11-13 NKJV</a:t>
            </a:r>
          </a:p>
        </p:txBody>
      </p:sp>
      <p:cxnSp>
        <p:nvCxnSpPr>
          <p:cNvPr id="5" name="Straight Connector 4">
            <a:extLst>
              <a:ext uri="{FF2B5EF4-FFF2-40B4-BE49-F238E27FC236}">
                <a16:creationId xmlns:a16="http://schemas.microsoft.com/office/drawing/2014/main" id="{843E2C5B-E409-4236-A103-765DB60E68A9}"/>
              </a:ext>
            </a:extLst>
          </p:cNvPr>
          <p:cNvCxnSpPr>
            <a:cxnSpLocks/>
          </p:cNvCxnSpPr>
          <p:nvPr/>
        </p:nvCxnSpPr>
        <p:spPr>
          <a:xfrm>
            <a:off x="51054" y="2530122"/>
            <a:ext cx="6959346"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752F1B1-BA6C-4F02-89B4-AD9EF31116DA}"/>
              </a:ext>
            </a:extLst>
          </p:cNvPr>
          <p:cNvCxnSpPr>
            <a:cxnSpLocks/>
          </p:cNvCxnSpPr>
          <p:nvPr/>
        </p:nvCxnSpPr>
        <p:spPr>
          <a:xfrm>
            <a:off x="76200" y="5526155"/>
            <a:ext cx="20574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58B867D-10B5-44BC-A678-C7D40690981C}"/>
              </a:ext>
            </a:extLst>
          </p:cNvPr>
          <p:cNvCxnSpPr>
            <a:cxnSpLocks/>
          </p:cNvCxnSpPr>
          <p:nvPr/>
        </p:nvCxnSpPr>
        <p:spPr>
          <a:xfrm>
            <a:off x="838200" y="5104115"/>
            <a:ext cx="784860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4172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2">
                                            <p:txEl>
                                              <p:pRg st="0" end="0"/>
                                            </p:txEl>
                                          </p:spTgt>
                                        </p:tgtEl>
                                      </p:cBhvr>
                                    </p:animEffect>
                                    <p:set>
                                      <p:cBhvr>
                                        <p:cTn id="16" dur="1" fill="hold">
                                          <p:stCondLst>
                                            <p:cond delay="499"/>
                                          </p:stCondLst>
                                        </p:cTn>
                                        <p:tgtEl>
                                          <p:spTgt spid="2">
                                            <p:txEl>
                                              <p:pRg st="0" end="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par>
                                <p:cTn id="20" presetID="6" presetClass="entr" presetSubtype="16" fill="hold" nodeType="with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ircle(in)">
                                      <p:cBhvr>
                                        <p:cTn id="22" dur="2000"/>
                                        <p:tgtEl>
                                          <p:spTgt spid="3">
                                            <p:txEl>
                                              <p:pRg st="0" end="0"/>
                                            </p:txEl>
                                          </p:spTgt>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2" name="Picture 4" descr="Related image">
            <a:extLst>
              <a:ext uri="{FF2B5EF4-FFF2-40B4-BE49-F238E27FC236}">
                <a16:creationId xmlns:a16="http://schemas.microsoft.com/office/drawing/2014/main" id="{D2E52362-8390-4597-9BAD-14E7B5BBE7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14325"/>
            <a:ext cx="8261876" cy="507492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22941FA-A5A7-475A-819C-B90ABF7BC450}"/>
              </a:ext>
            </a:extLst>
          </p:cNvPr>
          <p:cNvPicPr>
            <a:picLocks noChangeAspect="1"/>
          </p:cNvPicPr>
          <p:nvPr/>
        </p:nvPicPr>
        <p:blipFill>
          <a:blip r:embed="rId4"/>
          <a:stretch>
            <a:fillRect/>
          </a:stretch>
        </p:blipFill>
        <p:spPr>
          <a:xfrm>
            <a:off x="1335881" y="1314451"/>
            <a:ext cx="6472238" cy="707231"/>
          </a:xfrm>
          <a:prstGeom prst="rect">
            <a:avLst/>
          </a:prstGeom>
        </p:spPr>
      </p:pic>
      <p:pic>
        <p:nvPicPr>
          <p:cNvPr id="4" name="Picture 2" descr="Related image">
            <a:extLst>
              <a:ext uri="{FF2B5EF4-FFF2-40B4-BE49-F238E27FC236}">
                <a16:creationId xmlns:a16="http://schemas.microsoft.com/office/drawing/2014/main" id="{3B8399DA-6FAA-4DCE-B738-015AB04E52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85750"/>
            <a:ext cx="49856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0818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circle(in)">
                                      <p:cBhvr>
                                        <p:cTn id="12" dur="20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2052"/>
                                        </p:tgtEl>
                                      </p:cBhvr>
                                    </p:animEffect>
                                    <p:set>
                                      <p:cBhvr>
                                        <p:cTn id="20" dur="1" fill="hold">
                                          <p:stCondLst>
                                            <p:cond delay="499"/>
                                          </p:stCondLst>
                                        </p:cTn>
                                        <p:tgtEl>
                                          <p:spTgt spid="2052"/>
                                        </p:tgtEl>
                                        <p:attrNameLst>
                                          <p:attrName>style.visibility</p:attrName>
                                        </p:attrNameLst>
                                      </p:cBhvr>
                                      <p:to>
                                        <p:strVal val="hidden"/>
                                      </p:to>
                                    </p:set>
                                  </p:childTnLst>
                                </p:cTn>
                              </p:par>
                              <p:par>
                                <p:cTn id="21" presetID="6" presetClass="entr" presetSubtype="16"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ircle(in)">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76A0D4-06EF-4AF6-B017-FDEEE21BAF51}"/>
              </a:ext>
            </a:extLst>
          </p:cNvPr>
          <p:cNvSpPr txBox="1"/>
          <p:nvPr/>
        </p:nvSpPr>
        <p:spPr>
          <a:xfrm>
            <a:off x="0" y="38100"/>
            <a:ext cx="9144000" cy="1328569"/>
          </a:xfrm>
          <a:prstGeom prst="rect">
            <a:avLst/>
          </a:prstGeom>
          <a:noFill/>
        </p:spPr>
        <p:txBody>
          <a:bodyPr wrap="square" rtlCol="0">
            <a:spAutoFit/>
          </a:bodyPr>
          <a:lstStyle/>
          <a:p>
            <a:pPr>
              <a:spcBef>
                <a:spcPts val="450"/>
              </a:spcBef>
              <a:spcAft>
                <a:spcPts val="450"/>
              </a:spcAft>
            </a:pPr>
            <a:r>
              <a:rPr lang="en-US" sz="2400" i="1" dirty="0" err="1"/>
              <a:t>re·al·i·ty</a:t>
            </a:r>
            <a:endParaRPr lang="en-US" sz="2400" i="1" dirty="0"/>
          </a:p>
          <a:p>
            <a:pPr marL="428625" indent="-428625">
              <a:spcBef>
                <a:spcPts val="450"/>
              </a:spcBef>
              <a:spcAft>
                <a:spcPts val="450"/>
              </a:spcAft>
            </a:pPr>
            <a:r>
              <a:rPr lang="en-US" sz="2400" dirty="0"/>
              <a:t>1. the world or the state of things as they actually exist, as opposed to an idealistic or notional idea of them.</a:t>
            </a:r>
          </a:p>
        </p:txBody>
      </p:sp>
      <p:sp>
        <p:nvSpPr>
          <p:cNvPr id="3" name="TextBox 2">
            <a:extLst>
              <a:ext uri="{FF2B5EF4-FFF2-40B4-BE49-F238E27FC236}">
                <a16:creationId xmlns:a16="http://schemas.microsoft.com/office/drawing/2014/main" id="{6797DC77-0B71-4188-8FFA-05BEF3A64422}"/>
              </a:ext>
            </a:extLst>
          </p:cNvPr>
          <p:cNvSpPr txBox="1"/>
          <p:nvPr/>
        </p:nvSpPr>
        <p:spPr>
          <a:xfrm>
            <a:off x="0" y="2061508"/>
            <a:ext cx="9144000" cy="1938992"/>
          </a:xfrm>
          <a:prstGeom prst="rect">
            <a:avLst/>
          </a:prstGeom>
          <a:noFill/>
        </p:spPr>
        <p:txBody>
          <a:bodyPr wrap="square" rtlCol="0">
            <a:spAutoFit/>
          </a:bodyPr>
          <a:lstStyle/>
          <a:p>
            <a:r>
              <a:rPr lang="en-US" sz="2400" dirty="0"/>
              <a:t>Often our reality is what we perceive it to be… </a:t>
            </a:r>
          </a:p>
          <a:p>
            <a:r>
              <a:rPr lang="en-US" sz="2400" dirty="0"/>
              <a:t>					…that’s why it’s </a:t>
            </a:r>
            <a:r>
              <a:rPr lang="en-US" sz="2400" b="1" i="1" dirty="0"/>
              <a:t>our</a:t>
            </a:r>
            <a:r>
              <a:rPr lang="en-US" sz="2400" dirty="0"/>
              <a:t> reality!</a:t>
            </a:r>
          </a:p>
          <a:p>
            <a:endParaRPr lang="en-US" sz="2400" dirty="0"/>
          </a:p>
          <a:p>
            <a:r>
              <a:rPr lang="en-US" sz="2400" dirty="0"/>
              <a:t>It can change even if the </a:t>
            </a:r>
            <a:r>
              <a:rPr lang="en-US" sz="2400" b="1" i="1" dirty="0"/>
              <a:t>true</a:t>
            </a:r>
            <a:r>
              <a:rPr lang="en-US" sz="2400" dirty="0"/>
              <a:t> reality upon which it is based does not.</a:t>
            </a:r>
          </a:p>
        </p:txBody>
      </p:sp>
    </p:spTree>
    <p:extLst>
      <p:ext uri="{BB962C8B-B14F-4D97-AF65-F5344CB8AC3E}">
        <p14:creationId xmlns:p14="http://schemas.microsoft.com/office/powerpoint/2010/main" val="40231764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childTnLst>
                          </p:cTn>
                        </p:par>
                        <p:par>
                          <p:cTn id="16" fill="hold">
                            <p:stCondLst>
                              <p:cond delay="2000"/>
                            </p:stCondLst>
                            <p:childTnLst>
                              <p:par>
                                <p:cTn id="17" presetID="6" presetClass="entr" presetSubtype="16"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D64A37-125B-4B8F-B023-EB8983A6983A}"/>
              </a:ext>
            </a:extLst>
          </p:cNvPr>
          <p:cNvSpPr txBox="1"/>
          <p:nvPr/>
        </p:nvSpPr>
        <p:spPr>
          <a:xfrm>
            <a:off x="30307" y="38100"/>
            <a:ext cx="9109364" cy="1569660"/>
          </a:xfrm>
          <a:prstGeom prst="rect">
            <a:avLst/>
          </a:prstGeom>
          <a:noFill/>
        </p:spPr>
        <p:txBody>
          <a:bodyPr wrap="square" rtlCol="0">
            <a:spAutoFit/>
          </a:bodyPr>
          <a:lstStyle/>
          <a:p>
            <a:r>
              <a:rPr lang="en-US" sz="2400" i="1" dirty="0"/>
              <a:t>And when the servant of the man of God arose early and went out, there was an army, surrounding the city with horses and chariots. And his servant said to him, "Alas, my master! What shall we do?“ - 2 Kings 6:15 NKJV </a:t>
            </a:r>
          </a:p>
        </p:txBody>
      </p:sp>
      <p:sp>
        <p:nvSpPr>
          <p:cNvPr id="5" name="Text Box 4">
            <a:extLst>
              <a:ext uri="{FF2B5EF4-FFF2-40B4-BE49-F238E27FC236}">
                <a16:creationId xmlns:a16="http://schemas.microsoft.com/office/drawing/2014/main" id="{FD54E38E-873C-4D4D-90C5-829CF591A213}"/>
              </a:ext>
            </a:extLst>
          </p:cNvPr>
          <p:cNvSpPr txBox="1">
            <a:spLocks noChangeArrowheads="1"/>
          </p:cNvSpPr>
          <p:nvPr/>
        </p:nvSpPr>
        <p:spPr bwMode="auto">
          <a:xfrm>
            <a:off x="30307" y="4476571"/>
            <a:ext cx="910936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i="1" dirty="0"/>
              <a:t>So he answered, "Do not fear, for those who are with us are more than those who are with them.“ 								- 2 Kings 6:16 NKJV </a:t>
            </a:r>
          </a:p>
        </p:txBody>
      </p:sp>
      <p:sp>
        <p:nvSpPr>
          <p:cNvPr id="7" name="TextBox 6">
            <a:extLst>
              <a:ext uri="{FF2B5EF4-FFF2-40B4-BE49-F238E27FC236}">
                <a16:creationId xmlns:a16="http://schemas.microsoft.com/office/drawing/2014/main" id="{FD2C5511-4E81-470A-AAAD-364F73B73AB1}"/>
              </a:ext>
            </a:extLst>
          </p:cNvPr>
          <p:cNvSpPr txBox="1"/>
          <p:nvPr/>
        </p:nvSpPr>
        <p:spPr>
          <a:xfrm>
            <a:off x="30306" y="2247900"/>
            <a:ext cx="9079057" cy="1200329"/>
          </a:xfrm>
          <a:prstGeom prst="rect">
            <a:avLst/>
          </a:prstGeom>
          <a:noFill/>
        </p:spPr>
        <p:txBody>
          <a:bodyPr wrap="square" rtlCol="0">
            <a:spAutoFit/>
          </a:bodyPr>
          <a:lstStyle/>
          <a:p>
            <a:r>
              <a:rPr lang="en-US" sz="2400" dirty="0"/>
              <a:t>"</a:t>
            </a:r>
            <a:r>
              <a:rPr lang="en-US" sz="2400" i="1" dirty="0"/>
              <a:t>Seeing is believing</a:t>
            </a:r>
            <a:r>
              <a:rPr lang="en-US" sz="2400" dirty="0"/>
              <a:t>" is the motto of the secular world.</a:t>
            </a:r>
          </a:p>
          <a:p>
            <a:endParaRPr lang="en-US" sz="2400" dirty="0"/>
          </a:p>
          <a:p>
            <a:r>
              <a:rPr lang="en-US" sz="2400" dirty="0"/>
              <a:t>		"</a:t>
            </a:r>
            <a:r>
              <a:rPr lang="en-US" sz="2400" i="1" dirty="0"/>
              <a:t>Believing is seeing</a:t>
            </a:r>
            <a:r>
              <a:rPr lang="en-US" sz="2400" dirty="0"/>
              <a:t>" is the motto of faith.</a:t>
            </a:r>
          </a:p>
        </p:txBody>
      </p:sp>
    </p:spTree>
    <p:extLst>
      <p:ext uri="{BB962C8B-B14F-4D97-AF65-F5344CB8AC3E}">
        <p14:creationId xmlns:p14="http://schemas.microsoft.com/office/powerpoint/2010/main" val="34842616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fade">
                                      <p:cBhvr>
                                        <p:cTn id="25" dur="1000"/>
                                        <p:tgtEl>
                                          <p:spTgt spid="7">
                                            <p:txEl>
                                              <p:pRg st="2" end="2"/>
                                            </p:txEl>
                                          </p:spTgt>
                                        </p:tgtEl>
                                      </p:cBhvr>
                                    </p:animEffect>
                                    <p:anim calcmode="lin" valueType="num">
                                      <p:cBhvr>
                                        <p:cTn id="2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0" y="719435"/>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0"/>
              </a:spcBef>
              <a:spcAft>
                <a:spcPts val="1350"/>
              </a:spcAft>
              <a:buClr>
                <a:schemeClr val="hlink"/>
              </a:buClr>
              <a:buSzPct val="60000"/>
            </a:pPr>
            <a:r>
              <a:rPr lang="en-US" sz="2400" i="1" dirty="0"/>
              <a:t>Daniel 3:8-30</a:t>
            </a:r>
          </a:p>
        </p:txBody>
      </p:sp>
      <p:sp>
        <p:nvSpPr>
          <p:cNvPr id="67588" name="Text Box 4"/>
          <p:cNvSpPr txBox="1">
            <a:spLocks noChangeArrowheads="1"/>
          </p:cNvSpPr>
          <p:nvPr/>
        </p:nvSpPr>
        <p:spPr bwMode="auto">
          <a:xfrm>
            <a:off x="30307" y="3390900"/>
            <a:ext cx="910936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i="1" dirty="0"/>
              <a:t>"If it be so, our God whom we serve is able to deliver us from the furnace of blazing fire; and He will deliver us out of your hand, O king.   - 18  "But even if He does not, let it be known to you, O king, that we are not going to serve your gods or worship the golden image that you have set up.“ - Daniel 3:17-18 NASB </a:t>
            </a:r>
          </a:p>
        </p:txBody>
      </p:sp>
    </p:spTree>
    <p:extLst>
      <p:ext uri="{BB962C8B-B14F-4D97-AF65-F5344CB8AC3E}">
        <p14:creationId xmlns:p14="http://schemas.microsoft.com/office/powerpoint/2010/main" val="34877865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circle(in)">
                                      <p:cBhvr>
                                        <p:cTn id="7" dur="2000"/>
                                        <p:tgtEl>
                                          <p:spTgt spid="675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7586">
                                            <p:txEl>
                                              <p:pRg st="0" end="0"/>
                                            </p:txEl>
                                          </p:spTgt>
                                        </p:tgtEl>
                                        <p:attrNameLst>
                                          <p:attrName>style.visibility</p:attrName>
                                        </p:attrNameLst>
                                      </p:cBhvr>
                                      <p:to>
                                        <p:strVal val="visible"/>
                                      </p:to>
                                    </p:set>
                                    <p:animEffect transition="in" filter="circle(in)">
                                      <p:cBhvr>
                                        <p:cTn id="12" dur="2000"/>
                                        <p:tgtEl>
                                          <p:spTgt spid="675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0" y="38100"/>
            <a:ext cx="9144000"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0"/>
              </a:spcBef>
              <a:spcAft>
                <a:spcPts val="1350"/>
              </a:spcAft>
              <a:buClr>
                <a:schemeClr val="hlink"/>
              </a:buClr>
              <a:buSzPct val="60000"/>
            </a:pPr>
            <a:r>
              <a:rPr lang="en-US" sz="2400" i="1" dirty="0"/>
              <a:t>Christians Reality is based on seeing things from God's point of view…</a:t>
            </a:r>
          </a:p>
          <a:p>
            <a:pPr>
              <a:spcBef>
                <a:spcPts val="0"/>
              </a:spcBef>
              <a:spcAft>
                <a:spcPts val="1350"/>
              </a:spcAft>
              <a:buClr>
                <a:schemeClr val="hlink"/>
              </a:buClr>
              <a:buSzPct val="60000"/>
            </a:pPr>
            <a:r>
              <a:rPr lang="en-US" sz="2400" i="1" dirty="0"/>
              <a:t>				with spiritual insight, with faith!</a:t>
            </a:r>
          </a:p>
        </p:txBody>
      </p:sp>
      <p:sp>
        <p:nvSpPr>
          <p:cNvPr id="2" name="TextBox 1">
            <a:extLst>
              <a:ext uri="{FF2B5EF4-FFF2-40B4-BE49-F238E27FC236}">
                <a16:creationId xmlns:a16="http://schemas.microsoft.com/office/drawing/2014/main" id="{16D64A37-125B-4B8F-B023-EB8983A6983A}"/>
              </a:ext>
            </a:extLst>
          </p:cNvPr>
          <p:cNvSpPr txBox="1"/>
          <p:nvPr/>
        </p:nvSpPr>
        <p:spPr>
          <a:xfrm>
            <a:off x="30307" y="1809571"/>
            <a:ext cx="9113693" cy="1200329"/>
          </a:xfrm>
          <a:prstGeom prst="rect">
            <a:avLst/>
          </a:prstGeom>
          <a:noFill/>
        </p:spPr>
        <p:txBody>
          <a:bodyPr wrap="square" rtlCol="0">
            <a:spAutoFit/>
          </a:bodyPr>
          <a:lstStyle/>
          <a:p>
            <a:r>
              <a:rPr lang="en-US" sz="2400" dirty="0"/>
              <a:t>"</a:t>
            </a:r>
            <a:r>
              <a:rPr lang="en-US" sz="2400" i="1" dirty="0"/>
              <a:t>Seeing is believing</a:t>
            </a:r>
            <a:r>
              <a:rPr lang="en-US" sz="2400" dirty="0"/>
              <a:t>" is the motto of the secular world.</a:t>
            </a:r>
          </a:p>
          <a:p>
            <a:endParaRPr lang="en-US" sz="2400" dirty="0"/>
          </a:p>
          <a:p>
            <a:r>
              <a:rPr lang="en-US" sz="2400" dirty="0"/>
              <a:t>		"</a:t>
            </a:r>
            <a:r>
              <a:rPr lang="en-US" sz="2400" i="1" dirty="0"/>
              <a:t>Believing is seeing</a:t>
            </a:r>
            <a:r>
              <a:rPr lang="en-US" sz="2400" dirty="0"/>
              <a:t>" is the motto of faith.</a:t>
            </a:r>
          </a:p>
        </p:txBody>
      </p:sp>
      <p:sp>
        <p:nvSpPr>
          <p:cNvPr id="4" name="TextBox 3">
            <a:extLst>
              <a:ext uri="{FF2B5EF4-FFF2-40B4-BE49-F238E27FC236}">
                <a16:creationId xmlns:a16="http://schemas.microsoft.com/office/drawing/2014/main" id="{22DA978D-9AA2-43E1-9DDB-52A03867CD51}"/>
              </a:ext>
            </a:extLst>
          </p:cNvPr>
          <p:cNvSpPr txBox="1"/>
          <p:nvPr/>
        </p:nvSpPr>
        <p:spPr>
          <a:xfrm>
            <a:off x="4618197" y="4229100"/>
            <a:ext cx="3962400" cy="461665"/>
          </a:xfrm>
          <a:prstGeom prst="rect">
            <a:avLst/>
          </a:prstGeom>
          <a:noFill/>
        </p:spPr>
        <p:txBody>
          <a:bodyPr wrap="square" rtlCol="0">
            <a:spAutoFit/>
          </a:bodyPr>
          <a:lstStyle/>
          <a:p>
            <a:r>
              <a:rPr lang="en-US" sz="2400" i="1" dirty="0"/>
              <a:t>Ephesians 6:10-18 </a:t>
            </a:r>
          </a:p>
        </p:txBody>
      </p:sp>
    </p:spTree>
    <p:extLst>
      <p:ext uri="{BB962C8B-B14F-4D97-AF65-F5344CB8AC3E}">
        <p14:creationId xmlns:p14="http://schemas.microsoft.com/office/powerpoint/2010/main" val="20425938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circle(in)">
                                      <p:cBhvr>
                                        <p:cTn id="7" dur="2000"/>
                                        <p:tgtEl>
                                          <p:spTgt spid="67586">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67586">
                                            <p:txEl>
                                              <p:pRg st="1" end="1"/>
                                            </p:txEl>
                                          </p:spTgt>
                                        </p:tgtEl>
                                        <p:attrNameLst>
                                          <p:attrName>style.visibility</p:attrName>
                                        </p:attrNameLst>
                                      </p:cBhvr>
                                      <p:to>
                                        <p:strVal val="visible"/>
                                      </p:to>
                                    </p:set>
                                    <p:animEffect transition="in" filter="circle(in)">
                                      <p:cBhvr>
                                        <p:cTn id="11" dur="2000"/>
                                        <p:tgtEl>
                                          <p:spTgt spid="6758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circle(in)">
                                      <p:cBhvr>
                                        <p:cTn id="16" dur="2000"/>
                                        <p:tgtEl>
                                          <p:spTgt spid="2">
                                            <p:txEl>
                                              <p:pRg st="0" end="0"/>
                                            </p:txEl>
                                          </p:spTgt>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circle(in)">
                                      <p:cBhvr>
                                        <p:cTn id="20" dur="20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1000"/>
                                        <p:tgtEl>
                                          <p:spTgt spid="4">
                                            <p:txEl>
                                              <p:pRg st="0" end="0"/>
                                            </p:txEl>
                                          </p:spTgt>
                                        </p:tgtEl>
                                      </p:cBhvr>
                                    </p:animEffect>
                                    <p:anim calcmode="lin" valueType="num">
                                      <p:cBhvr>
                                        <p:cTn id="2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3004</TotalTime>
  <Words>3109</Words>
  <Application>Microsoft Office PowerPoint</Application>
  <PresentationFormat>On-screen Show (16:10)</PresentationFormat>
  <Paragraphs>149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Verdana</vt:lpstr>
      <vt:lpstr>Wingdings</vt:lpstr>
      <vt:lpstr>Globe</vt:lpstr>
      <vt:lpstr>The Christians Reality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Salvation</dc:title>
  <dc:creator>Bob James</dc:creator>
  <cp:lastModifiedBy>Bob James</cp:lastModifiedBy>
  <cp:revision>193</cp:revision>
  <dcterms:created xsi:type="dcterms:W3CDTF">2004-07-31T01:33:44Z</dcterms:created>
  <dcterms:modified xsi:type="dcterms:W3CDTF">2019-03-27T20:45:30Z</dcterms:modified>
</cp:coreProperties>
</file>