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7" r:id="rId4"/>
    <p:sldId id="259" r:id="rId5"/>
    <p:sldId id="268" r:id="rId6"/>
    <p:sldId id="270" r:id="rId7"/>
    <p:sldId id="269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B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24"/>
    <p:restoredTop sz="93704"/>
  </p:normalViewPr>
  <p:slideViewPr>
    <p:cSldViewPr snapToGrid="0" snapToObjects="1">
      <p:cViewPr varScale="1">
        <p:scale>
          <a:sx n="86" d="100"/>
          <a:sy n="86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F0F81-FF2F-9647-86FF-BCB3F1BE052E}" type="datetimeFigureOut">
              <a:rPr lang="en-US" smtClean="0"/>
              <a:t>3/3/20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FD699-84C2-A148-BBE3-24528949F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9AE3-ABD0-0C42-AF1C-D7B7035AE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656F0-B8DE-4F41-A536-00194E913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D19D7-A57D-CB4A-83A4-5981C9C0C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2429C-5D14-334F-8E49-B0DEBF18F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6F030-369F-964E-B4C7-F28885494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5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F9B3D-05BD-C348-87C7-5F5D14CF7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9DB179-AF51-954C-96AF-B945A2202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FE999-9DEC-0843-B216-3C6A90185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C86DE-CA02-0342-B2BC-5CC5A8ABB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AA864-6606-9440-A71F-7D825EDF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0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22449-2FF5-EB49-A373-F8ED324A28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1F5D6B-E201-6B40-BF2A-D6338E8B2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CBE1C-C6C1-564B-8AB3-565D52432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9CE1B-501F-1B48-8DE7-A96CC78BF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40FE4-F4E6-4A4A-AFFB-C017B2F8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4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A50F3-8DFB-1148-9DFB-C0B7601E7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4F1F3-95E6-4D4B-8933-B42B06C12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DD44C-A57C-6E4F-90BB-BFF33EFA7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4B5E7-AA7E-A741-A4B3-978BEFD7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79108-8203-8B4E-BA97-5D03D707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2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EAC27-3D05-C24F-B551-7CA62733D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FBFBD-26C3-7B48-9CB7-E4779B519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FE16D-1101-2541-96EA-FBC354F26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7478D-D6FA-104B-BCBB-F9858DEFC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2F08E-8D9F-3249-89B0-E7562DF3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5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8FAA1-353E-E543-B752-F57388E2C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0810B-5CC9-C34C-B598-AC2F6CD66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D643C1-24EA-BC47-88DE-61280CDE8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6DE01-30F1-E944-85AA-84928581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3/3/20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EAC84-07B0-9D41-A3AA-11F49188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9E6CB-E373-9446-9186-A2F673F27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1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0A8B3-5B60-7143-99C8-E4A410D5F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7E8A0-8402-8842-9D7E-8F470E429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2B0C5-040C-B14C-9761-5609BA008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D38BD2-AF60-5348-BCB4-7683E58B0D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BECE5-A655-EF44-B946-16A2A201E8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ED5361-4D7E-4545-BFBC-55D2F02FD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3/3/20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3FC72E-8360-9A46-A688-D543ECD7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D11E04-DF6D-294F-97E8-6AD523A5A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7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1A93C-0B4F-644E-A5C5-7D87A2502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B25610-B82A-7D49-AF42-C5DAA8B45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3/3/20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388D2-A3F8-624D-A77E-D917EEA8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E557C-03C2-0A40-8798-7F3CE4762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3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1E632F-ECA6-C846-9460-919705EC9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3/3/20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78FF0-A2D5-CC48-B876-159BADF1F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609DF-4C91-9148-A9FB-71A96828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36C1E-75C5-BB42-9D87-EDAAD150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4AD6F-9EEE-A346-8BE6-8CC422589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976AA-3C77-8043-BEEA-C96D8BC18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10405-B082-8148-B942-0420C5C12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3/3/20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BD69B-1A4A-E541-BF3A-46EEB1E5B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8EDB8-615D-5F43-8436-F03B39DE5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BDE47-7734-5249-BDB3-88C4DE1D4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3E64E0-2D52-1D4F-B90E-6758B84220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C984B3-0818-FB4A-BC98-BB52C97CE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61119-F301-A64F-8395-F2C33CA03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3/3/20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CB2D5-412E-4C4E-9CB9-249A20174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56D70-0C06-F548-A86A-0A43E20F9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DB74AE-E467-DE47-AF8E-6FD36D350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C7C20-60AE-0B4F-8193-A17219382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9E7BD-3F29-6641-BF07-EF4FF3932B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58101-BFFA-3C44-BAD4-6F6948B8B0BA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2CA11-D809-2141-8191-21365FDFF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CDC42-B939-4947-8CF5-95FB73F13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7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9721B-07FB-8742-A9A6-3CE770A7E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111" y="5131016"/>
            <a:ext cx="8331777" cy="1559719"/>
          </a:xfrm>
          <a:solidFill>
            <a:srgbClr val="C3B3A9">
              <a:alpha val="68000"/>
            </a:srgbClr>
          </a:solidFill>
        </p:spPr>
        <p:txBody>
          <a:bodyPr>
            <a:noAutofit/>
          </a:bodyPr>
          <a:lstStyle/>
          <a:p>
            <a:r>
              <a:rPr lang="en-US" b="1" dirty="0"/>
              <a:t>The Necessity of Holiness</a:t>
            </a:r>
            <a:br>
              <a:rPr lang="en-US" b="1" dirty="0"/>
            </a:br>
            <a:r>
              <a:rPr lang="en-US" sz="4000" b="1" dirty="0"/>
              <a:t>Numbers 5-6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0061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AE94FF-64D7-A84A-AD6F-A24384760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72" y="76438"/>
            <a:ext cx="10735056" cy="670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65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5B07811-5B30-B240-AF36-D7096351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63" y="338328"/>
            <a:ext cx="11776874" cy="61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29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4042A-E456-4343-A36A-29472874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" y="29634"/>
            <a:ext cx="7890934" cy="1228186"/>
          </a:xfrm>
        </p:spPr>
        <p:txBody>
          <a:bodyPr/>
          <a:lstStyle/>
          <a:p>
            <a:pPr algn="ctr"/>
            <a:r>
              <a:rPr lang="en-US" b="1" dirty="0"/>
              <a:t>The Necessity of Holiness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CF3D-CB31-E34D-8E5D-704F89E0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3" y="1346720"/>
            <a:ext cx="11954934" cy="5511280"/>
          </a:xfrm>
        </p:spPr>
        <p:txBody>
          <a:bodyPr>
            <a:normAutofit fontScale="77500" lnSpcReduction="20000"/>
          </a:bodyPr>
          <a:lstStyle/>
          <a:p>
            <a:r>
              <a:rPr lang="en-US" sz="4400" b="1" dirty="0"/>
              <a:t>Introductory Thoughts</a:t>
            </a:r>
          </a:p>
          <a:p>
            <a:pPr lvl="1"/>
            <a:r>
              <a:rPr lang="en-US" sz="4000" b="1" dirty="0"/>
              <a:t>Priests Guarded Tabernacle (Numbers 1:51)</a:t>
            </a:r>
          </a:p>
          <a:p>
            <a:pPr lvl="1"/>
            <a:r>
              <a:rPr lang="en-US" sz="4000" b="1" dirty="0"/>
              <a:t>Approaching God Requires Sober-Mindedness</a:t>
            </a:r>
          </a:p>
          <a:p>
            <a:pPr lvl="1"/>
            <a:r>
              <a:rPr lang="en-US" sz="4000" b="1" dirty="0"/>
              <a:t>Numbers 5-6 Deal With Ethics in the Camp</a:t>
            </a:r>
          </a:p>
          <a:p>
            <a:pPr marL="0" indent="0">
              <a:buNone/>
            </a:pPr>
            <a:endParaRPr lang="en-US" sz="4400" b="1" dirty="0"/>
          </a:p>
          <a:p>
            <a:r>
              <a:rPr lang="en-US" sz="4400" b="1" dirty="0"/>
              <a:t>Outline of Section</a:t>
            </a:r>
          </a:p>
          <a:p>
            <a:pPr lvl="1"/>
            <a:r>
              <a:rPr lang="en-US" sz="4000" b="1" dirty="0"/>
              <a:t>Defilement (Numbers 5)</a:t>
            </a:r>
          </a:p>
          <a:p>
            <a:pPr lvl="2"/>
            <a:r>
              <a:rPr lang="en-US" sz="3600" b="1" dirty="0"/>
              <a:t>Uncleanness (vs. 1-4)</a:t>
            </a:r>
          </a:p>
          <a:p>
            <a:pPr lvl="2"/>
            <a:r>
              <a:rPr lang="en-US" sz="3600" b="1" dirty="0"/>
              <a:t>Defrauding (vs. 5-10)</a:t>
            </a:r>
          </a:p>
          <a:p>
            <a:pPr lvl="2"/>
            <a:r>
              <a:rPr lang="en-US" sz="3600" b="1" dirty="0"/>
              <a:t>Adultery (vs. 11-32)</a:t>
            </a:r>
          </a:p>
          <a:p>
            <a:pPr lvl="1"/>
            <a:r>
              <a:rPr lang="en-US" sz="4000" b="1" dirty="0"/>
              <a:t>Devotion (Numbers 6) </a:t>
            </a:r>
          </a:p>
          <a:p>
            <a:pPr lvl="2"/>
            <a:r>
              <a:rPr lang="en-US" sz="3600" b="1" dirty="0"/>
              <a:t>Nazirite (vs. 1-21)</a:t>
            </a:r>
          </a:p>
          <a:p>
            <a:pPr lvl="2"/>
            <a:r>
              <a:rPr lang="en-US" sz="3600" b="1" dirty="0"/>
              <a:t>Blessing (vs. 22-27)</a:t>
            </a:r>
          </a:p>
          <a:p>
            <a:endParaRPr lang="en-US" sz="4400" b="1" dirty="0"/>
          </a:p>
          <a:p>
            <a:pPr marL="0" indent="0">
              <a:buNone/>
            </a:pPr>
            <a:endParaRPr lang="en-US" sz="4800" b="1" dirty="0"/>
          </a:p>
        </p:txBody>
      </p:sp>
      <p:pic>
        <p:nvPicPr>
          <p:cNvPr id="5" name="Picture 4" descr="A picture containing outdoor, man, grass, player&#10;&#10;Description automatically generated">
            <a:extLst>
              <a:ext uri="{FF2B5EF4-FFF2-40B4-BE49-F238E27FC236}">
                <a16:creationId xmlns:a16="http://schemas.microsoft.com/office/drawing/2014/main" id="{298FBAC7-429C-7247-ADEB-615C526C2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118533"/>
            <a:ext cx="4063999" cy="122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1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4042A-E456-4343-A36A-29472874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" y="118534"/>
            <a:ext cx="7890934" cy="122818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Defilement (5:1-32)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CF3D-CB31-E34D-8E5D-704F89E0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3" y="1346719"/>
            <a:ext cx="11954934" cy="5511281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dirty="0"/>
              <a:t>Uncleanness (vs. 1-4)</a:t>
            </a:r>
          </a:p>
          <a:p>
            <a:pPr lvl="1"/>
            <a:r>
              <a:rPr lang="en-US" sz="2800" b="1" dirty="0"/>
              <a:t>Conditions That Forced People “Outside the Camp”</a:t>
            </a:r>
          </a:p>
          <a:p>
            <a:pPr lvl="2"/>
            <a:r>
              <a:rPr lang="en-US" sz="2400" b="1" dirty="0"/>
              <a:t>Skin Disease (cf. Leviticus 13:1-14:57)</a:t>
            </a:r>
          </a:p>
          <a:p>
            <a:pPr lvl="2"/>
            <a:r>
              <a:rPr lang="en-US" sz="2400" b="1" dirty="0"/>
              <a:t>Bodily Discharge (cf. Leviticus 15:1-33)</a:t>
            </a:r>
          </a:p>
          <a:p>
            <a:pPr lvl="2"/>
            <a:r>
              <a:rPr lang="en-US" sz="2400" b="1" dirty="0"/>
              <a:t>Touching Dead Body (cf. Leviticus 21:11)</a:t>
            </a:r>
            <a:endParaRPr lang="en-US" sz="2800" b="1" dirty="0"/>
          </a:p>
          <a:p>
            <a:pPr lvl="1"/>
            <a:r>
              <a:rPr lang="en-US" sz="2800" b="1" dirty="0"/>
              <a:t>Unclean Is Not The Same as Sinfulness</a:t>
            </a:r>
          </a:p>
          <a:p>
            <a:pPr lvl="2"/>
            <a:r>
              <a:rPr lang="en-US" sz="2400" b="1" dirty="0"/>
              <a:t>Unclean After Conceiving a Child (Leviticus 12:2)</a:t>
            </a:r>
          </a:p>
          <a:p>
            <a:pPr lvl="2"/>
            <a:r>
              <a:rPr lang="en-US" sz="2400" b="1" dirty="0"/>
              <a:t>Unclean After Sex Within Marriage (Leviticus 15:18)</a:t>
            </a:r>
          </a:p>
          <a:p>
            <a:pPr lvl="2"/>
            <a:r>
              <a:rPr lang="en-US" sz="2400" b="1" dirty="0"/>
              <a:t>Not All Uncleanness Required Being “Outside Camp” (Different Levels of Uncleanness)</a:t>
            </a:r>
          </a:p>
          <a:p>
            <a:pPr lvl="1"/>
            <a:r>
              <a:rPr lang="en-US" sz="2800" b="1" dirty="0"/>
              <a:t>New Testament Parallels</a:t>
            </a:r>
          </a:p>
          <a:p>
            <a:pPr lvl="2"/>
            <a:r>
              <a:rPr lang="en-US" sz="2400" b="1" dirty="0"/>
              <a:t>Jesus, the Temple, Healed the “Unclean” (Mark 1:40-45; 5:21-43)</a:t>
            </a:r>
          </a:p>
          <a:p>
            <a:pPr lvl="2">
              <a:lnSpc>
                <a:spcPct val="110000"/>
              </a:lnSpc>
            </a:pPr>
            <a:r>
              <a:rPr lang="en-US" sz="2400" b="1" u="sng" dirty="0"/>
              <a:t>Metaphor for Sin</a:t>
            </a:r>
            <a:r>
              <a:rPr lang="en-US" sz="2400" b="1" dirty="0"/>
              <a:t>: “But nothing unclean will ever enter it, nor anyone who does what is detestable or false, but only those who are written in the Lamb's book of life.” (Rev. 21:27; cf. Mark 7:14-23)</a:t>
            </a:r>
          </a:p>
          <a:p>
            <a:pPr lvl="1"/>
            <a:r>
              <a:rPr lang="en-US" sz="2800" b="1" dirty="0"/>
              <a:t>The People Obeyed (vs. 4; cf. 2:34)</a:t>
            </a:r>
          </a:p>
          <a:p>
            <a:r>
              <a:rPr lang="en-US" sz="3200" b="1" dirty="0"/>
              <a:t>Defrauding (vs. 5-10; cf. Leviticus 6:1-7)</a:t>
            </a:r>
          </a:p>
          <a:p>
            <a:pPr lvl="1"/>
            <a:r>
              <a:rPr lang="en-US" b="1" dirty="0"/>
              <a:t>Must Pay Price Plus Add Fifth of Cost; 120% Back (Lev. 22:14)</a:t>
            </a:r>
          </a:p>
          <a:p>
            <a:pPr lvl="1"/>
            <a:r>
              <a:rPr lang="en-US" b="1" dirty="0"/>
              <a:t>Something Zacchaues Understood (Luke 19:8)</a:t>
            </a:r>
          </a:p>
          <a:p>
            <a:pPr lvl="1"/>
            <a:r>
              <a:rPr lang="en-US" b="1" dirty="0"/>
              <a:t>If No Surviving Family, Restitution Goes to Support Priests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Picture 4" descr="A picture containing outdoor, man, grass, player&#10;&#10;Description automatically generated">
            <a:extLst>
              <a:ext uri="{FF2B5EF4-FFF2-40B4-BE49-F238E27FC236}">
                <a16:creationId xmlns:a16="http://schemas.microsoft.com/office/drawing/2014/main" id="{298FBAC7-429C-7247-ADEB-615C526C2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118533"/>
            <a:ext cx="4063999" cy="122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4042A-E456-4343-A36A-29472874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" y="118534"/>
            <a:ext cx="7890934" cy="122818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Defilement (5:1-32)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CF3D-CB31-E34D-8E5D-704F89E0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3" y="1233055"/>
            <a:ext cx="11954934" cy="5624945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dirty="0"/>
              <a:t>Adultery (vs. 11-32)</a:t>
            </a:r>
          </a:p>
          <a:p>
            <a:pPr lvl="1"/>
            <a:r>
              <a:rPr lang="en-US" sz="2800" b="1" dirty="0"/>
              <a:t>Not Gender-Equal Instruction (Numbers 5:3, 6; 6:1)</a:t>
            </a:r>
          </a:p>
          <a:p>
            <a:pPr lvl="1"/>
            <a:r>
              <a:rPr lang="en-US" sz="2800" b="1" dirty="0"/>
              <a:t>General Procedure</a:t>
            </a:r>
          </a:p>
          <a:p>
            <a:pPr lvl="2"/>
            <a:r>
              <a:rPr lang="en-US" sz="2400" b="1" dirty="0"/>
              <a:t>Husband is Suspicious of Unfaithfulness (vs. 14)</a:t>
            </a:r>
          </a:p>
          <a:p>
            <a:pPr lvl="2"/>
            <a:r>
              <a:rPr lang="en-US" sz="2400" b="1" dirty="0"/>
              <a:t>Brings Wife to Priest With Offering (vs. 15)</a:t>
            </a:r>
          </a:p>
          <a:p>
            <a:pPr lvl="2"/>
            <a:r>
              <a:rPr lang="en-US" sz="2400" b="1" dirty="0"/>
              <a:t>She Hears Curses for Guilt &amp; Agrees to Curses (vs. 16-23)</a:t>
            </a:r>
          </a:p>
          <a:p>
            <a:pPr lvl="2"/>
            <a:r>
              <a:rPr lang="en-US" sz="2400" b="1" dirty="0"/>
              <a:t>She Drinks “Holy Water” With Dust Mixed In It (vs. 24)</a:t>
            </a:r>
          </a:p>
          <a:p>
            <a:pPr lvl="1"/>
            <a:r>
              <a:rPr lang="en-US" sz="2800" b="1" dirty="0"/>
              <a:t>If Guilty</a:t>
            </a:r>
          </a:p>
          <a:p>
            <a:pPr lvl="2"/>
            <a:r>
              <a:rPr lang="en-US" sz="2400" b="1" dirty="0"/>
              <a:t>Thigh Falls Away &amp; Body/Womb Swells (Walks With Limp? Vs. 21, 27)</a:t>
            </a:r>
          </a:p>
          <a:p>
            <a:pPr lvl="2"/>
            <a:r>
              <a:rPr lang="en-US" sz="2400" b="1" dirty="0"/>
              <a:t>Body Parts They Sinned With Are Punished</a:t>
            </a:r>
          </a:p>
          <a:p>
            <a:pPr lvl="1"/>
            <a:r>
              <a:rPr lang="en-US" sz="2800" b="1" dirty="0"/>
              <a:t>How the Test Supports Women</a:t>
            </a:r>
          </a:p>
          <a:p>
            <a:pPr lvl="2"/>
            <a:r>
              <a:rPr lang="en-US" sz="2400" b="1" dirty="0"/>
              <a:t>Other Cultures: Women Can Be Killed for Suspicion Alone</a:t>
            </a:r>
          </a:p>
          <a:p>
            <a:pPr lvl="2"/>
            <a:r>
              <a:rPr lang="en-US" sz="2400" b="1" dirty="0"/>
              <a:t>Test Protects those Who Are Innocent</a:t>
            </a:r>
          </a:p>
          <a:p>
            <a:pPr lvl="2"/>
            <a:r>
              <a:rPr lang="en-US" sz="2400" b="1" dirty="0"/>
              <a:t>Woman Who Was Innocent Would Gladly Take This Test</a:t>
            </a:r>
          </a:p>
          <a:p>
            <a:pPr lvl="1"/>
            <a:r>
              <a:rPr lang="en-US" sz="2800" b="1" dirty="0"/>
              <a:t>Lessons From Adultery Test</a:t>
            </a:r>
          </a:p>
          <a:p>
            <a:pPr lvl="2"/>
            <a:r>
              <a:rPr lang="en-US" sz="2400" b="1" dirty="0"/>
              <a:t>God Wants His People to Have Marital Fidelity </a:t>
            </a:r>
          </a:p>
          <a:p>
            <a:pPr lvl="2"/>
            <a:r>
              <a:rPr lang="en-US" sz="2400" b="1" dirty="0"/>
              <a:t>God Wants His Bride (Israel) to be Faithful to Him</a:t>
            </a:r>
          </a:p>
          <a:p>
            <a:pPr lvl="2"/>
            <a:r>
              <a:rPr lang="en-US" sz="2400" b="1" dirty="0"/>
              <a:t>God Knows Your Sins</a:t>
            </a:r>
          </a:p>
          <a:p>
            <a:pPr lvl="2"/>
            <a:r>
              <a:rPr lang="en-US" sz="2400" b="1" dirty="0"/>
              <a:t>God Knows Your Innocence</a:t>
            </a:r>
          </a:p>
          <a:p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Picture 4" descr="A picture containing outdoor, man, grass, player&#10;&#10;Description automatically generated">
            <a:extLst>
              <a:ext uri="{FF2B5EF4-FFF2-40B4-BE49-F238E27FC236}">
                <a16:creationId xmlns:a16="http://schemas.microsoft.com/office/drawing/2014/main" id="{298FBAC7-429C-7247-ADEB-615C526C2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118533"/>
            <a:ext cx="4063999" cy="122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4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4042A-E456-4343-A36A-29472874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" y="16934"/>
            <a:ext cx="7890934" cy="122818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Closer Fellowship With God (6:1-27)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CF3D-CB31-E34D-8E5D-704F89E0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3" y="1342496"/>
            <a:ext cx="11954934" cy="5498571"/>
          </a:xfrm>
        </p:spPr>
        <p:txBody>
          <a:bodyPr>
            <a:normAutofit lnSpcReduction="10000"/>
          </a:bodyPr>
          <a:lstStyle/>
          <a:p>
            <a:r>
              <a:rPr lang="en-US" sz="3600" b="1" dirty="0"/>
              <a:t>Nazirite Vow (6:1-21)</a:t>
            </a:r>
          </a:p>
          <a:p>
            <a:pPr lvl="1"/>
            <a:r>
              <a:rPr lang="en-US" b="1" dirty="0"/>
              <a:t>Men or Women Can Take This Vow (vs. 2)</a:t>
            </a:r>
          </a:p>
          <a:p>
            <a:pPr lvl="1"/>
            <a:r>
              <a:rPr lang="en-US" b="1" dirty="0"/>
              <a:t>Rules for Nazirites (vs. 3-8)</a:t>
            </a:r>
          </a:p>
          <a:p>
            <a:pPr lvl="2"/>
            <a:r>
              <a:rPr lang="en-US" b="1" dirty="0"/>
              <a:t>Nothing from the Grape (vs. 3-4; cf. Lev. 10:9-11)</a:t>
            </a:r>
          </a:p>
          <a:p>
            <a:pPr lvl="2"/>
            <a:r>
              <a:rPr lang="en-US" b="1" dirty="0"/>
              <a:t>No Cutting Hair (vs. 5; Ex. 29:6, 39:30; Lev. 8:9)</a:t>
            </a:r>
          </a:p>
          <a:p>
            <a:pPr lvl="2"/>
            <a:r>
              <a:rPr lang="en-US" b="1" dirty="0"/>
              <a:t>No Contact With Dead (vs. 6-8; cf. Lev. 21:11)</a:t>
            </a:r>
          </a:p>
          <a:p>
            <a:pPr lvl="1"/>
            <a:r>
              <a:rPr lang="en-US" b="1" dirty="0"/>
              <a:t>If Rules Are Broken (vs. 9-12)</a:t>
            </a:r>
          </a:p>
          <a:p>
            <a:pPr lvl="2"/>
            <a:r>
              <a:rPr lang="en-US" b="1" dirty="0"/>
              <a:t>Situation Where Someone Dies Next to Nazirite</a:t>
            </a:r>
          </a:p>
          <a:p>
            <a:pPr lvl="2"/>
            <a:r>
              <a:rPr lang="en-US" b="1" dirty="0"/>
              <a:t>Must Begin All Over Again</a:t>
            </a:r>
          </a:p>
          <a:p>
            <a:pPr lvl="1"/>
            <a:r>
              <a:rPr lang="en-US" b="1" dirty="0"/>
              <a:t>Completion of Vow (vs. 13-20)</a:t>
            </a:r>
          </a:p>
          <a:p>
            <a:pPr lvl="2"/>
            <a:r>
              <a:rPr lang="en-US" b="1" dirty="0"/>
              <a:t>Hair is Cut (vs. 18; Acts 18:18)</a:t>
            </a:r>
          </a:p>
          <a:p>
            <a:pPr lvl="2"/>
            <a:r>
              <a:rPr lang="en-US" b="1" dirty="0"/>
              <a:t>Many Sacrifices Offered</a:t>
            </a:r>
          </a:p>
          <a:p>
            <a:pPr lvl="1"/>
            <a:r>
              <a:rPr lang="en-US" b="1" dirty="0"/>
              <a:t>Lessons From the Nazirite Vow</a:t>
            </a:r>
          </a:p>
          <a:p>
            <a:pPr lvl="2"/>
            <a:r>
              <a:rPr lang="en-US" b="1" dirty="0"/>
              <a:t>Following Jesus Involves Denial of Self</a:t>
            </a:r>
          </a:p>
          <a:p>
            <a:pPr lvl="2"/>
            <a:r>
              <a:rPr lang="en-US" b="1" dirty="0"/>
              <a:t>Making Vows to God Are Not Inherently Wrong</a:t>
            </a:r>
          </a:p>
          <a:p>
            <a:pPr lvl="2"/>
            <a:r>
              <a:rPr lang="en-US" b="1" dirty="0"/>
              <a:t>God Takes Vows Seriously</a:t>
            </a:r>
          </a:p>
        </p:txBody>
      </p:sp>
      <p:pic>
        <p:nvPicPr>
          <p:cNvPr id="5" name="Picture 4" descr="A picture containing outdoor, man, grass, player&#10;&#10;Description automatically generated">
            <a:extLst>
              <a:ext uri="{FF2B5EF4-FFF2-40B4-BE49-F238E27FC236}">
                <a16:creationId xmlns:a16="http://schemas.microsoft.com/office/drawing/2014/main" id="{298FBAC7-429C-7247-ADEB-615C526C2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118533"/>
            <a:ext cx="4063999" cy="122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1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4042A-E456-4343-A36A-29472874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" y="16934"/>
            <a:ext cx="7890934" cy="122818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Closer Fellowship With God (6:1-27)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CF3D-CB31-E34D-8E5D-704F89E0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3" y="1342496"/>
            <a:ext cx="11954934" cy="5498571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/>
              <a:t>Blessing From God (6:22-27)</a:t>
            </a:r>
          </a:p>
          <a:p>
            <a:pPr lvl="1"/>
            <a:r>
              <a:rPr lang="en-US" sz="2800" b="1" dirty="0"/>
              <a:t>Meaning of Blessing</a:t>
            </a:r>
          </a:p>
          <a:p>
            <a:pPr lvl="2"/>
            <a:r>
              <a:rPr lang="en-US" sz="2400" b="1" dirty="0"/>
              <a:t>To Delight in Something (Genesis 2:3)</a:t>
            </a:r>
          </a:p>
          <a:p>
            <a:pPr lvl="2"/>
            <a:r>
              <a:rPr lang="en-US" sz="2400" b="1" dirty="0"/>
              <a:t>To Wish Well &amp; Bestow Good on Someone (Genesis 49:1-27)</a:t>
            </a:r>
          </a:p>
          <a:p>
            <a:pPr lvl="1"/>
            <a:r>
              <a:rPr lang="en-US" sz="2800" b="1" dirty="0"/>
              <a:t>What Aaron’s Sons Say to Israel (vs. 22-23)</a:t>
            </a:r>
          </a:p>
          <a:p>
            <a:pPr lvl="2"/>
            <a:r>
              <a:rPr lang="en-US" sz="2400" b="1" dirty="0"/>
              <a:t>What Zechariah Couldn’t Say When Muted? (Luke 1:22)</a:t>
            </a:r>
          </a:p>
          <a:p>
            <a:pPr lvl="2"/>
            <a:r>
              <a:rPr lang="en-US" sz="2400" b="1" dirty="0"/>
              <a:t>Priests Supposed to Have Genuine Concern for Israelites</a:t>
            </a:r>
          </a:p>
          <a:p>
            <a:pPr lvl="2"/>
            <a:r>
              <a:rPr lang="en-US" sz="2400" b="1" dirty="0"/>
              <a:t>Priests Become Channels of God’s Blessings (Our Mission as Priests Today)</a:t>
            </a:r>
          </a:p>
          <a:p>
            <a:pPr lvl="1"/>
            <a:r>
              <a:rPr lang="en-US" sz="2800" b="1" dirty="0"/>
              <a:t>Components of the Blessing (vs. 24-26)</a:t>
            </a:r>
          </a:p>
          <a:p>
            <a:pPr lvl="2"/>
            <a:r>
              <a:rPr lang="en-US" sz="2400" b="1" dirty="0"/>
              <a:t>The Lord Bless You &amp; Keep You (God is Committed to our Good)</a:t>
            </a:r>
          </a:p>
          <a:p>
            <a:pPr lvl="2"/>
            <a:r>
              <a:rPr lang="en-US" sz="2400" b="1" dirty="0"/>
              <a:t>Make His Face to Shine on Them (Smile on You; Relational Presence; Light of Truth)</a:t>
            </a:r>
          </a:p>
          <a:p>
            <a:pPr lvl="2"/>
            <a:r>
              <a:rPr lang="en-US" sz="2400" b="1" dirty="0"/>
              <a:t>Be Gracious (Help us See More of Your Grace; Granted Larger Measures of Grace</a:t>
            </a:r>
          </a:p>
          <a:p>
            <a:pPr lvl="2"/>
            <a:r>
              <a:rPr lang="en-US" sz="2400" b="1" dirty="0"/>
              <a:t>Lift His Countenance Upon You (Look Cheerfully on His People)</a:t>
            </a:r>
          </a:p>
          <a:p>
            <a:pPr lvl="2"/>
            <a:r>
              <a:rPr lang="en-US" sz="2400" b="1" dirty="0"/>
              <a:t>Give Them Peace (Shalom – Wholeness)</a:t>
            </a:r>
          </a:p>
          <a:p>
            <a:pPr lvl="1"/>
            <a:r>
              <a:rPr lang="en-US" sz="2800" b="1" dirty="0"/>
              <a:t>Result – God’s Name Put Upon the People (vs. 27)</a:t>
            </a:r>
          </a:p>
          <a:p>
            <a:pPr lvl="2"/>
            <a:r>
              <a:rPr lang="en-US" sz="2400" b="1" dirty="0"/>
              <a:t>Adopted Children Get the Family Name</a:t>
            </a:r>
          </a:p>
          <a:p>
            <a:pPr lvl="2"/>
            <a:r>
              <a:rPr lang="en-US" sz="2400" b="1" dirty="0"/>
              <a:t>With God’s Name on You, </a:t>
            </a:r>
            <a:r>
              <a:rPr lang="en-US" sz="2400" b="1"/>
              <a:t>You Represent God to the World</a:t>
            </a:r>
            <a:endParaRPr lang="en-US" sz="2400" b="1" dirty="0"/>
          </a:p>
          <a:p>
            <a:pPr marL="914400" lvl="2" indent="0">
              <a:buNone/>
            </a:pPr>
            <a:endParaRPr lang="en-US" sz="2400" b="1" dirty="0"/>
          </a:p>
        </p:txBody>
      </p:sp>
      <p:pic>
        <p:nvPicPr>
          <p:cNvPr id="5" name="Picture 4" descr="A picture containing outdoor, man, grass, player&#10;&#10;Description automatically generated">
            <a:extLst>
              <a:ext uri="{FF2B5EF4-FFF2-40B4-BE49-F238E27FC236}">
                <a16:creationId xmlns:a16="http://schemas.microsoft.com/office/drawing/2014/main" id="{298FBAC7-429C-7247-ADEB-615C526C2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118533"/>
            <a:ext cx="4063999" cy="122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1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5772</TotalTime>
  <Words>780</Words>
  <Application>Microsoft Macintosh PowerPoint</Application>
  <PresentationFormat>Widescreen</PresentationFormat>
  <Paragraphs>88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The Necessity of Holiness Numbers 5-6</vt:lpstr>
      <vt:lpstr>PowerPoint Presentation</vt:lpstr>
      <vt:lpstr>PowerPoint Presentation</vt:lpstr>
      <vt:lpstr>The Necessity of Holiness</vt:lpstr>
      <vt:lpstr>Defilement (5:1-32)</vt:lpstr>
      <vt:lpstr>Defilement (5:1-32)</vt:lpstr>
      <vt:lpstr>Closer Fellowship With God (6:1-27)</vt:lpstr>
      <vt:lpstr>Closer Fellowship With God (6:1-27)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&amp; Ch. 1-4</dc:title>
  <dc:creator>Erik Borlaug</dc:creator>
  <cp:lastModifiedBy>Erik Borlaug</cp:lastModifiedBy>
  <cp:revision>185</cp:revision>
  <dcterms:created xsi:type="dcterms:W3CDTF">2020-02-10T21:56:27Z</dcterms:created>
  <dcterms:modified xsi:type="dcterms:W3CDTF">2020-03-03T23:56:47Z</dcterms:modified>
</cp:coreProperties>
</file>