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65" r:id="rId3"/>
    <p:sldId id="274" r:id="rId4"/>
    <p:sldId id="263" r:id="rId5"/>
    <p:sldId id="287" r:id="rId6"/>
    <p:sldId id="288" r:id="rId7"/>
    <p:sldId id="295" r:id="rId8"/>
    <p:sldId id="294" r:id="rId9"/>
    <p:sldId id="296" r:id="rId10"/>
    <p:sldId id="289" r:id="rId11"/>
    <p:sldId id="297" r:id="rId12"/>
    <p:sldId id="290" r:id="rId13"/>
    <p:sldId id="292" r:id="rId14"/>
    <p:sldId id="299" r:id="rId15"/>
    <p:sldId id="298" r:id="rId16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7F44"/>
    <a:srgbClr val="2C50DD"/>
    <a:srgbClr val="305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75"/>
    <p:restoredTop sz="80686"/>
  </p:normalViewPr>
  <p:slideViewPr>
    <p:cSldViewPr snapToGrid="0" snapToObjects="1">
      <p:cViewPr varScale="1">
        <p:scale>
          <a:sx n="82" d="100"/>
          <a:sy n="82" d="100"/>
        </p:scale>
        <p:origin x="6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2720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C6B30-8C8B-EE44-877B-F2CB6D1A3122}" type="datetimeFigureOut">
              <a:rPr lang="en-US" smtClean="0"/>
              <a:t>2/29/20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17453" y="95807"/>
            <a:ext cx="4387608" cy="274260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37929" y="3086101"/>
            <a:ext cx="6380767" cy="579948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34484" y="706473"/>
            <a:ext cx="684213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457F3-2C24-B243-B947-C4BAD79E2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29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95250"/>
            <a:ext cx="438785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Recap Jack’s class from Wednesday – Especially enjoyed the group work he gave 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457F3-2C24-B243-B947-C4BAD79E24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93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95250"/>
            <a:ext cx="438785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Humility &amp; Determination:  They know that what they build in their hearts – is as important as what they are building in the world.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 leaders want to solve real problems.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 leaders stay informed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 leaders want to know about the tangible and intangible--distress.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 leaders are emotionally invested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Lose sleep over the concern we have.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 leaders pray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 L accept their contributions to the problem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 L depend on pursuing God's good works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 L are confident in God's power and desire His glory above their own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 L pray for success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Humility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Courteous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Recognizing authority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457F3-2C24-B243-B947-C4BAD79E24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02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95250"/>
            <a:ext cx="438785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457F3-2C24-B243-B947-C4BAD79E24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92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95250"/>
            <a:ext cx="438785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We are having two intro classes on purpose...</a:t>
            </a:r>
          </a:p>
          <a:p>
            <a:endParaRPr lang="en-US" sz="2400" dirty="0"/>
          </a:p>
          <a:p>
            <a:r>
              <a:rPr lang="en-US" sz="2400" dirty="0"/>
              <a:t> Today we want to set the historical and geographical context.</a:t>
            </a:r>
          </a:p>
          <a:p>
            <a:endParaRPr lang="en-US" sz="2400" dirty="0"/>
          </a:p>
          <a:p>
            <a:r>
              <a:rPr lang="en-US" sz="2400" dirty="0"/>
              <a:t>Then, Wed we want to emphasize the Good Works this book inspires us to participate 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457F3-2C24-B243-B947-C4BAD79E24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13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95250"/>
            <a:ext cx="438785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These are the things we will be emphasizing in each section.</a:t>
            </a:r>
          </a:p>
          <a:p>
            <a:endParaRPr lang="en-US" sz="2400" dirty="0"/>
          </a:p>
          <a:p>
            <a:r>
              <a:rPr lang="en-US" sz="2400" dirty="0"/>
              <a:t>You can see that the first half is focused on the projects and the city.  The second half is focused on the people who fill the city.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457F3-2C24-B243-B947-C4BAD79E24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29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95250"/>
            <a:ext cx="438785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457F3-2C24-B243-B947-C4BAD79E24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92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95250"/>
            <a:ext cx="438785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Sat – loss of strength. Posture of pity.</a:t>
            </a:r>
          </a:p>
          <a:p>
            <a:endParaRPr lang="en-US" dirty="0"/>
          </a:p>
          <a:p>
            <a:r>
              <a:rPr lang="en-US" dirty="0"/>
              <a:t>Wept – sadness, emotional connection to the problem.</a:t>
            </a:r>
          </a:p>
          <a:p>
            <a:endParaRPr lang="en-US" dirty="0"/>
          </a:p>
          <a:p>
            <a:r>
              <a:rPr lang="en-US" dirty="0"/>
              <a:t>Mourned – regret and on-going consideration.</a:t>
            </a:r>
          </a:p>
          <a:p>
            <a:endParaRPr lang="en-US" dirty="0"/>
          </a:p>
          <a:p>
            <a:r>
              <a:rPr lang="en-US" dirty="0"/>
              <a:t>Fasted – sacrifice of personal comfort to seek God. Acknowledgement this problem is bigger than me, but not bigger than God!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Daniel 9:3 – when the 70 years are completed, He seeks God’s restoration.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Ezra 8:21-23 (Ezra calls for fasting in seeking God’s favor)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Esther 4:16 – (Esther calls for fasting in seeking God’s protection)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Prayed – Not purely requests of God, but also confession of sin, praise for God’s faithfulness,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 See the Problem &amp; Care.  Also, You See The Problem, And I Know You Care.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457F3-2C24-B243-B947-C4BAD79E24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75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95250"/>
            <a:ext cx="438785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Christians See The Need To Rebuild &amp; Care Like Nehemiah</a:t>
            </a:r>
          </a:p>
          <a:p>
            <a:endParaRPr lang="en-US" dirty="0"/>
          </a:p>
          <a:p>
            <a:r>
              <a:rPr lang="en-US" dirty="0"/>
              <a:t>Faith – this tells us there is lots of work to do.</a:t>
            </a:r>
          </a:p>
          <a:p>
            <a:endParaRPr lang="en-US" dirty="0"/>
          </a:p>
          <a:p>
            <a:r>
              <a:rPr lang="en-US" dirty="0"/>
              <a:t>Gentleness -  Respect, Honor, Love.  So many qualities – the world needs us to speak up about their importance.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457F3-2C24-B243-B947-C4BAD79E24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07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95250"/>
            <a:ext cx="438785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Adoptions.</a:t>
            </a:r>
          </a:p>
          <a:p>
            <a:endParaRPr lang="en-US" dirty="0"/>
          </a:p>
          <a:p>
            <a:r>
              <a:rPr lang="en-US" dirty="0" err="1"/>
              <a:t>AdoptionNetwork.com</a:t>
            </a:r>
            <a:r>
              <a:rPr lang="en-US" dirty="0"/>
              <a:t>. 2013 number.  About 50,000 will be adopted each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457F3-2C24-B243-B947-C4BAD79E24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97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95250"/>
            <a:ext cx="438785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know we can’t fix all of this.  We live in a broken and fallen world full of sin.</a:t>
            </a:r>
          </a:p>
          <a:p>
            <a:endParaRPr lang="en-US" dirty="0"/>
          </a:p>
          <a:p>
            <a:r>
              <a:rPr lang="en-US" dirty="0"/>
              <a:t>A Wise Response Will…</a:t>
            </a:r>
          </a:p>
          <a:p>
            <a:endParaRPr lang="en-US" dirty="0"/>
          </a:p>
          <a:p>
            <a:r>
              <a:rPr lang="en-US" dirty="0"/>
              <a:t>Pray.</a:t>
            </a:r>
          </a:p>
          <a:p>
            <a:r>
              <a:rPr lang="en-US" dirty="0"/>
              <a:t>Help Those Around Us.</a:t>
            </a:r>
          </a:p>
          <a:p>
            <a:r>
              <a:rPr lang="en-US" dirty="0"/>
              <a:t>Help Fellow Saints &amp; Others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457F3-2C24-B243-B947-C4BAD79E24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03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95250"/>
            <a:ext cx="438785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i="1" dirty="0"/>
              <a:t>What commitments has God made to Christians?</a:t>
            </a:r>
          </a:p>
          <a:p>
            <a:pPr lvl="1" algn="ctr"/>
            <a:r>
              <a:rPr lang="en-US" dirty="0"/>
              <a:t>He will forgive the sins of all who come to Him!</a:t>
            </a:r>
          </a:p>
          <a:p>
            <a:pPr lvl="1" algn="ctr"/>
            <a:r>
              <a:rPr lang="en-US" dirty="0"/>
              <a:t>He will fill all those who hunger and thirst for </a:t>
            </a:r>
            <a:r>
              <a:rPr lang="en-US" dirty="0" err="1"/>
              <a:t>righ</a:t>
            </a:r>
            <a:r>
              <a:rPr lang="en-US" dirty="0"/>
              <a:t>…</a:t>
            </a:r>
          </a:p>
          <a:p>
            <a:pPr lvl="1" algn="ctr"/>
            <a:r>
              <a:rPr lang="en-US" dirty="0"/>
              <a:t>He will come again</a:t>
            </a:r>
          </a:p>
          <a:p>
            <a:pPr lvl="1" algn="ctr"/>
            <a:r>
              <a:rPr lang="en-US" dirty="0"/>
              <a:t>He will be with us during persecution…</a:t>
            </a:r>
          </a:p>
          <a:p>
            <a:pPr lvl="1" algn="ctr"/>
            <a:endParaRPr lang="en-US" dirty="0"/>
          </a:p>
          <a:p>
            <a:r>
              <a:rPr lang="en-US" dirty="0"/>
              <a:t>Praying for success of the evangelist we support</a:t>
            </a:r>
          </a:p>
          <a:p>
            <a:r>
              <a:rPr lang="en-US" dirty="0"/>
              <a:t>Praying that the Prodigals would return</a:t>
            </a:r>
          </a:p>
          <a:p>
            <a:r>
              <a:rPr lang="en-US" dirty="0"/>
              <a:t>Praying</a:t>
            </a:r>
          </a:p>
          <a:p>
            <a:pPr lvl="1" algn="ctr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457F3-2C24-B243-B947-C4BAD79E24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16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9F89-2FC7-5440-AC38-C714AA41208C}" type="datetimeFigureOut">
              <a:rPr lang="en-US" smtClean="0"/>
              <a:t>2/29/20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E674-E9BE-0645-B968-1CD8D8B9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90256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9F89-2FC7-5440-AC38-C714AA41208C}" type="datetimeFigureOut">
              <a:rPr lang="en-US" smtClean="0"/>
              <a:t>2/29/20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E674-E9BE-0645-B968-1CD8D8B9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09202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9F89-2FC7-5440-AC38-C714AA41208C}" type="datetimeFigureOut">
              <a:rPr lang="en-US" smtClean="0"/>
              <a:t>2/29/20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E674-E9BE-0645-B968-1CD8D8B9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57501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2244"/>
            <a:ext cx="7886700" cy="1104636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2999"/>
            <a:ext cx="7886700" cy="362611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9F89-2FC7-5440-AC38-C714AA41208C}" type="datetimeFigureOut">
              <a:rPr lang="en-US" smtClean="0"/>
              <a:t>2/29/20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E674-E9BE-0645-B968-1CD8D8B9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2667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9F89-2FC7-5440-AC38-C714AA41208C}" type="datetimeFigureOut">
              <a:rPr lang="en-US" smtClean="0"/>
              <a:t>2/29/20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E674-E9BE-0645-B968-1CD8D8B9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48602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9F89-2FC7-5440-AC38-C714AA41208C}" type="datetimeFigureOut">
              <a:rPr lang="en-US" smtClean="0"/>
              <a:t>2/29/20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E674-E9BE-0645-B968-1CD8D8B9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40548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9F89-2FC7-5440-AC38-C714AA41208C}" type="datetimeFigureOut">
              <a:rPr lang="en-US" smtClean="0"/>
              <a:t>2/29/20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E674-E9BE-0645-B968-1CD8D8B9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51333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9F89-2FC7-5440-AC38-C714AA41208C}" type="datetimeFigureOut">
              <a:rPr lang="en-US" smtClean="0"/>
              <a:t>2/29/20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E674-E9BE-0645-B968-1CD8D8B9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83479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9F89-2FC7-5440-AC38-C714AA41208C}" type="datetimeFigureOut">
              <a:rPr lang="en-US" smtClean="0"/>
              <a:t>2/29/20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E674-E9BE-0645-B968-1CD8D8B9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98521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9F89-2FC7-5440-AC38-C714AA41208C}" type="datetimeFigureOut">
              <a:rPr lang="en-US" smtClean="0"/>
              <a:t>2/29/20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E674-E9BE-0645-B968-1CD8D8B9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05395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9F89-2FC7-5440-AC38-C714AA41208C}" type="datetimeFigureOut">
              <a:rPr lang="en-US" smtClean="0"/>
              <a:t>2/29/20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E674-E9BE-0645-B968-1CD8D8B9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3682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59F89-2FC7-5440-AC38-C714AA41208C}" type="datetimeFigureOut">
              <a:rPr lang="en-US" smtClean="0"/>
              <a:t>2/29/20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8E674-E9BE-0645-B968-1CD8D8B9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5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plit orient="vert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EAB9D6-317E-F048-9A56-77C2434E5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36" y="-13064"/>
            <a:ext cx="9157829" cy="57280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14CBC8-D21B-634A-BC4A-DF9A7D6D4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243" y="3107008"/>
            <a:ext cx="8539843" cy="1989667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rgbClr val="B47F44"/>
                </a:solidFill>
              </a:rPr>
              <a:t>Lesson #1: Depending on God</a:t>
            </a:r>
          </a:p>
        </p:txBody>
      </p:sp>
    </p:spTree>
    <p:extLst>
      <p:ext uri="{BB962C8B-B14F-4D97-AF65-F5344CB8AC3E}">
        <p14:creationId xmlns:p14="http://schemas.microsoft.com/office/powerpoint/2010/main" val="2980829227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5BE49-DFCC-2448-8401-74D639F8D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Nehemiah Depends on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7E209-0598-F94D-BCAD-059F6AF9F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i="1" dirty="0"/>
              <a:t>How many times is God mentioned </a:t>
            </a:r>
            <a:br>
              <a:rPr lang="en-US" sz="3200" b="1" i="1" dirty="0"/>
            </a:br>
            <a:r>
              <a:rPr lang="en-US" sz="3200" b="1" i="1" dirty="0"/>
              <a:t>in verses 4 to 11?</a:t>
            </a:r>
            <a:br>
              <a:rPr lang="en-US" b="1" i="1" dirty="0"/>
            </a:br>
            <a:endParaRPr lang="en-US" b="1" i="1" dirty="0"/>
          </a:p>
          <a:p>
            <a:pPr algn="ctr"/>
            <a:r>
              <a:rPr lang="en-US" b="1" dirty="0">
                <a:solidFill>
                  <a:srgbClr val="B47F44"/>
                </a:solidFill>
              </a:rPr>
              <a:t>34 Times in only 8 Verses!</a:t>
            </a:r>
          </a:p>
          <a:p>
            <a:r>
              <a:rPr lang="en-US" dirty="0"/>
              <a:t>Nehemiah depends not only on God’s Ability, but on God’s Promises and Commitment. (Vs. 9) </a:t>
            </a:r>
          </a:p>
        </p:txBody>
      </p:sp>
    </p:spTree>
    <p:extLst>
      <p:ext uri="{BB962C8B-B14F-4D97-AF65-F5344CB8AC3E}">
        <p14:creationId xmlns:p14="http://schemas.microsoft.com/office/powerpoint/2010/main" val="231127296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3EA15-C1C2-0B4D-A85F-AD35C9B24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Like Nehemiah, We Begin With Prayer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6AFE9-F0E7-6247-94E9-65E6572FC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Praise: </a:t>
            </a:r>
            <a:r>
              <a:rPr lang="en-US" dirty="0"/>
              <a:t>God’s Power, Love, &amp; Faithfulness (vs. 5)</a:t>
            </a:r>
          </a:p>
          <a:p>
            <a:r>
              <a:rPr lang="en-US" b="1" dirty="0"/>
              <a:t>Petition: </a:t>
            </a:r>
            <a:r>
              <a:rPr lang="en-US" dirty="0"/>
              <a:t>Seeking God’s Attention Daily (vs. 6)</a:t>
            </a:r>
          </a:p>
          <a:p>
            <a:r>
              <a:rPr lang="en-US" b="1" dirty="0"/>
              <a:t>Confession: </a:t>
            </a:r>
            <a:r>
              <a:rPr lang="en-US" dirty="0"/>
              <a:t>Personal, Family, &amp; National (vs. 7)</a:t>
            </a:r>
          </a:p>
          <a:p>
            <a:r>
              <a:rPr lang="en-US" b="1" dirty="0"/>
              <a:t>Covenant: </a:t>
            </a:r>
            <a:r>
              <a:rPr lang="en-US" dirty="0"/>
              <a:t>Conditional Promises (vs. 8-9)</a:t>
            </a:r>
          </a:p>
          <a:p>
            <a:r>
              <a:rPr lang="en-US" b="1" dirty="0"/>
              <a:t>Relationship: </a:t>
            </a:r>
            <a:r>
              <a:rPr lang="en-US" dirty="0"/>
              <a:t>Role of A Servant (vs. 10)</a:t>
            </a:r>
          </a:p>
          <a:p>
            <a:r>
              <a:rPr lang="en-US" b="1" dirty="0"/>
              <a:t>Petition: </a:t>
            </a:r>
            <a:r>
              <a:rPr lang="en-US" dirty="0"/>
              <a:t>Help To Be A Successful Servant (vs. 11)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022681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A226E-433B-B94E-A3E4-DB8AC6C5C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Should We Be </a:t>
            </a:r>
            <a:br>
              <a:rPr lang="en-US" dirty="0"/>
            </a:br>
            <a:r>
              <a:rPr lang="en-US" dirty="0"/>
              <a:t>Praying About Like Nehemiah?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51782-8749-9C4E-8841-FA3032E40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2999"/>
            <a:ext cx="8205384" cy="3626115"/>
          </a:xfrm>
        </p:spPr>
        <p:txBody>
          <a:bodyPr>
            <a:normAutofit/>
          </a:bodyPr>
          <a:lstStyle/>
          <a:p>
            <a:r>
              <a:rPr lang="en-US" dirty="0"/>
              <a:t>Praying for Laborers in the Harvest (Lk 10:2)</a:t>
            </a:r>
          </a:p>
          <a:p>
            <a:r>
              <a:rPr lang="en-US" dirty="0"/>
              <a:t>Praying for Wisdom &amp; Courage to Help People In Trouble (Mt. 25:35-40)</a:t>
            </a:r>
          </a:p>
          <a:p>
            <a:r>
              <a:rPr lang="en-US" dirty="0"/>
              <a:t>Praying for the Growth of Churches (Col. 1:9-12)</a:t>
            </a:r>
          </a:p>
          <a:p>
            <a:r>
              <a:rPr lang="en-US" dirty="0"/>
              <a:t>Praying for Unity (John 17:20-21)</a:t>
            </a:r>
          </a:p>
          <a:p>
            <a:r>
              <a:rPr lang="en-US" dirty="0"/>
              <a:t>Praying for Families Full of Love &amp; Respect. (Eph. 5)</a:t>
            </a:r>
          </a:p>
          <a:p>
            <a:r>
              <a:rPr lang="en-US" dirty="0"/>
              <a:t>Praying for Bold Speech &amp; Bold Actions. (Eph. 6:19)</a:t>
            </a:r>
          </a:p>
        </p:txBody>
      </p:sp>
    </p:spTree>
    <p:extLst>
      <p:ext uri="{BB962C8B-B14F-4D97-AF65-F5344CB8AC3E}">
        <p14:creationId xmlns:p14="http://schemas.microsoft.com/office/powerpoint/2010/main" val="994930012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0DA80E-A1BE-3249-A338-8D9433BD5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571941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384B8B0-B885-E845-B2AD-D724A6FA3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22683"/>
            <a:ext cx="7886700" cy="110463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n-lt"/>
              </a:rPr>
              <a:t>Lessons For Great Leaders…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1250A-6892-AC44-8548-62227AE47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47457"/>
            <a:ext cx="7886700" cy="3164787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Stay Informed About The Condition of Important Spiritual Issues.</a:t>
            </a:r>
          </a:p>
          <a:p>
            <a:r>
              <a:rPr lang="en-US" dirty="0">
                <a:solidFill>
                  <a:schemeClr val="bg1"/>
                </a:solidFill>
              </a:rPr>
              <a:t>Seek To Solve Real Problems.</a:t>
            </a:r>
          </a:p>
          <a:p>
            <a:r>
              <a:rPr lang="en-US" dirty="0">
                <a:solidFill>
                  <a:schemeClr val="bg1"/>
                </a:solidFill>
              </a:rPr>
              <a:t>Get Emotionally Invested…Night &amp; Day.</a:t>
            </a:r>
          </a:p>
          <a:p>
            <a:r>
              <a:rPr lang="en-US" dirty="0">
                <a:solidFill>
                  <a:schemeClr val="bg1"/>
                </a:solidFill>
              </a:rPr>
              <a:t>Depend On God In Prayer.</a:t>
            </a:r>
          </a:p>
          <a:p>
            <a:r>
              <a:rPr lang="en-US" dirty="0">
                <a:solidFill>
                  <a:schemeClr val="bg1"/>
                </a:solidFill>
              </a:rPr>
              <a:t>Accept My Contribution To </a:t>
            </a:r>
            <a:r>
              <a:rPr lang="en-US">
                <a:solidFill>
                  <a:schemeClr val="bg1"/>
                </a:solidFill>
              </a:rPr>
              <a:t>The Problem.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Combine Humility &amp; Determination.</a:t>
            </a:r>
          </a:p>
        </p:txBody>
      </p:sp>
    </p:spTree>
    <p:extLst>
      <p:ext uri="{BB962C8B-B14F-4D97-AF65-F5344CB8AC3E}">
        <p14:creationId xmlns:p14="http://schemas.microsoft.com/office/powerpoint/2010/main" val="2420715229"/>
      </p:ext>
    </p:extLst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D773A-B2A2-244E-B786-F864A2177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Seeking God’s Favor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AEBC1-7926-E941-98C1-C5711A47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4514"/>
            <a:ext cx="7886700" cy="33254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Q3: What four blessings did Nehemiah ask God for in verse 11?</a:t>
            </a:r>
          </a:p>
          <a:p>
            <a:pPr lvl="1"/>
            <a:r>
              <a:rPr lang="en-US" dirty="0"/>
              <a:t>What: “make your servant ___________________”</a:t>
            </a:r>
          </a:p>
          <a:p>
            <a:pPr lvl="1"/>
            <a:r>
              <a:rPr lang="en-US" dirty="0"/>
              <a:t>When: “_________________”</a:t>
            </a:r>
          </a:p>
          <a:p>
            <a:pPr lvl="1"/>
            <a:r>
              <a:rPr lang="en-US" dirty="0"/>
              <a:t>How: “grant him _______________”</a:t>
            </a:r>
          </a:p>
          <a:p>
            <a:pPr lvl="1"/>
            <a:r>
              <a:rPr lang="en-US" dirty="0"/>
              <a:t>Who: “before this ____________"</a:t>
            </a:r>
          </a:p>
          <a:p>
            <a:r>
              <a:rPr lang="en-US" dirty="0"/>
              <a:t>God’s Favor In the OT &amp; In The Heroes of the Exile</a:t>
            </a:r>
          </a:p>
          <a:p>
            <a:pPr lvl="1"/>
            <a:r>
              <a:rPr lang="en-US" dirty="0"/>
              <a:t>Noah “found favor” with God. (Gen. 6:8)</a:t>
            </a:r>
          </a:p>
          <a:p>
            <a:pPr lvl="1"/>
            <a:r>
              <a:rPr lang="en-US" dirty="0"/>
              <a:t>Daniel 1:8-9,  Ezra 8:22,  Esther 5:2, 7:3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629366"/>
      </p:ext>
    </p:extLst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EAB9D6-317E-F048-9A56-77C2434E5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36" y="-13064"/>
            <a:ext cx="9157829" cy="572806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0E0ED08-BB05-CD46-8655-DE2B292D2C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95565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8615B3-2E1B-944F-BD2E-DBB2DB883E77}"/>
              </a:ext>
            </a:extLst>
          </p:cNvPr>
          <p:cNvSpPr txBox="1"/>
          <p:nvPr/>
        </p:nvSpPr>
        <p:spPr>
          <a:xfrm>
            <a:off x="484094" y="162894"/>
            <a:ext cx="8301318" cy="4882106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1800" b="1" u="sng" dirty="0">
                <a:solidFill>
                  <a:srgbClr val="B47F44"/>
                </a:solidFill>
              </a:rPr>
              <a:t>LESSON	DATE		TITLE				TEXT		TEACHER</a:t>
            </a:r>
          </a:p>
          <a:p>
            <a:pPr>
              <a:lnSpc>
                <a:spcPts val="2500"/>
              </a:lnSpc>
            </a:pPr>
            <a:r>
              <a:rPr lang="en-US" sz="1800" dirty="0"/>
              <a:t>      </a:t>
            </a:r>
            <a:r>
              <a:rPr lang="en-US" sz="1800" dirty="0" err="1"/>
              <a:t>i</a:t>
            </a:r>
            <a:r>
              <a:rPr lang="en-US" sz="1800" dirty="0"/>
              <a:t>.	</a:t>
            </a:r>
            <a:r>
              <a:rPr lang="en-US" sz="1600" dirty="0"/>
              <a:t>Sun.   Feb 23</a:t>
            </a:r>
            <a:r>
              <a:rPr lang="en-US" sz="1800" dirty="0"/>
              <a:t>	The Setting of Ezra &amp; Nehemiah			Phillip</a:t>
            </a:r>
          </a:p>
          <a:p>
            <a:pPr>
              <a:lnSpc>
                <a:spcPts val="2500"/>
              </a:lnSpc>
            </a:pPr>
            <a:r>
              <a:rPr lang="en-US" sz="1800" dirty="0"/>
              <a:t>      ii.	</a:t>
            </a:r>
            <a:r>
              <a:rPr lang="en-US" sz="1600" dirty="0"/>
              <a:t>Wed.  Feb 26</a:t>
            </a:r>
            <a:r>
              <a:rPr lang="en-US" sz="1800" dirty="0"/>
              <a:t>	Glorifying God in Good Works				Jack</a:t>
            </a:r>
          </a:p>
          <a:p>
            <a:pPr>
              <a:lnSpc>
                <a:spcPts val="2500"/>
              </a:lnSpc>
            </a:pPr>
            <a:r>
              <a:rPr lang="en-US" sz="1800" dirty="0"/>
              <a:t>      1	</a:t>
            </a:r>
            <a:r>
              <a:rPr lang="en-US" sz="1600" dirty="0"/>
              <a:t>Sun.    Mar 1</a:t>
            </a:r>
            <a:r>
              <a:rPr lang="en-US" sz="1800" dirty="0"/>
              <a:t>	Depending on God 			Ch. 1		Phillip</a:t>
            </a:r>
          </a:p>
          <a:p>
            <a:pPr>
              <a:lnSpc>
                <a:spcPts val="2500"/>
              </a:lnSpc>
            </a:pPr>
            <a:r>
              <a:rPr lang="en-US" sz="1800" dirty="0"/>
              <a:t>      2	</a:t>
            </a:r>
            <a:r>
              <a:rPr lang="en-US" sz="1600" dirty="0"/>
              <a:t>Wed.  Mar 4</a:t>
            </a:r>
            <a:r>
              <a:rPr lang="en-US" sz="1800" dirty="0"/>
              <a:t>	Casting a Vision 			Ch. 2		Phillip</a:t>
            </a:r>
          </a:p>
          <a:p>
            <a:pPr>
              <a:lnSpc>
                <a:spcPts val="2500"/>
              </a:lnSpc>
            </a:pPr>
            <a:r>
              <a:rPr lang="en-US" sz="1800" dirty="0"/>
              <a:t>      3	</a:t>
            </a:r>
            <a:r>
              <a:rPr lang="en-US" sz="1600" dirty="0"/>
              <a:t>Sun.    Mar 8</a:t>
            </a:r>
            <a:r>
              <a:rPr lang="en-US" sz="1800" dirty="0"/>
              <a:t>	Working as a Team			Ch. 3		Jack</a:t>
            </a:r>
          </a:p>
          <a:p>
            <a:pPr>
              <a:lnSpc>
                <a:spcPts val="2500"/>
              </a:lnSpc>
            </a:pPr>
            <a:r>
              <a:rPr lang="en-US" sz="1800" dirty="0"/>
              <a:t>      4	</a:t>
            </a:r>
            <a:r>
              <a:rPr lang="en-US" sz="1600" dirty="0"/>
              <a:t>Wed.  Mar 11</a:t>
            </a:r>
            <a:r>
              <a:rPr lang="en-US" sz="1800" dirty="0"/>
              <a:t>	Overcoming the Critics			Ch. 4		Phillip</a:t>
            </a:r>
          </a:p>
          <a:p>
            <a:pPr>
              <a:lnSpc>
                <a:spcPts val="2500"/>
              </a:lnSpc>
            </a:pPr>
            <a:r>
              <a:rPr lang="en-US" sz="1800" dirty="0"/>
              <a:t>      5	</a:t>
            </a:r>
            <a:r>
              <a:rPr lang="en-US" sz="1600" dirty="0"/>
              <a:t>Sun.   Mar 15</a:t>
            </a:r>
            <a:r>
              <a:rPr lang="en-US" sz="1800" dirty="0"/>
              <a:t>	Leading with Character		Ch. 5		Jack</a:t>
            </a:r>
          </a:p>
          <a:p>
            <a:pPr>
              <a:lnSpc>
                <a:spcPts val="2500"/>
              </a:lnSpc>
            </a:pPr>
            <a:r>
              <a:rPr lang="en-US" sz="1800" dirty="0"/>
              <a:t>      6	</a:t>
            </a:r>
            <a:r>
              <a:rPr lang="en-US" sz="1600" dirty="0"/>
              <a:t>Wed.  Mar 18</a:t>
            </a:r>
            <a:r>
              <a:rPr lang="en-US" sz="1800" dirty="0"/>
              <a:t>	Pressing Forward			Ch. 6		Phillip</a:t>
            </a:r>
          </a:p>
          <a:p>
            <a:pPr>
              <a:lnSpc>
                <a:spcPts val="2500"/>
              </a:lnSpc>
            </a:pPr>
            <a:r>
              <a:rPr lang="en-US" sz="1800" dirty="0"/>
              <a:t>      7	</a:t>
            </a:r>
            <a:r>
              <a:rPr lang="en-US" sz="1600" dirty="0"/>
              <a:t>Sun.    Mar 22</a:t>
            </a:r>
            <a:r>
              <a:rPr lang="en-US" sz="1800" dirty="0"/>
              <a:t>	Rebuilding The People			Ch. 7-8		Phillip</a:t>
            </a:r>
          </a:p>
          <a:p>
            <a:pPr>
              <a:lnSpc>
                <a:spcPts val="2500"/>
              </a:lnSpc>
            </a:pPr>
            <a:r>
              <a:rPr lang="en-US" sz="1500" i="1" dirty="0"/>
              <a:t>      	Wed.  Mar 25	 *Andy Cantrell, Gospel Meeting*</a:t>
            </a:r>
          </a:p>
          <a:p>
            <a:pPr>
              <a:lnSpc>
                <a:spcPts val="2500"/>
              </a:lnSpc>
            </a:pPr>
            <a:r>
              <a:rPr lang="en-US" sz="1800" dirty="0"/>
              <a:t>      8	</a:t>
            </a:r>
            <a:r>
              <a:rPr lang="en-US" sz="1600" dirty="0"/>
              <a:t>Sun.   Mar 29</a:t>
            </a:r>
            <a:r>
              <a:rPr lang="en-US" sz="1800" dirty="0"/>
              <a:t>	Turning Away from Sin			Ch. 9-10	Jack</a:t>
            </a:r>
          </a:p>
          <a:p>
            <a:pPr>
              <a:lnSpc>
                <a:spcPts val="2500"/>
              </a:lnSpc>
            </a:pPr>
            <a:r>
              <a:rPr lang="en-US" sz="1800" dirty="0"/>
              <a:t>      9	</a:t>
            </a:r>
            <a:r>
              <a:rPr lang="en-US" sz="1600" dirty="0"/>
              <a:t>Wed.  Apr 1</a:t>
            </a:r>
            <a:r>
              <a:rPr lang="en-US" sz="1800" dirty="0"/>
              <a:t>	Volunteering To Walk By Faith		Ch. 11-12	Jack</a:t>
            </a:r>
          </a:p>
          <a:p>
            <a:pPr>
              <a:lnSpc>
                <a:spcPts val="2500"/>
              </a:lnSpc>
            </a:pPr>
            <a:r>
              <a:rPr lang="en-US" sz="1800" dirty="0"/>
              <a:t>      10	</a:t>
            </a:r>
            <a:r>
              <a:rPr lang="en-US" sz="1600" dirty="0"/>
              <a:t>Sun.   Apr 5</a:t>
            </a:r>
            <a:r>
              <a:rPr lang="en-US" sz="1800" dirty="0"/>
              <a:t>	Shaking Up the Status Quo		Ch. 13		Phillip</a:t>
            </a:r>
          </a:p>
          <a:p>
            <a:pPr>
              <a:lnSpc>
                <a:spcPts val="2500"/>
              </a:lnSpc>
            </a:pPr>
            <a:r>
              <a:rPr lang="en-US" sz="1800" dirty="0"/>
              <a:t>      11	</a:t>
            </a:r>
            <a:r>
              <a:rPr lang="en-US" sz="1600" dirty="0"/>
              <a:t>Wed.  Apr 8</a:t>
            </a:r>
            <a:r>
              <a:rPr lang="en-US" sz="1800" dirty="0"/>
              <a:t>	Review					Ch. 1-13	Phillip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05FE1D-ACB2-6E4D-9F8D-E72B01B387B0}"/>
              </a:ext>
            </a:extLst>
          </p:cNvPr>
          <p:cNvSpPr/>
          <p:nvPr/>
        </p:nvSpPr>
        <p:spPr>
          <a:xfrm>
            <a:off x="335232" y="1179576"/>
            <a:ext cx="8574846" cy="297712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05355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8F8863-5AC1-6B41-B665-42991D6CF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Nehemiah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15FFE3-8A6E-9B47-824F-B84D3E1EE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Ch. 1-2:     Nehemiah Returns to Jerusalem</a:t>
            </a:r>
          </a:p>
          <a:p>
            <a:r>
              <a:rPr lang="en-US" dirty="0"/>
              <a:t>Ch. 3-6:     Rebuilding the Walls of Jerusalem</a:t>
            </a:r>
          </a:p>
          <a:p>
            <a:r>
              <a:rPr lang="en-US" dirty="0"/>
              <a:t>Ch. 7-10:   Restoring the People’s Faith</a:t>
            </a:r>
          </a:p>
          <a:p>
            <a:r>
              <a:rPr lang="en-US" dirty="0"/>
              <a:t>Ch. 11-13: Renewing the People’s Worship</a:t>
            </a:r>
          </a:p>
        </p:txBody>
      </p:sp>
    </p:spTree>
    <p:extLst>
      <p:ext uri="{BB962C8B-B14F-4D97-AF65-F5344CB8AC3E}">
        <p14:creationId xmlns:p14="http://schemas.microsoft.com/office/powerpoint/2010/main" val="81592573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CA38C-21F1-F740-B085-2CD4A7B68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2244"/>
            <a:ext cx="7886700" cy="825665"/>
          </a:xfrm>
        </p:spPr>
        <p:txBody>
          <a:bodyPr/>
          <a:lstStyle/>
          <a:p>
            <a:r>
              <a:rPr lang="en-US" dirty="0"/>
              <a:t>Class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622B9-8FC3-574C-9B07-202E1EA77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7098"/>
            <a:ext cx="7886700" cy="3618411"/>
          </a:xfrm>
        </p:spPr>
        <p:txBody>
          <a:bodyPr>
            <a:normAutofit/>
          </a:bodyPr>
          <a:lstStyle/>
          <a:p>
            <a:pPr lvl="0"/>
            <a:r>
              <a:rPr lang="en-US" sz="2400" b="1" dirty="0"/>
              <a:t>To learn </a:t>
            </a:r>
            <a:r>
              <a:rPr lang="en-US" sz="2400" dirty="0"/>
              <a:t>from Nehemiah how to rebuild, restore, and renew our devotion to God.</a:t>
            </a:r>
          </a:p>
          <a:p>
            <a:pPr lvl="0"/>
            <a:r>
              <a:rPr lang="en-US" sz="2400" b="1" dirty="0">
                <a:solidFill>
                  <a:srgbClr val="2C50DD"/>
                </a:solidFill>
              </a:rPr>
              <a:t>To align </a:t>
            </a:r>
            <a:r>
              <a:rPr lang="en-US" sz="2400" dirty="0">
                <a:solidFill>
                  <a:srgbClr val="2C50DD"/>
                </a:solidFill>
              </a:rPr>
              <a:t>our hearts to care deeply about the things that are important to God.</a:t>
            </a:r>
          </a:p>
          <a:p>
            <a:pPr lvl="0"/>
            <a:r>
              <a:rPr lang="en-US" sz="2400" b="1" dirty="0"/>
              <a:t>To engage </a:t>
            </a:r>
            <a:r>
              <a:rPr lang="en-US" sz="2400" dirty="0"/>
              <a:t>in good works that honor God and stir our hearts.</a:t>
            </a:r>
          </a:p>
          <a:p>
            <a:pPr lvl="0"/>
            <a:r>
              <a:rPr lang="en-US" sz="2400" b="1" dirty="0"/>
              <a:t>To depend </a:t>
            </a:r>
            <a:r>
              <a:rPr lang="en-US" sz="2400" dirty="0"/>
              <a:t>on God for restoration, protection, and victory.</a:t>
            </a:r>
          </a:p>
          <a:p>
            <a:pPr lvl="0"/>
            <a:r>
              <a:rPr lang="en-US" sz="2400" b="1" dirty="0"/>
              <a:t>To incorporate </a:t>
            </a:r>
            <a:r>
              <a:rPr lang="en-US" sz="2400" dirty="0"/>
              <a:t>prayer more fully in our daily lives.</a:t>
            </a:r>
          </a:p>
          <a:p>
            <a:pPr lvl="0"/>
            <a:r>
              <a:rPr lang="en-US" sz="2400" b="1" dirty="0">
                <a:solidFill>
                  <a:srgbClr val="2C50DD"/>
                </a:solidFill>
              </a:rPr>
              <a:t>To develop </a:t>
            </a:r>
            <a:r>
              <a:rPr lang="en-US" sz="2400" dirty="0">
                <a:solidFill>
                  <a:srgbClr val="2C50DD"/>
                </a:solidFill>
              </a:rPr>
              <a:t>greater leadership </a:t>
            </a:r>
            <a:r>
              <a:rPr lang="en-US" sz="2400" dirty="0"/>
              <a:t>and teamwork skills.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3511763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6583D-D095-FF4E-AF7C-FBDE412C7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Nehemiah Cares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1547C-7EA4-6A4C-A575-C5D095DC9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22887"/>
            <a:ext cx="7886700" cy="36261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He Cares About The People</a:t>
            </a:r>
          </a:p>
          <a:p>
            <a:pPr lvl="1"/>
            <a:r>
              <a:rPr lang="en-US" dirty="0"/>
              <a:t>“… and </a:t>
            </a:r>
            <a:r>
              <a:rPr lang="en-US" b="1" dirty="0">
                <a:solidFill>
                  <a:srgbClr val="B47F44"/>
                </a:solidFill>
              </a:rPr>
              <a:t>I asked them </a:t>
            </a:r>
            <a:r>
              <a:rPr lang="en-US" dirty="0"/>
              <a:t>concerning the Jews who had escaped </a:t>
            </a:r>
            <a:r>
              <a:rPr lang="en-US" i="1" dirty="0"/>
              <a:t>and</a:t>
            </a:r>
            <a:r>
              <a:rPr lang="en-US" dirty="0"/>
              <a:t> had survived the captivity,…” (2)</a:t>
            </a:r>
          </a:p>
          <a:p>
            <a:pPr lvl="1"/>
            <a:r>
              <a:rPr lang="en-US" dirty="0"/>
              <a:t>“They said to me, “The remnant there in the province who survived the captivity are in great distress and reproach,”(3)</a:t>
            </a:r>
          </a:p>
          <a:p>
            <a:r>
              <a:rPr lang="en-US" dirty="0"/>
              <a:t>He Cares About The City</a:t>
            </a:r>
          </a:p>
          <a:p>
            <a:pPr lvl="1"/>
            <a:r>
              <a:rPr lang="en-US" dirty="0"/>
              <a:t>“…and about Jerusalem.” (2)</a:t>
            </a:r>
          </a:p>
          <a:p>
            <a:pPr lvl="1"/>
            <a:r>
              <a:rPr lang="en-US" dirty="0"/>
              <a:t>“… and the wall of Jerusalem is broken down and its gates are burned with fire.” (3)</a:t>
            </a:r>
          </a:p>
        </p:txBody>
      </p:sp>
    </p:spTree>
    <p:extLst>
      <p:ext uri="{BB962C8B-B14F-4D97-AF65-F5344CB8AC3E}">
        <p14:creationId xmlns:p14="http://schemas.microsoft.com/office/powerpoint/2010/main" val="881814083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38E06-A547-CF45-BA36-C9352C629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Nehemiah Cares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44E9A-51FF-E64E-80F9-45BD0C85F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63517"/>
            <a:ext cx="8050401" cy="3626115"/>
          </a:xfrm>
        </p:spPr>
        <p:txBody>
          <a:bodyPr>
            <a:normAutofit/>
          </a:bodyPr>
          <a:lstStyle/>
          <a:p>
            <a:r>
              <a:rPr lang="en-US" dirty="0"/>
              <a:t>What do these 5 actions indicate about his concern?</a:t>
            </a:r>
          </a:p>
          <a:p>
            <a:pPr lvl="1"/>
            <a:r>
              <a:rPr lang="en-US" dirty="0"/>
              <a:t>Sat, Wept, Mourned, Fasted, Prayed</a:t>
            </a:r>
          </a:p>
          <a:p>
            <a:r>
              <a:rPr lang="en-US" dirty="0"/>
              <a:t>Nehemiah knew that the problems of his day were not unique, but they were significant.</a:t>
            </a:r>
          </a:p>
          <a:p>
            <a:pPr lvl="1"/>
            <a:r>
              <a:rPr lang="en-US" dirty="0"/>
              <a:t>Nehemiah 9:32-37</a:t>
            </a:r>
          </a:p>
          <a:p>
            <a:r>
              <a:rPr lang="en-US" dirty="0"/>
              <a:t>God absolutely sees and cares about today’s </a:t>
            </a:r>
            <a:br>
              <a:rPr lang="en-US" dirty="0"/>
            </a:br>
            <a:r>
              <a:rPr lang="en-US" dirty="0"/>
              <a:t>issues too!</a:t>
            </a:r>
          </a:p>
          <a:p>
            <a:pPr lvl="1"/>
            <a:r>
              <a:rPr lang="en-US" dirty="0"/>
              <a:t>Matthew 10:29-33</a:t>
            </a:r>
          </a:p>
        </p:txBody>
      </p:sp>
    </p:spTree>
    <p:extLst>
      <p:ext uri="{BB962C8B-B14F-4D97-AF65-F5344CB8AC3E}">
        <p14:creationId xmlns:p14="http://schemas.microsoft.com/office/powerpoint/2010/main" val="1258924348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38E06-A547-CF45-BA36-C9352C629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Christians Can Still See</a:t>
            </a:r>
            <a:br>
              <a:rPr lang="en-US" dirty="0"/>
            </a:br>
            <a:r>
              <a:rPr lang="en-US" dirty="0"/>
              <a:t> The Need To Rebuild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44E9A-51FF-E64E-80F9-45BD0C85F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667" y="1602999"/>
            <a:ext cx="8127892" cy="3626115"/>
          </a:xfrm>
        </p:spPr>
        <p:txBody>
          <a:bodyPr/>
          <a:lstStyle/>
          <a:p>
            <a:r>
              <a:rPr lang="en-US" b="1" dirty="0"/>
              <a:t>To Rebuild Faith: </a:t>
            </a:r>
            <a:r>
              <a:rPr lang="en-US" dirty="0"/>
              <a:t>The decline of Christianity in the US.</a:t>
            </a:r>
          </a:p>
          <a:p>
            <a:pPr lvl="1"/>
            <a:r>
              <a:rPr lang="en-US" dirty="0"/>
              <a:t>Those who attend church monthly has decreased from 54% (2010) to only 45% (2019).</a:t>
            </a:r>
          </a:p>
          <a:p>
            <a:pPr lvl="1"/>
            <a:r>
              <a:rPr lang="en-US" dirty="0"/>
              <a:t>Those who describe themselves as Christians has decreased from 77% (2009) to only 65% in (2019).</a:t>
            </a:r>
          </a:p>
          <a:p>
            <a:r>
              <a:rPr lang="en-US" b="1" dirty="0"/>
              <a:t>To Rebuild Gentleness: </a:t>
            </a:r>
            <a:r>
              <a:rPr lang="en-US" dirty="0"/>
              <a:t>Domestic Violence affects…</a:t>
            </a:r>
          </a:p>
          <a:p>
            <a:pPr lvl="1"/>
            <a:r>
              <a:rPr lang="en-US" dirty="0"/>
              <a:t>1 out of 4 Women       and 	1 out of 9 Men</a:t>
            </a:r>
          </a:p>
        </p:txBody>
      </p:sp>
    </p:spTree>
    <p:extLst>
      <p:ext uri="{BB962C8B-B14F-4D97-AF65-F5344CB8AC3E}">
        <p14:creationId xmlns:p14="http://schemas.microsoft.com/office/powerpoint/2010/main" val="2980386342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38E06-A547-CF45-BA36-C9352C629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7264"/>
            <a:ext cx="7886700" cy="1104636"/>
          </a:xfrm>
        </p:spPr>
        <p:txBody>
          <a:bodyPr>
            <a:normAutofit fontScale="90000"/>
          </a:bodyPr>
          <a:lstStyle/>
          <a:p>
            <a:r>
              <a:rPr lang="en-US" dirty="0"/>
              <a:t>Christians Can Still See</a:t>
            </a:r>
            <a:br>
              <a:rPr lang="en-US" dirty="0"/>
            </a:br>
            <a:r>
              <a:rPr lang="en-US" dirty="0"/>
              <a:t> The Need To Rebuild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44E9A-51FF-E64E-80F9-45BD0C85F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49" y="1339533"/>
            <a:ext cx="8477573" cy="385240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To Rebuild Marriages: </a:t>
            </a:r>
            <a:r>
              <a:rPr lang="en-US" dirty="0"/>
              <a:t>Thankfully the divorce rate has decreased nearly 18% from 2008 to 2016.</a:t>
            </a:r>
          </a:p>
          <a:p>
            <a:pPr lvl="1"/>
            <a:r>
              <a:rPr lang="en-US" dirty="0"/>
              <a:t>Malachi 2:16. </a:t>
            </a:r>
          </a:p>
          <a:p>
            <a:pPr lvl="1"/>
            <a:r>
              <a:rPr lang="en-US" dirty="0"/>
              <a:t>2.9 per 1,000 population (2017 CDC Data) </a:t>
            </a:r>
          </a:p>
          <a:p>
            <a:pPr lvl="1"/>
            <a:r>
              <a:rPr lang="en-US" dirty="0"/>
              <a:t>Unfortunately, Fornication Is On The Increase.</a:t>
            </a:r>
          </a:p>
          <a:p>
            <a:pPr lvl="1"/>
            <a:r>
              <a:rPr lang="en-US" dirty="0"/>
              <a:t>59% of US Adults 18-44 have cohabited.</a:t>
            </a:r>
          </a:p>
          <a:p>
            <a:r>
              <a:rPr lang="en-US" b="1" dirty="0"/>
              <a:t>To Rebuild Futures: </a:t>
            </a:r>
            <a:r>
              <a:rPr lang="en-US" dirty="0"/>
              <a:t>Caring for orphans</a:t>
            </a:r>
          </a:p>
          <a:p>
            <a:pPr lvl="1"/>
            <a:r>
              <a:rPr lang="en-US" dirty="0"/>
              <a:t>114,556 children waiting for adoption in the USA, each year.</a:t>
            </a:r>
          </a:p>
          <a:p>
            <a:pPr lvl="1"/>
            <a:r>
              <a:rPr lang="en-US" dirty="0"/>
              <a:t>The average child waiting to be adopted is 7.7 years old, but will wait in foster care for 3 years.</a:t>
            </a:r>
          </a:p>
          <a:p>
            <a:pPr lvl="1"/>
            <a:r>
              <a:rPr lang="en-US" dirty="0"/>
              <a:t>20,000 per year will age out of the Foster care system.</a:t>
            </a:r>
          </a:p>
        </p:txBody>
      </p:sp>
    </p:spTree>
    <p:extLst>
      <p:ext uri="{BB962C8B-B14F-4D97-AF65-F5344CB8AC3E}">
        <p14:creationId xmlns:p14="http://schemas.microsoft.com/office/powerpoint/2010/main" val="2113417409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042C2-2A86-3244-A4EE-F91E5A5D0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Wise Response </a:t>
            </a:r>
            <a:br>
              <a:rPr lang="en-US" dirty="0"/>
            </a:br>
            <a:r>
              <a:rPr lang="en-US" dirty="0"/>
              <a:t>MUST Include Depending On God!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7947B-AF07-F541-92A0-78C8BCAE3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02999"/>
            <a:ext cx="8034903" cy="3626115"/>
          </a:xfrm>
        </p:spPr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US" b="1" dirty="0">
                <a:solidFill>
                  <a:srgbClr val="B47F44"/>
                </a:solidFill>
              </a:rPr>
              <a:t>Abide in Me</a:t>
            </a:r>
            <a:r>
              <a:rPr lang="en-US" dirty="0"/>
              <a:t>, and I in you. As the branch cannot bear fruit of itself unless it abides in the vine, so neither </a:t>
            </a:r>
            <a:r>
              <a:rPr lang="en-US" i="1" dirty="0"/>
              <a:t>can</a:t>
            </a:r>
            <a:r>
              <a:rPr lang="en-US" dirty="0"/>
              <a:t> you unless you </a:t>
            </a:r>
            <a:r>
              <a:rPr lang="en-US" b="1" dirty="0">
                <a:solidFill>
                  <a:srgbClr val="B47F44"/>
                </a:solidFill>
              </a:rPr>
              <a:t>abide in Me</a:t>
            </a:r>
            <a:r>
              <a:rPr lang="en-US" dirty="0"/>
              <a:t>.” (John 15:4)</a:t>
            </a:r>
          </a:p>
          <a:p>
            <a:r>
              <a:rPr lang="en-US" dirty="0"/>
              <a:t>“Let us not lose heart in doing good, for in due time we will reap if we do not grow weary. </a:t>
            </a:r>
            <a:r>
              <a:rPr lang="en-US" b="1" baseline="30000" dirty="0"/>
              <a:t>10 </a:t>
            </a:r>
            <a:r>
              <a:rPr lang="en-US" dirty="0"/>
              <a:t>So then, while we have opportunity, let us do good </a:t>
            </a:r>
            <a:br>
              <a:rPr lang="en-US" dirty="0"/>
            </a:br>
            <a:r>
              <a:rPr lang="en-US" b="1" dirty="0">
                <a:solidFill>
                  <a:srgbClr val="B47F44"/>
                </a:solidFill>
              </a:rPr>
              <a:t>to all people</a:t>
            </a:r>
            <a:r>
              <a:rPr lang="en-US" dirty="0"/>
              <a:t>, and especially to those who are of the household </a:t>
            </a:r>
            <a:r>
              <a:rPr lang="en-US" b="1" dirty="0">
                <a:solidFill>
                  <a:srgbClr val="B47F44"/>
                </a:solidFill>
              </a:rPr>
              <a:t>of the faith</a:t>
            </a:r>
            <a:r>
              <a:rPr lang="en-US" dirty="0"/>
              <a:t>.” (Galatians 6:9-10)</a:t>
            </a:r>
          </a:p>
        </p:txBody>
      </p:sp>
    </p:spTree>
    <p:extLst>
      <p:ext uri="{BB962C8B-B14F-4D97-AF65-F5344CB8AC3E}">
        <p14:creationId xmlns:p14="http://schemas.microsoft.com/office/powerpoint/2010/main" val="3447634861"/>
      </p:ext>
    </p:extLst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3369</TotalTime>
  <Words>1708</Words>
  <Application>Microsoft Macintosh PowerPoint</Application>
  <PresentationFormat>On-screen Show (16:10)</PresentationFormat>
  <Paragraphs>181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Lesson #1: Depending on God</vt:lpstr>
      <vt:lpstr>PowerPoint Presentation</vt:lpstr>
      <vt:lpstr>Outline of Nehemiah</vt:lpstr>
      <vt:lpstr>Class Goals</vt:lpstr>
      <vt:lpstr>Nehemiah Cares</vt:lpstr>
      <vt:lpstr>Nehemiah Cares</vt:lpstr>
      <vt:lpstr>Christians Can Still See  The Need To Rebuild</vt:lpstr>
      <vt:lpstr>Christians Can Still See  The Need To Rebuild</vt:lpstr>
      <vt:lpstr>The Wise Response  MUST Include Depending On God!</vt:lpstr>
      <vt:lpstr>Nehemiah Depends on God</vt:lpstr>
      <vt:lpstr>Like Nehemiah, We Begin With Prayer</vt:lpstr>
      <vt:lpstr>What Should We Be  Praying About Like Nehemiah?</vt:lpstr>
      <vt:lpstr>Lessons For Great Leaders…</vt:lpstr>
      <vt:lpstr>Seeking God’s Favor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Book of Nehemiah</dc:title>
  <dc:creator>Phillip Shumake</dc:creator>
  <cp:lastModifiedBy>Phillip Shumake</cp:lastModifiedBy>
  <cp:revision>157</cp:revision>
  <cp:lastPrinted>2020-02-22T21:19:00Z</cp:lastPrinted>
  <dcterms:created xsi:type="dcterms:W3CDTF">2020-02-05T17:41:56Z</dcterms:created>
  <dcterms:modified xsi:type="dcterms:W3CDTF">2020-03-01T00:49:25Z</dcterms:modified>
</cp:coreProperties>
</file>