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82" r:id="rId2"/>
    <p:sldId id="316" r:id="rId3"/>
    <p:sldId id="310" r:id="rId4"/>
    <p:sldId id="315" r:id="rId5"/>
    <p:sldId id="317" r:id="rId6"/>
    <p:sldId id="320" r:id="rId7"/>
    <p:sldId id="278" r:id="rId8"/>
    <p:sldId id="303" r:id="rId9"/>
    <p:sldId id="302" r:id="rId10"/>
    <p:sldId id="304" r:id="rId11"/>
    <p:sldId id="305" r:id="rId12"/>
    <p:sldId id="306" r:id="rId13"/>
    <p:sldId id="280" r:id="rId14"/>
    <p:sldId id="307" r:id="rId15"/>
    <p:sldId id="321" r:id="rId16"/>
    <p:sldId id="32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FBF"/>
    <a:srgbClr val="2D2011"/>
    <a:srgbClr val="5B4123"/>
    <a:srgbClr val="7F5A31"/>
    <a:srgbClr val="1B2A20"/>
    <a:srgbClr val="213D2B"/>
    <a:srgbClr val="1F5433"/>
    <a:srgbClr val="225C28"/>
    <a:srgbClr val="225C46"/>
    <a:srgbClr val="225C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84"/>
    <p:restoredTop sz="86382"/>
  </p:normalViewPr>
  <p:slideViewPr>
    <p:cSldViewPr snapToGrid="0" snapToObjects="1">
      <p:cViewPr>
        <p:scale>
          <a:sx n="90" d="100"/>
          <a:sy n="90" d="100"/>
        </p:scale>
        <p:origin x="592" y="10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6E252-C622-FD47-882B-FFC7E12D2072}" type="datetimeFigureOut">
              <a:rPr lang="en-US" smtClean="0"/>
              <a:t>3/4/22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54448-0727-0C4A-8348-CC3945B4C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024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51E81-B133-294D-B149-5DBF7EDF61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9D1A61-BD2A-3342-BD90-79788178EF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5CA462-CA03-DC42-9968-7A62BFBDB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7E4A-B90C-A54C-BC0D-87B8987AB979}" type="datetimeFigureOut">
              <a:rPr lang="en-US" smtClean="0"/>
              <a:t>3/4/22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ACBF62-FC8E-6B4B-BA24-28475A243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580ED-AF6A-AE4E-A2D9-719AE541D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9A9C-9856-D649-B01F-D46C4402E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68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19726-824C-1145-A38C-C8C402743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CBA324-413C-7740-B96B-8B0C65B744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0CABB-C3B8-3648-81B9-D078E5D83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7E4A-B90C-A54C-BC0D-87B8987AB979}" type="datetimeFigureOut">
              <a:rPr lang="en-US" smtClean="0"/>
              <a:t>3/4/22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27557B-9FD7-4141-B45A-1B676B858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273849-B7EE-D44E-BD1E-06ED94CEF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9A9C-9856-D649-B01F-D46C4402E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3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8F2A97-828F-5A4E-A8A4-5EA4BA2577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E7D2A1-A18F-284D-A90C-0688003B20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F70E85-3B75-D14B-B265-900A6687D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7E4A-B90C-A54C-BC0D-87B8987AB979}" type="datetimeFigureOut">
              <a:rPr lang="en-US" smtClean="0"/>
              <a:t>3/4/22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789CB9-4CE2-EA4F-8A95-5A52C0AD9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2E27C-13EB-1643-BE5C-D28FE835A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9A9C-9856-D649-B01F-D46C4402E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15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9CDC1-3A81-8249-B044-33AABE7B0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ED571-9FB6-CD47-ADA4-A92720FC7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9E7BD-4CFD-6844-8C60-FE818D466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7E4A-B90C-A54C-BC0D-87B8987AB979}" type="datetimeFigureOut">
              <a:rPr lang="en-US" smtClean="0"/>
              <a:t>3/4/22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EA3CC0-D840-7C40-942A-9D22B6128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6301A-C42D-3C47-B5C7-81FE21244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9A9C-9856-D649-B01F-D46C4402E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341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2CF88-DB16-B547-9E67-47E887C85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E0AD98-2674-7646-A9BB-EC75CD5009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E67552-631B-E349-A2AC-BA394ECC6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7E4A-B90C-A54C-BC0D-87B8987AB979}" type="datetimeFigureOut">
              <a:rPr lang="en-US" smtClean="0"/>
              <a:t>3/4/22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5C718B-4385-724E-9949-AB595A27A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5AFA9-157F-AC4D-9AE3-C6A86B845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9A9C-9856-D649-B01F-D46C4402E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013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BC271-1C92-694F-B1E7-CBC866D0B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C56A2-525A-DF4F-AE7F-CAF2A92654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4A1A40-46E5-C447-856E-E3B3FF26D7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477832-ECDF-F647-BEBA-C9985566A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7E4A-B90C-A54C-BC0D-87B8987AB979}" type="datetimeFigureOut">
              <a:rPr lang="en-US" smtClean="0"/>
              <a:t>3/4/22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8E3B22-CA8A-F244-9136-2CC85D308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6A6D44-32A4-5141-A50A-333E2EF68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9A9C-9856-D649-B01F-D46C4402E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82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51ED5-F4B8-3148-8F0A-41314C573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B5978A-2EA1-724F-B2AB-D1828511F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394E6E-403E-9747-9B5C-BDD9885346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E81D64-E32B-DC48-A6D9-2F0CB80067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7C3D86-A9B0-AF48-9B1A-D420841E67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6BF8B1-5AA3-9344-812C-A3F2DF9A9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7E4A-B90C-A54C-BC0D-87B8987AB979}" type="datetimeFigureOut">
              <a:rPr lang="en-US" smtClean="0"/>
              <a:t>3/4/22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4361FF-1BB4-E344-B15E-7AEF7940F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F22BB3-5F5A-C747-8FD1-A541554D2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9A9C-9856-D649-B01F-D46C4402E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793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7517C-4D8A-0B49-8452-F28D35339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955271-06AC-2D4E-9DB2-B9B047353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7E4A-B90C-A54C-BC0D-87B8987AB979}" type="datetimeFigureOut">
              <a:rPr lang="en-US" smtClean="0"/>
              <a:t>3/4/22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0CBA3A-31D7-3F4A-9420-59A721806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2F0FB4-1A8F-074F-B71F-099CE5F89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9A9C-9856-D649-B01F-D46C4402E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44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C9889D-EF72-2444-9099-27C974499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7E4A-B90C-A54C-BC0D-87B8987AB979}" type="datetimeFigureOut">
              <a:rPr lang="en-US" smtClean="0"/>
              <a:t>3/4/22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303CD0-7C13-514C-9B40-85A44D80A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1CC2D0-33CC-824A-BFFB-EF0A6699F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9A9C-9856-D649-B01F-D46C4402E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428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C77E8-4644-6946-870B-9CC6F67B5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9F3DF-0554-B84A-BE1F-50CE9C7811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F603C9-8A8D-1B47-8BA4-A6970779B9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EBC57A-62F2-6F4F-B8EE-0803EF2A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7E4A-B90C-A54C-BC0D-87B8987AB979}" type="datetimeFigureOut">
              <a:rPr lang="en-US" smtClean="0"/>
              <a:t>3/4/22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FABAEF-DB0F-BE48-8110-6A950ECA2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4D216B-C931-EE4F-A5FB-F402EDDF1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9A9C-9856-D649-B01F-D46C4402E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48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560E6-EA43-3844-9480-16518654A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7E6B50-BF79-F647-BDD6-18DD2F5735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04F3AC-3E00-FA42-ADB3-EE2E8F3EE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6597E1-C760-0941-B03F-42E9A7DB1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7E4A-B90C-A54C-BC0D-87B8987AB979}" type="datetimeFigureOut">
              <a:rPr lang="en-US" smtClean="0"/>
              <a:t>3/4/22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86D64C-0B9E-A943-A6D2-6FF95782C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D2ACD2-1ADF-9849-AA8E-6D1DEFA58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9A9C-9856-D649-B01F-D46C4402E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301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52B59F-3400-1A4D-BC43-B9ECB4A96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B99143-4D0B-CB43-896C-56144ABD2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EC9C7-492C-E645-95DE-797C975CFB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97E4A-B90C-A54C-BC0D-87B8987AB979}" type="datetimeFigureOut">
              <a:rPr lang="en-US" smtClean="0"/>
              <a:t>3/4/22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23FBF-B7F2-1343-B686-5B011DB4BC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34F6A4-271D-5D4F-B061-4BCEBC2E32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59A9C-9856-D649-B01F-D46C4402E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41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E04C5F-36F7-6B43-828A-539E37F0158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Embry Hills</a:t>
            </a:r>
            <a:br>
              <a:rPr lang="en-US" sz="4000" b="1" dirty="0"/>
            </a:br>
            <a:br>
              <a:rPr lang="en-US" sz="4000" b="1" dirty="0"/>
            </a:br>
            <a:r>
              <a:rPr lang="en-US" sz="4000" b="1" dirty="0"/>
              <a:t>lesson one</a:t>
            </a:r>
          </a:p>
        </p:txBody>
      </p:sp>
    </p:spTree>
    <p:extLst>
      <p:ext uri="{BB962C8B-B14F-4D97-AF65-F5344CB8AC3E}">
        <p14:creationId xmlns:p14="http://schemas.microsoft.com/office/powerpoint/2010/main" val="143726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E04C5F-36F7-6B43-828A-539E37F0158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Callout 1">
            <a:extLst>
              <a:ext uri="{FF2B5EF4-FFF2-40B4-BE49-F238E27FC236}">
                <a16:creationId xmlns:a16="http://schemas.microsoft.com/office/drawing/2014/main" id="{C3C075E9-813E-2A45-B01E-DCDB17BD9061}"/>
              </a:ext>
            </a:extLst>
          </p:cNvPr>
          <p:cNvSpPr/>
          <p:nvPr/>
        </p:nvSpPr>
        <p:spPr>
          <a:xfrm>
            <a:off x="5070966" y="764242"/>
            <a:ext cx="6763871" cy="5177117"/>
          </a:xfrm>
          <a:prstGeom prst="wedgeEllipseCallou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 </a:t>
            </a:r>
            <a:r>
              <a:rPr lang="en-US" sz="4000" b="1" dirty="0">
                <a:solidFill>
                  <a:srgbClr val="FFFF00"/>
                </a:solidFill>
              </a:rPr>
              <a:t>If your view is:</a:t>
            </a:r>
            <a:br>
              <a:rPr lang="en-US" sz="2000" b="1" dirty="0">
                <a:solidFill>
                  <a:srgbClr val="FFFF00"/>
                </a:solidFill>
              </a:rPr>
            </a:br>
            <a:br>
              <a:rPr lang="en-US" sz="2000" b="1" dirty="0"/>
            </a:br>
            <a:r>
              <a:rPr lang="en-US" sz="7200" b="1" dirty="0"/>
              <a:t>VERY PUNITIVE</a:t>
            </a:r>
            <a:br>
              <a:rPr lang="en-US" sz="7200" b="1" dirty="0"/>
            </a:br>
            <a:r>
              <a:rPr lang="en-US" sz="3200" b="1" dirty="0"/>
              <a:t>    </a:t>
            </a:r>
          </a:p>
          <a:p>
            <a:pPr algn="ctr"/>
            <a:r>
              <a:rPr lang="en-US" sz="3200" i="1" dirty="0"/>
              <a:t> </a:t>
            </a:r>
            <a:r>
              <a:rPr lang="en-US" sz="3200" b="1" i="1" dirty="0"/>
              <a:t>SLIGHTLY MERCIFUL</a:t>
            </a:r>
            <a:br>
              <a:rPr lang="en-US" sz="3200" b="1" i="1" dirty="0"/>
            </a:br>
            <a:endParaRPr lang="en-US" sz="3200" b="1" i="1" dirty="0"/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F0216730-C2C3-BF49-A67E-021426AB87B5}"/>
              </a:ext>
            </a:extLst>
          </p:cNvPr>
          <p:cNvSpPr/>
          <p:nvPr/>
        </p:nvSpPr>
        <p:spPr>
          <a:xfrm>
            <a:off x="800100" y="764242"/>
            <a:ext cx="3799403" cy="12404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2 SAM. 11,12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9BC81D1A-ADCD-C54F-BF1F-F627BE21F135}"/>
              </a:ext>
            </a:extLst>
          </p:cNvPr>
          <p:cNvSpPr/>
          <p:nvPr/>
        </p:nvSpPr>
        <p:spPr>
          <a:xfrm>
            <a:off x="800100" y="2148955"/>
            <a:ext cx="3799403" cy="12404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AC.8 &amp; 26; 22.16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E05456E8-A213-064F-A0A4-0D5E132A8E39}"/>
              </a:ext>
            </a:extLst>
          </p:cNvPr>
          <p:cNvSpPr/>
          <p:nvPr/>
        </p:nvSpPr>
        <p:spPr>
          <a:xfrm>
            <a:off x="800100" y="3547956"/>
            <a:ext cx="3799403" cy="12404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Lk. 23.34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379B2CE-40A8-8F49-81CA-4F538C9B3C6C}"/>
              </a:ext>
            </a:extLst>
          </p:cNvPr>
          <p:cNvSpPr/>
          <p:nvPr/>
        </p:nvSpPr>
        <p:spPr>
          <a:xfrm>
            <a:off x="800099" y="4974642"/>
            <a:ext cx="3799403" cy="12404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>
                <a:solidFill>
                  <a:schemeClr val="tx1"/>
                </a:solidFill>
              </a:rPr>
              <a:t>a recent example</a:t>
            </a:r>
          </a:p>
        </p:txBody>
      </p:sp>
    </p:spTree>
    <p:extLst>
      <p:ext uri="{BB962C8B-B14F-4D97-AF65-F5344CB8AC3E}">
        <p14:creationId xmlns:p14="http://schemas.microsoft.com/office/powerpoint/2010/main" val="1089002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E04C5F-36F7-6B43-828A-539E37F0158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/>
          </a:p>
          <a:p>
            <a:pPr algn="ctr"/>
            <a:endParaRPr lang="en-US" sz="4000" b="1" dirty="0"/>
          </a:p>
          <a:p>
            <a:pPr algn="ctr"/>
            <a:r>
              <a:rPr lang="en-US" sz="4000" b="1" dirty="0"/>
              <a:t>IF YOU’RE LIKE ME-</a:t>
            </a:r>
          </a:p>
          <a:p>
            <a:pPr algn="ctr"/>
            <a:r>
              <a:rPr lang="en-US" sz="4000" b="1" dirty="0"/>
              <a:t>YOUR FLESHLY INSTINCT MIGHT BE MORE COMFORTABLE WITH BOTH:</a:t>
            </a:r>
            <a:br>
              <a:rPr lang="en-US" sz="4000" b="1" dirty="0"/>
            </a:br>
            <a:r>
              <a:rPr lang="en-US" sz="7200" b="1" i="1" dirty="0"/>
              <a:t>LESS</a:t>
            </a:r>
            <a:r>
              <a:rPr lang="en-US" sz="7200" b="1" dirty="0"/>
              <a:t> punishment</a:t>
            </a:r>
            <a:br>
              <a:rPr lang="en-US" sz="7200" b="1" dirty="0"/>
            </a:br>
            <a:r>
              <a:rPr lang="en-US" sz="7200" b="1" dirty="0"/>
              <a:t>and </a:t>
            </a:r>
            <a:br>
              <a:rPr lang="en-US" sz="7200" b="1" dirty="0"/>
            </a:br>
            <a:r>
              <a:rPr lang="en-US" sz="7200" b="1" i="1" dirty="0"/>
              <a:t>LESS</a:t>
            </a:r>
            <a:r>
              <a:rPr lang="en-US" sz="7200" b="1" dirty="0"/>
              <a:t> mercy</a:t>
            </a:r>
          </a:p>
          <a:p>
            <a:pPr algn="ctr"/>
            <a:r>
              <a:rPr lang="en-US" sz="7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7299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7000">
              <a:schemeClr val="tx1">
                <a:lumMod val="83000"/>
              </a:schemeClr>
            </a:gs>
            <a:gs pos="26000">
              <a:schemeClr val="bg1">
                <a:lumMod val="85000"/>
              </a:schemeClr>
            </a:gs>
            <a:gs pos="2000">
              <a:schemeClr val="bg1"/>
            </a:gs>
            <a:gs pos="59000">
              <a:schemeClr val="bg1">
                <a:lumMod val="50000"/>
              </a:schemeClr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E04C5F-36F7-6B43-828A-539E37F0158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/>
          </a:p>
          <a:p>
            <a:pPr algn="ctr"/>
            <a:endParaRPr lang="en-US" sz="4000" b="1" dirty="0"/>
          </a:p>
          <a:p>
            <a:pPr algn="ctr"/>
            <a:r>
              <a:rPr lang="en-US" sz="4000" b="1" dirty="0"/>
              <a:t>IF YOU’RE LIKE ME-</a:t>
            </a:r>
          </a:p>
          <a:p>
            <a:pPr algn="ctr"/>
            <a:r>
              <a:rPr lang="en-US" sz="4000" b="1" dirty="0"/>
              <a:t>YOUR FLESHLY INSTINCT MIGHT BE MORE</a:t>
            </a:r>
          </a:p>
          <a:p>
            <a:pPr algn="ctr"/>
            <a:r>
              <a:rPr lang="en-US" sz="4000" b="1" dirty="0"/>
              <a:t>COMFORTABLE WITH BOTH:</a:t>
            </a:r>
            <a:br>
              <a:rPr lang="en-US" sz="4000" b="1" dirty="0"/>
            </a:br>
            <a:r>
              <a:rPr lang="en-US" sz="7200" b="1" i="1" dirty="0"/>
              <a:t>LESS </a:t>
            </a:r>
            <a:r>
              <a:rPr lang="en-US" sz="7200" b="1" dirty="0"/>
              <a:t>punishment</a:t>
            </a:r>
            <a:br>
              <a:rPr lang="en-US" sz="7200" b="1" dirty="0"/>
            </a:br>
            <a:r>
              <a:rPr lang="en-US" sz="7200" b="1" dirty="0"/>
              <a:t>and </a:t>
            </a:r>
            <a:br>
              <a:rPr lang="en-US" sz="7200" b="1" dirty="0"/>
            </a:br>
            <a:r>
              <a:rPr lang="en-US" sz="7200" b="1" i="1" dirty="0"/>
              <a:t>LESS </a:t>
            </a:r>
            <a:r>
              <a:rPr lang="en-US" sz="7200" b="1" dirty="0"/>
              <a:t>mercy</a:t>
            </a:r>
          </a:p>
          <a:p>
            <a:pPr algn="ctr"/>
            <a:r>
              <a:rPr lang="en-US" sz="7200" b="1" dirty="0"/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D8CEDF8-5ABE-9444-836D-FCD86839522C}"/>
              </a:ext>
            </a:extLst>
          </p:cNvPr>
          <p:cNvSpPr/>
          <p:nvPr/>
        </p:nvSpPr>
        <p:spPr>
          <a:xfrm>
            <a:off x="178904" y="5367130"/>
            <a:ext cx="2286000" cy="1232454"/>
          </a:xfrm>
          <a:prstGeom prst="rect">
            <a:avLst/>
          </a:prstGeom>
          <a:gradFill flip="none" rotWithShape="1">
            <a:gsLst>
              <a:gs pos="87000">
                <a:srgbClr val="FF0000"/>
              </a:gs>
              <a:gs pos="26000">
                <a:srgbClr val="FFFF00"/>
              </a:gs>
              <a:gs pos="59000">
                <a:srgbClr val="FFC000"/>
              </a:gs>
            </a:gsLst>
            <a:lin ang="5400000" scaled="0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HITLER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7904B8-02A5-F347-BAEF-1B767048C23D}"/>
              </a:ext>
            </a:extLst>
          </p:cNvPr>
          <p:cNvSpPr/>
          <p:nvPr/>
        </p:nvSpPr>
        <p:spPr>
          <a:xfrm>
            <a:off x="9733720" y="198782"/>
            <a:ext cx="2286000" cy="1232454"/>
          </a:xfrm>
          <a:prstGeom prst="rect">
            <a:avLst/>
          </a:prstGeom>
          <a:gradFill flip="none" rotWithShape="1">
            <a:gsLst>
              <a:gs pos="100000">
                <a:srgbClr val="00B0F0"/>
              </a:gs>
              <a:gs pos="26000">
                <a:schemeClr val="bg1"/>
              </a:gs>
              <a:gs pos="86000">
                <a:schemeClr val="bg1"/>
              </a:gs>
            </a:gsLst>
            <a:lin ang="5400000" scaled="0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JOB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39472E-2FDD-2B41-8D04-6392EE4352D1}"/>
              </a:ext>
            </a:extLst>
          </p:cNvPr>
          <p:cNvSpPr/>
          <p:nvPr/>
        </p:nvSpPr>
        <p:spPr>
          <a:xfrm rot="20605720">
            <a:off x="2338442" y="2816465"/>
            <a:ext cx="7660778" cy="1232454"/>
          </a:xfrm>
          <a:prstGeom prst="rect">
            <a:avLst/>
          </a:prstGeom>
          <a:gradFill flip="none" rotWithShape="1">
            <a:gsLst>
              <a:gs pos="51500">
                <a:srgbClr val="ACACAC"/>
              </a:gs>
              <a:gs pos="71000">
                <a:schemeClr val="bg1">
                  <a:lumMod val="95000"/>
                </a:schemeClr>
              </a:gs>
              <a:gs pos="11000">
                <a:schemeClr val="tx1">
                  <a:lumMod val="75000"/>
                  <a:lumOff val="25000"/>
                </a:schemeClr>
              </a:gs>
              <a:gs pos="32000">
                <a:schemeClr val="bg1">
                  <a:lumMod val="50000"/>
                </a:schemeClr>
              </a:gs>
            </a:gsLst>
            <a:lin ang="0" scaled="0"/>
            <a:tileRect/>
          </a:gra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OTHERS</a:t>
            </a:r>
          </a:p>
        </p:txBody>
      </p:sp>
    </p:spTree>
    <p:extLst>
      <p:ext uri="{BB962C8B-B14F-4D97-AF65-F5344CB8AC3E}">
        <p14:creationId xmlns:p14="http://schemas.microsoft.com/office/powerpoint/2010/main" val="2477581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E04C5F-36F7-6B43-828A-539E37F0158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/>
              <a:t>MATT. 25.31ff</a:t>
            </a:r>
          </a:p>
          <a:p>
            <a:pPr algn="ctr"/>
            <a:endParaRPr lang="en-US" sz="6600" b="1" dirty="0"/>
          </a:p>
          <a:p>
            <a:pPr algn="ctr"/>
            <a:endParaRPr lang="en-US" sz="6600" b="1" dirty="0"/>
          </a:p>
          <a:p>
            <a:pPr algn="ctr"/>
            <a:endParaRPr lang="en-US" sz="6600" b="1" dirty="0"/>
          </a:p>
        </p:txBody>
      </p:sp>
      <p:sp>
        <p:nvSpPr>
          <p:cNvPr id="2" name="Left-Right Arrow 1">
            <a:extLst>
              <a:ext uri="{FF2B5EF4-FFF2-40B4-BE49-F238E27FC236}">
                <a16:creationId xmlns:a16="http://schemas.microsoft.com/office/drawing/2014/main" id="{EDF8A10B-03A4-B047-BF73-C96A8B5ADF6C}"/>
              </a:ext>
            </a:extLst>
          </p:cNvPr>
          <p:cNvSpPr/>
          <p:nvPr/>
        </p:nvSpPr>
        <p:spPr>
          <a:xfrm>
            <a:off x="1530626" y="3140765"/>
            <a:ext cx="9004852" cy="1731273"/>
          </a:xfrm>
          <a:prstGeom prst="leftRightArrow">
            <a:avLst>
              <a:gd name="adj1" fmla="val 13689"/>
              <a:gd name="adj2" fmla="val 50000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436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>
            <a:extLst>
              <a:ext uri="{FF2B5EF4-FFF2-40B4-BE49-F238E27FC236}">
                <a16:creationId xmlns:a16="http://schemas.microsoft.com/office/drawing/2014/main" id="{FD0F297B-B757-1841-9E67-CD58C023ADDD}"/>
              </a:ext>
            </a:extLst>
          </p:cNvPr>
          <p:cNvSpPr/>
          <p:nvPr/>
        </p:nvSpPr>
        <p:spPr>
          <a:xfrm>
            <a:off x="374914" y="1967955"/>
            <a:ext cx="4909930" cy="4631627"/>
          </a:xfrm>
          <a:prstGeom prst="rightArrow">
            <a:avLst>
              <a:gd name="adj1" fmla="val 73188"/>
              <a:gd name="adj2" fmla="val 50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JUSTICE</a:t>
            </a:r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4D1EB847-64D6-EA41-B346-A40E326E88E9}"/>
              </a:ext>
            </a:extLst>
          </p:cNvPr>
          <p:cNvSpPr/>
          <p:nvPr/>
        </p:nvSpPr>
        <p:spPr>
          <a:xfrm flipH="1">
            <a:off x="6930810" y="1967956"/>
            <a:ext cx="4909930" cy="4631626"/>
          </a:xfrm>
          <a:prstGeom prst="rightArrow">
            <a:avLst>
              <a:gd name="adj1" fmla="val 74638"/>
              <a:gd name="adj2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MERCY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A89B1C5-8603-A347-AD4E-0F56D381F7D1}"/>
              </a:ext>
            </a:extLst>
          </p:cNvPr>
          <p:cNvGrpSpPr/>
          <p:nvPr/>
        </p:nvGrpSpPr>
        <p:grpSpPr>
          <a:xfrm>
            <a:off x="4114806" y="584171"/>
            <a:ext cx="3971924" cy="5859492"/>
            <a:chOff x="4766024" y="1569777"/>
            <a:chExt cx="2497607" cy="4279817"/>
          </a:xfrm>
          <a:effectLst>
            <a:outerShdw blurRad="179288" dist="227607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81C7E19-5941-794D-94C4-A8FE9452DC59}"/>
                </a:ext>
              </a:extLst>
            </p:cNvPr>
            <p:cNvSpPr/>
            <p:nvPr/>
          </p:nvSpPr>
          <p:spPr>
            <a:xfrm rot="16200000">
              <a:off x="3874917" y="3538987"/>
              <a:ext cx="4279817" cy="341397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16A156D-DC96-274D-977D-51564B88F257}"/>
                </a:ext>
              </a:extLst>
            </p:cNvPr>
            <p:cNvSpPr/>
            <p:nvPr/>
          </p:nvSpPr>
          <p:spPr>
            <a:xfrm>
              <a:off x="4766024" y="2131216"/>
              <a:ext cx="2497607" cy="358084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CC2EBD73-9E19-3D4F-B404-526A70D0A583}"/>
              </a:ext>
            </a:extLst>
          </p:cNvPr>
          <p:cNvSpPr/>
          <p:nvPr/>
        </p:nvSpPr>
        <p:spPr>
          <a:xfrm>
            <a:off x="4311312" y="2411172"/>
            <a:ext cx="3569372" cy="1345829"/>
          </a:xfrm>
          <a:prstGeom prst="ellipse">
            <a:avLst/>
          </a:prstGeom>
          <a:solidFill>
            <a:srgbClr val="00B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ISA. 53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90A8BA4-BE25-F843-B85D-C6BD9320385F}"/>
              </a:ext>
            </a:extLst>
          </p:cNvPr>
          <p:cNvSpPr/>
          <p:nvPr/>
        </p:nvSpPr>
        <p:spPr>
          <a:xfrm>
            <a:off x="4311312" y="4815338"/>
            <a:ext cx="3569372" cy="1345830"/>
          </a:xfrm>
          <a:prstGeom prst="ellipse">
            <a:avLst/>
          </a:prstGeom>
          <a:solidFill>
            <a:srgbClr val="00B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ROM. 3</a:t>
            </a:r>
          </a:p>
        </p:txBody>
      </p:sp>
    </p:spTree>
    <p:extLst>
      <p:ext uri="{BB962C8B-B14F-4D97-AF65-F5344CB8AC3E}">
        <p14:creationId xmlns:p14="http://schemas.microsoft.com/office/powerpoint/2010/main" val="1977458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4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E04C5F-36F7-6B43-828A-539E37F0158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0A9A7C-DC60-EC47-8F51-F0CE9079DC27}"/>
              </a:ext>
            </a:extLst>
          </p:cNvPr>
          <p:cNvSpPr txBox="1"/>
          <p:nvPr/>
        </p:nvSpPr>
        <p:spPr>
          <a:xfrm>
            <a:off x="3967162" y="0"/>
            <a:ext cx="4257675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ROMANS 11:22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ESV</a:t>
            </a:r>
            <a:br>
              <a:rPr lang="en-US" sz="4400" b="1" dirty="0">
                <a:solidFill>
                  <a:schemeClr val="bg1"/>
                </a:solidFill>
              </a:rPr>
            </a:br>
            <a:br>
              <a:rPr lang="en-US" sz="3600" b="1" dirty="0">
                <a:solidFill>
                  <a:schemeClr val="bg1"/>
                </a:solidFill>
              </a:rPr>
            </a:br>
            <a:br>
              <a:rPr lang="en-US" sz="3600" b="1" dirty="0">
                <a:solidFill>
                  <a:schemeClr val="bg1"/>
                </a:solidFill>
              </a:rPr>
            </a:br>
            <a:endParaRPr lang="en-US" sz="3600" b="1" dirty="0"/>
          </a:p>
        </p:txBody>
      </p:sp>
      <p:sp>
        <p:nvSpPr>
          <p:cNvPr id="3" name="Horizontal Scroll 2">
            <a:extLst>
              <a:ext uri="{FF2B5EF4-FFF2-40B4-BE49-F238E27FC236}">
                <a16:creationId xmlns:a16="http://schemas.microsoft.com/office/drawing/2014/main" id="{49682B64-710B-0D44-9BA0-D5FA4E58F226}"/>
              </a:ext>
            </a:extLst>
          </p:cNvPr>
          <p:cNvSpPr/>
          <p:nvPr/>
        </p:nvSpPr>
        <p:spPr>
          <a:xfrm>
            <a:off x="3681413" y="1587397"/>
            <a:ext cx="5105399" cy="4911100"/>
          </a:xfrm>
          <a:prstGeom prst="horizontalScroll">
            <a:avLst>
              <a:gd name="adj" fmla="val 8056"/>
            </a:avLst>
          </a:prstGeo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Note then</a:t>
            </a:r>
          </a:p>
          <a:p>
            <a:pPr algn="ctr"/>
            <a:r>
              <a:rPr lang="en-US" sz="4800" b="1" i="1" u="sng" dirty="0">
                <a:solidFill>
                  <a:schemeClr val="tx1"/>
                </a:solidFill>
              </a:rPr>
              <a:t>the kindness</a:t>
            </a:r>
          </a:p>
          <a:p>
            <a:pPr algn="ctr"/>
            <a:r>
              <a:rPr lang="en-US" sz="4800" b="1" dirty="0">
                <a:solidFill>
                  <a:schemeClr val="tx1"/>
                </a:solidFill>
              </a:rPr>
              <a:t>and</a:t>
            </a:r>
          </a:p>
          <a:p>
            <a:pPr algn="ctr"/>
            <a:r>
              <a:rPr lang="en-US" sz="4800" b="1" i="1" u="sng" dirty="0">
                <a:solidFill>
                  <a:schemeClr val="tx1"/>
                </a:solidFill>
              </a:rPr>
              <a:t>the severity</a:t>
            </a:r>
          </a:p>
          <a:p>
            <a:pPr algn="ctr"/>
            <a:r>
              <a:rPr lang="en-US" sz="4800" b="1" dirty="0">
                <a:solidFill>
                  <a:schemeClr val="tx1"/>
                </a:solidFill>
              </a:rPr>
              <a:t>of God…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105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E04C5F-36F7-6B43-828A-539E37F0158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0A9A7C-DC60-EC47-8F51-F0CE9079DC27}"/>
              </a:ext>
            </a:extLst>
          </p:cNvPr>
          <p:cNvSpPr txBox="1"/>
          <p:nvPr/>
        </p:nvSpPr>
        <p:spPr>
          <a:xfrm>
            <a:off x="0" y="0"/>
            <a:ext cx="121920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MAY WE BE HUMBLED &amp; GRATEFUL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FOR GOD’S MERCY,</a:t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AND BE MOTIVATED BY IT TO SERVE</a:t>
            </a:r>
            <a:br>
              <a:rPr lang="en-US" sz="4000" b="1" dirty="0">
                <a:solidFill>
                  <a:schemeClr val="bg1"/>
                </a:solidFill>
              </a:rPr>
            </a:br>
            <a:br>
              <a:rPr lang="en-US" sz="4000" b="1" dirty="0">
                <a:solidFill>
                  <a:schemeClr val="bg1"/>
                </a:solidFill>
              </a:rPr>
            </a:br>
            <a:br>
              <a:rPr lang="en-US" sz="4000" b="1" dirty="0">
                <a:solidFill>
                  <a:schemeClr val="bg1"/>
                </a:solidFill>
              </a:rPr>
            </a:br>
            <a:endParaRPr lang="en-US" sz="4000" b="1" dirty="0"/>
          </a:p>
        </p:txBody>
      </p:sp>
      <p:sp>
        <p:nvSpPr>
          <p:cNvPr id="6" name="Horizontal Scroll 5">
            <a:extLst>
              <a:ext uri="{FF2B5EF4-FFF2-40B4-BE49-F238E27FC236}">
                <a16:creationId xmlns:a16="http://schemas.microsoft.com/office/drawing/2014/main" id="{012DC619-3191-454F-81B7-B32F06C796C2}"/>
              </a:ext>
            </a:extLst>
          </p:cNvPr>
          <p:cNvSpPr/>
          <p:nvPr/>
        </p:nvSpPr>
        <p:spPr>
          <a:xfrm>
            <a:off x="209551" y="1528762"/>
            <a:ext cx="11772898" cy="5329238"/>
          </a:xfrm>
          <a:prstGeom prst="horizontalScroll">
            <a:avLst>
              <a:gd name="adj" fmla="val 6534"/>
            </a:avLst>
          </a:prstGeom>
          <a:blipFill>
            <a:blip r:embed="rId2"/>
            <a:tile tx="0" ty="0" sx="100000" sy="100000" flip="none" algn="tl"/>
          </a:blipFill>
          <a:ln w="19050"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C00000"/>
                </a:solidFill>
              </a:rPr>
              <a:t>ROM. 12:1-2</a:t>
            </a:r>
          </a:p>
          <a:p>
            <a:pPr algn="ctr"/>
            <a:r>
              <a:rPr lang="en-US" sz="2000" b="1" dirty="0">
                <a:solidFill>
                  <a:srgbClr val="C00000"/>
                </a:solidFill>
              </a:rPr>
              <a:t>ESV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</a:rPr>
              <a:t>I appeal to you therefore…</a:t>
            </a:r>
          </a:p>
          <a:p>
            <a:pPr algn="ctr"/>
            <a:r>
              <a:rPr lang="en-US" sz="4000" b="1" i="1" dirty="0">
                <a:solidFill>
                  <a:schemeClr val="tx1"/>
                </a:solidFill>
              </a:rPr>
              <a:t>by the mercies of God, 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</a:rPr>
              <a:t>to present your bodies as a living sacrifice, holy and acceptable to God, which is your spiritual worship. Do not be conformed to this world, but be transformed by the renewal of your mind…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864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E04C5F-36F7-6B43-828A-539E37F0158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/>
              <a:t>GOD’S JUSTICE  &amp;  GOD’S GRACE</a:t>
            </a:r>
          </a:p>
        </p:txBody>
      </p:sp>
      <p:sp>
        <p:nvSpPr>
          <p:cNvPr id="2" name="Down Arrow 1">
            <a:extLst>
              <a:ext uri="{FF2B5EF4-FFF2-40B4-BE49-F238E27FC236}">
                <a16:creationId xmlns:a16="http://schemas.microsoft.com/office/drawing/2014/main" id="{7EB08B64-CD1C-3D4F-9821-D96361C647A3}"/>
              </a:ext>
            </a:extLst>
          </p:cNvPr>
          <p:cNvSpPr/>
          <p:nvPr/>
        </p:nvSpPr>
        <p:spPr>
          <a:xfrm>
            <a:off x="676276" y="4000500"/>
            <a:ext cx="5051424" cy="2768600"/>
          </a:xfrm>
          <a:prstGeom prst="downArrow">
            <a:avLst>
              <a:gd name="adj1" fmla="val 87191"/>
              <a:gd name="adj2" fmla="val 40950"/>
            </a:avLst>
          </a:prstGeom>
          <a:solidFill>
            <a:srgbClr val="C0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b="1" dirty="0"/>
          </a:p>
          <a:p>
            <a:pPr algn="ctr"/>
            <a:r>
              <a:rPr lang="en-US" sz="4400" b="1" dirty="0"/>
              <a:t>PUNISHMENT</a:t>
            </a:r>
            <a:br>
              <a:rPr lang="en-US" sz="4400" b="1" dirty="0"/>
            </a:br>
            <a:r>
              <a:rPr lang="en-US" sz="4400" b="1" dirty="0"/>
              <a:t>FOR</a:t>
            </a:r>
          </a:p>
          <a:p>
            <a:pPr algn="ctr"/>
            <a:r>
              <a:rPr lang="en-US" sz="4400" b="1" dirty="0"/>
              <a:t>SIN</a:t>
            </a:r>
          </a:p>
        </p:txBody>
      </p:sp>
      <p:sp>
        <p:nvSpPr>
          <p:cNvPr id="3" name="Up Arrow 2">
            <a:extLst>
              <a:ext uri="{FF2B5EF4-FFF2-40B4-BE49-F238E27FC236}">
                <a16:creationId xmlns:a16="http://schemas.microsoft.com/office/drawing/2014/main" id="{F5C86641-9499-EF41-9E91-C8EACF6E0398}"/>
              </a:ext>
            </a:extLst>
          </p:cNvPr>
          <p:cNvSpPr/>
          <p:nvPr/>
        </p:nvSpPr>
        <p:spPr>
          <a:xfrm>
            <a:off x="6772276" y="165100"/>
            <a:ext cx="4962524" cy="2813050"/>
          </a:xfrm>
          <a:prstGeom prst="upArrow">
            <a:avLst>
              <a:gd name="adj1" fmla="val 87824"/>
              <a:gd name="adj2" fmla="val 37566"/>
            </a:avLst>
          </a:prstGeom>
          <a:solidFill>
            <a:srgbClr val="92D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REDEMPTION</a:t>
            </a:r>
            <a:br>
              <a:rPr lang="en-US" sz="4400" b="1" dirty="0">
                <a:solidFill>
                  <a:schemeClr val="tx1"/>
                </a:solidFill>
              </a:rPr>
            </a:br>
            <a:r>
              <a:rPr lang="en-US" sz="4400" b="1" dirty="0">
                <a:solidFill>
                  <a:schemeClr val="tx1"/>
                </a:solidFill>
              </a:rPr>
              <a:t>FROM</a:t>
            </a:r>
          </a:p>
          <a:p>
            <a:pPr algn="ctr"/>
            <a:r>
              <a:rPr lang="en-US" sz="4400" b="1" dirty="0">
                <a:solidFill>
                  <a:schemeClr val="tx1"/>
                </a:solidFill>
              </a:rPr>
              <a:t>SIN</a:t>
            </a:r>
          </a:p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376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E04C5F-36F7-6B43-828A-539E37F0158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0A9A7C-DC60-EC47-8F51-F0CE9079DC27}"/>
              </a:ext>
            </a:extLst>
          </p:cNvPr>
          <p:cNvSpPr txBox="1"/>
          <p:nvPr/>
        </p:nvSpPr>
        <p:spPr>
          <a:xfrm>
            <a:off x="522194" y="335844"/>
            <a:ext cx="11147611" cy="6247864"/>
          </a:xfrm>
          <a:prstGeom prst="rect">
            <a:avLst/>
          </a:prstGeom>
          <a:gradFill>
            <a:gsLst>
              <a:gs pos="0">
                <a:schemeClr val="dk1">
                  <a:shade val="51000"/>
                  <a:satMod val="130000"/>
                </a:schemeClr>
              </a:gs>
              <a:gs pos="44000">
                <a:schemeClr val="dk1">
                  <a:shade val="93000"/>
                  <a:satMod val="130000"/>
                </a:schemeClr>
              </a:gs>
              <a:gs pos="48000">
                <a:schemeClr val="bg1"/>
              </a:gs>
            </a:gsLst>
            <a:lin ang="16200000" scaled="0"/>
          </a:gradFill>
        </p:spPr>
        <p:txBody>
          <a:bodyPr wrap="square">
            <a:spAutoFit/>
          </a:bodyPr>
          <a:lstStyle/>
          <a:p>
            <a:pPr algn="ctr"/>
            <a:r>
              <a:rPr lang="en-US" sz="4000" b="1" dirty="0"/>
              <a:t>“the LORD, a God merciful and gracious…</a:t>
            </a:r>
          </a:p>
          <a:p>
            <a:pPr algn="ctr"/>
            <a:endParaRPr lang="en-US" sz="4000" b="1" dirty="0">
              <a:solidFill>
                <a:schemeClr val="bg1"/>
              </a:solidFill>
            </a:endParaRPr>
          </a:p>
          <a:p>
            <a:pPr algn="ctr"/>
            <a:endParaRPr lang="en-US" sz="4000" b="1" dirty="0">
              <a:solidFill>
                <a:schemeClr val="bg1"/>
              </a:solidFill>
            </a:endParaRPr>
          </a:p>
          <a:p>
            <a:pPr algn="ctr"/>
            <a:br>
              <a:rPr lang="en-US" sz="4000" b="1" dirty="0">
                <a:solidFill>
                  <a:schemeClr val="bg1"/>
                </a:solidFill>
              </a:rPr>
            </a:br>
            <a:br>
              <a:rPr lang="en-US" sz="4000" b="1" dirty="0">
                <a:solidFill>
                  <a:schemeClr val="bg1"/>
                </a:solidFill>
              </a:rPr>
            </a:br>
            <a:br>
              <a:rPr lang="en-US" sz="4000" b="1" dirty="0">
                <a:solidFill>
                  <a:schemeClr val="bg1"/>
                </a:solidFill>
              </a:rPr>
            </a:br>
            <a:br>
              <a:rPr lang="en-US" sz="4000" b="1" dirty="0">
                <a:solidFill>
                  <a:schemeClr val="bg1"/>
                </a:solidFill>
              </a:rPr>
            </a:br>
            <a:br>
              <a:rPr lang="en-US" sz="4000" b="1" dirty="0">
                <a:solidFill>
                  <a:schemeClr val="bg1"/>
                </a:solidFill>
              </a:rPr>
            </a:b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but who will by no means clear the guilty</a:t>
            </a:r>
          </a:p>
        </p:txBody>
      </p:sp>
      <p:sp>
        <p:nvSpPr>
          <p:cNvPr id="2" name="Up-Down Arrow 1">
            <a:extLst>
              <a:ext uri="{FF2B5EF4-FFF2-40B4-BE49-F238E27FC236}">
                <a16:creationId xmlns:a16="http://schemas.microsoft.com/office/drawing/2014/main" id="{F27E7FC1-6CE3-764C-ADC8-09DCFC502924}"/>
              </a:ext>
            </a:extLst>
          </p:cNvPr>
          <p:cNvSpPr/>
          <p:nvPr/>
        </p:nvSpPr>
        <p:spPr>
          <a:xfrm>
            <a:off x="5061467" y="1378323"/>
            <a:ext cx="2496621" cy="4101353"/>
          </a:xfrm>
          <a:prstGeom prst="upDownArrow">
            <a:avLst>
              <a:gd name="adj1" fmla="val 74734"/>
              <a:gd name="adj2" fmla="val 42884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EXOD.</a:t>
            </a:r>
            <a:br>
              <a:rPr lang="en-US" sz="4000" b="1" dirty="0">
                <a:solidFill>
                  <a:schemeClr val="tx1"/>
                </a:solidFill>
              </a:rPr>
            </a:br>
            <a:r>
              <a:rPr lang="en-US" sz="4000" b="1" dirty="0">
                <a:solidFill>
                  <a:schemeClr val="tx1"/>
                </a:solidFill>
              </a:rPr>
              <a:t>34:6-7</a:t>
            </a:r>
            <a:br>
              <a:rPr lang="en-US" sz="4000" b="1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ESV</a:t>
            </a:r>
          </a:p>
        </p:txBody>
      </p:sp>
    </p:spTree>
    <p:extLst>
      <p:ext uri="{BB962C8B-B14F-4D97-AF65-F5344CB8AC3E}">
        <p14:creationId xmlns:p14="http://schemas.microsoft.com/office/powerpoint/2010/main" val="1618961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E04C5F-36F7-6B43-828A-539E37F0158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Horizontal Scroll 2">
            <a:extLst>
              <a:ext uri="{FF2B5EF4-FFF2-40B4-BE49-F238E27FC236}">
                <a16:creationId xmlns:a16="http://schemas.microsoft.com/office/drawing/2014/main" id="{49682B64-710B-0D44-9BA0-D5FA4E58F226}"/>
              </a:ext>
            </a:extLst>
          </p:cNvPr>
          <p:cNvSpPr/>
          <p:nvPr/>
        </p:nvSpPr>
        <p:spPr>
          <a:xfrm>
            <a:off x="92077" y="652474"/>
            <a:ext cx="4594224" cy="6210300"/>
          </a:xfrm>
          <a:prstGeom prst="horizontalScroll">
            <a:avLst>
              <a:gd name="adj" fmla="val 4798"/>
            </a:avLst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>
                <a:solidFill>
                  <a:schemeClr val="tx1"/>
                </a:solidFill>
              </a:rPr>
              <a:t>I am not ashamed of the </a:t>
            </a:r>
            <a:r>
              <a:rPr lang="en-US" sz="4000" b="1" i="1" u="sng" dirty="0">
                <a:solidFill>
                  <a:schemeClr val="tx1"/>
                </a:solidFill>
              </a:rPr>
              <a:t>gospel</a:t>
            </a:r>
            <a:r>
              <a:rPr lang="en-US" sz="4000" b="1" i="1" dirty="0">
                <a:solidFill>
                  <a:schemeClr val="tx1"/>
                </a:solidFill>
              </a:rPr>
              <a:t>, </a:t>
            </a:r>
          </a:p>
          <a:p>
            <a:pPr algn="ctr"/>
            <a:r>
              <a:rPr lang="en-US" sz="4000" b="1" i="1" dirty="0">
                <a:solidFill>
                  <a:schemeClr val="tx1"/>
                </a:solidFill>
              </a:rPr>
              <a:t>for it is the power of God unto salvation to everyone that believes, </a:t>
            </a:r>
          </a:p>
          <a:p>
            <a:pPr algn="ctr"/>
            <a:r>
              <a:rPr lang="en-US" sz="4000" b="1" i="1" dirty="0">
                <a:solidFill>
                  <a:schemeClr val="tx1"/>
                </a:solidFill>
              </a:rPr>
              <a:t>to the Jew first and also to the Greek </a:t>
            </a:r>
            <a:endParaRPr lang="en-US" sz="4000" i="1" dirty="0">
              <a:solidFill>
                <a:schemeClr val="tx1"/>
              </a:solidFill>
            </a:endParaRPr>
          </a:p>
        </p:txBody>
      </p:sp>
      <p:sp>
        <p:nvSpPr>
          <p:cNvPr id="6" name="Horizontal Scroll 5">
            <a:extLst>
              <a:ext uri="{FF2B5EF4-FFF2-40B4-BE49-F238E27FC236}">
                <a16:creationId xmlns:a16="http://schemas.microsoft.com/office/drawing/2014/main" id="{239ABFAC-8212-E044-AF30-18CE38823DA7}"/>
              </a:ext>
            </a:extLst>
          </p:cNvPr>
          <p:cNvSpPr/>
          <p:nvPr/>
        </p:nvSpPr>
        <p:spPr>
          <a:xfrm>
            <a:off x="7915275" y="715974"/>
            <a:ext cx="4178301" cy="6083300"/>
          </a:xfrm>
          <a:prstGeom prst="horizontalScroll">
            <a:avLst>
              <a:gd name="adj" fmla="val 4798"/>
            </a:avLst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>
                <a:solidFill>
                  <a:schemeClr val="tx1"/>
                </a:solidFill>
              </a:rPr>
              <a:t>For the </a:t>
            </a:r>
          </a:p>
          <a:p>
            <a:pPr algn="ctr"/>
            <a:r>
              <a:rPr lang="en-US" sz="4000" b="1" i="1" u="sng" dirty="0">
                <a:solidFill>
                  <a:schemeClr val="tx1"/>
                </a:solidFill>
              </a:rPr>
              <a:t>wrath of God </a:t>
            </a:r>
          </a:p>
          <a:p>
            <a:pPr algn="ctr"/>
            <a:r>
              <a:rPr lang="en-US" sz="4000" b="1" i="1" dirty="0">
                <a:solidFill>
                  <a:schemeClr val="tx1"/>
                </a:solidFill>
              </a:rPr>
              <a:t>is revealed</a:t>
            </a:r>
          </a:p>
          <a:p>
            <a:pPr algn="ctr"/>
            <a:r>
              <a:rPr lang="en-US" sz="4000" b="1" i="1" dirty="0">
                <a:solidFill>
                  <a:schemeClr val="tx1"/>
                </a:solidFill>
              </a:rPr>
              <a:t>from heaven against </a:t>
            </a:r>
          </a:p>
          <a:p>
            <a:pPr algn="ctr"/>
            <a:r>
              <a:rPr lang="en-US" sz="4000" b="1" i="1" dirty="0">
                <a:solidFill>
                  <a:schemeClr val="tx1"/>
                </a:solidFill>
              </a:rPr>
              <a:t>all ungodliness and unrighteousness of men</a:t>
            </a:r>
            <a:endParaRPr lang="en-US" sz="4000" i="1" dirty="0">
              <a:solidFill>
                <a:schemeClr val="tx1"/>
              </a:solidFill>
            </a:endParaRPr>
          </a:p>
        </p:txBody>
      </p:sp>
      <p:sp>
        <p:nvSpPr>
          <p:cNvPr id="2" name="Left Arrow 1">
            <a:extLst>
              <a:ext uri="{FF2B5EF4-FFF2-40B4-BE49-F238E27FC236}">
                <a16:creationId xmlns:a16="http://schemas.microsoft.com/office/drawing/2014/main" id="{2D2A00EF-D91F-7547-A0BA-D9A15A217D7C}"/>
              </a:ext>
            </a:extLst>
          </p:cNvPr>
          <p:cNvSpPr/>
          <p:nvPr/>
        </p:nvSpPr>
        <p:spPr>
          <a:xfrm>
            <a:off x="3898899" y="823255"/>
            <a:ext cx="2197101" cy="2306484"/>
          </a:xfrm>
          <a:prstGeom prst="leftArrow">
            <a:avLst>
              <a:gd name="adj1" fmla="val 73776"/>
              <a:gd name="adj2" fmla="val 32517"/>
            </a:avLst>
          </a:prstGeom>
          <a:solidFill>
            <a:srgbClr val="92D05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GOOD</a:t>
            </a:r>
          </a:p>
          <a:p>
            <a:pPr algn="ctr"/>
            <a:r>
              <a:rPr lang="en-US" sz="3600" b="1" dirty="0">
                <a:solidFill>
                  <a:schemeClr val="tx1"/>
                </a:solidFill>
              </a:rPr>
              <a:t>NEWS</a:t>
            </a:r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F2475E7F-6D82-3347-AA94-2301D1741792}"/>
              </a:ext>
            </a:extLst>
          </p:cNvPr>
          <p:cNvSpPr/>
          <p:nvPr/>
        </p:nvSpPr>
        <p:spPr>
          <a:xfrm>
            <a:off x="6242048" y="822468"/>
            <a:ext cx="2197102" cy="2306484"/>
          </a:xfrm>
          <a:prstGeom prst="rightArrow">
            <a:avLst>
              <a:gd name="adj1" fmla="val 70382"/>
              <a:gd name="adj2" fmla="val 32983"/>
            </a:avLst>
          </a:prstGeom>
          <a:solidFill>
            <a:srgbClr val="C00000"/>
          </a:solidFill>
          <a:ln w="38100"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</a:rPr>
              <a:t>BAD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</a:rPr>
              <a:t>NEWS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A014D0-C595-5A43-9F56-C7CCE2EAE57B}"/>
              </a:ext>
            </a:extLst>
          </p:cNvPr>
          <p:cNvSpPr txBox="1"/>
          <p:nvPr/>
        </p:nvSpPr>
        <p:spPr>
          <a:xfrm>
            <a:off x="0" y="-126008"/>
            <a:ext cx="121920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ROMANS 1</a:t>
            </a:r>
            <a:endParaRPr lang="en-US" sz="2000" dirty="0">
              <a:solidFill>
                <a:schemeClr val="bg1"/>
              </a:solidFill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VS. 16.                                </a:t>
            </a:r>
            <a:r>
              <a:rPr lang="en-US" sz="2000" dirty="0">
                <a:solidFill>
                  <a:schemeClr val="bg1"/>
                </a:solidFill>
              </a:rPr>
              <a:t>ESV    </a:t>
            </a:r>
            <a:r>
              <a:rPr lang="en-US" sz="2000" b="1" dirty="0">
                <a:solidFill>
                  <a:schemeClr val="bg1"/>
                </a:solidFill>
              </a:rPr>
              <a:t>            </a:t>
            </a:r>
            <a:r>
              <a:rPr lang="en-US" sz="3200" b="1" dirty="0">
                <a:solidFill>
                  <a:schemeClr val="bg1"/>
                </a:solidFill>
              </a:rPr>
              <a:t>                       VS. 18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42867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E04C5F-36F7-6B43-828A-539E37F0158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0A9A7C-DC60-EC47-8F51-F0CE9079DC27}"/>
              </a:ext>
            </a:extLst>
          </p:cNvPr>
          <p:cNvSpPr txBox="1"/>
          <p:nvPr/>
        </p:nvSpPr>
        <p:spPr>
          <a:xfrm>
            <a:off x="522194" y="335844"/>
            <a:ext cx="11147611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ROMANS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</a:rPr>
              <a:t>11:22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ESV</a:t>
            </a:r>
            <a:br>
              <a:rPr lang="en-US" sz="4400" b="1" dirty="0">
                <a:solidFill>
                  <a:schemeClr val="bg1"/>
                </a:solidFill>
              </a:rPr>
            </a:br>
            <a:br>
              <a:rPr lang="en-US" sz="3600" b="1" dirty="0">
                <a:solidFill>
                  <a:schemeClr val="bg1"/>
                </a:solidFill>
              </a:rPr>
            </a:br>
            <a:br>
              <a:rPr lang="en-US" sz="3600" b="1" dirty="0">
                <a:solidFill>
                  <a:schemeClr val="bg1"/>
                </a:solidFill>
              </a:rPr>
            </a:br>
            <a:endParaRPr lang="en-US" sz="3600" b="1" dirty="0"/>
          </a:p>
        </p:txBody>
      </p:sp>
      <p:sp>
        <p:nvSpPr>
          <p:cNvPr id="3" name="Horizontal Scroll 2">
            <a:extLst>
              <a:ext uri="{FF2B5EF4-FFF2-40B4-BE49-F238E27FC236}">
                <a16:creationId xmlns:a16="http://schemas.microsoft.com/office/drawing/2014/main" id="{49682B64-710B-0D44-9BA0-D5FA4E58F226}"/>
              </a:ext>
            </a:extLst>
          </p:cNvPr>
          <p:cNvSpPr/>
          <p:nvPr/>
        </p:nvSpPr>
        <p:spPr>
          <a:xfrm>
            <a:off x="3505199" y="1808164"/>
            <a:ext cx="5054601" cy="4521200"/>
          </a:xfrm>
          <a:prstGeom prst="horizontalScroll">
            <a:avLst>
              <a:gd name="adj" fmla="val 8056"/>
            </a:avLst>
          </a:prstGeo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Note then</a:t>
            </a:r>
          </a:p>
          <a:p>
            <a:pPr algn="ctr"/>
            <a:r>
              <a:rPr lang="en-US" sz="4800" b="1" i="1" u="sng" dirty="0">
                <a:solidFill>
                  <a:schemeClr val="tx1"/>
                </a:solidFill>
              </a:rPr>
              <a:t>the kindness</a:t>
            </a:r>
          </a:p>
          <a:p>
            <a:pPr algn="ctr"/>
            <a:r>
              <a:rPr lang="en-US" sz="4800" b="1" dirty="0">
                <a:solidFill>
                  <a:schemeClr val="tx1"/>
                </a:solidFill>
              </a:rPr>
              <a:t>and</a:t>
            </a:r>
          </a:p>
          <a:p>
            <a:pPr algn="ctr"/>
            <a:r>
              <a:rPr lang="en-US" sz="4800" b="1" i="1" u="sng" dirty="0">
                <a:solidFill>
                  <a:schemeClr val="tx1"/>
                </a:solidFill>
              </a:rPr>
              <a:t>the severity</a:t>
            </a:r>
          </a:p>
          <a:p>
            <a:pPr algn="ctr"/>
            <a:r>
              <a:rPr lang="en-US" sz="4800" b="1" dirty="0">
                <a:solidFill>
                  <a:schemeClr val="tx1"/>
                </a:solidFill>
              </a:rPr>
              <a:t>of God…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489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E04C5F-36F7-6B43-828A-539E37F0158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b="1" dirty="0"/>
          </a:p>
          <a:p>
            <a:pPr algn="ctr"/>
            <a:r>
              <a:rPr lang="en-US" sz="7200" b="1" dirty="0"/>
              <a:t>What is your perception</a:t>
            </a:r>
          </a:p>
          <a:p>
            <a:pPr algn="ctr"/>
            <a:r>
              <a:rPr lang="en-US" sz="7200" b="1" dirty="0"/>
              <a:t> of the mercy of God?</a:t>
            </a:r>
          </a:p>
          <a:p>
            <a:pPr algn="ctr"/>
            <a:r>
              <a:rPr lang="en-US" sz="7200" b="1" dirty="0"/>
              <a:t>And the wrath of God?</a:t>
            </a:r>
          </a:p>
          <a:p>
            <a:pPr algn="ctr"/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492335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E04C5F-36F7-6B43-828A-539E37F0158A}"/>
              </a:ext>
            </a:extLst>
          </p:cNvPr>
          <p:cNvSpPr/>
          <p:nvPr/>
        </p:nvSpPr>
        <p:spPr>
          <a:xfrm>
            <a:off x="271462" y="0"/>
            <a:ext cx="11920537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Callout 4">
            <a:extLst>
              <a:ext uri="{FF2B5EF4-FFF2-40B4-BE49-F238E27FC236}">
                <a16:creationId xmlns:a16="http://schemas.microsoft.com/office/drawing/2014/main" id="{EDEE6BE7-5632-AF4F-9337-A0E8B3B69604}"/>
              </a:ext>
            </a:extLst>
          </p:cNvPr>
          <p:cNvSpPr/>
          <p:nvPr/>
        </p:nvSpPr>
        <p:spPr>
          <a:xfrm>
            <a:off x="5589495" y="274643"/>
            <a:ext cx="6602505" cy="6210299"/>
          </a:xfrm>
          <a:prstGeom prst="wedgeEllipseCallout">
            <a:avLst>
              <a:gd name="adj1" fmla="val 42880"/>
              <a:gd name="adj2" fmla="val 51326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                </a:t>
            </a:r>
            <a:r>
              <a:rPr lang="en-US" sz="9600" b="1" dirty="0">
                <a:solidFill>
                  <a:srgbClr val="FFFF00"/>
                </a:solidFill>
              </a:rPr>
              <a:t>Q 2</a:t>
            </a:r>
            <a:br>
              <a:rPr lang="en-US" sz="3200" dirty="0"/>
            </a:br>
            <a:r>
              <a:rPr lang="en-US" sz="3200" dirty="0"/>
              <a:t>   </a:t>
            </a:r>
            <a:r>
              <a:rPr lang="en-US" sz="3400" b="1" dirty="0"/>
              <a:t>AS SEEN IN SCRIPTURE,</a:t>
            </a:r>
            <a:br>
              <a:rPr lang="en-US" sz="3400" b="1" dirty="0"/>
            </a:br>
            <a:r>
              <a:rPr lang="en-US" sz="3400" b="1" dirty="0"/>
              <a:t>   DOES GOD PUNISH:</a:t>
            </a:r>
            <a:br>
              <a:rPr lang="en-US" sz="3400" b="1" dirty="0"/>
            </a:br>
            <a:r>
              <a:rPr lang="en-US" sz="3400" b="1" dirty="0"/>
              <a:t>          A.) SLIGHTLY ?</a:t>
            </a:r>
            <a:br>
              <a:rPr lang="en-US" sz="3400" b="1" dirty="0"/>
            </a:br>
            <a:r>
              <a:rPr lang="en-US" sz="3400" b="1" dirty="0"/>
              <a:t>          B.) MODERATELY ?</a:t>
            </a:r>
            <a:br>
              <a:rPr lang="en-US" sz="3400" b="1" dirty="0"/>
            </a:br>
            <a:r>
              <a:rPr lang="en-US" sz="3400" b="1" dirty="0"/>
              <a:t>          C.) INTENSELY ?</a:t>
            </a:r>
          </a:p>
        </p:txBody>
      </p:sp>
      <p:sp>
        <p:nvSpPr>
          <p:cNvPr id="2" name="Oval Callout 1">
            <a:extLst>
              <a:ext uri="{FF2B5EF4-FFF2-40B4-BE49-F238E27FC236}">
                <a16:creationId xmlns:a16="http://schemas.microsoft.com/office/drawing/2014/main" id="{C3C075E9-813E-2A45-B01E-DCDB17BD9061}"/>
              </a:ext>
            </a:extLst>
          </p:cNvPr>
          <p:cNvSpPr/>
          <p:nvPr/>
        </p:nvSpPr>
        <p:spPr>
          <a:xfrm>
            <a:off x="-62472" y="274643"/>
            <a:ext cx="6763871" cy="6032500"/>
          </a:xfrm>
          <a:prstGeom prst="wedgeEllipseCallout">
            <a:avLst>
              <a:gd name="adj1" fmla="val -41627"/>
              <a:gd name="adj2" fmla="val 54942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>
                <a:solidFill>
                  <a:srgbClr val="FFFF00"/>
                </a:solidFill>
              </a:rPr>
              <a:t>Q 1</a:t>
            </a:r>
          </a:p>
          <a:p>
            <a:r>
              <a:rPr lang="en-US" sz="3400" b="1" dirty="0"/>
              <a:t>AS SEEN IN SCRIPTURE,</a:t>
            </a:r>
            <a:br>
              <a:rPr lang="en-US" sz="3400" b="1" dirty="0"/>
            </a:br>
            <a:r>
              <a:rPr lang="en-US" sz="3400" b="1" dirty="0"/>
              <a:t>DOES GOD SHOW MERCY</a:t>
            </a:r>
            <a:br>
              <a:rPr lang="en-US" sz="3400" b="1" dirty="0"/>
            </a:br>
            <a:r>
              <a:rPr lang="en-US" sz="3400" b="1" dirty="0"/>
              <a:t>          A.) SLIGHTLY ?</a:t>
            </a:r>
            <a:br>
              <a:rPr lang="en-US" sz="3400" b="1" dirty="0"/>
            </a:br>
            <a:r>
              <a:rPr lang="en-US" sz="3400" b="1" dirty="0"/>
              <a:t>          B.) MODERATELY ?</a:t>
            </a:r>
            <a:br>
              <a:rPr lang="en-US" sz="3400" b="1" dirty="0"/>
            </a:br>
            <a:r>
              <a:rPr lang="en-US" sz="3400" b="1" dirty="0"/>
              <a:t>          C.) INTENSELY ?</a:t>
            </a:r>
          </a:p>
        </p:txBody>
      </p:sp>
    </p:spTree>
    <p:extLst>
      <p:ext uri="{BB962C8B-B14F-4D97-AF65-F5344CB8AC3E}">
        <p14:creationId xmlns:p14="http://schemas.microsoft.com/office/powerpoint/2010/main" val="2461431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E04C5F-36F7-6B43-828A-539E37F0158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Callout 1">
            <a:extLst>
              <a:ext uri="{FF2B5EF4-FFF2-40B4-BE49-F238E27FC236}">
                <a16:creationId xmlns:a16="http://schemas.microsoft.com/office/drawing/2014/main" id="{C3C075E9-813E-2A45-B01E-DCDB17BD9061}"/>
              </a:ext>
            </a:extLst>
          </p:cNvPr>
          <p:cNvSpPr/>
          <p:nvPr/>
        </p:nvSpPr>
        <p:spPr>
          <a:xfrm>
            <a:off x="234441" y="840441"/>
            <a:ext cx="6763871" cy="5177117"/>
          </a:xfrm>
          <a:prstGeom prst="wedgeEllipseCallou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FF00"/>
                </a:solidFill>
              </a:rPr>
              <a:t>If your view is:</a:t>
            </a:r>
            <a:endParaRPr lang="en-US" sz="2000" b="1" dirty="0">
              <a:solidFill>
                <a:srgbClr val="FFFF00"/>
              </a:solidFill>
            </a:endParaRPr>
          </a:p>
          <a:p>
            <a:pPr algn="ctr"/>
            <a:br>
              <a:rPr lang="en-US" sz="2000" b="1" dirty="0">
                <a:solidFill>
                  <a:srgbClr val="FFFF00"/>
                </a:solidFill>
              </a:rPr>
            </a:br>
            <a:r>
              <a:rPr lang="en-US" sz="7200" b="1" dirty="0"/>
              <a:t>VERY MERCIFUL</a:t>
            </a:r>
            <a:br>
              <a:rPr lang="en-US" sz="3200" b="1" dirty="0"/>
            </a:br>
            <a:r>
              <a:rPr lang="en-US" sz="3200" b="1" dirty="0"/>
              <a:t>    </a:t>
            </a:r>
          </a:p>
          <a:p>
            <a:pPr algn="ctr"/>
            <a:r>
              <a:rPr lang="en-US" sz="3200" i="1" dirty="0"/>
              <a:t> </a:t>
            </a:r>
            <a:r>
              <a:rPr lang="en-US" sz="3200" b="1" i="1" dirty="0"/>
              <a:t>SLIGHTLY PUNITIVE</a:t>
            </a:r>
            <a:br>
              <a:rPr lang="en-US" sz="3200" i="1" dirty="0"/>
            </a:br>
            <a:endParaRPr lang="en-US" sz="3200" i="1" dirty="0"/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F0216730-C2C3-BF49-A67E-021426AB87B5}"/>
              </a:ext>
            </a:extLst>
          </p:cNvPr>
          <p:cNvSpPr/>
          <p:nvPr/>
        </p:nvSpPr>
        <p:spPr>
          <a:xfrm>
            <a:off x="7631520" y="709614"/>
            <a:ext cx="3865954" cy="1275787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LEV. 10:1-6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9BC81D1A-ADCD-C54F-BF1F-F627BE21F135}"/>
              </a:ext>
            </a:extLst>
          </p:cNvPr>
          <p:cNvSpPr/>
          <p:nvPr/>
        </p:nvSpPr>
        <p:spPr>
          <a:xfrm>
            <a:off x="7674179" y="2102504"/>
            <a:ext cx="3812971" cy="1275787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2 SAM. 6:1-7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E05456E8-A213-064F-A0A4-0D5E132A8E39}"/>
              </a:ext>
            </a:extLst>
          </p:cNvPr>
          <p:cNvSpPr/>
          <p:nvPr/>
        </p:nvSpPr>
        <p:spPr>
          <a:xfrm>
            <a:off x="7674179" y="3493436"/>
            <a:ext cx="3812971" cy="1275787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ACTS 5:1-11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379B2CE-40A8-8F49-81CA-4F538C9B3C6C}"/>
              </a:ext>
            </a:extLst>
          </p:cNvPr>
          <p:cNvSpPr/>
          <p:nvPr/>
        </p:nvSpPr>
        <p:spPr>
          <a:xfrm>
            <a:off x="7674179" y="4915461"/>
            <a:ext cx="3812971" cy="1275787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LK. 14:19-26</a:t>
            </a:r>
            <a:br>
              <a:rPr lang="en-US" sz="4000" b="1" dirty="0">
                <a:solidFill>
                  <a:schemeClr val="tx1"/>
                </a:solidFill>
              </a:rPr>
            </a:br>
            <a:r>
              <a:rPr lang="en-US" sz="4000" b="1" dirty="0">
                <a:solidFill>
                  <a:schemeClr val="tx1"/>
                </a:solidFill>
              </a:rPr>
              <a:t>MT. 25:41</a:t>
            </a:r>
          </a:p>
        </p:txBody>
      </p:sp>
    </p:spTree>
    <p:extLst>
      <p:ext uri="{BB962C8B-B14F-4D97-AF65-F5344CB8AC3E}">
        <p14:creationId xmlns:p14="http://schemas.microsoft.com/office/powerpoint/2010/main" val="31084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E04C5F-36F7-6B43-828A-539E37F0158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/>
              <a:t>Prov. 1:7</a:t>
            </a:r>
          </a:p>
          <a:p>
            <a:pPr algn="ctr"/>
            <a:endParaRPr lang="en-US" sz="7200" b="1" dirty="0"/>
          </a:p>
          <a:p>
            <a:pPr algn="ctr"/>
            <a:endParaRPr lang="en-US" sz="7200" b="1" dirty="0"/>
          </a:p>
          <a:p>
            <a:pPr algn="ctr"/>
            <a:endParaRPr lang="en-US" sz="7200" b="1" dirty="0"/>
          </a:p>
          <a:p>
            <a:pPr algn="ctr"/>
            <a:endParaRPr lang="en-US" sz="7200" b="1" dirty="0"/>
          </a:p>
        </p:txBody>
      </p:sp>
      <p:sp>
        <p:nvSpPr>
          <p:cNvPr id="3" name="Horizontal Scroll 2">
            <a:extLst>
              <a:ext uri="{FF2B5EF4-FFF2-40B4-BE49-F238E27FC236}">
                <a16:creationId xmlns:a16="http://schemas.microsoft.com/office/drawing/2014/main" id="{F1912846-9BBA-A24C-9396-B3DE2E9AA371}"/>
              </a:ext>
            </a:extLst>
          </p:cNvPr>
          <p:cNvSpPr/>
          <p:nvPr/>
        </p:nvSpPr>
        <p:spPr>
          <a:xfrm>
            <a:off x="2774156" y="1743075"/>
            <a:ext cx="6643687" cy="4232275"/>
          </a:xfrm>
          <a:prstGeom prst="horizontalScroll">
            <a:avLst>
              <a:gd name="adj" fmla="val 8056"/>
            </a:avLst>
          </a:prstGeom>
          <a:blipFill>
            <a:blip r:embed="rId2"/>
            <a:tile tx="0" ty="0" sx="100000" sy="100000" flip="none" algn="tl"/>
          </a:blipFill>
          <a:ln w="19050"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“THE FEAR OF THE LORD IS THE</a:t>
            </a:r>
          </a:p>
          <a:p>
            <a:pPr algn="ctr"/>
            <a:r>
              <a:rPr lang="en-US" sz="4400" b="1" dirty="0">
                <a:solidFill>
                  <a:schemeClr val="tx1"/>
                </a:solidFill>
              </a:rPr>
              <a:t>BEGINNING OF KNOWLDEGE” </a:t>
            </a:r>
          </a:p>
        </p:txBody>
      </p:sp>
    </p:spTree>
    <p:extLst>
      <p:ext uri="{BB962C8B-B14F-4D97-AF65-F5344CB8AC3E}">
        <p14:creationId xmlns:p14="http://schemas.microsoft.com/office/powerpoint/2010/main" val="4234348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56464</TotalTime>
  <Words>438</Words>
  <Application>Microsoft Macintosh PowerPoint</Application>
  <PresentationFormat>Widescreen</PresentationFormat>
  <Paragraphs>93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Bertina Smelser</dc:creator>
  <cp:lastModifiedBy>Bertina Smelser</cp:lastModifiedBy>
  <cp:revision>97</cp:revision>
  <dcterms:created xsi:type="dcterms:W3CDTF">2020-04-20T15:13:15Z</dcterms:created>
  <dcterms:modified xsi:type="dcterms:W3CDTF">2022-03-18T21:12:23Z</dcterms:modified>
</cp:coreProperties>
</file>