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80" r:id="rId1"/>
  </p:sldMasterIdLst>
  <p:notesMasterIdLst>
    <p:notesMasterId r:id="rId18"/>
  </p:notesMasterIdLst>
  <p:sldIdLst>
    <p:sldId id="358" r:id="rId2"/>
    <p:sldId id="316" r:id="rId3"/>
    <p:sldId id="347" r:id="rId4"/>
    <p:sldId id="343" r:id="rId5"/>
    <p:sldId id="344" r:id="rId6"/>
    <p:sldId id="350" r:id="rId7"/>
    <p:sldId id="351" r:id="rId8"/>
    <p:sldId id="359" r:id="rId9"/>
    <p:sldId id="353" r:id="rId10"/>
    <p:sldId id="356" r:id="rId11"/>
    <p:sldId id="355" r:id="rId12"/>
    <p:sldId id="357" r:id="rId13"/>
    <p:sldId id="310" r:id="rId14"/>
    <p:sldId id="305" r:id="rId15"/>
    <p:sldId id="342" r:id="rId16"/>
    <p:sldId id="346" r:id="rId17"/>
  </p:sldIdLst>
  <p:sldSz cx="9144000" cy="5715000" type="screen16x10"/>
  <p:notesSz cx="6858000" cy="9144000"/>
  <p:embeddedFontLst>
    <p:embeddedFont>
      <p:font typeface="High Tower Text" panose="02040502050506030303" pitchFamily="18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556" autoAdjust="0"/>
  </p:normalViewPr>
  <p:slideViewPr>
    <p:cSldViewPr snapToGrid="0">
      <p:cViewPr>
        <p:scale>
          <a:sx n="70" d="100"/>
          <a:sy n="70" d="100"/>
        </p:scale>
        <p:origin x="1188" y="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9BAD-D43E-4699-88BD-A99175733525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6560B-F062-4250-8C5A-05182581C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27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Font typeface="+mj-lt"/>
              <a:buNone/>
            </a:pPr>
            <a:r>
              <a:rPr lang="en-US" b="1" dirty="0"/>
              <a:t>Recuerda el tema de la serie al mostrar el énfasis del Reino a lo largo de Hechos.</a:t>
            </a:r>
          </a:p>
          <a:p>
            <a:pPr marL="342900" lvl="1" indent="0" algn="l" rtl="0">
              <a:buFont typeface="+mj-lt"/>
              <a:buNone/>
            </a:pPr>
            <a:r>
              <a:rPr lang="en-US" b="1" dirty="0"/>
              <a:t>1.1-3</a:t>
            </a:r>
          </a:p>
          <a:p>
            <a:pPr marL="342900" lvl="1" indent="0" algn="l" rtl="0">
              <a:buFont typeface="+mj-lt"/>
              <a:buNone/>
            </a:pPr>
            <a:r>
              <a:rPr lang="en-US" b="1" dirty="0"/>
              <a:t>28.30-31</a:t>
            </a:r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456560B-F062-4250-8C5A-05182581C7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05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456560B-F062-4250-8C5A-05182581C7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1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>
              <a:buFont typeface="+mj-lt"/>
              <a:buAutoNum type="arabicPeriod"/>
            </a:pPr>
            <a:r>
              <a:rPr lang="en-US" dirty="0"/>
              <a:t>DESPUÉS DE LEER hasta 12:4… Vs. 1-4, cf. otras historias en Hechos + Apocalipsis</a:t>
            </a:r>
          </a:p>
          <a:p>
            <a:pPr marL="228600" indent="-228600" algn="l" rtl="0">
              <a:buFont typeface="+mj-lt"/>
              <a:buAutoNum type="arabicPeriod"/>
            </a:pPr>
            <a:r>
              <a:rPr lang="en-US" dirty="0"/>
              <a:t>DESPUÉS DE LEER hasta 12:5-17… Vs. 5, 12-17, lea también 4:23-31</a:t>
            </a:r>
          </a:p>
          <a:p>
            <a:pPr marL="228600" indent="-228600" algn="l" rtl="0">
              <a:buFont typeface="+mj-lt"/>
              <a:buAutoNum type="arabicPeriod"/>
            </a:pPr>
            <a:endParaRPr lang="en-US" dirty="0"/>
          </a:p>
          <a:p>
            <a:pPr marL="228600" indent="-228600" algn="l" rtl="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456560B-F062-4250-8C5A-05182581C7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3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>
              <a:buFont typeface="+mj-lt"/>
              <a:buAutoNum type="arabicPeriod"/>
            </a:pPr>
            <a:r>
              <a:rPr lang="en-US" dirty="0"/>
              <a:t>DESPUÉS DE LEER hasta 12:4… Vs. 1-4, cf. otras historias en Hechos + Apocalipsis</a:t>
            </a:r>
          </a:p>
          <a:p>
            <a:pPr marL="228600" indent="-228600" algn="l" rtl="0">
              <a:buFont typeface="+mj-lt"/>
              <a:buAutoNum type="arabicPeriod"/>
            </a:pPr>
            <a:r>
              <a:rPr lang="en-US" dirty="0"/>
              <a:t>DESPUÉS DE LEER hasta 12:5-17… Vs. 5, 12-17, lea también 4:23-31</a:t>
            </a:r>
          </a:p>
          <a:p>
            <a:pPr marL="228600" indent="-228600" algn="l" rtl="0">
              <a:buFont typeface="+mj-lt"/>
              <a:buAutoNum type="arabicPeriod"/>
            </a:pPr>
            <a:r>
              <a:rPr lang="en-US" dirty="0"/>
              <a:t>DESPUÉS DE LEER hasta 12:18-24</a:t>
            </a:r>
            <a:r>
              <a:rPr lang="en-US" baseline="0" dirty="0"/>
              <a:t>… centrarse en salvar a Pedro, derrota de los planes de Herodes, muerte de Herodes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456560B-F062-4250-8C5A-05182581C7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42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 rtl="0">
              <a:buFont typeface="+mj-lt"/>
              <a:buAutoNum type="arabicPeriod"/>
            </a:pPr>
            <a:r>
              <a:rPr lang="en-US" dirty="0"/>
              <a:t>DESPUÉS DE LEER hasta 12:4… Vs. 1-4, cf. otras historias en Hechos + Apocalipsis</a:t>
            </a:r>
          </a:p>
          <a:p>
            <a:pPr marL="228600" indent="-228600" algn="l" rtl="0">
              <a:buFont typeface="+mj-lt"/>
              <a:buAutoNum type="arabicPeriod"/>
            </a:pPr>
            <a:r>
              <a:rPr lang="en-US" dirty="0"/>
              <a:t>DESPUÉS DE LEER hasta 12:5-17… Vs. 5, 12-17, lea también 4:23-31</a:t>
            </a:r>
          </a:p>
          <a:p>
            <a:pPr marL="228600" indent="-228600" algn="l" rtl="0">
              <a:buFont typeface="+mj-lt"/>
              <a:buAutoNum type="arabicPeriod"/>
            </a:pPr>
            <a:r>
              <a:rPr lang="en-US" baseline="0" dirty="0"/>
              <a:t>DESPUÉS DE LEER hasta 12:18-24... concéntrese en la impotencia de Herodes ante Dios, cf. Discurso de Gamaliel en Hechos 5</a:t>
            </a:r>
          </a:p>
          <a:p>
            <a:pPr marL="228600" indent="-228600" algn="l" rtl="0">
              <a:buFont typeface="+mj-lt"/>
              <a:buAutoNum type="arabicPeriod"/>
            </a:pPr>
            <a:r>
              <a:rPr lang="en-US" baseline="0" dirty="0"/>
              <a:t>Derivado de la última parte de la historia.</a:t>
            </a:r>
          </a:p>
          <a:p>
            <a:pPr marL="228600" indent="-228600" algn="l" rtl="0">
              <a:buFont typeface="+mj-lt"/>
              <a:buAutoNum type="arabicPeriod"/>
            </a:pPr>
            <a:r>
              <a:rPr lang="en-US" baseline="0" dirty="0"/>
              <a:t>Derivado de la última parte de la historia.</a:t>
            </a:r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456560B-F062-4250-8C5A-05182581C7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7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456560B-F062-4250-8C5A-05182581C7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69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C456560B-F062-4250-8C5A-05182581C7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8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508001"/>
            <a:ext cx="6507167" cy="2667000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238500"/>
            <a:ext cx="6507167" cy="1587500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70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944054"/>
            <a:ext cx="742950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4709" y="776760"/>
            <a:ext cx="6169458" cy="263748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60" y="4416336"/>
            <a:ext cx="7429500" cy="411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9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08001"/>
            <a:ext cx="7429499" cy="2603499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2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508001"/>
            <a:ext cx="6972299" cy="22859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794000"/>
            <a:ext cx="6629402" cy="3175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3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2757151"/>
            <a:ext cx="7429500" cy="1224000"/>
          </a:xfrm>
        </p:spPr>
        <p:txBody>
          <a:bodyPr anchor="b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981151"/>
            <a:ext cx="7429501" cy="7170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5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627459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508001"/>
            <a:ext cx="6972299" cy="2285999"/>
          </a:xfrm>
        </p:spPr>
        <p:txBody>
          <a:bodyPr anchor="ctr">
            <a:normAutofit/>
          </a:bodyPr>
          <a:lstStyle>
            <a:lvl1pPr algn="l">
              <a:defRPr sz="24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3238500"/>
            <a:ext cx="7429500" cy="74083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979333"/>
            <a:ext cx="7429500" cy="846667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73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508001"/>
            <a:ext cx="7429499" cy="22859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6059" y="2921000"/>
            <a:ext cx="7429500" cy="6985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1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619500"/>
            <a:ext cx="7429500" cy="12065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56060" y="508000"/>
            <a:ext cx="7429499" cy="15875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73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673" y="508000"/>
            <a:ext cx="1657886" cy="4318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9" y="508000"/>
            <a:ext cx="5657850" cy="43180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74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2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260" y="2757151"/>
            <a:ext cx="6515100" cy="1224000"/>
          </a:xfrm>
        </p:spPr>
        <p:txBody>
          <a:bodyPr anchor="b"/>
          <a:lstStyle>
            <a:lvl1pPr algn="r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13259" y="3981151"/>
            <a:ext cx="6515101" cy="717000"/>
          </a:xfrm>
        </p:spPr>
        <p:txBody>
          <a:bodyPr anchor="t">
            <a:normAutofit/>
          </a:bodyPr>
          <a:lstStyle>
            <a:lvl1pPr marL="0" indent="0" algn="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9" y="2222500"/>
            <a:ext cx="3657600" cy="260350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7959" y="2222500"/>
            <a:ext cx="3657600" cy="260350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961" y="2215444"/>
            <a:ext cx="3441698" cy="480218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9" y="2702719"/>
            <a:ext cx="3657600" cy="2123281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2350" y="2222500"/>
            <a:ext cx="3453210" cy="480218"/>
          </a:xfrm>
        </p:spPr>
        <p:txBody>
          <a:bodyPr anchor="b">
            <a:no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959" y="2702719"/>
            <a:ext cx="3657601" cy="2123281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5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56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984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333500"/>
            <a:ext cx="2661841" cy="11430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859" y="508001"/>
            <a:ext cx="4457701" cy="4318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476500"/>
            <a:ext cx="2661841" cy="1524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1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9" y="1333500"/>
            <a:ext cx="4000501" cy="11430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75300" y="-15240"/>
            <a:ext cx="2457449" cy="575310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9" y="2476500"/>
            <a:ext cx="4000501" cy="152400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9409" y="4902730"/>
            <a:ext cx="685800" cy="304271"/>
          </a:xfrm>
        </p:spPr>
        <p:txBody>
          <a:bodyPr/>
          <a:lstStyle/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56059" y="4902730"/>
            <a:ext cx="3829050" cy="30427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56960" y="4902730"/>
            <a:ext cx="241925" cy="304271"/>
          </a:xfrm>
        </p:spPr>
        <p:txBody>
          <a:bodyPr/>
          <a:lstStyle/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5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508000"/>
            <a:ext cx="7429499" cy="158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2222500"/>
            <a:ext cx="7429499" cy="2603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8209" y="4902730"/>
            <a:ext cx="12001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EFED72B-0ACD-4FC1-8F00-029F54EAB09F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902730"/>
            <a:ext cx="56578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902730"/>
            <a:ext cx="41337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7CB287C-C444-482B-94A5-EAE7FA736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4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5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3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0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105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00000"/>
        <a:buFont typeface="Arial"/>
        <a:buChar char="•"/>
        <a:defRPr sz="9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73" y="520506"/>
            <a:ext cx="8328596" cy="4683484"/>
          </a:xfrm>
        </p:spPr>
      </p:pic>
    </p:spTree>
    <p:extLst>
      <p:ext uri="{BB962C8B-B14F-4D97-AF65-F5344CB8AC3E}">
        <p14:creationId xmlns:p14="http://schemas.microsoft.com/office/powerpoint/2010/main" val="3639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363" y="212579"/>
            <a:ext cx="7580351" cy="1180123"/>
          </a:xfrm>
        </p:spPr>
        <p:txBody>
          <a:bodyPr>
            <a:noAutofit/>
          </a:bodyPr>
          <a:lstStyle/>
          <a:p>
            <a:pPr algn="l" rtl="0"/>
            <a:r>
              <a:rPr lang="en-US" sz="3700" b="1" dirty="0"/>
              <a:t>Principios Políticos</a:t>
            </a:r>
            <a:br>
              <a:rPr lang="en-US" sz="3700" b="1" dirty="0"/>
            </a:br>
            <a:r>
              <a:rPr lang="en-US" sz="3700" b="1" dirty="0"/>
              <a:t>del reino</a:t>
            </a:r>
            <a:endParaRPr lang="en-US" sz="3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2" y="1392702"/>
            <a:ext cx="8454682" cy="4135901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100" b="1" dirty="0"/>
              <a:t>Los reinos de los hombres están en oposición al Reino de Cristo.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Los </a:t>
            </a:r>
            <a:r>
              <a:rPr lang="en-US" sz="2000" b="1" dirty="0" err="1"/>
              <a:t>discípulos</a:t>
            </a:r>
            <a:r>
              <a:rPr lang="en-US" sz="2000" b="1" dirty="0"/>
              <a:t> se </a:t>
            </a:r>
            <a:r>
              <a:rPr lang="en-US" sz="2000" b="1" dirty="0" err="1"/>
              <a:t>fortalecen</a:t>
            </a:r>
            <a:r>
              <a:rPr lang="en-US" sz="2000" b="1" dirty="0"/>
              <a:t> </a:t>
            </a:r>
            <a:r>
              <a:rPr lang="en-US" sz="2000" b="1" dirty="0" err="1"/>
              <a:t>mediante</a:t>
            </a:r>
            <a:r>
              <a:rPr lang="en-US" sz="2000" b="1" dirty="0"/>
              <a:t> la </a:t>
            </a:r>
            <a:r>
              <a:rPr lang="en-US" sz="2000" b="1" dirty="0" err="1"/>
              <a:t>Comunión</a:t>
            </a:r>
            <a:r>
              <a:rPr lang="en-US" sz="2000" b="1" dirty="0"/>
              <a:t> y </a:t>
            </a:r>
            <a:r>
              <a:rPr lang="en-US" sz="2000" b="1" dirty="0" err="1"/>
              <a:t>Oración</a:t>
            </a:r>
            <a:r>
              <a:rPr lang="en-US" sz="2000" b="1" dirty="0"/>
              <a:t>, no </a:t>
            </a:r>
            <a:r>
              <a:rPr lang="en-US" sz="2000" b="1" dirty="0" err="1"/>
              <a:t>estructuras</a:t>
            </a:r>
            <a:r>
              <a:rPr lang="en-US" sz="2000" b="1" dirty="0"/>
              <a:t> </a:t>
            </a:r>
            <a:r>
              <a:rPr lang="en-US" sz="2000" b="1" dirty="0" err="1"/>
              <a:t>políticas</a:t>
            </a:r>
            <a:r>
              <a:rPr lang="en-US" sz="2000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100" b="1" dirty="0"/>
              <a:t>Dios </a:t>
            </a:r>
            <a:r>
              <a:rPr lang="en-US" sz="2100" b="1" dirty="0" err="1"/>
              <a:t>es</a:t>
            </a:r>
            <a:r>
              <a:rPr lang="en-US" sz="2100" b="1" dirty="0"/>
              <a:t> </a:t>
            </a:r>
            <a:r>
              <a:rPr lang="en-US" sz="2100" b="1" dirty="0" err="1"/>
              <a:t>soberano</a:t>
            </a:r>
            <a:r>
              <a:rPr lang="en-US" sz="2100" b="1" dirty="0"/>
              <a:t> </a:t>
            </a:r>
            <a:r>
              <a:rPr lang="en-US" sz="2100" b="1" dirty="0" err="1"/>
              <a:t>sobre</a:t>
            </a:r>
            <a:r>
              <a:rPr lang="en-US" sz="2100" b="1" dirty="0"/>
              <a:t> </a:t>
            </a:r>
            <a:r>
              <a:rPr lang="en-US" sz="2100" b="1" dirty="0" err="1"/>
              <a:t>los</a:t>
            </a:r>
            <a:r>
              <a:rPr lang="en-US" sz="2100" b="1" dirty="0"/>
              <a:t> </a:t>
            </a:r>
            <a:r>
              <a:rPr lang="en-US" sz="2100" b="1" dirty="0" err="1"/>
              <a:t>reinos</a:t>
            </a:r>
            <a:r>
              <a:rPr lang="en-US" sz="2100" b="1" dirty="0"/>
              <a:t> de </a:t>
            </a:r>
            <a:r>
              <a:rPr lang="en-US" sz="2100" b="1" dirty="0" err="1"/>
              <a:t>los</a:t>
            </a:r>
            <a:r>
              <a:rPr lang="en-US" sz="2100" b="1" dirty="0"/>
              <a:t> hombres para el </a:t>
            </a:r>
            <a:r>
              <a:rPr lang="en-US" sz="2100" b="1" dirty="0" err="1"/>
              <a:t>beneficio</a:t>
            </a:r>
            <a:r>
              <a:rPr lang="en-US" sz="2100" b="1" dirty="0"/>
              <a:t> de Su </a:t>
            </a:r>
            <a:r>
              <a:rPr lang="en-US" sz="2100" b="1" dirty="0" err="1" smtClean="0"/>
              <a:t>Reino</a:t>
            </a:r>
            <a:r>
              <a:rPr lang="en-US" sz="2100" b="1" dirty="0" smtClean="0"/>
              <a:t>.</a:t>
            </a:r>
            <a:endParaRPr lang="en-US" sz="2100" b="1" dirty="0"/>
          </a:p>
          <a:p>
            <a:pPr algn="l" rtl="0">
              <a:lnSpc>
                <a:spcPct val="150000"/>
              </a:lnSpc>
            </a:pPr>
            <a:r>
              <a:rPr lang="en-US" sz="2100" b="1" dirty="0"/>
              <a:t>Ningún político </a:t>
            </a:r>
            <a:r>
              <a:rPr lang="en-US" sz="2100" b="1" dirty="0" err="1"/>
              <a:t>debería</a:t>
            </a:r>
            <a:r>
              <a:rPr lang="en-US" sz="2100" b="1" dirty="0"/>
              <a:t> </a:t>
            </a:r>
            <a:r>
              <a:rPr lang="en-US" sz="2100" b="1" dirty="0" err="1" smtClean="0"/>
              <a:t>inspirar</a:t>
            </a:r>
            <a:r>
              <a:rPr lang="en-US" sz="2100" b="1" dirty="0" smtClean="0"/>
              <a:t> </a:t>
            </a:r>
            <a:r>
              <a:rPr lang="en-US" sz="2100" b="1" dirty="0"/>
              <a:t>nuestra Confianza o Terror.</a:t>
            </a:r>
          </a:p>
          <a:p>
            <a:pPr algn="l" rtl="0">
              <a:lnSpc>
                <a:spcPct val="150000"/>
              </a:lnSpc>
            </a:pPr>
            <a:r>
              <a:rPr lang="en-US" sz="2100" b="1" dirty="0"/>
              <a:t>La </a:t>
            </a:r>
            <a:r>
              <a:rPr lang="en-US" sz="2100" b="1" dirty="0" err="1"/>
              <a:t>misión</a:t>
            </a:r>
            <a:r>
              <a:rPr lang="en-US" sz="2100" b="1" dirty="0"/>
              <a:t> </a:t>
            </a:r>
            <a:r>
              <a:rPr lang="en-US" sz="2100" b="1" dirty="0" smtClean="0"/>
              <a:t>de </a:t>
            </a:r>
            <a:r>
              <a:rPr lang="en-US" sz="2100" b="1" dirty="0" err="1" smtClean="0"/>
              <a:t>evangelizar</a:t>
            </a:r>
            <a:r>
              <a:rPr lang="en-US" sz="2100" b="1" dirty="0" smtClean="0"/>
              <a:t> </a:t>
            </a:r>
            <a:r>
              <a:rPr lang="en-US" sz="2100" b="1" dirty="0"/>
              <a:t>es la preocupación primordial del Reino.</a:t>
            </a:r>
          </a:p>
          <a:p>
            <a:pPr algn="l" rtl="0">
              <a:lnSpc>
                <a:spcPct val="150000"/>
              </a:lnSpc>
            </a:pP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42416112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717452"/>
            <a:ext cx="7835705" cy="43750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sz="2500" b="1" dirty="0">
                <a:effectLst/>
              </a:rPr>
              <a:t>13 Sométanse, por causa del Señor, a toda institución humana, ya sea al rey como autoridad, 14 o a los gobernadores como enviados por él para castigo de los malhechores y alabanza de los que hacen el bien. 15 Porque esta es la voluntad de Dios: </a:t>
            </a:r>
            <a:r>
              <a:rPr lang="es-ES" sz="2500" b="1" dirty="0" smtClean="0">
                <a:effectLst/>
              </a:rPr>
              <a:t>que </a:t>
            </a:r>
            <a:r>
              <a:rPr lang="es-ES" sz="2500" b="1" dirty="0">
                <a:effectLst/>
              </a:rPr>
              <a:t>haciendo bien, </a:t>
            </a:r>
            <a:r>
              <a:rPr lang="es-ES" sz="2500" b="1" dirty="0">
                <a:solidFill>
                  <a:schemeClr val="accent1"/>
                </a:solidFill>
                <a:effectLst/>
              </a:rPr>
              <a:t>ustedes hagan enmudecer la ignorancia de los hombres </a:t>
            </a:r>
            <a:r>
              <a:rPr lang="es-ES" sz="2500" b="1" dirty="0" smtClean="0">
                <a:solidFill>
                  <a:schemeClr val="accent1"/>
                </a:solidFill>
                <a:effectLst/>
              </a:rPr>
              <a:t>insensatos</a:t>
            </a:r>
            <a:r>
              <a:rPr lang="es-ES" sz="2500" b="1" dirty="0" smtClean="0">
                <a:effectLst/>
              </a:rPr>
              <a:t>. 16 </a:t>
            </a:r>
            <a:r>
              <a:rPr lang="es-ES" sz="2500" b="1" dirty="0">
                <a:effectLst/>
              </a:rPr>
              <a:t>Anden como libres, pero no usen la libertad como </a:t>
            </a:r>
            <a:r>
              <a:rPr lang="es-ES" sz="2500" b="1" dirty="0" smtClean="0">
                <a:effectLst/>
              </a:rPr>
              <a:t>pretexto </a:t>
            </a:r>
            <a:r>
              <a:rPr lang="es-ES" sz="2500" b="1" dirty="0">
                <a:effectLst/>
              </a:rPr>
              <a:t>para la maldad, sino empléenla como siervos de Dios. 17 Honren a todos, amen a los </a:t>
            </a:r>
            <a:r>
              <a:rPr lang="es-ES" sz="2500" b="1" dirty="0" smtClean="0">
                <a:effectLst/>
              </a:rPr>
              <a:t>hermanos, teman </a:t>
            </a:r>
            <a:r>
              <a:rPr lang="es-ES" sz="2500" b="1" dirty="0">
                <a:effectLst/>
              </a:rPr>
              <a:t>a Dios, honren al </a:t>
            </a:r>
            <a:r>
              <a:rPr lang="es-ES" sz="2500" b="1" dirty="0" smtClean="0">
                <a:effectLst/>
              </a:rPr>
              <a:t>rey.</a:t>
            </a:r>
            <a:br>
              <a:rPr lang="es-ES" sz="2500" b="1" dirty="0" smtClean="0">
                <a:effectLst/>
              </a:rPr>
            </a:br>
            <a:r>
              <a:rPr lang="en-US" sz="2200" dirty="0" smtClean="0"/>
              <a:t>1 </a:t>
            </a:r>
            <a:r>
              <a:rPr lang="en-US" sz="2200" dirty="0"/>
              <a:t>Pedro 2.13-17</a:t>
            </a:r>
          </a:p>
        </p:txBody>
      </p:sp>
    </p:spTree>
    <p:extLst>
      <p:ext uri="{BB962C8B-B14F-4D97-AF65-F5344CB8AC3E}">
        <p14:creationId xmlns:p14="http://schemas.microsoft.com/office/powerpoint/2010/main" val="30297175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50" y="1358022"/>
            <a:ext cx="7709096" cy="2603501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600" b="1" dirty="0">
                <a:effectLst/>
              </a:rPr>
              <a:t>“La actividad política más poderosa de la iglesia es ser iglesia y proclamar su mensaje único… La iglesia maneja las llaves del reino para poder hablar en la tierra </a:t>
            </a:r>
            <a:r>
              <a:rPr lang="en-US" sz="2600" b="1" dirty="0" err="1">
                <a:effectLst/>
              </a:rPr>
              <a:t>afirmando</a:t>
            </a:r>
            <a:r>
              <a:rPr lang="en-US" sz="2600" b="1" dirty="0">
                <a:effectLst/>
              </a:rPr>
              <a:t> </a:t>
            </a:r>
            <a:r>
              <a:rPr lang="en-US" sz="2600" b="1" dirty="0" smtClean="0">
                <a:effectLst/>
              </a:rPr>
              <a:t>el </a:t>
            </a:r>
            <a:r>
              <a:rPr lang="en-US" sz="2600" b="1" i="1" dirty="0" err="1" smtClean="0">
                <a:effectLst/>
              </a:rPr>
              <a:t>qué</a:t>
            </a:r>
            <a:r>
              <a:rPr lang="en-US" sz="2600" b="1" i="1" dirty="0" smtClean="0">
                <a:effectLst/>
              </a:rPr>
              <a:t> </a:t>
            </a:r>
            <a:r>
              <a:rPr lang="en-US" sz="2600" b="1" dirty="0" smtClean="0">
                <a:effectLst/>
              </a:rPr>
              <a:t>y el </a:t>
            </a:r>
            <a:r>
              <a:rPr lang="en-US" sz="2600" b="1" i="1" dirty="0" err="1" smtClean="0">
                <a:effectLst/>
              </a:rPr>
              <a:t>quién</a:t>
            </a:r>
            <a:r>
              <a:rPr lang="en-US" sz="2600" b="1" i="1" dirty="0" smtClean="0">
                <a:effectLst/>
              </a:rPr>
              <a:t> </a:t>
            </a:r>
            <a:r>
              <a:rPr lang="en-US" sz="2600" b="1" dirty="0" smtClean="0">
                <a:effectLst/>
              </a:rPr>
              <a:t>del </a:t>
            </a:r>
            <a:r>
              <a:rPr lang="en-US" sz="2600" b="1" dirty="0">
                <a:effectLst/>
              </a:rPr>
              <a:t>evangelio”</a:t>
            </a:r>
          </a:p>
          <a:p>
            <a:pPr marL="0" indent="0" algn="l" rtl="0">
              <a:buNone/>
            </a:pPr>
            <a:r>
              <a:rPr lang="en-US" sz="1800" dirty="0">
                <a:effectLst/>
              </a:rPr>
              <a:t>Jonathan Leeman, Iglesia Política</a:t>
            </a:r>
          </a:p>
        </p:txBody>
      </p:sp>
    </p:spTree>
    <p:extLst>
      <p:ext uri="{BB962C8B-B14F-4D97-AF65-F5344CB8AC3E}">
        <p14:creationId xmlns:p14="http://schemas.microsoft.com/office/powerpoint/2010/main" val="12345739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970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06120"/>
            <a:ext cx="7429499" cy="1283529"/>
          </a:xfrm>
          <a:noFill/>
        </p:spPr>
        <p:txBody>
          <a:bodyPr>
            <a:noAutofit/>
          </a:bodyPr>
          <a:lstStyle/>
          <a:p>
            <a:pPr algn="ctr" rtl="0"/>
            <a:r>
              <a:rPr lang="en-US" sz="4000" b="1" dirty="0">
                <a:solidFill>
                  <a:schemeClr val="bg2"/>
                </a:solidFill>
              </a:rPr>
              <a:t>Temiendo al Rey: Principios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87" y="1589649"/>
            <a:ext cx="8033843" cy="3812345"/>
          </a:xfrm>
        </p:spPr>
        <p:txBody>
          <a:bodyPr>
            <a:normAutofit fontScale="70000" lnSpcReduction="20000"/>
          </a:bodyPr>
          <a:lstStyle/>
          <a:p>
            <a:pPr marL="0" indent="0" algn="l" rtl="0">
              <a:buNone/>
            </a:pPr>
            <a:r>
              <a:rPr lang="en-US" sz="3000" dirty="0">
                <a:solidFill>
                  <a:schemeClr val="bg2"/>
                </a:solidFill>
              </a:rPr>
              <a:t>Los reinos de los hombres están en oposición al Reino de Cristo.</a:t>
            </a:r>
          </a:p>
          <a:p>
            <a:pPr marL="0" indent="0" algn="l" rtl="0">
              <a:buNone/>
            </a:pPr>
            <a:r>
              <a:rPr lang="en-US" sz="3000" dirty="0">
                <a:solidFill>
                  <a:schemeClr val="bg2"/>
                </a:solidFill>
              </a:rPr>
              <a:t>Los discípulos sufrirán a manos de los reinos de los hombres.</a:t>
            </a:r>
          </a:p>
          <a:p>
            <a:pPr marL="0" indent="0" algn="l" rtl="0">
              <a:buNone/>
            </a:pPr>
            <a:r>
              <a:rPr lang="en-US" sz="3000" dirty="0">
                <a:solidFill>
                  <a:schemeClr val="bg2"/>
                </a:solidFill>
              </a:rPr>
              <a:t>Los discípulos se </a:t>
            </a:r>
            <a:r>
              <a:rPr lang="en-US" sz="3000" dirty="0" err="1">
                <a:solidFill>
                  <a:schemeClr val="bg2"/>
                </a:solidFill>
              </a:rPr>
              <a:t>fortalecen</a:t>
            </a:r>
            <a:r>
              <a:rPr lang="en-US" sz="3000" dirty="0">
                <a:solidFill>
                  <a:schemeClr val="bg2"/>
                </a:solidFill>
              </a:rPr>
              <a:t> </a:t>
            </a:r>
            <a:r>
              <a:rPr lang="en-US" sz="3000" dirty="0" err="1" smtClean="0">
                <a:solidFill>
                  <a:schemeClr val="bg2"/>
                </a:solidFill>
              </a:rPr>
              <a:t>mediante</a:t>
            </a:r>
            <a:r>
              <a:rPr lang="en-US" sz="3000" dirty="0" smtClean="0">
                <a:solidFill>
                  <a:schemeClr val="bg2"/>
                </a:solidFill>
              </a:rPr>
              <a:t> la </a:t>
            </a:r>
            <a:r>
              <a:rPr lang="en-US" sz="3000" dirty="0" err="1" smtClean="0">
                <a:solidFill>
                  <a:schemeClr val="bg2"/>
                </a:solidFill>
              </a:rPr>
              <a:t>comunión</a:t>
            </a:r>
            <a:r>
              <a:rPr lang="en-US" sz="3000" dirty="0" smtClean="0">
                <a:solidFill>
                  <a:schemeClr val="bg2"/>
                </a:solidFill>
              </a:rPr>
              <a:t>, </a:t>
            </a:r>
            <a:r>
              <a:rPr lang="en-US" sz="3000" dirty="0">
                <a:solidFill>
                  <a:schemeClr val="bg2"/>
                </a:solidFill>
              </a:rPr>
              <a:t>no </a:t>
            </a:r>
            <a:r>
              <a:rPr lang="en-US" sz="3000" dirty="0" err="1" smtClean="0">
                <a:solidFill>
                  <a:schemeClr val="bg2"/>
                </a:solidFill>
              </a:rPr>
              <a:t>mediante</a:t>
            </a:r>
            <a:r>
              <a:rPr lang="en-US" sz="3000" dirty="0" smtClean="0">
                <a:solidFill>
                  <a:schemeClr val="bg2"/>
                </a:solidFill>
              </a:rPr>
              <a:t> las </a:t>
            </a:r>
            <a:r>
              <a:rPr lang="en-US" sz="3000" dirty="0">
                <a:solidFill>
                  <a:schemeClr val="bg2"/>
                </a:solidFill>
              </a:rPr>
              <a:t>estructuras sociopolíticas.</a:t>
            </a:r>
          </a:p>
          <a:p>
            <a:pPr marL="0" indent="0" algn="l" rtl="0">
              <a:buNone/>
            </a:pPr>
            <a:r>
              <a:rPr lang="en-US" sz="3000" dirty="0">
                <a:solidFill>
                  <a:schemeClr val="bg2"/>
                </a:solidFill>
              </a:rPr>
              <a:t>Los discípulos responden a la angustia mundana con oración, no con procesos políticos.</a:t>
            </a:r>
          </a:p>
          <a:p>
            <a:pPr marL="0" indent="0" algn="l" rtl="0">
              <a:buNone/>
            </a:pPr>
            <a:r>
              <a:rPr lang="en-US" sz="3000" dirty="0">
                <a:solidFill>
                  <a:schemeClr val="bg2"/>
                </a:solidFill>
              </a:rPr>
              <a:t>Dios gobierna y </a:t>
            </a:r>
            <a:r>
              <a:rPr lang="en-US" sz="3000" dirty="0" err="1" smtClean="0">
                <a:solidFill>
                  <a:schemeClr val="bg2"/>
                </a:solidFill>
              </a:rPr>
              <a:t>elige</a:t>
            </a:r>
            <a:r>
              <a:rPr lang="en-US" sz="3000" dirty="0" smtClean="0">
                <a:solidFill>
                  <a:schemeClr val="bg2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a los reyes de los hombres.</a:t>
            </a:r>
          </a:p>
          <a:p>
            <a:pPr marL="0" indent="0" algn="l" rtl="0">
              <a:buNone/>
            </a:pPr>
            <a:r>
              <a:rPr lang="en-US" sz="3000" dirty="0">
                <a:solidFill>
                  <a:schemeClr val="bg2"/>
                </a:solidFill>
              </a:rPr>
              <a:t>Cualquier Rey de la Tierra no merece ni Confianza ni Terror.</a:t>
            </a:r>
          </a:p>
          <a:p>
            <a:pPr marL="0" indent="0" algn="l" rtl="0">
              <a:buNone/>
            </a:pPr>
            <a:r>
              <a:rPr lang="en-US" sz="3000" dirty="0">
                <a:solidFill>
                  <a:schemeClr val="bg2"/>
                </a:solidFill>
              </a:rPr>
              <a:t>La misión evangélica es de mayor importancia que la posición política.</a:t>
            </a:r>
          </a:p>
        </p:txBody>
      </p:sp>
    </p:spTree>
    <p:extLst>
      <p:ext uri="{BB962C8B-B14F-4D97-AF65-F5344CB8AC3E}">
        <p14:creationId xmlns:p14="http://schemas.microsoft.com/office/powerpoint/2010/main" val="17157967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306120"/>
            <a:ext cx="7429499" cy="1283529"/>
          </a:xfrm>
          <a:noFill/>
        </p:spPr>
        <p:txBody>
          <a:bodyPr>
            <a:noAutofit/>
          </a:bodyPr>
          <a:lstStyle/>
          <a:p>
            <a:pPr algn="ctr" rtl="0"/>
            <a:r>
              <a:rPr lang="en-US" sz="4000" b="1" dirty="0">
                <a:solidFill>
                  <a:schemeClr val="bg2"/>
                </a:solidFill>
              </a:rPr>
              <a:t>Temiendo al Rey: Aplicaciones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87" y="1589649"/>
            <a:ext cx="8033843" cy="3812345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3000" dirty="0" err="1" smtClean="0">
                <a:solidFill>
                  <a:schemeClr val="bg2"/>
                </a:solidFill>
              </a:rPr>
              <a:t>Orar</a:t>
            </a:r>
            <a:r>
              <a:rPr lang="en-US" sz="3000" dirty="0" smtClean="0">
                <a:solidFill>
                  <a:schemeClr val="bg2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bíblicamente por los gobernantes y autoridades.</a:t>
            </a:r>
          </a:p>
          <a:p>
            <a:pPr marL="0" indent="0" algn="l" rtl="0">
              <a:buNone/>
            </a:pPr>
            <a:r>
              <a:rPr lang="en-US" sz="3000" dirty="0" err="1" smtClean="0">
                <a:solidFill>
                  <a:schemeClr val="bg2"/>
                </a:solidFill>
              </a:rPr>
              <a:t>Invertir</a:t>
            </a:r>
            <a:r>
              <a:rPr lang="en-US" sz="3000" dirty="0" smtClean="0">
                <a:solidFill>
                  <a:schemeClr val="bg2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tanto (o más) tiempo en la actividad devocional como en los medios políticos.</a:t>
            </a:r>
          </a:p>
          <a:p>
            <a:pPr marL="0" indent="0" algn="l" rtl="0">
              <a:buNone/>
            </a:pPr>
            <a:r>
              <a:rPr lang="en-US" sz="3000" dirty="0">
                <a:solidFill>
                  <a:schemeClr val="bg2"/>
                </a:solidFill>
              </a:rPr>
              <a:t>No </a:t>
            </a:r>
            <a:r>
              <a:rPr lang="en-US" sz="3000" dirty="0" err="1" smtClean="0">
                <a:solidFill>
                  <a:schemeClr val="bg2"/>
                </a:solidFill>
              </a:rPr>
              <a:t>tener</a:t>
            </a:r>
            <a:r>
              <a:rPr lang="en-US" sz="3000" dirty="0" smtClean="0">
                <a:solidFill>
                  <a:schemeClr val="bg2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una conversación política sin hablar del Reino.</a:t>
            </a:r>
          </a:p>
          <a:p>
            <a:pPr marL="0" indent="0" algn="l" rtl="0">
              <a:buNone/>
            </a:pPr>
            <a:r>
              <a:rPr lang="en-US" sz="3000" dirty="0" err="1" smtClean="0">
                <a:solidFill>
                  <a:schemeClr val="bg2"/>
                </a:solidFill>
              </a:rPr>
              <a:t>Votar</a:t>
            </a:r>
            <a:r>
              <a:rPr lang="en-US" sz="3000" dirty="0" smtClean="0">
                <a:solidFill>
                  <a:schemeClr val="bg2"/>
                </a:solidFill>
              </a:rPr>
              <a:t> </a:t>
            </a:r>
            <a:r>
              <a:rPr lang="en-US" sz="3000" dirty="0" err="1">
                <a:solidFill>
                  <a:schemeClr val="bg2"/>
                </a:solidFill>
              </a:rPr>
              <a:t>si</a:t>
            </a:r>
            <a:r>
              <a:rPr lang="en-US" sz="3000" dirty="0">
                <a:solidFill>
                  <a:schemeClr val="bg2"/>
                </a:solidFill>
              </a:rPr>
              <a:t> </a:t>
            </a:r>
            <a:r>
              <a:rPr lang="en-US" sz="3000" dirty="0" smtClean="0">
                <a:solidFill>
                  <a:schemeClr val="bg2"/>
                </a:solidFill>
              </a:rPr>
              <a:t>se </a:t>
            </a:r>
            <a:r>
              <a:rPr lang="en-US" sz="3000" dirty="0" err="1" smtClean="0">
                <a:solidFill>
                  <a:schemeClr val="bg2"/>
                </a:solidFill>
              </a:rPr>
              <a:t>quiere</a:t>
            </a:r>
            <a:r>
              <a:rPr lang="en-US" sz="3000" dirty="0" smtClean="0">
                <a:solidFill>
                  <a:schemeClr val="bg2"/>
                </a:solidFill>
              </a:rPr>
              <a:t>, </a:t>
            </a:r>
            <a:r>
              <a:rPr lang="en-US" sz="3000" dirty="0">
                <a:solidFill>
                  <a:schemeClr val="bg2"/>
                </a:solidFill>
              </a:rPr>
              <a:t>pero...</a:t>
            </a:r>
          </a:p>
          <a:p>
            <a:pPr marL="0" indent="0" algn="l" rtl="0">
              <a:buNone/>
            </a:pPr>
            <a:r>
              <a:rPr lang="en-US" sz="3000" dirty="0" err="1" smtClean="0">
                <a:solidFill>
                  <a:schemeClr val="bg2"/>
                </a:solidFill>
              </a:rPr>
              <a:t>Honrar</a:t>
            </a:r>
            <a:r>
              <a:rPr lang="en-US" sz="3000" dirty="0" smtClean="0">
                <a:solidFill>
                  <a:schemeClr val="bg2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al rey en palabra y obra.</a:t>
            </a:r>
          </a:p>
        </p:txBody>
      </p:sp>
    </p:spTree>
    <p:extLst>
      <p:ext uri="{BB962C8B-B14F-4D97-AF65-F5344CB8AC3E}">
        <p14:creationId xmlns:p14="http://schemas.microsoft.com/office/powerpoint/2010/main" val="170648176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87" y="306120"/>
            <a:ext cx="7933289" cy="1283529"/>
          </a:xfrm>
          <a:noFill/>
        </p:spPr>
        <p:txBody>
          <a:bodyPr>
            <a:noAutofit/>
          </a:bodyPr>
          <a:lstStyle/>
          <a:p>
            <a:pPr algn="ctr" rtl="0"/>
            <a:r>
              <a:rPr lang="en-US" sz="4000" b="1" dirty="0">
                <a:solidFill>
                  <a:schemeClr val="bg2"/>
                </a:solidFill>
              </a:rPr>
              <a:t>Mi perspectiva política: ¿del reino o del país?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887" y="1589649"/>
            <a:ext cx="8033843" cy="3812345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sz="3000" dirty="0">
                <a:solidFill>
                  <a:schemeClr val="bg2"/>
                </a:solidFill>
              </a:rPr>
              <a:t>¿Por </a:t>
            </a:r>
            <a:r>
              <a:rPr lang="en-US" sz="3000" dirty="0" err="1">
                <a:solidFill>
                  <a:schemeClr val="bg2"/>
                </a:solidFill>
              </a:rPr>
              <a:t>qué</a:t>
            </a:r>
            <a:r>
              <a:rPr lang="en-US" sz="3000" dirty="0">
                <a:solidFill>
                  <a:schemeClr val="bg2"/>
                </a:solidFill>
              </a:rPr>
              <a:t> </a:t>
            </a:r>
            <a:r>
              <a:rPr lang="en-US" sz="3000" dirty="0" err="1" smtClean="0">
                <a:solidFill>
                  <a:schemeClr val="bg2"/>
                </a:solidFill>
              </a:rPr>
              <a:t>cosas</a:t>
            </a:r>
            <a:r>
              <a:rPr lang="en-US" sz="3000" dirty="0" smtClean="0">
                <a:solidFill>
                  <a:schemeClr val="bg2"/>
                </a:solidFill>
              </a:rPr>
              <a:t> </a:t>
            </a:r>
            <a:r>
              <a:rPr lang="en-US" sz="3000" dirty="0" err="1" smtClean="0">
                <a:solidFill>
                  <a:schemeClr val="bg2"/>
                </a:solidFill>
              </a:rPr>
              <a:t>oro</a:t>
            </a:r>
            <a:r>
              <a:rPr lang="en-US" sz="3000" dirty="0" smtClean="0">
                <a:solidFill>
                  <a:schemeClr val="bg2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con respecto a la política?</a:t>
            </a:r>
          </a:p>
          <a:p>
            <a:pPr marL="0" indent="0" algn="l" rtl="0">
              <a:buNone/>
            </a:pPr>
            <a:r>
              <a:rPr lang="en-US" sz="3000" dirty="0">
                <a:solidFill>
                  <a:schemeClr val="bg2"/>
                </a:solidFill>
              </a:rPr>
              <a:t>¿Cuánto tiempo dedico a la actividad devocional en comparación con los </a:t>
            </a:r>
            <a:r>
              <a:rPr lang="en-US" sz="3000" dirty="0" err="1">
                <a:solidFill>
                  <a:schemeClr val="bg2"/>
                </a:solidFill>
              </a:rPr>
              <a:t>medios</a:t>
            </a:r>
            <a:r>
              <a:rPr lang="en-US" sz="3000" dirty="0">
                <a:solidFill>
                  <a:schemeClr val="bg2"/>
                </a:solidFill>
              </a:rPr>
              <a:t> </a:t>
            </a:r>
            <a:r>
              <a:rPr lang="en-US" sz="3000" dirty="0" smtClean="0">
                <a:solidFill>
                  <a:schemeClr val="bg2"/>
                </a:solidFill>
              </a:rPr>
              <a:t>de </a:t>
            </a:r>
            <a:r>
              <a:rPr lang="en-US" sz="3000" dirty="0" err="1" smtClean="0">
                <a:solidFill>
                  <a:schemeClr val="bg2"/>
                </a:solidFill>
              </a:rPr>
              <a:t>comunicación</a:t>
            </a:r>
            <a:r>
              <a:rPr lang="en-US" sz="3000" dirty="0" smtClean="0">
                <a:solidFill>
                  <a:schemeClr val="bg2"/>
                </a:solidFill>
              </a:rPr>
              <a:t> </a:t>
            </a:r>
            <a:r>
              <a:rPr lang="en-US" sz="3000" dirty="0" err="1" smtClean="0">
                <a:solidFill>
                  <a:schemeClr val="bg2"/>
                </a:solidFill>
              </a:rPr>
              <a:t>políticos</a:t>
            </a:r>
            <a:r>
              <a:rPr lang="en-US" sz="3000" dirty="0">
                <a:solidFill>
                  <a:schemeClr val="bg2"/>
                </a:solidFill>
              </a:rPr>
              <a:t>?</a:t>
            </a:r>
          </a:p>
          <a:p>
            <a:pPr marL="0" indent="0" algn="l" rtl="0">
              <a:buNone/>
            </a:pPr>
            <a:r>
              <a:rPr lang="en-US" sz="3000" dirty="0">
                <a:solidFill>
                  <a:schemeClr val="bg2"/>
                </a:solidFill>
              </a:rPr>
              <a:t>¿Tengo más conversaciones sobre la elección o el Evangelio?</a:t>
            </a:r>
          </a:p>
          <a:p>
            <a:pPr marL="0" indent="0" algn="l" rtl="0">
              <a:buNone/>
            </a:pPr>
            <a:r>
              <a:rPr lang="en-US" sz="3000" dirty="0">
                <a:solidFill>
                  <a:schemeClr val="bg2"/>
                </a:solidFill>
              </a:rPr>
              <a:t>¿Honro al rey en palabra y obra?</a:t>
            </a:r>
          </a:p>
        </p:txBody>
      </p:sp>
    </p:spTree>
    <p:extLst>
      <p:ext uri="{BB962C8B-B14F-4D97-AF65-F5344CB8AC3E}">
        <p14:creationId xmlns:p14="http://schemas.microsoft.com/office/powerpoint/2010/main" val="164003790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85435" y="268836"/>
            <a:ext cx="36639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4500" b="1" dirty="0">
                <a:latin typeface="High Tower Text" panose="02040502050506030303" pitchFamily="18" charset="0"/>
              </a:rPr>
              <a:t>Continuando el Reino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435" y="3711138"/>
            <a:ext cx="7764678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l" rtl="0"/>
            <a:r>
              <a:rPr lang="en-US" sz="4500" b="1" dirty="0" smtClean="0">
                <a:solidFill>
                  <a:schemeClr val="accent1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La </a:t>
            </a:r>
            <a:r>
              <a:rPr lang="en-US" sz="4500" b="1" dirty="0" err="1" smtClean="0">
                <a:solidFill>
                  <a:schemeClr val="accent1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p</a:t>
            </a:r>
            <a:r>
              <a:rPr lang="en-US" sz="4500" b="1" dirty="0" err="1" smtClean="0">
                <a:solidFill>
                  <a:schemeClr val="accent1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olítica</a:t>
            </a:r>
            <a:r>
              <a:rPr lang="en-US" sz="4500" b="1" dirty="0" smtClean="0">
                <a:solidFill>
                  <a:schemeClr val="accent1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 </a:t>
            </a:r>
            <a:r>
              <a:rPr lang="en-US" sz="4500" b="1" dirty="0">
                <a:solidFill>
                  <a:schemeClr val="accent1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del Reino</a:t>
            </a:r>
          </a:p>
          <a:p>
            <a:pPr algn="l" rtl="0"/>
            <a:r>
              <a:rPr lang="en-US" sz="4500" b="1" dirty="0">
                <a:solidFill>
                  <a:schemeClr val="accent1"/>
                </a:solidFill>
                <a:effectLst>
                  <a:outerShdw blurRad="127000" dist="38100" dir="8100000" algn="tr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j-lt"/>
              </a:rPr>
              <a:t>(Hechos 12)</a:t>
            </a:r>
          </a:p>
        </p:txBody>
      </p:sp>
    </p:spTree>
    <p:extLst>
      <p:ext uri="{BB962C8B-B14F-4D97-AF65-F5344CB8AC3E}">
        <p14:creationId xmlns:p14="http://schemas.microsoft.com/office/powerpoint/2010/main" val="16525837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sz="4000" b="1" dirty="0"/>
              <a:t>Luchando contra las perspectivas políticas del mundo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114" y="2222500"/>
            <a:ext cx="8074855" cy="294034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sz="2400" b="1" dirty="0"/>
              <a:t>Simplicidad política</a:t>
            </a:r>
          </a:p>
          <a:p>
            <a:pPr marL="342900" lvl="1" indent="0" algn="l" rtl="0">
              <a:buNone/>
            </a:pPr>
            <a:r>
              <a:rPr lang="en-US" sz="2250" dirty="0"/>
              <a:t>“</a:t>
            </a:r>
            <a:r>
              <a:rPr lang="en-US" sz="2250" i="1" dirty="0"/>
              <a:t>Mi posición política es la justa y piadosa”.</a:t>
            </a:r>
            <a:endParaRPr lang="en-US" sz="2250" dirty="0"/>
          </a:p>
          <a:p>
            <a:pPr algn="l" rtl="0"/>
            <a:r>
              <a:rPr lang="en-US" sz="2400" b="1" dirty="0"/>
              <a:t>Complacencia política</a:t>
            </a:r>
          </a:p>
          <a:p>
            <a:pPr marL="342900" lvl="1" indent="0" algn="l" rtl="0">
              <a:buNone/>
            </a:pPr>
            <a:r>
              <a:rPr lang="en-US" sz="2250" i="1" dirty="0"/>
              <a:t>“No me importa ni estoy comprometido de ninguna manera”.</a:t>
            </a:r>
          </a:p>
          <a:p>
            <a:pPr algn="l" rtl="0"/>
            <a:r>
              <a:rPr lang="en-US" sz="2400" b="1" dirty="0"/>
              <a:t>Primacía política</a:t>
            </a:r>
          </a:p>
          <a:p>
            <a:pPr marL="342900" lvl="1" indent="0" algn="l" rtl="0">
              <a:buNone/>
            </a:pPr>
            <a:r>
              <a:rPr lang="en-US" sz="2250" i="1" dirty="0"/>
              <a:t>“Si las cosas están mal políticamente, entonces todo está perdido”.</a:t>
            </a:r>
          </a:p>
        </p:txBody>
      </p:sp>
    </p:spTree>
    <p:extLst>
      <p:ext uri="{BB962C8B-B14F-4D97-AF65-F5344CB8AC3E}">
        <p14:creationId xmlns:p14="http://schemas.microsoft.com/office/powerpoint/2010/main" val="36810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250" y="1358022"/>
            <a:ext cx="7709096" cy="2603501"/>
          </a:xfrm>
        </p:spPr>
        <p:txBody>
          <a:bodyPr>
            <a:normAutofit fontScale="92500" lnSpcReduction="20000"/>
          </a:bodyPr>
          <a:lstStyle/>
          <a:p>
            <a:pPr marL="0" indent="0" algn="l" rtl="0">
              <a:buNone/>
            </a:pPr>
            <a:r>
              <a:rPr lang="en-US" sz="2700" b="1" dirty="0">
                <a:effectLst/>
              </a:rPr>
              <a:t>La iglesia local es . . . una asamblea política. De hecho, la iglesia es una especie de embajada, solo que representa un reino de mayor importancia </a:t>
            </a:r>
            <a:r>
              <a:rPr lang="en-US" sz="2700" b="1" dirty="0" err="1">
                <a:effectLst/>
              </a:rPr>
              <a:t>política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smtClean="0">
                <a:effectLst/>
              </a:rPr>
              <a:t>que </a:t>
            </a:r>
            <a:r>
              <a:rPr lang="en-US" sz="2700" b="1" dirty="0">
                <a:effectLst/>
              </a:rPr>
              <a:t>las naciones y sus gobernantes. Y esta embajada representa un reino no del otro lado del espacio geográfico sino del otro lado del tiempo escatológico.</a:t>
            </a:r>
            <a:endParaRPr lang="en-US" sz="2700" b="1" dirty="0"/>
          </a:p>
          <a:p>
            <a:pPr marL="0" indent="0" algn="l" rtl="0">
              <a:buNone/>
            </a:pPr>
            <a:r>
              <a:rPr lang="en-US" sz="2000" dirty="0">
                <a:effectLst/>
              </a:rPr>
              <a:t>Jonathan Leeman, Iglesia Política</a:t>
            </a:r>
          </a:p>
        </p:txBody>
      </p:sp>
    </p:spTree>
    <p:extLst>
      <p:ext uri="{BB962C8B-B14F-4D97-AF65-F5344CB8AC3E}">
        <p14:creationId xmlns:p14="http://schemas.microsoft.com/office/powerpoint/2010/main" val="119289086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90" y="0"/>
            <a:ext cx="7429499" cy="814363"/>
          </a:xfrm>
        </p:spPr>
        <p:txBody>
          <a:bodyPr/>
          <a:lstStyle/>
          <a:p>
            <a:pPr algn="l" rtl="0"/>
            <a:r>
              <a:rPr lang="en-US" dirty="0"/>
              <a:t>Conceptos de Hechos 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58" y="716307"/>
            <a:ext cx="8468751" cy="4023359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Herodes ataca el </a:t>
            </a:r>
            <a:r>
              <a:rPr lang="en-US" dirty="0" err="1"/>
              <a:t>Reino</a:t>
            </a:r>
            <a:r>
              <a:rPr lang="en-US" dirty="0"/>
              <a:t> </a:t>
            </a:r>
            <a:r>
              <a:rPr lang="en-US" dirty="0" err="1" smtClean="0"/>
              <a:t>por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posición</a:t>
            </a:r>
            <a:r>
              <a:rPr lang="en-US" dirty="0" smtClean="0"/>
              <a:t> popular </a:t>
            </a:r>
            <a:r>
              <a:rPr lang="en-US" dirty="0" err="1" smtClean="0"/>
              <a:t>en</a:t>
            </a:r>
            <a:r>
              <a:rPr lang="en-US" dirty="0" smtClean="0"/>
              <a:t> el </a:t>
            </a:r>
            <a:r>
              <a:rPr lang="en-US" dirty="0" err="1" smtClean="0"/>
              <a:t>mundo</a:t>
            </a:r>
            <a:endParaRPr lang="en-US" dirty="0"/>
          </a:p>
          <a:p>
            <a:pPr algn="l" rtl="0"/>
            <a:r>
              <a:rPr lang="en-US" dirty="0"/>
              <a:t>La iglesia perdió a uno de sus principales líderes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 smtClean="0"/>
              <a:t>Jacobo</a:t>
            </a:r>
            <a:endParaRPr lang="en-US" dirty="0"/>
          </a:p>
          <a:p>
            <a:pPr algn="l" rtl="0"/>
            <a:r>
              <a:rPr lang="en-US" dirty="0"/>
              <a:t>Pedro </a:t>
            </a:r>
            <a:r>
              <a:rPr lang="en-US" dirty="0" err="1" smtClean="0"/>
              <a:t>va</a:t>
            </a:r>
            <a:r>
              <a:rPr lang="en-US" dirty="0" smtClean="0"/>
              <a:t> a</a:t>
            </a:r>
            <a:r>
              <a:rPr lang="en-US" dirty="0" smtClean="0"/>
              <a:t> </a:t>
            </a:r>
            <a:r>
              <a:rPr lang="en-US" dirty="0"/>
              <a:t>ser ejecutado en la Pascua (al mismo tiempo que Jesús) después del juicio público</a:t>
            </a:r>
          </a:p>
          <a:p>
            <a:pPr algn="l" rtl="0"/>
            <a:r>
              <a:rPr lang="en-US" dirty="0"/>
              <a:t>Iglesia pronto a perder un </a:t>
            </a:r>
            <a:r>
              <a:rPr lang="en-US" dirty="0" smtClean="0"/>
              <a:t>2</a:t>
            </a:r>
            <a:r>
              <a:rPr lang="en-US" baseline="30000" dirty="0" smtClean="0"/>
              <a:t>Do</a:t>
            </a:r>
            <a:r>
              <a:rPr lang="en-US" dirty="0" smtClean="0"/>
              <a:t>, </a:t>
            </a:r>
            <a:r>
              <a:rPr lang="en-US" dirty="0"/>
              <a:t>y quizás aún más impactante, líder</a:t>
            </a:r>
          </a:p>
          <a:p>
            <a:pPr algn="l" rtl="0"/>
            <a:r>
              <a:rPr lang="en-US" dirty="0"/>
              <a:t>La iglesia responde con una oración ferviente por él (no se dan detalles)</a:t>
            </a:r>
          </a:p>
          <a:p>
            <a:pPr algn="l" rtl="0"/>
            <a:r>
              <a:rPr lang="en-US" dirty="0"/>
              <a:t>4 escuadrones, 2 cadenas, 2 soldados, en prisión</a:t>
            </a:r>
          </a:p>
          <a:p>
            <a:pPr algn="l" rtl="0"/>
            <a:r>
              <a:rPr lang="en-US" dirty="0"/>
              <a:t>Peter durmiendo... no esperando nerviosamente su muerte</a:t>
            </a:r>
          </a:p>
          <a:p>
            <a:pPr algn="l" rtl="0"/>
            <a:r>
              <a:rPr lang="en-US" dirty="0"/>
              <a:t>Ángel aparece y libera a Peter…Peter ni siquiera estaba seguro de si era real</a:t>
            </a:r>
          </a:p>
          <a:p>
            <a:pPr algn="l" rtl="0"/>
            <a:r>
              <a:rPr lang="en-US" dirty="0"/>
              <a:t>Pedro es conducido a la casa de María después de que el Ángel lo ayuda a escapar.</a:t>
            </a:r>
          </a:p>
          <a:p>
            <a:pPr algn="l" rtl="0"/>
            <a:r>
              <a:rPr lang="en-US" dirty="0"/>
              <a:t>Los discípulos se fortalecían unos a otros en las pruebas, y Pedro también lo quería.</a:t>
            </a:r>
          </a:p>
          <a:p>
            <a:pPr algn="l" rtl="0"/>
            <a:r>
              <a:rPr lang="en-US" dirty="0"/>
              <a:t>Dios hace cosas increíbles para ayudar a su pueblo en circunstancias políticas difíciles</a:t>
            </a:r>
          </a:p>
          <a:p>
            <a:pPr algn="l" rtl="0"/>
            <a:r>
              <a:rPr lang="en-US" dirty="0"/>
              <a:t>Herodes mata a los soldados, recibe elogios de los súbditos,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 smtClean="0"/>
              <a:t>matado</a:t>
            </a:r>
            <a:r>
              <a:rPr lang="en-US" dirty="0" smtClean="0"/>
              <a:t> </a:t>
            </a:r>
            <a:r>
              <a:rPr lang="en-US" dirty="0"/>
              <a:t>por Dios</a:t>
            </a:r>
          </a:p>
          <a:p>
            <a:pPr algn="l" rtl="0"/>
            <a:r>
              <a:rPr lang="en-US" dirty="0"/>
              <a:t>El evangelio sigue propagándose</a:t>
            </a:r>
          </a:p>
        </p:txBody>
      </p:sp>
    </p:spTree>
    <p:extLst>
      <p:ext uri="{BB962C8B-B14F-4D97-AF65-F5344CB8AC3E}">
        <p14:creationId xmlns:p14="http://schemas.microsoft.com/office/powerpoint/2010/main" val="32262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2" y="1392702"/>
            <a:ext cx="8454682" cy="4135901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100" b="1" dirty="0"/>
              <a:t>Los reinos de los hombres están en oposición al Reino de Cristo.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/>
              <a:t>Los discípulos se </a:t>
            </a:r>
            <a:r>
              <a:rPr lang="en-US" sz="2000" b="1" dirty="0" err="1"/>
              <a:t>fortalecen</a:t>
            </a:r>
            <a:r>
              <a:rPr lang="en-US" sz="2000" b="1" dirty="0"/>
              <a:t> </a:t>
            </a:r>
            <a:r>
              <a:rPr lang="en-US" sz="2000" b="1" dirty="0" err="1" smtClean="0"/>
              <a:t>mediante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Comunión</a:t>
            </a:r>
            <a:r>
              <a:rPr lang="en-US" sz="2000" b="1" dirty="0" smtClean="0"/>
              <a:t> </a:t>
            </a:r>
            <a:r>
              <a:rPr lang="en-US" sz="2000" b="1" dirty="0" smtClean="0"/>
              <a:t>y </a:t>
            </a:r>
            <a:r>
              <a:rPr lang="en-US" sz="2000" b="1" dirty="0"/>
              <a:t>Oración, </a:t>
            </a:r>
            <a:r>
              <a:rPr lang="en-US" sz="2000" b="1" dirty="0" smtClean="0"/>
              <a:t>no </a:t>
            </a:r>
            <a:r>
              <a:rPr lang="en-US" sz="2000" b="1" dirty="0"/>
              <a:t>estructuras políticas.</a:t>
            </a:r>
          </a:p>
          <a:p>
            <a:pPr algn="l" rtl="0">
              <a:lnSpc>
                <a:spcPct val="150000"/>
              </a:lnSpc>
            </a:pPr>
            <a:endParaRPr lang="en-US" sz="2100" b="1" dirty="0"/>
          </a:p>
          <a:p>
            <a:pPr algn="l" rtl="0">
              <a:lnSpc>
                <a:spcPct val="150000"/>
              </a:lnSpc>
            </a:pPr>
            <a:endParaRPr lang="en-US" sz="2100" b="1" dirty="0"/>
          </a:p>
          <a:p>
            <a:pPr algn="l" rtl="0">
              <a:lnSpc>
                <a:spcPct val="150000"/>
              </a:lnSpc>
            </a:pPr>
            <a:endParaRPr lang="en-US" sz="2100" b="1" dirty="0"/>
          </a:p>
          <a:p>
            <a:pPr algn="l" rtl="0">
              <a:lnSpc>
                <a:spcPct val="150000"/>
              </a:lnSpc>
            </a:pPr>
            <a:endParaRPr lang="en-US" sz="21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6363" y="212579"/>
            <a:ext cx="7580351" cy="1180123"/>
          </a:xfrm>
        </p:spPr>
        <p:txBody>
          <a:bodyPr>
            <a:noAutofit/>
          </a:bodyPr>
          <a:lstStyle/>
          <a:p>
            <a:pPr algn="l" rtl="0"/>
            <a:r>
              <a:rPr lang="en-US" sz="3700" b="1" dirty="0"/>
              <a:t>Principios Políticos</a:t>
            </a:r>
            <a:br>
              <a:rPr lang="en-US" sz="3700" b="1" dirty="0"/>
            </a:br>
            <a:r>
              <a:rPr lang="en-US" sz="3700" b="1" dirty="0"/>
              <a:t>del reino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22994645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717452"/>
            <a:ext cx="7835705" cy="4375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500" b="1" dirty="0">
                <a:effectLst/>
              </a:rPr>
              <a:t>Exhorto, pues, ante todo que se hagan </a:t>
            </a:r>
            <a:r>
              <a:rPr lang="es-ES" sz="2500" b="1" dirty="0">
                <a:solidFill>
                  <a:schemeClr val="accent1"/>
                </a:solidFill>
                <a:effectLst/>
              </a:rPr>
              <a:t>plegarias, oraciones, peticiones y acciones de gracias </a:t>
            </a:r>
            <a:r>
              <a:rPr lang="es-ES" sz="2500" b="1" dirty="0">
                <a:effectLst/>
              </a:rPr>
              <a:t>por todos los hombres, 2 </a:t>
            </a:r>
            <a:r>
              <a:rPr lang="es-ES" sz="2500" b="1" dirty="0">
                <a:solidFill>
                  <a:schemeClr val="accent1"/>
                </a:solidFill>
                <a:effectLst/>
              </a:rPr>
              <a:t>por los reyes y por todos los que están en </a:t>
            </a:r>
            <a:r>
              <a:rPr lang="es-ES" sz="2500" b="1" dirty="0" smtClean="0">
                <a:solidFill>
                  <a:schemeClr val="accent1"/>
                </a:solidFill>
                <a:effectLst/>
              </a:rPr>
              <a:t>autoridad</a:t>
            </a:r>
            <a:r>
              <a:rPr lang="es-ES" sz="2500" b="1" dirty="0" smtClean="0">
                <a:effectLst/>
              </a:rPr>
              <a:t>, </a:t>
            </a:r>
            <a:r>
              <a:rPr lang="es-ES" sz="2500" b="1" dirty="0">
                <a:effectLst/>
              </a:rPr>
              <a:t>para que podamos vivir una vida tranquila y sosegada con toda piedad y </a:t>
            </a:r>
            <a:r>
              <a:rPr lang="es-ES" sz="2500" b="1" dirty="0" smtClean="0">
                <a:effectLst/>
              </a:rPr>
              <a:t>dignidad. </a:t>
            </a:r>
            <a:r>
              <a:rPr lang="es-ES" sz="2500" b="1" dirty="0">
                <a:effectLst/>
              </a:rPr>
              <a:t>3 Porque esto es bueno y agradable delante de Dios nuestro Salvador, 4 el cual quiere que todos los hombres sean salvos y vengan al pleno </a:t>
            </a:r>
            <a:r>
              <a:rPr lang="es-ES" sz="2500" b="1" dirty="0" smtClean="0">
                <a:effectLst/>
              </a:rPr>
              <a:t>conocimiento </a:t>
            </a:r>
            <a:r>
              <a:rPr lang="es-ES" sz="2500" b="1" dirty="0">
                <a:effectLst/>
              </a:rPr>
              <a:t>de la verdad</a:t>
            </a:r>
            <a:r>
              <a:rPr lang="es-ES" sz="2500" b="1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en-US" sz="2200" dirty="0" smtClean="0">
                <a:effectLst/>
              </a:rPr>
              <a:t>1 </a:t>
            </a:r>
            <a:r>
              <a:rPr lang="en-US" sz="2200" dirty="0">
                <a:effectLst/>
              </a:rPr>
              <a:t>Timoteo 2.1-4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5797027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32" y="1392702"/>
            <a:ext cx="8454682" cy="4135901"/>
          </a:xfrm>
        </p:spPr>
        <p:txBody>
          <a:bodyPr>
            <a:noAutofit/>
          </a:bodyPr>
          <a:lstStyle/>
          <a:p>
            <a:pPr algn="l" rtl="0">
              <a:lnSpc>
                <a:spcPct val="150000"/>
              </a:lnSpc>
            </a:pPr>
            <a:r>
              <a:rPr lang="en-US" sz="2100" b="1" dirty="0"/>
              <a:t>Los reinos de los hombres están en oposición al Reino de Cristo.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Los </a:t>
            </a:r>
            <a:r>
              <a:rPr lang="en-US" sz="2000" b="1" dirty="0" err="1"/>
              <a:t>discípulos</a:t>
            </a:r>
            <a:r>
              <a:rPr lang="en-US" sz="2000" b="1" dirty="0"/>
              <a:t> se </a:t>
            </a:r>
            <a:r>
              <a:rPr lang="en-US" sz="2000" b="1" dirty="0" err="1"/>
              <a:t>fortalecen</a:t>
            </a:r>
            <a:r>
              <a:rPr lang="en-US" sz="2000" b="1" dirty="0"/>
              <a:t> </a:t>
            </a:r>
            <a:r>
              <a:rPr lang="en-US" sz="2000" b="1" dirty="0" err="1"/>
              <a:t>mediante</a:t>
            </a:r>
            <a:r>
              <a:rPr lang="en-US" sz="2000" b="1" dirty="0"/>
              <a:t> la </a:t>
            </a:r>
            <a:r>
              <a:rPr lang="en-US" sz="2000" b="1" dirty="0" err="1"/>
              <a:t>Comunión</a:t>
            </a:r>
            <a:r>
              <a:rPr lang="en-US" sz="2000" b="1" dirty="0"/>
              <a:t> y </a:t>
            </a:r>
            <a:r>
              <a:rPr lang="en-US" sz="2000" b="1" dirty="0" err="1"/>
              <a:t>Oración</a:t>
            </a:r>
            <a:r>
              <a:rPr lang="en-US" sz="2000" b="1" dirty="0"/>
              <a:t>, no </a:t>
            </a:r>
            <a:r>
              <a:rPr lang="en-US" sz="2000" b="1" dirty="0" err="1"/>
              <a:t>estructuras</a:t>
            </a:r>
            <a:r>
              <a:rPr lang="en-US" sz="2000" b="1" dirty="0"/>
              <a:t> </a:t>
            </a:r>
            <a:r>
              <a:rPr lang="en-US" sz="2000" b="1" dirty="0" err="1"/>
              <a:t>políticas</a:t>
            </a:r>
            <a:r>
              <a:rPr lang="en-US" sz="2000" b="1" dirty="0"/>
              <a:t>.</a:t>
            </a:r>
          </a:p>
          <a:p>
            <a:pPr algn="l" rtl="0">
              <a:lnSpc>
                <a:spcPct val="150000"/>
              </a:lnSpc>
            </a:pPr>
            <a:r>
              <a:rPr lang="en-US" sz="2100" b="1" dirty="0" smtClean="0"/>
              <a:t>Dios </a:t>
            </a:r>
            <a:r>
              <a:rPr lang="en-US" sz="2100" b="1" dirty="0"/>
              <a:t>es soberano sobre los reinos de los hombres para </a:t>
            </a:r>
            <a:r>
              <a:rPr lang="en-US" sz="2100" b="1" dirty="0" smtClean="0"/>
              <a:t>el </a:t>
            </a:r>
            <a:r>
              <a:rPr lang="en-US" sz="2100" b="1" dirty="0" err="1" smtClean="0"/>
              <a:t>beneficio</a:t>
            </a:r>
            <a:r>
              <a:rPr lang="en-US" sz="2100" b="1" dirty="0" smtClean="0"/>
              <a:t> de Su </a:t>
            </a:r>
            <a:r>
              <a:rPr lang="en-US" sz="2100" b="1" dirty="0"/>
              <a:t>Reino.</a:t>
            </a:r>
          </a:p>
          <a:p>
            <a:pPr algn="l" rtl="0">
              <a:lnSpc>
                <a:spcPct val="150000"/>
              </a:lnSpc>
            </a:pPr>
            <a:endParaRPr lang="en-US" sz="2100" b="1" dirty="0"/>
          </a:p>
          <a:p>
            <a:pPr algn="l" rtl="0">
              <a:lnSpc>
                <a:spcPct val="150000"/>
              </a:lnSpc>
            </a:pPr>
            <a:endParaRPr lang="en-US" sz="2100" b="1" dirty="0"/>
          </a:p>
          <a:p>
            <a:pPr algn="l" rtl="0">
              <a:lnSpc>
                <a:spcPct val="150000"/>
              </a:lnSpc>
            </a:pPr>
            <a:endParaRPr lang="en-US" sz="21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6363" y="212579"/>
            <a:ext cx="7580351" cy="1180123"/>
          </a:xfrm>
        </p:spPr>
        <p:txBody>
          <a:bodyPr>
            <a:noAutofit/>
          </a:bodyPr>
          <a:lstStyle/>
          <a:p>
            <a:pPr algn="l" rtl="0"/>
            <a:r>
              <a:rPr lang="en-US" sz="3700" b="1" dirty="0"/>
              <a:t>Principios Políticos</a:t>
            </a:r>
            <a:br>
              <a:rPr lang="en-US" sz="3700" b="1" dirty="0"/>
            </a:br>
            <a:r>
              <a:rPr lang="en-US" sz="3700" b="1" dirty="0"/>
              <a:t>del reino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390222328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78" y="717452"/>
            <a:ext cx="7835705" cy="43750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ES" sz="2500" b="1" dirty="0">
                <a:effectLst/>
              </a:rPr>
              <a:t>Sométase toda </a:t>
            </a:r>
            <a:r>
              <a:rPr lang="es-ES" sz="2500" b="1" dirty="0" smtClean="0">
                <a:effectLst/>
              </a:rPr>
              <a:t>persona </a:t>
            </a:r>
            <a:r>
              <a:rPr lang="es-ES" sz="2500" b="1" dirty="0">
                <a:effectLst/>
              </a:rPr>
              <a:t>a las autoridades que gobiernan. </a:t>
            </a:r>
            <a:r>
              <a:rPr lang="es-ES" sz="2500" b="1" dirty="0">
                <a:solidFill>
                  <a:schemeClr val="accent1"/>
                </a:solidFill>
                <a:effectLst/>
              </a:rPr>
              <a:t>Porque no hay autoridad sino </a:t>
            </a:r>
            <a:r>
              <a:rPr lang="es-ES" sz="2500" b="1" dirty="0" smtClean="0">
                <a:solidFill>
                  <a:schemeClr val="accent1"/>
                </a:solidFill>
                <a:effectLst/>
              </a:rPr>
              <a:t>de Dios</a:t>
            </a:r>
            <a:r>
              <a:rPr lang="es-ES" sz="2500" b="1" dirty="0">
                <a:solidFill>
                  <a:schemeClr val="accent1"/>
                </a:solidFill>
                <a:effectLst/>
              </a:rPr>
              <a:t>, y las que existen, por Dios son constituidas.</a:t>
            </a:r>
            <a:r>
              <a:rPr lang="es-ES" sz="2500" b="1" dirty="0">
                <a:effectLst/>
              </a:rPr>
              <a:t> 2 Por tanto, el que resiste a la autoridad, a lo ordenado por Dios se ha opuesto; y los que se han opuesto, recibirán condenación sobre sí mismos. 3 Porque los gobernantes no son motivo de temor para los de buena conducta, sino para el que hace el mal. ¿Deseas, pues, no temer a la autoridad? Haz lo bueno y tendrás elogios de ella, 4 pues es para ti un </a:t>
            </a:r>
            <a:r>
              <a:rPr lang="es-ES" sz="2500" b="1" dirty="0" smtClean="0">
                <a:solidFill>
                  <a:schemeClr val="accent1"/>
                </a:solidFill>
                <a:effectLst/>
              </a:rPr>
              <a:t>ministro </a:t>
            </a:r>
            <a:r>
              <a:rPr lang="es-ES" sz="2500" b="1" dirty="0">
                <a:solidFill>
                  <a:schemeClr val="accent1"/>
                </a:solidFill>
                <a:effectLst/>
              </a:rPr>
              <a:t>de Dios</a:t>
            </a:r>
            <a:r>
              <a:rPr lang="es-ES" sz="2500" b="1" dirty="0">
                <a:effectLst/>
              </a:rPr>
              <a:t> para </a:t>
            </a:r>
            <a:r>
              <a:rPr lang="es-ES" sz="2500" b="1" dirty="0" smtClean="0">
                <a:effectLst/>
              </a:rPr>
              <a:t>bien…es </a:t>
            </a:r>
            <a:r>
              <a:rPr lang="es-ES" sz="2500" b="1" dirty="0">
                <a:solidFill>
                  <a:schemeClr val="accent1"/>
                </a:solidFill>
                <a:effectLst/>
              </a:rPr>
              <a:t>ministro de Dios</a:t>
            </a:r>
            <a:r>
              <a:rPr lang="es-ES" sz="2500" b="1" dirty="0">
                <a:effectLst/>
              </a:rPr>
              <a:t>, un vengador que </a:t>
            </a:r>
            <a:r>
              <a:rPr lang="es-ES" sz="2500" b="1" dirty="0" smtClean="0">
                <a:effectLst/>
              </a:rPr>
              <a:t>castiga </a:t>
            </a:r>
            <a:r>
              <a:rPr lang="es-ES" sz="2500" b="1" dirty="0">
                <a:effectLst/>
              </a:rPr>
              <a:t>al que practica lo </a:t>
            </a:r>
            <a:r>
              <a:rPr lang="es-ES" sz="2500" b="1" dirty="0" smtClean="0">
                <a:effectLst/>
              </a:rPr>
              <a:t>malo. 5 Por tanto, es necesario someterse, no solo por razón del castigo, sino también por causa de la conciencia. </a:t>
            </a:r>
            <a:r>
              <a:rPr lang="en-US" sz="2500" b="1" dirty="0" smtClean="0">
                <a:effectLst/>
              </a:rPr>
              <a:t> </a:t>
            </a:r>
          </a:p>
          <a:p>
            <a:pPr marL="0" indent="0" algn="l" rtl="0">
              <a:buNone/>
            </a:pPr>
            <a:r>
              <a:rPr lang="en-US" sz="2200" dirty="0" err="1" smtClean="0">
                <a:effectLst/>
              </a:rPr>
              <a:t>Romanos</a:t>
            </a:r>
            <a:r>
              <a:rPr lang="en-US" sz="2200" dirty="0" smtClean="0">
                <a:effectLst/>
              </a:rPr>
              <a:t> </a:t>
            </a:r>
            <a:r>
              <a:rPr lang="en-US" sz="2200" dirty="0">
                <a:effectLst/>
              </a:rPr>
              <a:t>13.1-5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196609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4537</TotalTime>
  <Words>1225</Words>
  <Application>Microsoft Office PowerPoint</Application>
  <PresentationFormat>On-screen Show (16:10)</PresentationFormat>
  <Paragraphs>88</Paragraphs>
  <Slides>16</Slides>
  <Notes>7</Notes>
  <HiddenSlides>4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High Tower Text</vt:lpstr>
      <vt:lpstr>Calibri</vt:lpstr>
      <vt:lpstr>Century Gothic</vt:lpstr>
      <vt:lpstr>Arial</vt:lpstr>
      <vt:lpstr>Mesh</vt:lpstr>
      <vt:lpstr>PowerPoint Presentation</vt:lpstr>
      <vt:lpstr>PowerPoint Presentation</vt:lpstr>
      <vt:lpstr>Luchando contra las perspectivas políticas del mundo</vt:lpstr>
      <vt:lpstr>PowerPoint Presentation</vt:lpstr>
      <vt:lpstr>Conceptos de Hechos 12</vt:lpstr>
      <vt:lpstr>Principios Políticos del reino</vt:lpstr>
      <vt:lpstr>PowerPoint Presentation</vt:lpstr>
      <vt:lpstr>Principios Políticos del reino</vt:lpstr>
      <vt:lpstr>PowerPoint Presentation</vt:lpstr>
      <vt:lpstr>Principios Políticos del reino</vt:lpstr>
      <vt:lpstr>PowerPoint Presentation</vt:lpstr>
      <vt:lpstr>PowerPoint Presentation</vt:lpstr>
      <vt:lpstr>PowerPoint Presentation</vt:lpstr>
      <vt:lpstr>Temiendo al Rey: Principios</vt:lpstr>
      <vt:lpstr>Temiendo al Rey: Aplicaciones</vt:lpstr>
      <vt:lpstr>Mi perspectiva política: ¿del reino o del país?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BenHall</dc:creator>
  <cp:lastModifiedBy>Esther Eubanks</cp:lastModifiedBy>
  <cp:revision>309</cp:revision>
  <dcterms:created xsi:type="dcterms:W3CDTF">2016-03-04T22:06:47Z</dcterms:created>
  <dcterms:modified xsi:type="dcterms:W3CDTF">2022-08-05T20:37:25Z</dcterms:modified>
</cp:coreProperties>
</file>