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78" r:id="rId2"/>
    <p:sldId id="379" r:id="rId3"/>
    <p:sldId id="390" r:id="rId4"/>
    <p:sldId id="412" r:id="rId5"/>
    <p:sldId id="413" r:id="rId6"/>
    <p:sldId id="386" r:id="rId7"/>
    <p:sldId id="387" r:id="rId8"/>
    <p:sldId id="388" r:id="rId9"/>
    <p:sldId id="385" r:id="rId10"/>
    <p:sldId id="382" r:id="rId11"/>
    <p:sldId id="383" r:id="rId12"/>
    <p:sldId id="384" r:id="rId13"/>
    <p:sldId id="392" r:id="rId14"/>
    <p:sldId id="403" r:id="rId15"/>
    <p:sldId id="380" r:id="rId16"/>
    <p:sldId id="395" r:id="rId17"/>
    <p:sldId id="405" r:id="rId18"/>
    <p:sldId id="397" r:id="rId19"/>
    <p:sldId id="398" r:id="rId20"/>
    <p:sldId id="399" r:id="rId21"/>
    <p:sldId id="401" r:id="rId22"/>
    <p:sldId id="402" r:id="rId23"/>
    <p:sldId id="406" r:id="rId24"/>
    <p:sldId id="404" r:id="rId25"/>
    <p:sldId id="407" r:id="rId26"/>
    <p:sldId id="414" r:id="rId27"/>
    <p:sldId id="408" r:id="rId28"/>
    <p:sldId id="409" r:id="rId29"/>
    <p:sldId id="410" r:id="rId30"/>
    <p:sldId id="393" r:id="rId31"/>
    <p:sldId id="411" r:id="rId32"/>
  </p:sldIdLst>
  <p:sldSz cx="9144000" cy="5715000" type="screen16x10"/>
  <p:notesSz cx="7315200" cy="96012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720">
          <p15:clr>
            <a:srgbClr val="A4A3A4"/>
          </p15:clr>
        </p15:guide>
        <p15:guide id="2" pos="14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CC"/>
    <a:srgbClr val="66FFFF"/>
    <a:srgbClr val="0000FF"/>
    <a:srgbClr val="FF0000"/>
    <a:srgbClr val="00FF00"/>
    <a:srgbClr val="C0C0C0"/>
    <a:srgbClr val="CC9900"/>
    <a:srgbClr val="DDDDDD"/>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3724" autoAdjust="0"/>
  </p:normalViewPr>
  <p:slideViewPr>
    <p:cSldViewPr snapToGrid="0">
      <p:cViewPr varScale="1">
        <p:scale>
          <a:sx n="52" d="100"/>
          <a:sy n="52" d="100"/>
        </p:scale>
        <p:origin x="300" y="16"/>
      </p:cViewPr>
      <p:guideLst>
        <p:guide orient="horz" pos="720"/>
        <p:guide pos="1488"/>
      </p:guideLst>
    </p:cSldViewPr>
  </p:slideViewPr>
  <p:outlineViewPr>
    <p:cViewPr>
      <p:scale>
        <a:sx n="33" d="100"/>
        <a:sy n="33" d="100"/>
      </p:scale>
      <p:origin x="0" y="0"/>
    </p:cViewPr>
  </p:outlineViewPr>
  <p:notesTextViewPr>
    <p:cViewPr>
      <p:scale>
        <a:sx n="3" d="2"/>
        <a:sy n="3" d="2"/>
      </p:scale>
      <p:origin x="0" y="0"/>
    </p:cViewPr>
  </p:notesTextViewPr>
  <p:sorterViewPr>
    <p:cViewPr>
      <p:scale>
        <a:sx n="160" d="100"/>
        <a:sy n="160" d="100"/>
      </p:scale>
      <p:origin x="0" y="-118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18" tIns="48459" rIns="96918" bIns="48459" numCol="1" anchor="t" anchorCtr="0" compatLnSpc="1">
            <a:prstTxWarp prst="textNoShape">
              <a:avLst/>
            </a:prstTxWarp>
          </a:bodyPr>
          <a:lstStyle>
            <a:lvl1pPr>
              <a:defRPr sz="1300">
                <a:latin typeface="Times New Roman" pitchFamily="18" charset="0"/>
              </a:defRPr>
            </a:lvl1pPr>
          </a:lstStyle>
          <a:p>
            <a:pPr>
              <a:defRPr/>
            </a:pPr>
            <a:endParaRPr lang="en-US"/>
          </a:p>
        </p:txBody>
      </p:sp>
      <p:sp>
        <p:nvSpPr>
          <p:cNvPr id="26627" name="Rectangle 3"/>
          <p:cNvSpPr>
            <a:spLocks noGrp="1" noChangeArrowheads="1"/>
          </p:cNvSpPr>
          <p:nvPr>
            <p:ph type="dt" sz="quarter" idx="1"/>
          </p:nvPr>
        </p:nvSpPr>
        <p:spPr bwMode="auto">
          <a:xfrm>
            <a:off x="4146550" y="0"/>
            <a:ext cx="316865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18" tIns="48459" rIns="96918" bIns="48459" numCol="1" anchor="t" anchorCtr="0" compatLnSpc="1">
            <a:prstTxWarp prst="textNoShape">
              <a:avLst/>
            </a:prstTxWarp>
          </a:bodyPr>
          <a:lstStyle>
            <a:lvl1pPr algn="r">
              <a:defRPr sz="1300">
                <a:latin typeface="Times New Roman" pitchFamily="18" charset="0"/>
              </a:defRPr>
            </a:lvl1pPr>
          </a:lstStyle>
          <a:p>
            <a:pPr>
              <a:defRPr/>
            </a:pPr>
            <a:endParaRPr lang="en-US"/>
          </a:p>
        </p:txBody>
      </p:sp>
      <p:sp>
        <p:nvSpPr>
          <p:cNvPr id="26628" name="Rectangle 4"/>
          <p:cNvSpPr>
            <a:spLocks noGrp="1" noChangeArrowheads="1"/>
          </p:cNvSpPr>
          <p:nvPr>
            <p:ph type="ftr" sz="quarter" idx="2"/>
          </p:nvPr>
        </p:nvSpPr>
        <p:spPr bwMode="auto">
          <a:xfrm>
            <a:off x="0" y="9120188"/>
            <a:ext cx="3170238"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18" tIns="48459" rIns="96918" bIns="48459" numCol="1" anchor="b" anchorCtr="0" compatLnSpc="1">
            <a:prstTxWarp prst="textNoShape">
              <a:avLst/>
            </a:prstTxWarp>
          </a:bodyPr>
          <a:lstStyle>
            <a:lvl1pPr>
              <a:defRPr sz="1300">
                <a:latin typeface="Times New Roman" pitchFamily="18" charset="0"/>
              </a:defRPr>
            </a:lvl1pPr>
          </a:lstStyle>
          <a:p>
            <a:pPr>
              <a:defRPr/>
            </a:pPr>
            <a:endParaRPr lang="en-US"/>
          </a:p>
        </p:txBody>
      </p:sp>
      <p:sp>
        <p:nvSpPr>
          <p:cNvPr id="26629" name="Rectangle 5"/>
          <p:cNvSpPr>
            <a:spLocks noGrp="1" noChangeArrowheads="1"/>
          </p:cNvSpPr>
          <p:nvPr>
            <p:ph type="sldNum" sz="quarter" idx="3"/>
          </p:nvPr>
        </p:nvSpPr>
        <p:spPr bwMode="auto">
          <a:xfrm>
            <a:off x="4146550" y="9120188"/>
            <a:ext cx="31686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18" tIns="48459" rIns="96918" bIns="48459" numCol="1" anchor="b" anchorCtr="0" compatLnSpc="1">
            <a:prstTxWarp prst="textNoShape">
              <a:avLst/>
            </a:prstTxWarp>
          </a:bodyPr>
          <a:lstStyle>
            <a:lvl1pPr algn="r">
              <a:defRPr sz="1300">
                <a:latin typeface="Times New Roman" pitchFamily="18" charset="0"/>
              </a:defRPr>
            </a:lvl1pPr>
          </a:lstStyle>
          <a:p>
            <a:pPr>
              <a:defRPr/>
            </a:pPr>
            <a:fld id="{78722183-28E7-4A62-A956-B5CF2CB3BB53}" type="slidenum">
              <a:rPr lang="en-US"/>
              <a:pPr>
                <a:defRPr/>
              </a:pPr>
              <a:t>‹#›</a:t>
            </a:fld>
            <a:endParaRPr lang="en-US"/>
          </a:p>
        </p:txBody>
      </p:sp>
    </p:spTree>
    <p:extLst>
      <p:ext uri="{BB962C8B-B14F-4D97-AF65-F5344CB8AC3E}">
        <p14:creationId xmlns:p14="http://schemas.microsoft.com/office/powerpoint/2010/main" val="2516456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1026"/>
          <p:cNvSpPr>
            <a:spLocks noGrp="1" noChangeArrowheads="1"/>
          </p:cNvSpPr>
          <p:nvPr>
            <p:ph type="hdr" sz="quarter"/>
          </p:nvPr>
        </p:nvSpPr>
        <p:spPr bwMode="auto">
          <a:xfrm>
            <a:off x="0" y="0"/>
            <a:ext cx="31702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18" tIns="48459" rIns="96918" bIns="48459" numCol="1" anchor="t" anchorCtr="0" compatLnSpc="1">
            <a:prstTxWarp prst="textNoShape">
              <a:avLst/>
            </a:prstTxWarp>
          </a:bodyPr>
          <a:lstStyle>
            <a:lvl1pPr>
              <a:defRPr sz="1300">
                <a:latin typeface="Arial" pitchFamily="34" charset="0"/>
              </a:defRPr>
            </a:lvl1pPr>
          </a:lstStyle>
          <a:p>
            <a:pPr>
              <a:defRPr/>
            </a:pPr>
            <a:endParaRPr lang="en-US"/>
          </a:p>
        </p:txBody>
      </p:sp>
      <p:sp>
        <p:nvSpPr>
          <p:cNvPr id="65539" name="Rectangle 1027"/>
          <p:cNvSpPr>
            <a:spLocks noGrp="1" noChangeArrowheads="1"/>
          </p:cNvSpPr>
          <p:nvPr>
            <p:ph type="dt" idx="1"/>
          </p:nvPr>
        </p:nvSpPr>
        <p:spPr bwMode="auto">
          <a:xfrm>
            <a:off x="4146550" y="0"/>
            <a:ext cx="316865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18" tIns="48459" rIns="96918" bIns="48459" numCol="1" anchor="t" anchorCtr="0" compatLnSpc="1">
            <a:prstTxWarp prst="textNoShape">
              <a:avLst/>
            </a:prstTxWarp>
          </a:bodyPr>
          <a:lstStyle>
            <a:lvl1pPr algn="r">
              <a:defRPr sz="1300">
                <a:latin typeface="Arial" pitchFamily="34" charset="0"/>
              </a:defRPr>
            </a:lvl1pPr>
          </a:lstStyle>
          <a:p>
            <a:pPr>
              <a:defRPr/>
            </a:pPr>
            <a:endParaRPr lang="en-US"/>
          </a:p>
        </p:txBody>
      </p:sp>
      <p:sp>
        <p:nvSpPr>
          <p:cNvPr id="32772" name="Rectangle 1028"/>
          <p:cNvSpPr>
            <a:spLocks noGrp="1" noRot="1" noChangeAspect="1" noChangeArrowheads="1" noTextEdit="1"/>
          </p:cNvSpPr>
          <p:nvPr>
            <p:ph type="sldImg" idx="2"/>
          </p:nvPr>
        </p:nvSpPr>
        <p:spPr bwMode="auto">
          <a:xfrm>
            <a:off x="769938" y="723900"/>
            <a:ext cx="5775325" cy="36099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5541" name="Rectangle 1029"/>
          <p:cNvSpPr>
            <a:spLocks noGrp="1" noChangeArrowheads="1"/>
          </p:cNvSpPr>
          <p:nvPr>
            <p:ph type="body" sz="quarter" idx="3"/>
          </p:nvPr>
        </p:nvSpPr>
        <p:spPr bwMode="auto">
          <a:xfrm>
            <a:off x="974725" y="4573588"/>
            <a:ext cx="5365750" cy="433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18" tIns="48459" rIns="96918" bIns="484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5542" name="Rectangle 1030"/>
          <p:cNvSpPr>
            <a:spLocks noGrp="1" noChangeArrowheads="1"/>
          </p:cNvSpPr>
          <p:nvPr>
            <p:ph type="ftr" sz="quarter" idx="4"/>
          </p:nvPr>
        </p:nvSpPr>
        <p:spPr bwMode="auto">
          <a:xfrm>
            <a:off x="0" y="9147175"/>
            <a:ext cx="31702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18" tIns="48459" rIns="96918" bIns="48459" numCol="1" anchor="b" anchorCtr="0" compatLnSpc="1">
            <a:prstTxWarp prst="textNoShape">
              <a:avLst/>
            </a:prstTxWarp>
          </a:bodyPr>
          <a:lstStyle>
            <a:lvl1pPr>
              <a:defRPr sz="1300">
                <a:latin typeface="Arial" pitchFamily="34" charset="0"/>
              </a:defRPr>
            </a:lvl1pPr>
          </a:lstStyle>
          <a:p>
            <a:pPr>
              <a:defRPr/>
            </a:pPr>
            <a:endParaRPr lang="en-US"/>
          </a:p>
        </p:txBody>
      </p:sp>
      <p:sp>
        <p:nvSpPr>
          <p:cNvPr id="65543" name="Rectangle 1031"/>
          <p:cNvSpPr>
            <a:spLocks noGrp="1" noChangeArrowheads="1"/>
          </p:cNvSpPr>
          <p:nvPr>
            <p:ph type="sldNum" sz="quarter" idx="5"/>
          </p:nvPr>
        </p:nvSpPr>
        <p:spPr bwMode="auto">
          <a:xfrm>
            <a:off x="4146550" y="9147175"/>
            <a:ext cx="316865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18" tIns="48459" rIns="96918" bIns="48459" numCol="1" anchor="b" anchorCtr="0" compatLnSpc="1">
            <a:prstTxWarp prst="textNoShape">
              <a:avLst/>
            </a:prstTxWarp>
          </a:bodyPr>
          <a:lstStyle>
            <a:lvl1pPr algn="r">
              <a:defRPr sz="1300">
                <a:latin typeface="Arial" pitchFamily="34" charset="0"/>
              </a:defRPr>
            </a:lvl1pPr>
          </a:lstStyle>
          <a:p>
            <a:pPr>
              <a:defRPr/>
            </a:pPr>
            <a:fld id="{F3677BD1-F61E-4A8A-93FD-955EDF7EC03F}" type="slidenum">
              <a:rPr lang="en-US"/>
              <a:pPr>
                <a:defRPr/>
              </a:pPr>
              <a:t>‹#›</a:t>
            </a:fld>
            <a:endParaRPr lang="en-US"/>
          </a:p>
        </p:txBody>
      </p:sp>
    </p:spTree>
    <p:extLst>
      <p:ext uri="{BB962C8B-B14F-4D97-AF65-F5344CB8AC3E}">
        <p14:creationId xmlns:p14="http://schemas.microsoft.com/office/powerpoint/2010/main" val="26208472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rtl="0"/>
            <a:r>
              <a:rPr lang="en-US" sz="1200" kern="1200" dirty="0">
                <a:solidFill>
                  <a:schemeClr val="tx1"/>
                </a:solidFill>
                <a:effectLst/>
                <a:latin typeface="Times New Roman" pitchFamily="18" charset="0"/>
                <a:ea typeface="+mn-ea"/>
                <a:cs typeface="+mn-cs"/>
              </a:rPr>
              <a:t>Pueblos = 'tribus' = otras naciones</a:t>
            </a:r>
            <a:endParaRPr lang="en-US" sz="1000" kern="1200" dirty="0">
              <a:solidFill>
                <a:schemeClr val="tx1"/>
              </a:solidFill>
              <a:effectLst/>
              <a:latin typeface="Times New Roman" pitchFamily="18" charset="0"/>
              <a:ea typeface="+mn-ea"/>
              <a:cs typeface="+mn-cs"/>
            </a:endParaRPr>
          </a:p>
          <a:p>
            <a:pPr lvl="0" algn="l" rtl="0"/>
            <a:r>
              <a:rPr lang="en-US" sz="1200" kern="1200" dirty="0">
                <a:solidFill>
                  <a:schemeClr val="tx1"/>
                </a:solidFill>
                <a:effectLst/>
                <a:latin typeface="Times New Roman" pitchFamily="18" charset="0"/>
                <a:ea typeface="+mn-ea"/>
                <a:cs typeface="+mn-cs"/>
              </a:rPr>
              <a:t>Sabiduría y Entendimiento = Inteligencia y Orientación</a:t>
            </a:r>
            <a:endParaRPr lang="en-US" sz="1000" kern="1200" dirty="0">
              <a:solidFill>
                <a:schemeClr val="tx1"/>
              </a:solidFill>
              <a:effectLst/>
              <a:latin typeface="Times New Roman" pitchFamily="18" charset="0"/>
              <a:ea typeface="+mn-ea"/>
              <a:cs typeface="+mn-cs"/>
            </a:endParaRPr>
          </a:p>
          <a:p>
            <a:pPr lvl="0" algn="l" rtl="0"/>
            <a:r>
              <a:rPr lang="en-US" sz="1200" kern="1200" dirty="0">
                <a:solidFill>
                  <a:schemeClr val="tx1"/>
                </a:solidFill>
                <a:effectLst/>
                <a:latin typeface="Times New Roman" pitchFamily="18" charset="0"/>
                <a:ea typeface="+mn-ea"/>
                <a:cs typeface="+mn-cs"/>
              </a:rPr>
              <a:t>Vista = Naciones mirando: “actuar” (5); "observar" (6)</a:t>
            </a:r>
            <a:endParaRPr lang="en-US" sz="1000" kern="1200" dirty="0">
              <a:solidFill>
                <a:schemeClr val="tx1"/>
              </a:solidFill>
              <a:effectLst/>
              <a:latin typeface="Times New Roman" pitchFamily="18" charset="0"/>
              <a:ea typeface="+mn-ea"/>
              <a:cs typeface="+mn-cs"/>
            </a:endParaRPr>
          </a:p>
          <a:p>
            <a:pPr lvl="1" algn="l" rtl="0"/>
            <a:r>
              <a:rPr lang="en-US" sz="1200" kern="1200" dirty="0">
                <a:solidFill>
                  <a:schemeClr val="tx1"/>
                </a:solidFill>
                <a:effectLst/>
                <a:latin typeface="Times New Roman" pitchFamily="18" charset="0"/>
                <a:ea typeface="+mn-ea"/>
                <a:cs typeface="+mn-cs"/>
              </a:rPr>
              <a:t>Serían testigos del “acto” de obediencia (5); "observar" (6)</a:t>
            </a:r>
            <a:endParaRPr lang="en-US" sz="1000" kern="1200" dirty="0">
              <a:solidFill>
                <a:schemeClr val="tx1"/>
              </a:solidFill>
              <a:effectLst/>
              <a:latin typeface="Times New Roman" pitchFamily="18" charset="0"/>
              <a:ea typeface="+mn-ea"/>
              <a:cs typeface="+mn-cs"/>
            </a:endParaRPr>
          </a:p>
          <a:p>
            <a:pPr lvl="1" algn="l" rtl="0"/>
            <a:r>
              <a:rPr lang="en-US" sz="1200" kern="1200" dirty="0">
                <a:solidFill>
                  <a:schemeClr val="tx1"/>
                </a:solidFill>
                <a:effectLst/>
                <a:latin typeface="Times New Roman" pitchFamily="18" charset="0"/>
                <a:ea typeface="+mn-ea"/>
                <a:cs typeface="+mn-cs"/>
              </a:rPr>
              <a:t>Oirían las leyes (6)</a:t>
            </a:r>
            <a:endParaRPr lang="en-US" sz="1000" kern="1200" dirty="0">
              <a:solidFill>
                <a:schemeClr val="tx1"/>
              </a:solidFill>
              <a:effectLst/>
              <a:latin typeface="Times New Roman" pitchFamily="18" charset="0"/>
              <a:ea typeface="+mn-ea"/>
              <a:cs typeface="+mn-cs"/>
            </a:endParaRPr>
          </a:p>
          <a:p>
            <a:pPr lvl="1" algn="l" rtl="0"/>
            <a:r>
              <a:rPr lang="en-US" sz="1200" kern="1200" dirty="0">
                <a:solidFill>
                  <a:schemeClr val="tx1"/>
                </a:solidFill>
                <a:effectLst/>
                <a:latin typeface="Times New Roman" pitchFamily="18" charset="0"/>
                <a:ea typeface="+mn-ea"/>
                <a:cs typeface="+mn-cs"/>
              </a:rPr>
              <a:t>Verían los resultados (éxito: “que viva” (1)</a:t>
            </a:r>
            <a:endParaRPr lang="en-US" sz="1000" kern="1200" dirty="0">
              <a:solidFill>
                <a:schemeClr val="tx1"/>
              </a:solidFill>
              <a:effectLst/>
              <a:latin typeface="Times New Roman" pitchFamily="18" charset="0"/>
              <a:ea typeface="+mn-ea"/>
              <a:cs typeface="+mn-cs"/>
            </a:endParaRPr>
          </a:p>
          <a:p>
            <a:pPr lvl="1" algn="l" rtl="0"/>
            <a:r>
              <a:rPr lang="en-US" sz="1200" kern="1200" dirty="0">
                <a:solidFill>
                  <a:schemeClr val="tx1"/>
                </a:solidFill>
                <a:effectLst/>
                <a:latin typeface="Times New Roman" pitchFamily="18" charset="0"/>
                <a:ea typeface="+mn-ea"/>
                <a:cs typeface="+mn-cs"/>
              </a:rPr>
              <a:t>Concluirían que Dios estaba involucrado (5)</a:t>
            </a:r>
            <a:endParaRPr lang="en-US" sz="10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lgn="l" rtl="0">
              <a:defRPr/>
            </a:pPr>
            <a:fld id="{F3677BD1-F61E-4A8A-93FD-955EDF7EC03F}" type="slidenum">
              <a:rPr lang="en-US" smtClean="0"/>
              <a:pPr algn="l" rtl="0">
                <a:defRPr/>
              </a:pPr>
              <a:t>1</a:t>
            </a:fld>
            <a:endParaRPr lang="en-US"/>
          </a:p>
        </p:txBody>
      </p:sp>
    </p:spTree>
    <p:extLst>
      <p:ext uri="{BB962C8B-B14F-4D97-AF65-F5344CB8AC3E}">
        <p14:creationId xmlns:p14="http://schemas.microsoft.com/office/powerpoint/2010/main" val="413284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El Apóstol Pablo explica lo que Oseas quiso decir en la sección</a:t>
            </a:r>
            <a:r>
              <a:rPr lang="en-US" baseline="0" dirty="0"/>
              <a:t>su libro a los romanos que aborda la objeción que probablemente era: si los gentiles ahora son bienvenidos a la comunión de Dios, ¿cuál era el punto de la nación judía?</a:t>
            </a:r>
            <a:endParaRPr lang="en-US" dirty="0"/>
          </a:p>
        </p:txBody>
      </p:sp>
      <p:sp>
        <p:nvSpPr>
          <p:cNvPr id="4" name="Slide Number Placeholder 3"/>
          <p:cNvSpPr>
            <a:spLocks noGrp="1"/>
          </p:cNvSpPr>
          <p:nvPr>
            <p:ph type="sldNum" sz="quarter" idx="10"/>
          </p:nvPr>
        </p:nvSpPr>
        <p:spPr/>
        <p:txBody>
          <a:bodyPr/>
          <a:lstStyle/>
          <a:p>
            <a:pPr algn="l" rtl="0">
              <a:defRPr/>
            </a:pPr>
            <a:fld id="{F3677BD1-F61E-4A8A-93FD-955EDF7EC03F}" type="slidenum">
              <a:rPr lang="en-US" smtClean="0"/>
              <a:pPr algn="l" rtl="0">
                <a:defRPr/>
              </a:pPr>
              <a:t>11</a:t>
            </a:fld>
            <a:endParaRPr lang="en-US"/>
          </a:p>
        </p:txBody>
      </p:sp>
    </p:spTree>
    <p:extLst>
      <p:ext uri="{BB962C8B-B14F-4D97-AF65-F5344CB8AC3E}">
        <p14:creationId xmlns:p14="http://schemas.microsoft.com/office/powerpoint/2010/main" val="2998588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Paul continúa un par de capítulos más adelante para citar</a:t>
            </a:r>
            <a:r>
              <a:rPr lang="en-US" baseline="0" dirty="0"/>
              <a:t>del Deuteronomio, explicando que el rechazo de los judíos, la oportunidad de los gentiles de salvarse (relación de pacto con Dios), era lo que Moisés quiso decir con “provocar a celos”.</a:t>
            </a:r>
          </a:p>
          <a:p>
            <a:pPr algn="l" rtl="0"/>
            <a:endParaRPr lang="en-US" baseline="0" dirty="0"/>
          </a:p>
          <a:p>
            <a:pPr algn="l" rtl="0"/>
            <a:r>
              <a:rPr lang="en-US" baseline="0" dirty="0"/>
              <a:t>Bien, entonces los que han obtenido misericordia, los que han sido salvos, tanto judíos como gentiles, los que ahora son llamados Hijos del Dios viviente (ver Juan 1:12 – “…Él les dio potestad de ser hechos hijos de Dios” ; Gal 3:26 – “porque todos sois hijos de Dios por la fe en Cristo Jesús.”)</a:t>
            </a:r>
            <a:endParaRPr lang="en-US" dirty="0"/>
          </a:p>
        </p:txBody>
      </p:sp>
      <p:sp>
        <p:nvSpPr>
          <p:cNvPr id="4" name="Slide Number Placeholder 3"/>
          <p:cNvSpPr>
            <a:spLocks noGrp="1"/>
          </p:cNvSpPr>
          <p:nvPr>
            <p:ph type="sldNum" sz="quarter" idx="10"/>
          </p:nvPr>
        </p:nvSpPr>
        <p:spPr/>
        <p:txBody>
          <a:bodyPr/>
          <a:lstStyle/>
          <a:p>
            <a:pPr algn="l" rtl="0">
              <a:defRPr/>
            </a:pPr>
            <a:fld id="{F3677BD1-F61E-4A8A-93FD-955EDF7EC03F}" type="slidenum">
              <a:rPr lang="en-US" smtClean="0"/>
              <a:pPr algn="l" rtl="0">
                <a:defRPr/>
              </a:pPr>
              <a:t>12</a:t>
            </a:fld>
            <a:endParaRPr lang="en-US"/>
          </a:p>
        </p:txBody>
      </p:sp>
    </p:spTree>
    <p:extLst>
      <p:ext uri="{BB962C8B-B14F-4D97-AF65-F5344CB8AC3E}">
        <p14:creationId xmlns:p14="http://schemas.microsoft.com/office/powerpoint/2010/main" val="247546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aseline="0" dirty="0"/>
              <a:t>Las preguntas que responderemos:</a:t>
            </a:r>
          </a:p>
          <a:p>
            <a:pPr marL="228600" indent="-228600" algn="l" rtl="0">
              <a:buAutoNum type="arabicPeriod"/>
            </a:pPr>
            <a:r>
              <a:rPr lang="en-US" baseline="0" dirty="0"/>
              <a:t>¿Qué iban a ver realmente los “Pueblos” en las leyes israelitas?</a:t>
            </a:r>
          </a:p>
          <a:p>
            <a:pPr marL="228600" indent="-228600" algn="l" rtl="0">
              <a:buAutoNum type="arabicPeriod"/>
            </a:pPr>
            <a:r>
              <a:rPr lang="en-US" baseline="0" dirty="0"/>
              <a:t>¿De qué manera se aplica hoy el contenido de Deuteronomio?</a:t>
            </a:r>
          </a:p>
        </p:txBody>
      </p:sp>
      <p:sp>
        <p:nvSpPr>
          <p:cNvPr id="4" name="Slide Number Placeholder 3"/>
          <p:cNvSpPr>
            <a:spLocks noGrp="1"/>
          </p:cNvSpPr>
          <p:nvPr>
            <p:ph type="sldNum" sz="quarter" idx="10"/>
          </p:nvPr>
        </p:nvSpPr>
        <p:spPr/>
        <p:txBody>
          <a:bodyPr/>
          <a:lstStyle/>
          <a:p>
            <a:pPr algn="l" rtl="0">
              <a:defRPr/>
            </a:pPr>
            <a:fld id="{F3677BD1-F61E-4A8A-93FD-955EDF7EC03F}" type="slidenum">
              <a:rPr lang="en-US" smtClean="0"/>
              <a:pPr algn="l" rtl="0">
                <a:defRPr/>
              </a:pPr>
              <a:t>13</a:t>
            </a:fld>
            <a:endParaRPr lang="en-US"/>
          </a:p>
        </p:txBody>
      </p:sp>
    </p:spTree>
    <p:extLst>
      <p:ext uri="{BB962C8B-B14F-4D97-AF65-F5344CB8AC3E}">
        <p14:creationId xmlns:p14="http://schemas.microsoft.com/office/powerpoint/2010/main" val="3912532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677BD1-F61E-4A8A-93FD-955EDF7EC03F}" type="slidenum">
              <a:rPr lang="en-US" smtClean="0"/>
              <a:pPr>
                <a:defRPr/>
              </a:pPr>
              <a:t>15</a:t>
            </a:fld>
            <a:endParaRPr lang="en-US"/>
          </a:p>
        </p:txBody>
      </p:sp>
    </p:spTree>
    <p:extLst>
      <p:ext uri="{BB962C8B-B14F-4D97-AF65-F5344CB8AC3E}">
        <p14:creationId xmlns:p14="http://schemas.microsoft.com/office/powerpoint/2010/main" val="2682160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amistades,</a:t>
            </a:r>
            <a:r>
              <a:rPr lang="en-US" baseline="0" dirty="0"/>
              <a:t>los compromisos, los lazos estrechos que son “como familia” representan riesgos para nosotros como lo fueron para los israelitas. Pero no es racial o rechazo de parentesco, es solo que deberíamos tener muy poco en común.</a:t>
            </a:r>
          </a:p>
          <a:p>
            <a:pPr algn="l" rtl="0"/>
            <a:endParaRPr lang="en-US" baseline="0" dirty="0"/>
          </a:p>
          <a:p>
            <a:pPr algn="l" rtl="0"/>
            <a:r>
              <a:rPr lang="en-US" baseline="0" dirty="0"/>
              <a:t>Más allá de las relaciones, existen otro tipo de pactos, como la deuda…</a:t>
            </a:r>
            <a:endParaRPr lang="en-US" dirty="0"/>
          </a:p>
        </p:txBody>
      </p:sp>
      <p:sp>
        <p:nvSpPr>
          <p:cNvPr id="4" name="Slide Number Placeholder 3"/>
          <p:cNvSpPr>
            <a:spLocks noGrp="1"/>
          </p:cNvSpPr>
          <p:nvPr>
            <p:ph type="sldNum" sz="quarter" idx="10"/>
          </p:nvPr>
        </p:nvSpPr>
        <p:spPr/>
        <p:txBody>
          <a:bodyPr/>
          <a:lstStyle/>
          <a:p>
            <a:pPr algn="l" rtl="0">
              <a:defRPr/>
            </a:pPr>
            <a:fld id="{F3677BD1-F61E-4A8A-93FD-955EDF7EC03F}" type="slidenum">
              <a:rPr lang="en-US" smtClean="0"/>
              <a:pPr algn="l" rtl="0">
                <a:defRPr/>
              </a:pPr>
              <a:t>19</a:t>
            </a:fld>
            <a:endParaRPr lang="en-US"/>
          </a:p>
        </p:txBody>
      </p:sp>
    </p:spTree>
    <p:extLst>
      <p:ext uri="{BB962C8B-B14F-4D97-AF65-F5344CB8AC3E}">
        <p14:creationId xmlns:p14="http://schemas.microsoft.com/office/powerpoint/2010/main" val="3636372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Debido</a:t>
            </a:r>
            <a:r>
              <a:rPr lang="en-US" baseline="0" dirty="0"/>
              <a:t>el dinero se equipara con gobernar a alguien… y así es como funciona…</a:t>
            </a:r>
            <a:endParaRPr lang="en-US" dirty="0"/>
          </a:p>
        </p:txBody>
      </p:sp>
      <p:sp>
        <p:nvSpPr>
          <p:cNvPr id="4" name="Slide Number Placeholder 3"/>
          <p:cNvSpPr>
            <a:spLocks noGrp="1"/>
          </p:cNvSpPr>
          <p:nvPr>
            <p:ph type="sldNum" sz="quarter" idx="10"/>
          </p:nvPr>
        </p:nvSpPr>
        <p:spPr/>
        <p:txBody>
          <a:bodyPr/>
          <a:lstStyle/>
          <a:p>
            <a:pPr algn="l" rtl="0">
              <a:defRPr/>
            </a:pPr>
            <a:fld id="{F3677BD1-F61E-4A8A-93FD-955EDF7EC03F}" type="slidenum">
              <a:rPr lang="en-US" smtClean="0"/>
              <a:pPr algn="l" rtl="0">
                <a:defRPr/>
              </a:pPr>
              <a:t>20</a:t>
            </a:fld>
            <a:endParaRPr lang="en-US"/>
          </a:p>
        </p:txBody>
      </p:sp>
    </p:spTree>
    <p:extLst>
      <p:ext uri="{BB962C8B-B14F-4D97-AF65-F5344CB8AC3E}">
        <p14:creationId xmlns:p14="http://schemas.microsoft.com/office/powerpoint/2010/main" val="2619771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677BD1-F61E-4A8A-93FD-955EDF7EC03F}" type="slidenum">
              <a:rPr lang="en-US" smtClean="0"/>
              <a:pPr>
                <a:defRPr/>
              </a:pPr>
              <a:t>23</a:t>
            </a:fld>
            <a:endParaRPr lang="en-US"/>
          </a:p>
        </p:txBody>
      </p:sp>
    </p:spTree>
    <p:extLst>
      <p:ext uri="{BB962C8B-B14F-4D97-AF65-F5344CB8AC3E}">
        <p14:creationId xmlns:p14="http://schemas.microsoft.com/office/powerpoint/2010/main" val="1602954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10"/>
          </p:nvPr>
        </p:nvSpPr>
        <p:spPr/>
        <p:txBody>
          <a:bodyPr/>
          <a:lstStyle/>
          <a:p>
            <a:pPr algn="l" rtl="0">
              <a:defRPr/>
            </a:pPr>
            <a:fld id="{F3677BD1-F61E-4A8A-93FD-955EDF7EC03F}" type="slidenum">
              <a:rPr lang="en-US" smtClean="0"/>
              <a:pPr algn="l" rtl="0">
                <a:defRPr/>
              </a:pPr>
              <a:t>24</a:t>
            </a:fld>
            <a:endParaRPr lang="en-US"/>
          </a:p>
        </p:txBody>
      </p:sp>
    </p:spTree>
    <p:extLst>
      <p:ext uri="{BB962C8B-B14F-4D97-AF65-F5344CB8AC3E}">
        <p14:creationId xmlns:p14="http://schemas.microsoft.com/office/powerpoint/2010/main" val="526022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0" i="0" kern="1200" dirty="0">
                <a:solidFill>
                  <a:schemeClr val="tx1"/>
                </a:solidFill>
                <a:effectLst/>
                <a:latin typeface="Times New Roman" pitchFamily="18" charset="0"/>
                <a:ea typeface="+mn-ea"/>
                <a:cs typeface="+mn-cs"/>
              </a:rPr>
              <a:t>Moisés también habló de un</a:t>
            </a:r>
            <a:r>
              <a:rPr lang="en-US" sz="1200" b="0" i="0" kern="1200" baseline="0" dirty="0">
                <a:solidFill>
                  <a:schemeClr val="tx1"/>
                </a:solidFill>
                <a:effectLst/>
                <a:latin typeface="Times New Roman" pitchFamily="18" charset="0"/>
                <a:ea typeface="+mn-ea"/>
                <a:cs typeface="+mn-cs"/>
              </a:rPr>
              <a:t>revelación posterior: “</a:t>
            </a:r>
            <a:r>
              <a:rPr lang="en-US" sz="1200" b="0" i="0" kern="1200" dirty="0">
                <a:solidFill>
                  <a:schemeClr val="tx1"/>
                </a:solidFill>
                <a:effectLst/>
                <a:latin typeface="Times New Roman" pitchFamily="18" charset="0"/>
                <a:ea typeface="+mn-ea"/>
                <a:cs typeface="+mn-cs"/>
              </a:rPr>
              <a:t>Profeta les levantaré de entre sus hermanos como tú, y pondré mis palabras en su boca, y él les hablará todo lo que yo le mande.</a:t>
            </a:r>
            <a:r>
              <a:rPr lang="en-US" sz="1200" b="1" i="0" kern="1200" baseline="30000" dirty="0">
                <a:solidFill>
                  <a:schemeClr val="tx1"/>
                </a:solidFill>
                <a:effectLst/>
                <a:latin typeface="Times New Roman" pitchFamily="18" charset="0"/>
                <a:ea typeface="+mn-ea"/>
                <a:cs typeface="+mn-cs"/>
              </a:rPr>
              <a:t>19</a:t>
            </a:r>
            <a:r>
              <a:rPr lang="en-US" sz="1200" b="0" i="0" kern="1200" dirty="0">
                <a:solidFill>
                  <a:schemeClr val="tx1"/>
                </a:solidFill>
                <a:effectLst/>
                <a:latin typeface="Times New Roman" pitchFamily="18" charset="0"/>
                <a:ea typeface="+mn-ea"/>
                <a:cs typeface="+mn-cs"/>
              </a:rPr>
              <a:t>y será</a:t>
            </a:r>
            <a:r>
              <a:rPr lang="en-US" sz="1200" b="0" i="1" kern="1200" dirty="0">
                <a:solidFill>
                  <a:schemeClr val="tx1"/>
                </a:solidFill>
                <a:effectLst/>
                <a:latin typeface="Times New Roman" pitchFamily="18" charset="0"/>
                <a:ea typeface="+mn-ea"/>
                <a:cs typeface="+mn-cs"/>
              </a:rPr>
              <a:t>que</a:t>
            </a:r>
            <a:r>
              <a:rPr lang="en-US" sz="1200" b="0" i="0" kern="1200" dirty="0">
                <a:solidFill>
                  <a:schemeClr val="tx1"/>
                </a:solidFill>
                <a:effectLst/>
                <a:latin typeface="Times New Roman" pitchFamily="18" charset="0"/>
                <a:ea typeface="+mn-ea"/>
                <a:cs typeface="+mn-cs"/>
              </a:rPr>
              <a:t>cualquiera que no escuche mis palabras, que él habla en mi nombre, yo le demandaré</a:t>
            </a:r>
            <a:r>
              <a:rPr lang="en-US" sz="1200" b="0" i="1" kern="1200" dirty="0">
                <a:solidFill>
                  <a:schemeClr val="tx1"/>
                </a:solidFill>
                <a:effectLst/>
                <a:latin typeface="Times New Roman" pitchFamily="18" charset="0"/>
                <a:ea typeface="+mn-ea"/>
                <a:cs typeface="+mn-cs"/>
              </a:rPr>
              <a:t>eso</a:t>
            </a:r>
            <a:r>
              <a:rPr lang="en-US" sz="1200" b="0" i="0" kern="1200" dirty="0">
                <a:solidFill>
                  <a:schemeClr val="tx1"/>
                </a:solidFill>
                <a:effectLst/>
                <a:latin typeface="Times New Roman" pitchFamily="18" charset="0"/>
                <a:ea typeface="+mn-ea"/>
                <a:cs typeface="+mn-cs"/>
              </a:rPr>
              <a:t>de él." –</a:t>
            </a:r>
            <a:r>
              <a:rPr lang="en-US" sz="1200" b="0" i="0" kern="1200" dirty="0" err="1">
                <a:solidFill>
                  <a:schemeClr val="tx1"/>
                </a:solidFill>
                <a:effectLst/>
                <a:latin typeface="Times New Roman" pitchFamily="18" charset="0"/>
                <a:ea typeface="+mn-ea"/>
                <a:cs typeface="+mn-cs"/>
              </a:rPr>
              <a:t>Deuteronomio</a:t>
            </a:r>
            <a:r>
              <a:rPr lang="en-US" sz="1200" b="0" i="0" kern="1200" dirty="0">
                <a:solidFill>
                  <a:schemeClr val="tx1"/>
                </a:solidFill>
                <a:effectLst/>
                <a:latin typeface="Times New Roman" pitchFamily="18" charset="0"/>
                <a:ea typeface="+mn-ea"/>
                <a:cs typeface="+mn-cs"/>
              </a:rPr>
              <a:t>18:18-19</a:t>
            </a:r>
            <a:endParaRPr lang="en-US" dirty="0"/>
          </a:p>
        </p:txBody>
      </p:sp>
      <p:sp>
        <p:nvSpPr>
          <p:cNvPr id="4" name="Slide Number Placeholder 3"/>
          <p:cNvSpPr>
            <a:spLocks noGrp="1"/>
          </p:cNvSpPr>
          <p:nvPr>
            <p:ph type="sldNum" sz="quarter" idx="10"/>
          </p:nvPr>
        </p:nvSpPr>
        <p:spPr/>
        <p:txBody>
          <a:bodyPr/>
          <a:lstStyle/>
          <a:p>
            <a:pPr algn="l" rtl="0">
              <a:defRPr/>
            </a:pPr>
            <a:fld id="{F3677BD1-F61E-4A8A-93FD-955EDF7EC03F}" type="slidenum">
              <a:rPr lang="en-US" smtClean="0"/>
              <a:pPr algn="l" rtl="0">
                <a:defRPr/>
              </a:pPr>
              <a:t>26</a:t>
            </a:fld>
            <a:endParaRPr lang="en-US"/>
          </a:p>
        </p:txBody>
      </p:sp>
    </p:spTree>
    <p:extLst>
      <p:ext uri="{BB962C8B-B14F-4D97-AF65-F5344CB8AC3E}">
        <p14:creationId xmlns:p14="http://schemas.microsoft.com/office/powerpoint/2010/main" val="1231661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0" i="0" kern="1200" dirty="0">
                <a:solidFill>
                  <a:schemeClr val="tx1"/>
                </a:solidFill>
                <a:effectLst/>
                <a:latin typeface="Times New Roman" pitchFamily="18" charset="0"/>
                <a:ea typeface="+mn-ea"/>
                <a:cs typeface="+mn-cs"/>
              </a:rPr>
              <a:t>Moisés también habló de un</a:t>
            </a:r>
            <a:r>
              <a:rPr lang="en-US" sz="1200" b="0" i="0" kern="1200" baseline="0" dirty="0">
                <a:solidFill>
                  <a:schemeClr val="tx1"/>
                </a:solidFill>
                <a:effectLst/>
                <a:latin typeface="Times New Roman" pitchFamily="18" charset="0"/>
                <a:ea typeface="+mn-ea"/>
                <a:cs typeface="+mn-cs"/>
              </a:rPr>
              <a:t>revelación posterior: “</a:t>
            </a:r>
            <a:r>
              <a:rPr lang="en-US" sz="1200" b="0" i="0" kern="1200" dirty="0">
                <a:solidFill>
                  <a:schemeClr val="tx1"/>
                </a:solidFill>
                <a:effectLst/>
                <a:latin typeface="Times New Roman" pitchFamily="18" charset="0"/>
                <a:ea typeface="+mn-ea"/>
                <a:cs typeface="+mn-cs"/>
              </a:rPr>
              <a:t>Profeta les levantaré de entre sus hermanos como tú, y pondré mis palabras en su boca, y él les hablará todo lo que yo le mande.</a:t>
            </a:r>
            <a:r>
              <a:rPr lang="en-US" sz="1200" b="1" i="0" kern="1200" baseline="30000" dirty="0">
                <a:solidFill>
                  <a:schemeClr val="tx1"/>
                </a:solidFill>
                <a:effectLst/>
                <a:latin typeface="Times New Roman" pitchFamily="18" charset="0"/>
                <a:ea typeface="+mn-ea"/>
                <a:cs typeface="+mn-cs"/>
              </a:rPr>
              <a:t>19</a:t>
            </a:r>
            <a:r>
              <a:rPr lang="en-US" sz="1200" b="0" i="0" kern="1200" dirty="0">
                <a:solidFill>
                  <a:schemeClr val="tx1"/>
                </a:solidFill>
                <a:effectLst/>
                <a:latin typeface="Times New Roman" pitchFamily="18" charset="0"/>
                <a:ea typeface="+mn-ea"/>
                <a:cs typeface="+mn-cs"/>
              </a:rPr>
              <a:t>y será</a:t>
            </a:r>
            <a:r>
              <a:rPr lang="en-US" sz="1200" b="0" i="1" kern="1200" dirty="0">
                <a:solidFill>
                  <a:schemeClr val="tx1"/>
                </a:solidFill>
                <a:effectLst/>
                <a:latin typeface="Times New Roman" pitchFamily="18" charset="0"/>
                <a:ea typeface="+mn-ea"/>
                <a:cs typeface="+mn-cs"/>
              </a:rPr>
              <a:t>que</a:t>
            </a:r>
            <a:r>
              <a:rPr lang="en-US" sz="1200" b="0" i="0" kern="1200" dirty="0">
                <a:solidFill>
                  <a:schemeClr val="tx1"/>
                </a:solidFill>
                <a:effectLst/>
                <a:latin typeface="Times New Roman" pitchFamily="18" charset="0"/>
                <a:ea typeface="+mn-ea"/>
                <a:cs typeface="+mn-cs"/>
              </a:rPr>
              <a:t>cualquiera que no escuche mis palabras, que él habla en mi nombre, yo le demandaré</a:t>
            </a:r>
            <a:r>
              <a:rPr lang="en-US" sz="1200" b="0" i="1" kern="1200" dirty="0">
                <a:solidFill>
                  <a:schemeClr val="tx1"/>
                </a:solidFill>
                <a:effectLst/>
                <a:latin typeface="Times New Roman" pitchFamily="18" charset="0"/>
                <a:ea typeface="+mn-ea"/>
                <a:cs typeface="+mn-cs"/>
              </a:rPr>
              <a:t>eso</a:t>
            </a:r>
            <a:r>
              <a:rPr lang="en-US" sz="1200" b="0" i="0" kern="1200" dirty="0">
                <a:solidFill>
                  <a:schemeClr val="tx1"/>
                </a:solidFill>
                <a:effectLst/>
                <a:latin typeface="Times New Roman" pitchFamily="18" charset="0"/>
                <a:ea typeface="+mn-ea"/>
                <a:cs typeface="+mn-cs"/>
              </a:rPr>
              <a:t>de él." –</a:t>
            </a:r>
            <a:r>
              <a:rPr lang="en-US" sz="1200" b="0" i="0" kern="1200" dirty="0" err="1">
                <a:solidFill>
                  <a:schemeClr val="tx1"/>
                </a:solidFill>
                <a:effectLst/>
                <a:latin typeface="Times New Roman" pitchFamily="18" charset="0"/>
                <a:ea typeface="+mn-ea"/>
                <a:cs typeface="+mn-cs"/>
              </a:rPr>
              <a:t>Deuteronomio</a:t>
            </a:r>
            <a:r>
              <a:rPr lang="en-US" sz="1200" b="0" i="0" kern="1200" dirty="0">
                <a:solidFill>
                  <a:schemeClr val="tx1"/>
                </a:solidFill>
                <a:effectLst/>
                <a:latin typeface="Times New Roman" pitchFamily="18" charset="0"/>
                <a:ea typeface="+mn-ea"/>
                <a:cs typeface="+mn-cs"/>
              </a:rPr>
              <a:t>18:18-19</a:t>
            </a:r>
            <a:endParaRPr lang="en-US" dirty="0"/>
          </a:p>
        </p:txBody>
      </p:sp>
      <p:sp>
        <p:nvSpPr>
          <p:cNvPr id="4" name="Slide Number Placeholder 3"/>
          <p:cNvSpPr>
            <a:spLocks noGrp="1"/>
          </p:cNvSpPr>
          <p:nvPr>
            <p:ph type="sldNum" sz="quarter" idx="10"/>
          </p:nvPr>
        </p:nvSpPr>
        <p:spPr/>
        <p:txBody>
          <a:bodyPr/>
          <a:lstStyle/>
          <a:p>
            <a:pPr algn="l" rtl="0">
              <a:defRPr/>
            </a:pPr>
            <a:fld id="{F3677BD1-F61E-4A8A-93FD-955EDF7EC03F}" type="slidenum">
              <a:rPr lang="en-US" smtClean="0"/>
              <a:pPr algn="l" rtl="0">
                <a:defRPr/>
              </a:pPr>
              <a:t>27</a:t>
            </a:fld>
            <a:endParaRPr lang="en-US"/>
          </a:p>
        </p:txBody>
      </p:sp>
    </p:spTree>
    <p:extLst>
      <p:ext uri="{BB962C8B-B14F-4D97-AF65-F5344CB8AC3E}">
        <p14:creationId xmlns:p14="http://schemas.microsoft.com/office/powerpoint/2010/main" val="280639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rtl="0"/>
            <a:r>
              <a:rPr lang="en-US" sz="1200" b="1" kern="1200" baseline="0" dirty="0">
                <a:solidFill>
                  <a:schemeClr val="tx1"/>
                </a:solidFill>
                <a:effectLst/>
                <a:latin typeface="Times New Roman" pitchFamily="18" charset="0"/>
                <a:ea typeface="+mn-ea"/>
                <a:cs typeface="+mn-cs"/>
              </a:rPr>
              <a:t>Las naciones gentiles quedarían impresionadas por lo que vieron ("la vista del pueblo") en él. Y podrían incluso 'escuchar' algo de la Ley (vs. 6), más allá de ser testigos de la obediencia de los israelitas.</a:t>
            </a:r>
          </a:p>
          <a:p>
            <a:pPr lvl="0" algn="l" rtl="0"/>
            <a:endParaRPr lang="en-US" sz="1200" b="1" kern="1200" baseline="0" dirty="0">
              <a:solidFill>
                <a:schemeClr val="tx1"/>
              </a:solidFill>
              <a:effectLst/>
              <a:latin typeface="Times New Roman" pitchFamily="18" charset="0"/>
              <a:ea typeface="+mn-ea"/>
              <a:cs typeface="+mn-cs"/>
            </a:endParaRPr>
          </a:p>
          <a:p>
            <a:pPr lvl="0" algn="l" rtl="0"/>
            <a:r>
              <a:rPr lang="en-US" sz="1200" b="1" kern="1200" baseline="0" dirty="0">
                <a:solidFill>
                  <a:schemeClr val="tx1"/>
                </a:solidFill>
                <a:effectLst/>
                <a:latin typeface="Times New Roman" pitchFamily="18" charset="0"/>
                <a:ea typeface="+mn-ea"/>
                <a:cs typeface="+mn-cs"/>
              </a:rPr>
              <a:t>Entonces que W</a:t>
            </a:r>
            <a:r>
              <a:rPr lang="en-US" sz="1200" b="1" kern="1200" dirty="0">
                <a:solidFill>
                  <a:schemeClr val="tx1"/>
                </a:solidFill>
                <a:effectLst/>
                <a:latin typeface="Times New Roman" pitchFamily="18" charset="0"/>
                <a:ea typeface="+mn-ea"/>
                <a:cs typeface="+mn-cs"/>
              </a:rPr>
              <a:t>isdom verían/oirían los “Pueblos” en esta Ley</a:t>
            </a:r>
            <a:r>
              <a:rPr lang="en-US" sz="1200" b="1" kern="1200" baseline="0" dirty="0">
                <a:solidFill>
                  <a:schemeClr val="tx1"/>
                </a:solidFill>
                <a:effectLst/>
                <a:latin typeface="Times New Roman" pitchFamily="18" charset="0"/>
                <a:ea typeface="+mn-ea"/>
                <a:cs typeface="+mn-cs"/>
              </a:rPr>
              <a:t>dada (otra vez) por Moisés</a:t>
            </a:r>
            <a:r>
              <a:rPr lang="en-US" sz="1200" b="1" kern="1200" dirty="0">
                <a:solidFill>
                  <a:schemeClr val="tx1"/>
                </a:solidFill>
                <a:effectLst/>
                <a:latin typeface="Times New Roman" pitchFamily="18" charset="0"/>
                <a:ea typeface="+mn-ea"/>
                <a:cs typeface="+mn-cs"/>
              </a:rPr>
              <a:t>?</a:t>
            </a:r>
            <a:r>
              <a:rPr lang="en-US" sz="1200" b="1" kern="1200" baseline="0" dirty="0">
                <a:solidFill>
                  <a:schemeClr val="tx1"/>
                </a:solidFill>
                <a:effectLst/>
                <a:latin typeface="Times New Roman" pitchFamily="18" charset="0"/>
                <a:ea typeface="+mn-ea"/>
                <a:cs typeface="+mn-cs"/>
              </a:rPr>
              <a:t>¿Sigue siendo "sabio"? ¿Se aplica a nosotros (y quiénes somos nosotros)?</a:t>
            </a:r>
          </a:p>
          <a:p>
            <a:pPr lvl="0" algn="l" rtl="0"/>
            <a:endParaRPr lang="en-US" sz="1200" b="1" kern="1200" baseline="0" dirty="0">
              <a:solidFill>
                <a:schemeClr val="tx1"/>
              </a:solidFill>
              <a:effectLst/>
              <a:latin typeface="Times New Roman" pitchFamily="18" charset="0"/>
              <a:ea typeface="+mn-ea"/>
              <a:cs typeface="+mn-cs"/>
            </a:endParaRPr>
          </a:p>
          <a:p>
            <a:pPr lvl="0" algn="l" rtl="0"/>
            <a:r>
              <a:rPr lang="en-US" sz="1200" b="1" kern="1200" baseline="0" dirty="0">
                <a:solidFill>
                  <a:schemeClr val="tx1"/>
                </a:solidFill>
                <a:effectLst/>
                <a:latin typeface="Times New Roman" pitchFamily="18" charset="0"/>
                <a:ea typeface="+mn-ea"/>
                <a:cs typeface="+mn-cs"/>
              </a:rPr>
              <a:t>Tenga en cuenta también, que</a:t>
            </a:r>
            <a:r>
              <a:rPr lang="en-US" sz="1200" b="1" kern="1200" dirty="0">
                <a:solidFill>
                  <a:schemeClr val="tx1"/>
                </a:solidFill>
                <a:effectLst/>
                <a:latin typeface="Times New Roman" pitchFamily="18" charset="0"/>
                <a:ea typeface="+mn-ea"/>
                <a:cs typeface="+mn-cs"/>
              </a:rPr>
              <a:t>había un</a:t>
            </a:r>
            <a:r>
              <a:rPr lang="en-US" sz="1200" b="1" kern="1200" baseline="0" dirty="0">
                <a:solidFill>
                  <a:schemeClr val="tx1"/>
                </a:solidFill>
                <a:effectLst/>
                <a:latin typeface="Times New Roman" pitchFamily="18" charset="0"/>
                <a:ea typeface="+mn-ea"/>
                <a:cs typeface="+mn-cs"/>
              </a:rPr>
              <a:t>función evangelizadora también.</a:t>
            </a:r>
            <a:endParaRPr lang="en-US" sz="1200" b="1" kern="1200" dirty="0">
              <a:solidFill>
                <a:schemeClr val="tx1"/>
              </a:solidFill>
              <a:effectLst/>
              <a:latin typeface="Times New Roman" pitchFamily="18" charset="0"/>
              <a:ea typeface="+mn-ea"/>
              <a:cs typeface="+mn-cs"/>
            </a:endParaRPr>
          </a:p>
          <a:p>
            <a:pPr lvl="0" algn="l" rtl="0"/>
            <a:endParaRPr lang="en-US" sz="1200" b="1" kern="1200" dirty="0">
              <a:solidFill>
                <a:schemeClr val="tx1"/>
              </a:solidFill>
              <a:effectLst/>
              <a:latin typeface="Times New Roman" pitchFamily="18" charset="0"/>
              <a:ea typeface="+mn-ea"/>
              <a:cs typeface="+mn-cs"/>
            </a:endParaRPr>
          </a:p>
          <a:p>
            <a:pPr lvl="0" algn="l" rtl="0"/>
            <a:r>
              <a:rPr lang="en-US" sz="1200" b="1" kern="1200" dirty="0">
                <a:solidFill>
                  <a:schemeClr val="tx1"/>
                </a:solidFill>
                <a:effectLst/>
                <a:latin typeface="Times New Roman" pitchFamily="18" charset="0"/>
                <a:ea typeface="+mn-ea"/>
                <a:cs typeface="+mn-cs"/>
              </a:rPr>
              <a:t>cuales fueron algunos de estos</a:t>
            </a:r>
            <a:r>
              <a:rPr lang="en-US" sz="1200" b="1" kern="1200" baseline="0" dirty="0">
                <a:solidFill>
                  <a:schemeClr val="tx1"/>
                </a:solidFill>
                <a:effectLst/>
                <a:latin typeface="Times New Roman" pitchFamily="18" charset="0"/>
                <a:ea typeface="+mn-ea"/>
                <a:cs typeface="+mn-cs"/>
              </a:rPr>
              <a:t>Leyes.</a:t>
            </a:r>
            <a:endParaRPr lang="en-US" dirty="0"/>
          </a:p>
        </p:txBody>
      </p:sp>
      <p:sp>
        <p:nvSpPr>
          <p:cNvPr id="4" name="Slide Number Placeholder 3"/>
          <p:cNvSpPr>
            <a:spLocks noGrp="1"/>
          </p:cNvSpPr>
          <p:nvPr>
            <p:ph type="sldNum" sz="quarter" idx="10"/>
          </p:nvPr>
        </p:nvSpPr>
        <p:spPr/>
        <p:txBody>
          <a:bodyPr/>
          <a:lstStyle/>
          <a:p>
            <a:pPr algn="l" rtl="0">
              <a:defRPr/>
            </a:pPr>
            <a:fld id="{F3677BD1-F61E-4A8A-93FD-955EDF7EC03F}" type="slidenum">
              <a:rPr lang="en-US" smtClean="0"/>
              <a:pPr algn="l" rtl="0">
                <a:defRPr/>
              </a:pPr>
              <a:t>2</a:t>
            </a:fld>
            <a:endParaRPr lang="en-US"/>
          </a:p>
        </p:txBody>
      </p:sp>
    </p:spTree>
    <p:extLst>
      <p:ext uri="{BB962C8B-B14F-4D97-AF65-F5344CB8AC3E}">
        <p14:creationId xmlns:p14="http://schemas.microsoft.com/office/powerpoint/2010/main" val="858763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10"/>
          </p:nvPr>
        </p:nvSpPr>
        <p:spPr/>
        <p:txBody>
          <a:bodyPr/>
          <a:lstStyle/>
          <a:p>
            <a:pPr algn="l" rtl="0">
              <a:defRPr/>
            </a:pPr>
            <a:fld id="{F3677BD1-F61E-4A8A-93FD-955EDF7EC03F}" type="slidenum">
              <a:rPr lang="en-US" smtClean="0"/>
              <a:pPr algn="l" rtl="0">
                <a:defRPr/>
              </a:pPr>
              <a:t>29</a:t>
            </a:fld>
            <a:endParaRPr lang="en-US"/>
          </a:p>
        </p:txBody>
      </p:sp>
    </p:spTree>
    <p:extLst>
      <p:ext uri="{BB962C8B-B14F-4D97-AF65-F5344CB8AC3E}">
        <p14:creationId xmlns:p14="http://schemas.microsoft.com/office/powerpoint/2010/main" val="116821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677BD1-F61E-4A8A-93FD-955EDF7EC03F}" type="slidenum">
              <a:rPr lang="en-US" smtClean="0"/>
              <a:pPr>
                <a:defRPr/>
              </a:pPr>
              <a:t>30</a:t>
            </a:fld>
            <a:endParaRPr lang="en-US"/>
          </a:p>
        </p:txBody>
      </p:sp>
    </p:spTree>
    <p:extLst>
      <p:ext uri="{BB962C8B-B14F-4D97-AF65-F5344CB8AC3E}">
        <p14:creationId xmlns:p14="http://schemas.microsoft.com/office/powerpoint/2010/main" val="327564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rtl="0"/>
            <a:r>
              <a:rPr lang="en-US" sz="1200" b="1" kern="1200" dirty="0">
                <a:solidFill>
                  <a:schemeClr val="tx1"/>
                </a:solidFill>
                <a:effectLst/>
                <a:latin typeface="Times New Roman" pitchFamily="18" charset="0"/>
                <a:ea typeface="+mn-ea"/>
                <a:cs typeface="+mn-cs"/>
              </a:rPr>
              <a:t>Solo en el libro de Deuteronomio, hay muchas leyes prácticas (probablemente que apoyan a progresistas y conservadores).</a:t>
            </a:r>
            <a:r>
              <a:rPr lang="en-US" sz="1200" b="1" kern="1200" baseline="0" dirty="0">
                <a:solidFill>
                  <a:schemeClr val="tx1"/>
                </a:solidFill>
                <a:effectLst/>
                <a:latin typeface="Times New Roman" pitchFamily="18" charset="0"/>
                <a:ea typeface="+mn-ea"/>
                <a:cs typeface="+mn-cs"/>
              </a:rPr>
              <a:t>Aquí hay algunos ejemplos, todos de Deuteronomio.</a:t>
            </a:r>
          </a:p>
          <a:p>
            <a:pPr lvl="0" algn="l" rtl="0"/>
            <a:endParaRPr lang="en-US" sz="1200" b="1" kern="1200" baseline="0" dirty="0">
              <a:solidFill>
                <a:schemeClr val="tx1"/>
              </a:solidFill>
              <a:effectLst/>
              <a:latin typeface="Times New Roman" pitchFamily="18" charset="0"/>
              <a:ea typeface="+mn-ea"/>
              <a:cs typeface="+mn-cs"/>
            </a:endParaRPr>
          </a:p>
          <a:p>
            <a:pPr lvl="0" algn="l" rtl="0"/>
            <a:r>
              <a:rPr lang="en-US" sz="1200" b="1" kern="1200" baseline="0" dirty="0">
                <a:solidFill>
                  <a:schemeClr val="tx1"/>
                </a:solidFill>
                <a:effectLst/>
                <a:latin typeface="Times New Roman" pitchFamily="18" charset="0"/>
                <a:ea typeface="+mn-ea"/>
                <a:cs typeface="+mn-cs"/>
              </a:rPr>
              <a:t>Entonces, ¿es eso w</a:t>
            </a:r>
            <a:r>
              <a:rPr lang="en-US" sz="1200" b="1" kern="1200" dirty="0">
                <a:solidFill>
                  <a:schemeClr val="tx1"/>
                </a:solidFill>
                <a:effectLst/>
                <a:latin typeface="Times New Roman" pitchFamily="18" charset="0"/>
                <a:ea typeface="+mn-ea"/>
                <a:cs typeface="+mn-cs"/>
              </a:rPr>
              <a:t>¿Qué sabiduría verían los Pueblos?</a:t>
            </a:r>
            <a:r>
              <a:rPr lang="en-US" sz="1200" b="0" kern="1200" baseline="0" dirty="0">
                <a:solidFill>
                  <a:schemeClr val="tx1"/>
                </a:solidFill>
                <a:effectLst/>
                <a:latin typeface="Times New Roman" pitchFamily="18" charset="0"/>
                <a:ea typeface="+mn-ea"/>
                <a:cs typeface="+mn-cs"/>
              </a:rPr>
              <a:t>-- Es p</a:t>
            </a:r>
            <a:r>
              <a:rPr lang="en-US" sz="1200" kern="1200" dirty="0">
                <a:solidFill>
                  <a:schemeClr val="tx1"/>
                </a:solidFill>
                <a:effectLst/>
                <a:latin typeface="Times New Roman" pitchFamily="18" charset="0"/>
                <a:ea typeface="+mn-ea"/>
                <a:cs typeface="+mn-cs"/>
              </a:rPr>
              <a:t>robablemente</a:t>
            </a:r>
            <a:r>
              <a:rPr lang="en-US" sz="1200" kern="1200" baseline="0" dirty="0">
                <a:solidFill>
                  <a:schemeClr val="tx1"/>
                </a:solidFill>
                <a:effectLst/>
                <a:latin typeface="Times New Roman" pitchFamily="18" charset="0"/>
                <a:ea typeface="+mn-ea"/>
                <a:cs typeface="+mn-cs"/>
              </a:rPr>
              <a:t>norte</a:t>
            </a:r>
            <a:r>
              <a:rPr lang="en-US" sz="1200" kern="1200" dirty="0">
                <a:solidFill>
                  <a:schemeClr val="tx1"/>
                </a:solidFill>
                <a:effectLst/>
                <a:latin typeface="Times New Roman" pitchFamily="18" charset="0"/>
                <a:ea typeface="+mn-ea"/>
                <a:cs typeface="+mn-cs"/>
              </a:rPr>
              <a:t>o los detalles de los rituales religiosos</a:t>
            </a:r>
            <a:r>
              <a:rPr lang="en-US" sz="1200" kern="1200" baseline="0" dirty="0">
                <a:solidFill>
                  <a:schemeClr val="tx1"/>
                </a:solidFill>
                <a:effectLst/>
                <a:latin typeface="Times New Roman" pitchFamily="18" charset="0"/>
                <a:ea typeface="+mn-ea"/>
                <a:cs typeface="+mn-cs"/>
              </a:rPr>
              <a:t>o códigos civiles... aunque mantuvo ocupados a los rabinos a lo largo de la historia...</a:t>
            </a:r>
          </a:p>
          <a:p>
            <a:pPr lvl="0" algn="l" rtl="0"/>
            <a:endParaRPr lang="en-US" sz="1200" kern="1200" baseline="0" dirty="0">
              <a:solidFill>
                <a:schemeClr val="tx1"/>
              </a:solidFill>
              <a:effectLst/>
              <a:latin typeface="Times New Roman" pitchFamily="18" charset="0"/>
              <a:ea typeface="+mn-ea"/>
              <a:cs typeface="+mn-cs"/>
            </a:endParaRPr>
          </a:p>
          <a:p>
            <a:pPr lvl="0" algn="l" rtl="0"/>
            <a:endParaRPr lang="en-US" dirty="0"/>
          </a:p>
        </p:txBody>
      </p:sp>
      <p:sp>
        <p:nvSpPr>
          <p:cNvPr id="4" name="Slide Number Placeholder 3"/>
          <p:cNvSpPr>
            <a:spLocks noGrp="1"/>
          </p:cNvSpPr>
          <p:nvPr>
            <p:ph type="sldNum" sz="quarter" idx="10"/>
          </p:nvPr>
        </p:nvSpPr>
        <p:spPr/>
        <p:txBody>
          <a:bodyPr/>
          <a:lstStyle/>
          <a:p>
            <a:pPr algn="l" rtl="0">
              <a:defRPr/>
            </a:pPr>
            <a:fld id="{F3677BD1-F61E-4A8A-93FD-955EDF7EC03F}" type="slidenum">
              <a:rPr lang="en-US" smtClean="0"/>
              <a:pPr algn="l" rtl="0">
                <a:defRPr/>
              </a:pPr>
              <a:t>3</a:t>
            </a:fld>
            <a:endParaRPr lang="en-US"/>
          </a:p>
        </p:txBody>
      </p:sp>
    </p:spTree>
    <p:extLst>
      <p:ext uri="{BB962C8B-B14F-4D97-AF65-F5344CB8AC3E}">
        <p14:creationId xmlns:p14="http://schemas.microsoft.com/office/powerpoint/2010/main" val="4082999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Primero, tenga en cuenta que este</a:t>
            </a:r>
            <a:r>
              <a:rPr lang="en-US" baseline="0" dirty="0"/>
              <a:t>La ley fue dada solo a los israelitas de ese día…</a:t>
            </a:r>
            <a:endParaRPr lang="en-US" dirty="0"/>
          </a:p>
        </p:txBody>
      </p:sp>
      <p:sp>
        <p:nvSpPr>
          <p:cNvPr id="4" name="Slide Number Placeholder 3"/>
          <p:cNvSpPr>
            <a:spLocks noGrp="1"/>
          </p:cNvSpPr>
          <p:nvPr>
            <p:ph type="sldNum" sz="quarter" idx="10"/>
          </p:nvPr>
        </p:nvSpPr>
        <p:spPr/>
        <p:txBody>
          <a:bodyPr/>
          <a:lstStyle/>
          <a:p>
            <a:pPr algn="l" rtl="0">
              <a:defRPr/>
            </a:pPr>
            <a:fld id="{F3677BD1-F61E-4A8A-93FD-955EDF7EC03F}" type="slidenum">
              <a:rPr lang="en-US" smtClean="0"/>
              <a:pPr algn="l" rtl="0">
                <a:defRPr/>
              </a:pPr>
              <a:t>4</a:t>
            </a:fld>
            <a:endParaRPr lang="en-US"/>
          </a:p>
        </p:txBody>
      </p:sp>
    </p:spTree>
    <p:extLst>
      <p:ext uri="{BB962C8B-B14F-4D97-AF65-F5344CB8AC3E}">
        <p14:creationId xmlns:p14="http://schemas.microsoft.com/office/powerpoint/2010/main" val="122052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10"/>
          </p:nvPr>
        </p:nvSpPr>
        <p:spPr/>
        <p:txBody>
          <a:bodyPr/>
          <a:lstStyle/>
          <a:p>
            <a:pPr algn="l" rtl="0">
              <a:defRPr/>
            </a:pPr>
            <a:fld id="{F3677BD1-F61E-4A8A-93FD-955EDF7EC03F}" type="slidenum">
              <a:rPr lang="en-US" smtClean="0"/>
              <a:pPr algn="l" rtl="0">
                <a:defRPr/>
              </a:pPr>
              <a:t>5</a:t>
            </a:fld>
            <a:endParaRPr lang="en-US"/>
          </a:p>
        </p:txBody>
      </p:sp>
    </p:spTree>
    <p:extLst>
      <p:ext uri="{BB962C8B-B14F-4D97-AF65-F5344CB8AC3E}">
        <p14:creationId xmlns:p14="http://schemas.microsoft.com/office/powerpoint/2010/main" val="3002459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Tenga en cuenta las palabras similares: una cita obvia para hacer una</a:t>
            </a:r>
            <a:r>
              <a:rPr lang="en-US" baseline="0" dirty="0"/>
              <a:t>paralelo entre un “pueblo de Dios” actual y los israelitas. Ahora son “los que han obtenido misericordia”.</a:t>
            </a:r>
          </a:p>
          <a:p>
            <a:pPr algn="l" rtl="0"/>
            <a:endParaRPr lang="en-US" baseline="0" dirty="0"/>
          </a:p>
          <a:p>
            <a:pPr algn="l" rtl="0"/>
            <a:r>
              <a:rPr lang="en-US" dirty="0"/>
              <a:t>Lectura</a:t>
            </a:r>
            <a:r>
              <a:rPr lang="en-US" baseline="0" dirty="0"/>
              <a:t>En 1 Pedro 2, (vs. 12) hay un propósito similar servido por el comportamiento del pueblo de Dios. Una vez más están enseñando a los gentiles.</a:t>
            </a:r>
            <a:endParaRPr lang="en-US" dirty="0"/>
          </a:p>
        </p:txBody>
      </p:sp>
      <p:sp>
        <p:nvSpPr>
          <p:cNvPr id="4" name="Slide Number Placeholder 3"/>
          <p:cNvSpPr>
            <a:spLocks noGrp="1"/>
          </p:cNvSpPr>
          <p:nvPr>
            <p:ph type="sldNum" sz="quarter" idx="10"/>
          </p:nvPr>
        </p:nvSpPr>
        <p:spPr/>
        <p:txBody>
          <a:bodyPr/>
          <a:lstStyle/>
          <a:p>
            <a:pPr algn="l" rtl="0">
              <a:defRPr/>
            </a:pPr>
            <a:fld id="{F3677BD1-F61E-4A8A-93FD-955EDF7EC03F}" type="slidenum">
              <a:rPr lang="en-US" smtClean="0"/>
              <a:pPr algn="l" rtl="0">
                <a:defRPr/>
              </a:pPr>
              <a:t>7</a:t>
            </a:fld>
            <a:endParaRPr lang="en-US"/>
          </a:p>
        </p:txBody>
      </p:sp>
    </p:spTree>
    <p:extLst>
      <p:ext uri="{BB962C8B-B14F-4D97-AF65-F5344CB8AC3E}">
        <p14:creationId xmlns:p14="http://schemas.microsoft.com/office/powerpoint/2010/main" val="281900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Da vueltas</a:t>
            </a:r>
            <a:r>
              <a:rPr lang="en-US" baseline="0" dirty="0"/>
              <a:t>se destaca que el mismo Moisés explicó lo que sucedería con el “pueblo de Dios”, en el Cántico de Moisés que Dios le dijo que escribiera al final del libro de Deuteronomio… un cántico que los israelitas debían aprender y cantar (Dt 31: 19) como “testigo contra sí mismo”. (La siguiente diapositiva)</a:t>
            </a:r>
            <a:endParaRPr lang="en-US" dirty="0"/>
          </a:p>
        </p:txBody>
      </p:sp>
      <p:sp>
        <p:nvSpPr>
          <p:cNvPr id="4" name="Slide Number Placeholder 3"/>
          <p:cNvSpPr>
            <a:spLocks noGrp="1"/>
          </p:cNvSpPr>
          <p:nvPr>
            <p:ph type="sldNum" sz="quarter" idx="10"/>
          </p:nvPr>
        </p:nvSpPr>
        <p:spPr/>
        <p:txBody>
          <a:bodyPr/>
          <a:lstStyle/>
          <a:p>
            <a:pPr algn="l" rtl="0">
              <a:defRPr/>
            </a:pPr>
            <a:fld id="{F3677BD1-F61E-4A8A-93FD-955EDF7EC03F}" type="slidenum">
              <a:rPr lang="en-US" smtClean="0"/>
              <a:pPr algn="l" rtl="0">
                <a:defRPr/>
              </a:pPr>
              <a:t>8</a:t>
            </a:fld>
            <a:endParaRPr lang="en-US"/>
          </a:p>
        </p:txBody>
      </p:sp>
    </p:spTree>
    <p:extLst>
      <p:ext uri="{BB962C8B-B14F-4D97-AF65-F5344CB8AC3E}">
        <p14:creationId xmlns:p14="http://schemas.microsoft.com/office/powerpoint/2010/main" val="1245519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los</a:t>
            </a:r>
            <a:r>
              <a:rPr lang="en-US" baseline="0" dirty="0"/>
              <a:t>El tiempo de los verbos en el cántico (mira el v. 15) indica que fue escrito desde el punto de vista de un tiempo futuro, cuando Israel se había convertido en un hijo mimado y rebelde. Entonces Jehová da un giro y explica lo que va a hacer como resultado de su perversidad: desecharlos por nación “insensata” (que no tiene su sabiduría), y destruirlos.</a:t>
            </a:r>
            <a:endParaRPr lang="en-US" dirty="0"/>
          </a:p>
        </p:txBody>
      </p:sp>
      <p:sp>
        <p:nvSpPr>
          <p:cNvPr id="4" name="Slide Number Placeholder 3"/>
          <p:cNvSpPr>
            <a:spLocks noGrp="1"/>
          </p:cNvSpPr>
          <p:nvPr>
            <p:ph type="sldNum" sz="quarter" idx="10"/>
          </p:nvPr>
        </p:nvSpPr>
        <p:spPr/>
        <p:txBody>
          <a:bodyPr/>
          <a:lstStyle/>
          <a:p>
            <a:pPr algn="l" rtl="0">
              <a:defRPr/>
            </a:pPr>
            <a:fld id="{F3677BD1-F61E-4A8A-93FD-955EDF7EC03F}" type="slidenum">
              <a:rPr lang="en-US" smtClean="0"/>
              <a:pPr algn="l" rtl="0">
                <a:defRPr/>
              </a:pPr>
              <a:t>9</a:t>
            </a:fld>
            <a:endParaRPr lang="en-US"/>
          </a:p>
        </p:txBody>
      </p:sp>
    </p:spTree>
    <p:extLst>
      <p:ext uri="{BB962C8B-B14F-4D97-AF65-F5344CB8AC3E}">
        <p14:creationId xmlns:p14="http://schemas.microsoft.com/office/powerpoint/2010/main" val="4281294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500 a</a:t>
            </a:r>
            <a:r>
              <a:rPr lang="en-US" baseline="0" dirty="0"/>
              <a:t>600 años después,</a:t>
            </a:r>
            <a:r>
              <a:rPr lang="en-US" dirty="0"/>
              <a:t>Manguera</a:t>
            </a:r>
            <a:r>
              <a:rPr lang="en-US" baseline="0" dirty="0"/>
              <a:t>a retoma esa profecía cuando Dios le indica que nombre a su tercer hijo (con la ramera, Gomer) Lo-Ammi, que significa “pueblo no mío”. Sin embargo, hay una imagen esperanzadora de una nación de "reemplazo" (en el lugar...) y hay una especial</a:t>
            </a:r>
            <a:r>
              <a:rPr lang="en-US" baseline="0" dirty="0" err="1"/>
              <a:t>Filiación</a:t>
            </a:r>
            <a:r>
              <a:rPr lang="en-US" baseline="0" dirty="0"/>
              <a:t>relación por venir…</a:t>
            </a:r>
          </a:p>
          <a:p>
            <a:pPr algn="l" rtl="0"/>
            <a:endParaRPr lang="en-US" baseline="0" dirty="0"/>
          </a:p>
          <a:p>
            <a:pPr algn="l" rtl="0"/>
            <a:r>
              <a:rPr lang="en-US" baseline="0" dirty="0"/>
              <a:t>¿Qué podría ser esto?</a:t>
            </a:r>
            <a:endParaRPr lang="en-US" dirty="0"/>
          </a:p>
        </p:txBody>
      </p:sp>
      <p:sp>
        <p:nvSpPr>
          <p:cNvPr id="4" name="Slide Number Placeholder 3"/>
          <p:cNvSpPr>
            <a:spLocks noGrp="1"/>
          </p:cNvSpPr>
          <p:nvPr>
            <p:ph type="sldNum" sz="quarter" idx="10"/>
          </p:nvPr>
        </p:nvSpPr>
        <p:spPr/>
        <p:txBody>
          <a:bodyPr/>
          <a:lstStyle/>
          <a:p>
            <a:pPr algn="l" rtl="0">
              <a:defRPr/>
            </a:pPr>
            <a:fld id="{F3677BD1-F61E-4A8A-93FD-955EDF7EC03F}" type="slidenum">
              <a:rPr lang="en-US" smtClean="0"/>
              <a:pPr algn="l" rtl="0">
                <a:defRPr/>
              </a:pPr>
              <a:t>10</a:t>
            </a:fld>
            <a:endParaRPr lang="en-US"/>
          </a:p>
        </p:txBody>
      </p:sp>
    </p:spTree>
    <p:extLst>
      <p:ext uri="{BB962C8B-B14F-4D97-AF65-F5344CB8AC3E}">
        <p14:creationId xmlns:p14="http://schemas.microsoft.com/office/powerpoint/2010/main" val="371414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A22C54-73A3-46A9-9681-4B2392B7E9E5}" type="slidenum">
              <a:rPr lang="en-US"/>
              <a:pPr>
                <a:defRPr/>
              </a:pPr>
              <a:t>‹#›</a:t>
            </a:fld>
            <a:endParaRPr lang="en-US"/>
          </a:p>
        </p:txBody>
      </p:sp>
    </p:spTree>
    <p:extLst>
      <p:ext uri="{BB962C8B-B14F-4D97-AF65-F5344CB8AC3E}">
        <p14:creationId xmlns:p14="http://schemas.microsoft.com/office/powerpoint/2010/main" val="1071325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EBAC15-BA32-4120-B239-1BCD0E786B68}" type="slidenum">
              <a:rPr lang="en-US"/>
              <a:pPr>
                <a:defRPr/>
              </a:pPr>
              <a:t>‹#›</a:t>
            </a:fld>
            <a:endParaRPr lang="en-US"/>
          </a:p>
        </p:txBody>
      </p:sp>
    </p:spTree>
    <p:extLst>
      <p:ext uri="{BB962C8B-B14F-4D97-AF65-F5344CB8AC3E}">
        <p14:creationId xmlns:p14="http://schemas.microsoft.com/office/powerpoint/2010/main" val="298089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0"/>
            <a:ext cx="2152650" cy="5016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0"/>
            <a:ext cx="6305550" cy="5016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478603-6850-46E9-AFC8-79F4A98EAC7B}" type="slidenum">
              <a:rPr lang="en-US"/>
              <a:pPr>
                <a:defRPr/>
              </a:pPr>
              <a:t>‹#›</a:t>
            </a:fld>
            <a:endParaRPr lang="en-US"/>
          </a:p>
        </p:txBody>
      </p:sp>
    </p:spTree>
    <p:extLst>
      <p:ext uri="{BB962C8B-B14F-4D97-AF65-F5344CB8AC3E}">
        <p14:creationId xmlns:p14="http://schemas.microsoft.com/office/powerpoint/2010/main" val="939539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3500"/>
            <a:ext cx="7772400" cy="508000"/>
          </a:xfrm>
        </p:spPr>
        <p:txBody>
          <a:bodyPr/>
          <a:lstStyle>
            <a:lvl1pPr>
              <a:defRPr sz="4400"/>
            </a:lvl1pPr>
          </a:lstStyle>
          <a:p>
            <a:r>
              <a:rPr lang="en-US" dirty="0"/>
              <a:t>Click to edit Master title style</a:t>
            </a:r>
          </a:p>
        </p:txBody>
      </p:sp>
      <p:sp>
        <p:nvSpPr>
          <p:cNvPr id="3" name="Content Placeholder 2"/>
          <p:cNvSpPr>
            <a:spLocks noGrp="1"/>
          </p:cNvSpPr>
          <p:nvPr>
            <p:ph idx="1"/>
          </p:nvPr>
        </p:nvSpPr>
        <p:spPr>
          <a:xfrm>
            <a:off x="304800" y="749300"/>
            <a:ext cx="8610600" cy="431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A389DF-B1F5-4991-89B8-72C57CDB73FE}" type="slidenum">
              <a:rPr lang="en-US"/>
              <a:pPr>
                <a:defRPr/>
              </a:pPr>
              <a:t>‹#›</a:t>
            </a:fld>
            <a:endParaRPr lang="en-US"/>
          </a:p>
        </p:txBody>
      </p:sp>
    </p:spTree>
    <p:extLst>
      <p:ext uri="{BB962C8B-B14F-4D97-AF65-F5344CB8AC3E}">
        <p14:creationId xmlns:p14="http://schemas.microsoft.com/office/powerpoint/2010/main" val="3539584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7E66E8-EC9A-4C81-A4F1-A7D9E5A272BA}" type="slidenum">
              <a:rPr lang="en-US"/>
              <a:pPr>
                <a:defRPr/>
              </a:pPr>
              <a:t>‹#›</a:t>
            </a:fld>
            <a:endParaRPr lang="en-US"/>
          </a:p>
        </p:txBody>
      </p:sp>
    </p:spTree>
    <p:extLst>
      <p:ext uri="{BB962C8B-B14F-4D97-AF65-F5344CB8AC3E}">
        <p14:creationId xmlns:p14="http://schemas.microsoft.com/office/powerpoint/2010/main" val="2984567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698500"/>
            <a:ext cx="4229100"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698500"/>
            <a:ext cx="4229100"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D273BF-ED1D-4F21-8D62-A72031FF00FB}" type="slidenum">
              <a:rPr lang="en-US"/>
              <a:pPr>
                <a:defRPr/>
              </a:pPr>
              <a:t>‹#›</a:t>
            </a:fld>
            <a:endParaRPr lang="en-US"/>
          </a:p>
        </p:txBody>
      </p:sp>
    </p:spTree>
    <p:extLst>
      <p:ext uri="{BB962C8B-B14F-4D97-AF65-F5344CB8AC3E}">
        <p14:creationId xmlns:p14="http://schemas.microsoft.com/office/powerpoint/2010/main" val="1604278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22C1C0B-9345-4355-826E-E62B859D5104}" type="slidenum">
              <a:rPr lang="en-US"/>
              <a:pPr>
                <a:defRPr/>
              </a:pPr>
              <a:t>‹#›</a:t>
            </a:fld>
            <a:endParaRPr lang="en-US"/>
          </a:p>
        </p:txBody>
      </p:sp>
    </p:spTree>
    <p:extLst>
      <p:ext uri="{BB962C8B-B14F-4D97-AF65-F5344CB8AC3E}">
        <p14:creationId xmlns:p14="http://schemas.microsoft.com/office/powerpoint/2010/main" val="1477041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9D5E7F-5B88-49A2-B514-B1E99E37D880}" type="slidenum">
              <a:rPr lang="en-US"/>
              <a:pPr>
                <a:defRPr/>
              </a:pPr>
              <a:t>‹#›</a:t>
            </a:fld>
            <a:endParaRPr lang="en-US"/>
          </a:p>
        </p:txBody>
      </p:sp>
    </p:spTree>
    <p:extLst>
      <p:ext uri="{BB962C8B-B14F-4D97-AF65-F5344CB8AC3E}">
        <p14:creationId xmlns:p14="http://schemas.microsoft.com/office/powerpoint/2010/main" val="3754251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E8BB770-531F-49C4-83F7-842E0B8C6786}" type="slidenum">
              <a:rPr lang="en-US"/>
              <a:pPr>
                <a:defRPr/>
              </a:pPr>
              <a:t>‹#›</a:t>
            </a:fld>
            <a:endParaRPr lang="en-US"/>
          </a:p>
        </p:txBody>
      </p:sp>
    </p:spTree>
    <p:extLst>
      <p:ext uri="{BB962C8B-B14F-4D97-AF65-F5344CB8AC3E}">
        <p14:creationId xmlns:p14="http://schemas.microsoft.com/office/powerpoint/2010/main" val="320935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6E8664-7A74-4C3A-8C93-8E2EDCADBA08}" type="slidenum">
              <a:rPr lang="en-US"/>
              <a:pPr>
                <a:defRPr/>
              </a:pPr>
              <a:t>‹#›</a:t>
            </a:fld>
            <a:endParaRPr lang="en-US"/>
          </a:p>
        </p:txBody>
      </p:sp>
    </p:spTree>
    <p:extLst>
      <p:ext uri="{BB962C8B-B14F-4D97-AF65-F5344CB8AC3E}">
        <p14:creationId xmlns:p14="http://schemas.microsoft.com/office/powerpoint/2010/main" val="78835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31087F-6DDF-4D0E-8711-10D54406611A}" type="slidenum">
              <a:rPr lang="en-US"/>
              <a:pPr>
                <a:defRPr/>
              </a:pPr>
              <a:t>‹#›</a:t>
            </a:fld>
            <a:endParaRPr lang="en-US"/>
          </a:p>
        </p:txBody>
      </p:sp>
    </p:spTree>
    <p:extLst>
      <p:ext uri="{BB962C8B-B14F-4D97-AF65-F5344CB8AC3E}">
        <p14:creationId xmlns:p14="http://schemas.microsoft.com/office/powerpoint/2010/main" val="3500088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0" y="0"/>
            <a:ext cx="91440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304800" y="698500"/>
            <a:ext cx="8610600"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6858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8686800" y="5461000"/>
            <a:ext cx="4572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600" b="1">
                <a:solidFill>
                  <a:schemeClr val="bg1"/>
                </a:solidFill>
                <a:latin typeface="Arial" pitchFamily="34" charset="0"/>
              </a:defRPr>
            </a:lvl1pPr>
          </a:lstStyle>
          <a:p>
            <a:pPr>
              <a:defRPr/>
            </a:pPr>
            <a:fld id="{058B422F-BE06-4BB0-9173-E47491106969}" type="slidenum">
              <a:rPr lang="en-US"/>
              <a:pPr>
                <a:defRPr/>
              </a:pPr>
              <a:t>‹#›</a:t>
            </a:fld>
            <a:endParaRPr lang="en-US"/>
          </a:p>
        </p:txBody>
      </p:sp>
      <p:sp>
        <p:nvSpPr>
          <p:cNvPr id="3" name="Rectangle 2"/>
          <p:cNvSpPr/>
          <p:nvPr userDrawn="1"/>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3600" b="1">
          <a:solidFill>
            <a:srgbClr val="FFFF00"/>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sz="3600" b="1">
          <a:solidFill>
            <a:srgbClr val="FFFF00"/>
          </a:solidFill>
          <a:latin typeface="Calibri" charset="0"/>
          <a:ea typeface="Calibri" pitchFamily="34" charset="0"/>
          <a:cs typeface="Calibri" charset="0"/>
        </a:defRPr>
      </a:lvl2pPr>
      <a:lvl3pPr algn="ctr" rtl="0" eaLnBrk="0" fontAlgn="base" hangingPunct="0">
        <a:spcBef>
          <a:spcPct val="0"/>
        </a:spcBef>
        <a:spcAft>
          <a:spcPct val="0"/>
        </a:spcAft>
        <a:defRPr sz="3600" b="1">
          <a:solidFill>
            <a:srgbClr val="FFFF00"/>
          </a:solidFill>
          <a:latin typeface="Calibri" charset="0"/>
          <a:ea typeface="Calibri" pitchFamily="34" charset="0"/>
          <a:cs typeface="Calibri" charset="0"/>
        </a:defRPr>
      </a:lvl3pPr>
      <a:lvl4pPr algn="ctr" rtl="0" eaLnBrk="0" fontAlgn="base" hangingPunct="0">
        <a:spcBef>
          <a:spcPct val="0"/>
        </a:spcBef>
        <a:spcAft>
          <a:spcPct val="0"/>
        </a:spcAft>
        <a:defRPr sz="3600" b="1">
          <a:solidFill>
            <a:srgbClr val="FFFF00"/>
          </a:solidFill>
          <a:latin typeface="Calibri" charset="0"/>
          <a:ea typeface="Calibri" pitchFamily="34" charset="0"/>
          <a:cs typeface="Calibri" charset="0"/>
        </a:defRPr>
      </a:lvl4pPr>
      <a:lvl5pPr algn="ctr" rtl="0" eaLnBrk="0" fontAlgn="base" hangingPunct="0">
        <a:spcBef>
          <a:spcPct val="0"/>
        </a:spcBef>
        <a:spcAft>
          <a:spcPct val="0"/>
        </a:spcAft>
        <a:defRPr sz="3600" b="1">
          <a:solidFill>
            <a:srgbClr val="FFFF00"/>
          </a:solidFill>
          <a:latin typeface="Calibri" charset="0"/>
          <a:ea typeface="Calibri" pitchFamily="34" charset="0"/>
          <a:cs typeface="Calibri" charset="0"/>
        </a:defRPr>
      </a:lvl5pPr>
      <a:lvl6pPr marL="457200" algn="ctr" rtl="0" fontAlgn="base">
        <a:spcBef>
          <a:spcPct val="0"/>
        </a:spcBef>
        <a:spcAft>
          <a:spcPct val="0"/>
        </a:spcAft>
        <a:defRPr sz="3200" b="1">
          <a:solidFill>
            <a:srgbClr val="FFFF00"/>
          </a:solidFill>
          <a:latin typeface="Arial" pitchFamily="34" charset="0"/>
        </a:defRPr>
      </a:lvl6pPr>
      <a:lvl7pPr marL="914400" algn="ctr" rtl="0" fontAlgn="base">
        <a:spcBef>
          <a:spcPct val="0"/>
        </a:spcBef>
        <a:spcAft>
          <a:spcPct val="0"/>
        </a:spcAft>
        <a:defRPr sz="3200" b="1">
          <a:solidFill>
            <a:srgbClr val="FFFF00"/>
          </a:solidFill>
          <a:latin typeface="Arial" pitchFamily="34" charset="0"/>
        </a:defRPr>
      </a:lvl7pPr>
      <a:lvl8pPr marL="1371600" algn="ctr" rtl="0" fontAlgn="base">
        <a:spcBef>
          <a:spcPct val="0"/>
        </a:spcBef>
        <a:spcAft>
          <a:spcPct val="0"/>
        </a:spcAft>
        <a:defRPr sz="3200" b="1">
          <a:solidFill>
            <a:srgbClr val="FFFF00"/>
          </a:solidFill>
          <a:latin typeface="Arial" pitchFamily="34" charset="0"/>
        </a:defRPr>
      </a:lvl8pPr>
      <a:lvl9pPr marL="1828800" algn="ctr" rtl="0" fontAlgn="base">
        <a:spcBef>
          <a:spcPct val="0"/>
        </a:spcBef>
        <a:spcAft>
          <a:spcPct val="0"/>
        </a:spcAft>
        <a:defRPr sz="3200" b="1">
          <a:solidFill>
            <a:srgbClr val="FFFF00"/>
          </a:solidFill>
          <a:latin typeface="Arial" pitchFamily="34" charset="0"/>
        </a:defRPr>
      </a:lvl9pPr>
    </p:titleStyle>
    <p:bodyStyle>
      <a:lvl1pPr marL="342900" indent="-342900" algn="l" rtl="0" eaLnBrk="0" fontAlgn="base" hangingPunct="0">
        <a:spcBef>
          <a:spcPct val="20000"/>
        </a:spcBef>
        <a:spcAft>
          <a:spcPct val="0"/>
        </a:spcAft>
        <a:buChar char="•"/>
        <a:defRPr sz="3200" b="1">
          <a:solidFill>
            <a:schemeClr val="bg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Char char="–"/>
        <a:defRPr sz="2800" b="1">
          <a:solidFill>
            <a:schemeClr val="bg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sz="2400" b="1">
          <a:solidFill>
            <a:schemeClr val="bg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sz="2000" b="1">
          <a:solidFill>
            <a:schemeClr val="bg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sz="2000" b="1">
          <a:solidFill>
            <a:schemeClr val="bg1"/>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b="1">
          <a:solidFill>
            <a:schemeClr val="bg1"/>
          </a:solidFill>
          <a:latin typeface="+mn-lt"/>
        </a:defRPr>
      </a:lvl6pPr>
      <a:lvl7pPr marL="2971800" indent="-228600" algn="l" rtl="0" fontAlgn="base">
        <a:spcBef>
          <a:spcPct val="20000"/>
        </a:spcBef>
        <a:spcAft>
          <a:spcPct val="0"/>
        </a:spcAft>
        <a:buChar char="»"/>
        <a:defRPr b="1">
          <a:solidFill>
            <a:schemeClr val="bg1"/>
          </a:solidFill>
          <a:latin typeface="+mn-lt"/>
        </a:defRPr>
      </a:lvl7pPr>
      <a:lvl8pPr marL="3429000" indent="-228600" algn="l" rtl="0" fontAlgn="base">
        <a:spcBef>
          <a:spcPct val="20000"/>
        </a:spcBef>
        <a:spcAft>
          <a:spcPct val="0"/>
        </a:spcAft>
        <a:buChar char="»"/>
        <a:defRPr b="1">
          <a:solidFill>
            <a:schemeClr val="bg1"/>
          </a:solidFill>
          <a:latin typeface="+mn-lt"/>
        </a:defRPr>
      </a:lvl8pPr>
      <a:lvl9pPr marL="3886200" indent="-228600" algn="l" rtl="0" fontAlgn="base">
        <a:spcBef>
          <a:spcPct val="20000"/>
        </a:spcBef>
        <a:spcAft>
          <a:spcPct val="0"/>
        </a:spcAft>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Title 2"/>
          <p:cNvSpPr>
            <a:spLocks noGrp="1"/>
          </p:cNvSpPr>
          <p:nvPr>
            <p:ph type="ctrTitle"/>
          </p:nvPr>
        </p:nvSpPr>
        <p:spPr>
          <a:xfrm>
            <a:off x="631658" y="1835513"/>
            <a:ext cx="7880684" cy="1225021"/>
          </a:xfrm>
        </p:spPr>
        <p:txBody>
          <a:bodyPr/>
          <a:lstStyle/>
          <a:p>
            <a:r>
              <a:rPr lang="es-ES" sz="6600" dirty="0" smtClean="0"/>
              <a:t>Sabiduría ante </a:t>
            </a:r>
            <a:r>
              <a:rPr lang="es-ES" sz="6600" dirty="0"/>
              <a:t>los ojos de los pueblos</a:t>
            </a:r>
            <a:r>
              <a:rPr lang="en-US" sz="6600" dirty="0"/>
              <a:t/>
            </a:r>
            <a:br>
              <a:rPr lang="en-US" sz="6600" dirty="0"/>
            </a:br>
            <a:r>
              <a:rPr lang="en-US" sz="6600" b="0" dirty="0"/>
              <a:t>(Deuteronomio 4:6)</a:t>
            </a:r>
            <a:endParaRPr lang="en-US" sz="5400" b="0" dirty="0"/>
          </a:p>
        </p:txBody>
      </p:sp>
      <p:sp>
        <p:nvSpPr>
          <p:cNvPr id="4" name="Subtitle 3"/>
          <p:cNvSpPr>
            <a:spLocks noGrp="1"/>
          </p:cNvSpPr>
          <p:nvPr>
            <p:ph type="subTitle" idx="1"/>
          </p:nvPr>
        </p:nvSpPr>
        <p:spPr>
          <a:xfrm>
            <a:off x="1371600" y="5313680"/>
            <a:ext cx="6400800" cy="393700"/>
          </a:xfrm>
        </p:spPr>
        <p:txBody>
          <a:bodyPr>
            <a:noAutofit/>
          </a:bodyPr>
          <a:lstStyle/>
          <a:p>
            <a:pPr algn="l" rtl="0"/>
            <a:r>
              <a:rPr lang="en-US" sz="1800" dirty="0"/>
              <a:t>Embry Hills – enero de 2017</a:t>
            </a:r>
          </a:p>
        </p:txBody>
      </p:sp>
      <p:sp>
        <p:nvSpPr>
          <p:cNvPr id="6148" name="Slide Number Placeholder 3"/>
          <p:cNvSpPr>
            <a:spLocks noGrp="1"/>
          </p:cNvSpPr>
          <p:nvPr>
            <p:ph type="sldNum" sz="quarter" idx="12"/>
          </p:nvPr>
        </p:nvSpPr>
        <p:spPr>
          <a:noFill/>
        </p:spPr>
        <p:txBody>
          <a:bodyPr/>
          <a:lstStyle/>
          <a:p>
            <a:fld id="{C23B408B-7A52-439F-A942-49859F450FFC}" type="slidenum">
              <a:rPr lang="en-US" smtClean="0"/>
              <a:pPr algn="l" rtl="0"/>
              <a:t>1</a:t>
            </a:fld>
            <a:endParaRPr lang="en-US"/>
          </a:p>
        </p:txBody>
      </p:sp>
    </p:spTree>
    <p:extLst>
      <p:ext uri="{BB962C8B-B14F-4D97-AF65-F5344CB8AC3E}">
        <p14:creationId xmlns:p14="http://schemas.microsoft.com/office/powerpoint/2010/main" val="2532656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No mi pueblo (Oseas 1:8-10)</a:t>
            </a:r>
          </a:p>
        </p:txBody>
      </p:sp>
      <p:sp>
        <p:nvSpPr>
          <p:cNvPr id="3" name="Content Placeholder 2"/>
          <p:cNvSpPr>
            <a:spLocks noGrp="1"/>
          </p:cNvSpPr>
          <p:nvPr>
            <p:ph idx="1"/>
          </p:nvPr>
        </p:nvSpPr>
        <p:spPr>
          <a:xfrm>
            <a:off x="459828" y="814990"/>
            <a:ext cx="8001000" cy="4800600"/>
          </a:xfrm>
        </p:spPr>
        <p:txBody>
          <a:bodyPr>
            <a:normAutofit fontScale="85000" lnSpcReduction="20000"/>
          </a:bodyPr>
          <a:lstStyle/>
          <a:p>
            <a:pPr marL="0" indent="0">
              <a:buNone/>
            </a:pPr>
            <a:r>
              <a:rPr lang="es-ES" b="0" dirty="0" smtClean="0"/>
              <a:t>…ella </a:t>
            </a:r>
            <a:r>
              <a:rPr lang="es-ES" b="0" dirty="0"/>
              <a:t>concibió y dio a luz un hijo. 9 Y el Señor dijo: «Ponle por nombre Lo </a:t>
            </a:r>
            <a:r>
              <a:rPr lang="es-ES" b="0" dirty="0" err="1" smtClean="0"/>
              <a:t>Ammí</a:t>
            </a:r>
            <a:r>
              <a:rPr lang="es-ES" b="0" dirty="0" smtClean="0"/>
              <a:t>, </a:t>
            </a:r>
            <a:r>
              <a:rPr lang="es-ES" b="0" dirty="0"/>
              <a:t>porque ustedes </a:t>
            </a:r>
            <a:r>
              <a:rPr lang="es-ES" dirty="0">
                <a:solidFill>
                  <a:srgbClr val="FFFF00"/>
                </a:solidFill>
              </a:rPr>
              <a:t>no son Mi pueblo </a:t>
            </a:r>
            <a:r>
              <a:rPr lang="es-ES" b="0" dirty="0"/>
              <a:t>y Yo no soy su Dios».</a:t>
            </a:r>
          </a:p>
          <a:p>
            <a:pPr marL="0" indent="0">
              <a:buNone/>
            </a:pPr>
            <a:r>
              <a:rPr lang="es-ES" b="0" dirty="0" smtClean="0"/>
              <a:t>10 Pero </a:t>
            </a:r>
            <a:r>
              <a:rPr lang="es-ES" b="0" dirty="0"/>
              <a:t>el número de los israelitas</a:t>
            </a:r>
          </a:p>
          <a:p>
            <a:pPr marL="0" indent="0">
              <a:buNone/>
            </a:pPr>
            <a:r>
              <a:rPr lang="es-ES" b="0" dirty="0"/>
              <a:t>Será como la arena del mar,</a:t>
            </a:r>
          </a:p>
          <a:p>
            <a:pPr marL="0" indent="0">
              <a:buNone/>
            </a:pPr>
            <a:r>
              <a:rPr lang="es-ES" b="0" dirty="0"/>
              <a:t>Que no se puede medir ni contar;</a:t>
            </a:r>
          </a:p>
          <a:p>
            <a:pPr marL="0" indent="0">
              <a:buNone/>
            </a:pPr>
            <a:r>
              <a:rPr lang="es-ES" b="0" dirty="0"/>
              <a:t>Y sucederá que en el lugar</a:t>
            </a:r>
          </a:p>
          <a:p>
            <a:pPr marL="0" indent="0">
              <a:buNone/>
            </a:pPr>
            <a:r>
              <a:rPr lang="es-ES" b="0" dirty="0"/>
              <a:t>Donde se les dice:</a:t>
            </a:r>
          </a:p>
          <a:p>
            <a:pPr marL="0" indent="0">
              <a:buNone/>
            </a:pPr>
            <a:r>
              <a:rPr lang="es-ES" b="0" dirty="0"/>
              <a:t>«</a:t>
            </a:r>
            <a:r>
              <a:rPr lang="es-ES" dirty="0">
                <a:solidFill>
                  <a:srgbClr val="FFFF00"/>
                </a:solidFill>
              </a:rPr>
              <a:t>No son Mi pueblo</a:t>
            </a:r>
            <a:r>
              <a:rPr lang="es-ES" b="0" dirty="0"/>
              <a:t>»,</a:t>
            </a:r>
          </a:p>
          <a:p>
            <a:pPr marL="0" indent="0">
              <a:buNone/>
            </a:pPr>
            <a:r>
              <a:rPr lang="es-ES" b="0" dirty="0"/>
              <a:t>Se les dirá:</a:t>
            </a:r>
          </a:p>
          <a:p>
            <a:pPr marL="0" indent="0">
              <a:buNone/>
            </a:pPr>
            <a:r>
              <a:rPr lang="es-ES" b="0" dirty="0"/>
              <a:t>«</a:t>
            </a:r>
            <a:r>
              <a:rPr lang="es-ES" dirty="0">
                <a:solidFill>
                  <a:srgbClr val="FFFF00"/>
                </a:solidFill>
              </a:rPr>
              <a:t>Son hijos del Dios viviente</a:t>
            </a:r>
            <a:r>
              <a:rPr lang="es-ES" b="0" dirty="0"/>
              <a:t>».</a:t>
            </a:r>
            <a:endParaRPr lang="en-US" dirty="0"/>
          </a:p>
        </p:txBody>
      </p:sp>
      <p:sp>
        <p:nvSpPr>
          <p:cNvPr id="4" name="Slide Number Placeholder 3"/>
          <p:cNvSpPr>
            <a:spLocks noGrp="1"/>
          </p:cNvSpPr>
          <p:nvPr>
            <p:ph type="sldNum" sz="quarter" idx="12"/>
          </p:nvPr>
        </p:nvSpPr>
        <p:spPr/>
        <p:txBody>
          <a:bodyPr/>
          <a:lstStyle/>
          <a:p>
            <a:pPr algn="l" rtl="0">
              <a:defRPr/>
            </a:pPr>
            <a:fld id="{B6A389DF-B1F5-4991-89B8-72C57CDB73FE}" type="slidenum">
              <a:rPr lang="en-US" smtClean="0"/>
              <a:pPr algn="l" rtl="0">
                <a:defRPr/>
              </a:pPr>
              <a:t>10</a:t>
            </a:fld>
            <a:endParaRPr lang="en-US"/>
          </a:p>
        </p:txBody>
      </p:sp>
    </p:spTree>
    <p:extLst>
      <p:ext uri="{BB962C8B-B14F-4D97-AF65-F5344CB8AC3E}">
        <p14:creationId xmlns:p14="http://schemas.microsoft.com/office/powerpoint/2010/main" val="2744980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sz="4000" dirty="0"/>
              <a:t>No </a:t>
            </a:r>
            <a:r>
              <a:rPr lang="en-US" sz="4000" dirty="0" smtClean="0"/>
              <a:t>mi pueblo </a:t>
            </a:r>
            <a:r>
              <a:rPr lang="en-US" sz="4000" b="0" dirty="0" smtClean="0"/>
              <a:t>(Rom </a:t>
            </a:r>
            <a:r>
              <a:rPr lang="en-US" sz="4000" b="0" dirty="0"/>
              <a:t>9:22-26)</a:t>
            </a:r>
            <a:endParaRPr lang="en-US" sz="4000" dirty="0"/>
          </a:p>
        </p:txBody>
      </p:sp>
      <p:sp>
        <p:nvSpPr>
          <p:cNvPr id="3" name="Content Placeholder 2"/>
          <p:cNvSpPr>
            <a:spLocks noGrp="1"/>
          </p:cNvSpPr>
          <p:nvPr>
            <p:ph idx="1"/>
          </p:nvPr>
        </p:nvSpPr>
        <p:spPr>
          <a:xfrm>
            <a:off x="133350" y="787400"/>
            <a:ext cx="8782050" cy="4800600"/>
          </a:xfrm>
        </p:spPr>
        <p:txBody>
          <a:bodyPr>
            <a:normAutofit fontScale="85000" lnSpcReduction="20000"/>
          </a:bodyPr>
          <a:lstStyle/>
          <a:p>
            <a:pPr marL="0" indent="0">
              <a:buNone/>
            </a:pPr>
            <a:r>
              <a:rPr lang="es-ES" b="0" dirty="0"/>
              <a:t>22 ¿Y qué, si Dios, aunque dispuesto a </a:t>
            </a:r>
            <a:r>
              <a:rPr lang="es-ES" b="0" dirty="0">
                <a:solidFill>
                  <a:srgbClr val="FFFF00"/>
                </a:solidFill>
              </a:rPr>
              <a:t>demostrar Su ira </a:t>
            </a:r>
            <a:r>
              <a:rPr lang="es-ES" b="0" dirty="0"/>
              <a:t>y hacer notorio Su poder, soportó con mucha paciencia a los </a:t>
            </a:r>
            <a:r>
              <a:rPr lang="es-ES" b="0" dirty="0">
                <a:solidFill>
                  <a:srgbClr val="FFFF00"/>
                </a:solidFill>
              </a:rPr>
              <a:t>vasos de ira preparados para </a:t>
            </a:r>
            <a:r>
              <a:rPr lang="es-ES" b="0" dirty="0" smtClean="0">
                <a:solidFill>
                  <a:srgbClr val="FFFF00"/>
                </a:solidFill>
              </a:rPr>
              <a:t>destrucción</a:t>
            </a:r>
            <a:r>
              <a:rPr lang="es-ES" b="0" dirty="0" smtClean="0"/>
              <a:t>? 23 </a:t>
            </a:r>
            <a:r>
              <a:rPr lang="es-ES" b="0" dirty="0"/>
              <a:t>Lo hizo para dar a conocer las riquezas de Su gloria sobre los vasos de misericordia, que de antemano Él preparó para gloria, 24 es decir, nosotros, a quienes también llamó, no solo de entre los judíos, sino también de entre los gentiles. 25 Como también dice en Oseas</a:t>
            </a:r>
            <a:r>
              <a:rPr lang="es-ES" b="0" dirty="0" smtClean="0"/>
              <a:t>:</a:t>
            </a:r>
          </a:p>
          <a:p>
            <a:pPr marL="0" indent="0">
              <a:buNone/>
            </a:pPr>
            <a:r>
              <a:rPr lang="es-ES" b="0" dirty="0" smtClean="0"/>
              <a:t>«A los que </a:t>
            </a:r>
            <a:r>
              <a:rPr lang="es-ES" dirty="0" smtClean="0">
                <a:solidFill>
                  <a:srgbClr val="FFFF00"/>
                </a:solidFill>
              </a:rPr>
              <a:t>no eran Mi pueblo</a:t>
            </a:r>
            <a:r>
              <a:rPr lang="es-ES" b="0" dirty="0" smtClean="0"/>
              <a:t>, llamaré: “pueblo Mío”,</a:t>
            </a:r>
          </a:p>
          <a:p>
            <a:pPr marL="0" indent="0">
              <a:buNone/>
            </a:pPr>
            <a:r>
              <a:rPr lang="es-ES" b="0" dirty="0" smtClean="0"/>
              <a:t>Y </a:t>
            </a:r>
            <a:r>
              <a:rPr lang="es-ES" b="0" dirty="0"/>
              <a:t>a la que no era amada: “amada mía”.</a:t>
            </a:r>
          </a:p>
          <a:p>
            <a:pPr marL="0" indent="0">
              <a:buNone/>
            </a:pPr>
            <a:r>
              <a:rPr lang="es-ES" b="0" dirty="0"/>
              <a:t>26 Y sucederá que en el lugar donde se les dijo: “</a:t>
            </a:r>
            <a:r>
              <a:rPr lang="es-ES" dirty="0">
                <a:solidFill>
                  <a:srgbClr val="FFFF00"/>
                </a:solidFill>
              </a:rPr>
              <a:t>Ustedes no son Mi pueblo”,</a:t>
            </a:r>
          </a:p>
          <a:p>
            <a:pPr marL="0" indent="0">
              <a:buNone/>
            </a:pPr>
            <a:r>
              <a:rPr lang="es-ES" dirty="0">
                <a:solidFill>
                  <a:srgbClr val="FFFF00"/>
                </a:solidFill>
              </a:rPr>
              <a:t>Allí serán llamados hijos del Dios viviente</a:t>
            </a:r>
            <a:r>
              <a:rPr lang="es-ES" b="0" dirty="0"/>
              <a:t>».</a:t>
            </a:r>
            <a:endParaRPr lang="en-US" b="0" dirty="0"/>
          </a:p>
        </p:txBody>
      </p:sp>
      <p:sp>
        <p:nvSpPr>
          <p:cNvPr id="5" name="Slide Number Placeholder 4"/>
          <p:cNvSpPr>
            <a:spLocks noGrp="1"/>
          </p:cNvSpPr>
          <p:nvPr>
            <p:ph type="sldNum" sz="quarter" idx="12"/>
          </p:nvPr>
        </p:nvSpPr>
        <p:spPr/>
        <p:txBody>
          <a:bodyPr/>
          <a:lstStyle/>
          <a:p>
            <a:fld id="{0EA2A63B-FBD4-445B-90B6-CB2DE89400B4}" type="slidenum">
              <a:rPr lang="en-US" smtClean="0">
                <a:solidFill>
                  <a:srgbClr val="FFFF00"/>
                </a:solidFill>
              </a:rPr>
              <a:pPr algn="l" rtl="0"/>
              <a:t>11</a:t>
            </a:fld>
            <a:endParaRPr lang="en-US">
              <a:solidFill>
                <a:srgbClr val="FFFF00"/>
              </a:solidFill>
            </a:endParaRPr>
          </a:p>
        </p:txBody>
      </p:sp>
    </p:spTree>
    <p:extLst>
      <p:ext uri="{BB962C8B-B14F-4D97-AF65-F5344CB8AC3E}">
        <p14:creationId xmlns:p14="http://schemas.microsoft.com/office/powerpoint/2010/main" val="4224330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sz="4000" dirty="0"/>
              <a:t>No </a:t>
            </a:r>
            <a:r>
              <a:rPr lang="en-US" sz="4000" dirty="0" smtClean="0"/>
              <a:t>mi pueblo </a:t>
            </a:r>
            <a:r>
              <a:rPr lang="en-US" sz="4000" b="0" dirty="0" smtClean="0"/>
              <a:t>(Rom </a:t>
            </a:r>
            <a:r>
              <a:rPr lang="en-US" sz="4000" b="0" dirty="0"/>
              <a:t>11:11-15)</a:t>
            </a:r>
            <a:endParaRPr lang="en-US" sz="4000" dirty="0"/>
          </a:p>
        </p:txBody>
      </p:sp>
      <p:sp>
        <p:nvSpPr>
          <p:cNvPr id="3" name="Content Placeholder 2"/>
          <p:cNvSpPr>
            <a:spLocks noGrp="1"/>
          </p:cNvSpPr>
          <p:nvPr>
            <p:ph idx="1"/>
          </p:nvPr>
        </p:nvSpPr>
        <p:spPr>
          <a:xfrm>
            <a:off x="114300" y="723900"/>
            <a:ext cx="9029700" cy="4953000"/>
          </a:xfrm>
        </p:spPr>
        <p:txBody>
          <a:bodyPr>
            <a:normAutofit fontScale="92500" lnSpcReduction="10000"/>
          </a:bodyPr>
          <a:lstStyle/>
          <a:p>
            <a:pPr marL="0" indent="0">
              <a:buNone/>
            </a:pPr>
            <a:r>
              <a:rPr lang="es-ES" b="0" dirty="0" smtClean="0"/>
              <a:t>Digo </a:t>
            </a:r>
            <a:r>
              <a:rPr lang="es-ES" b="0" dirty="0"/>
              <a:t>entonces: ¿Acaso tropezaron </a:t>
            </a:r>
            <a:r>
              <a:rPr lang="es-ES" b="0" dirty="0" smtClean="0"/>
              <a:t>[los judíos] para </a:t>
            </a:r>
            <a:r>
              <a:rPr lang="es-ES" b="0" dirty="0"/>
              <a:t>caer? ¡De ningún modo! Pero por su transgresión ha venido la salvación a los gentiles, </a:t>
            </a:r>
            <a:r>
              <a:rPr lang="es-ES" dirty="0">
                <a:solidFill>
                  <a:srgbClr val="FFFF00"/>
                </a:solidFill>
              </a:rPr>
              <a:t>para causarles celos</a:t>
            </a:r>
            <a:r>
              <a:rPr lang="es-ES" b="0" dirty="0"/>
              <a:t>. 12 Y si su transgresión es riqueza para el mundo, y su fracaso es riqueza para los gentiles, ¡cuánto más será su </a:t>
            </a:r>
            <a:r>
              <a:rPr lang="es-ES" b="0" dirty="0" smtClean="0"/>
              <a:t>plenitud! 13 </a:t>
            </a:r>
            <a:r>
              <a:rPr lang="es-ES" b="0" dirty="0"/>
              <a:t>Pero a ustedes hablo, gentiles. Entonces, puesto que yo soy apóstol de los gentiles, honro mi ministerio, 14 si en alguna manera puedo </a:t>
            </a:r>
            <a:r>
              <a:rPr lang="es-ES" dirty="0">
                <a:solidFill>
                  <a:srgbClr val="FFFF00"/>
                </a:solidFill>
              </a:rPr>
              <a:t>causar celos </a:t>
            </a:r>
            <a:r>
              <a:rPr lang="es-ES" b="0" dirty="0"/>
              <a:t>a mis </a:t>
            </a:r>
            <a:r>
              <a:rPr lang="es-ES" b="0" dirty="0" smtClean="0"/>
              <a:t>compatriotas </a:t>
            </a:r>
            <a:r>
              <a:rPr lang="es-ES" b="0" dirty="0"/>
              <a:t>y salvar a algunos de </a:t>
            </a:r>
            <a:r>
              <a:rPr lang="es-ES" b="0" dirty="0" smtClean="0"/>
              <a:t>ellos. 15 </a:t>
            </a:r>
            <a:r>
              <a:rPr lang="es-ES" b="0" dirty="0"/>
              <a:t>Porque si el excluirlos a ellos es la reconciliación del mundo, ¿qué será su admisión, sino vida de entre los muertos?</a:t>
            </a:r>
            <a:endParaRPr lang="en-US" b="0" dirty="0"/>
          </a:p>
        </p:txBody>
      </p:sp>
      <p:sp>
        <p:nvSpPr>
          <p:cNvPr id="4" name="Footer Placeholder 3"/>
          <p:cNvSpPr>
            <a:spLocks noGrp="1"/>
          </p:cNvSpPr>
          <p:nvPr>
            <p:ph type="ftr" sz="quarter" idx="11"/>
          </p:nvPr>
        </p:nvSpPr>
        <p:spPr/>
        <p:txBody>
          <a:bodyPr/>
          <a:lstStyle/>
          <a:p>
            <a:pPr algn="l" rtl="0"/>
            <a:r>
              <a:rPr lang="en-US" dirty="0"/>
              <a:t>Otoño 2016 – Embry Hills</a:t>
            </a:r>
          </a:p>
        </p:txBody>
      </p:sp>
      <p:sp>
        <p:nvSpPr>
          <p:cNvPr id="5" name="Slide Number Placeholder 4"/>
          <p:cNvSpPr>
            <a:spLocks noGrp="1"/>
          </p:cNvSpPr>
          <p:nvPr>
            <p:ph type="sldNum" sz="quarter" idx="12"/>
          </p:nvPr>
        </p:nvSpPr>
        <p:spPr/>
        <p:txBody>
          <a:bodyPr/>
          <a:lstStyle/>
          <a:p>
            <a:fld id="{0EA2A63B-FBD4-445B-90B6-CB2DE89400B4}" type="slidenum">
              <a:rPr lang="en-US" smtClean="0"/>
              <a:pPr algn="l" rtl="0"/>
              <a:t>12</a:t>
            </a:fld>
            <a:endParaRPr lang="en-US"/>
          </a:p>
        </p:txBody>
      </p:sp>
    </p:spTree>
    <p:extLst>
      <p:ext uri="{BB962C8B-B14F-4D97-AF65-F5344CB8AC3E}">
        <p14:creationId xmlns:p14="http://schemas.microsoft.com/office/powerpoint/2010/main" val="262158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1720736"/>
            <a:ext cx="8915400" cy="2011680"/>
          </a:xfrm>
        </p:spPr>
        <p:txBody>
          <a:bodyPr/>
          <a:lstStyle/>
          <a:p>
            <a:pPr rtl="0"/>
            <a:r>
              <a:rPr lang="en-US" sz="6000" dirty="0"/>
              <a:t>¿Cómo debemos </a:t>
            </a:r>
            <a:r>
              <a:rPr lang="en-US" sz="6000" dirty="0" err="1"/>
              <a:t>aplicar</a:t>
            </a:r>
            <a:r>
              <a:rPr lang="en-US" sz="6000" dirty="0"/>
              <a:t> </a:t>
            </a:r>
            <a:r>
              <a:rPr lang="en-US" sz="6000" dirty="0" smtClean="0"/>
              <a:t>las </a:t>
            </a:r>
            <a:r>
              <a:rPr lang="en-US" sz="6000" dirty="0" err="1" smtClean="0"/>
              <a:t>leyes</a:t>
            </a:r>
            <a:r>
              <a:rPr lang="en-US" sz="6000" dirty="0" smtClean="0"/>
              <a:t> </a:t>
            </a:r>
            <a:r>
              <a:rPr lang="en-US" sz="6000" u="sng" dirty="0" err="1" smtClean="0"/>
              <a:t>sabias</a:t>
            </a:r>
            <a:r>
              <a:rPr lang="en-US" sz="6000" dirty="0" smtClean="0"/>
              <a:t> hoy </a:t>
            </a:r>
            <a:r>
              <a:rPr lang="en-US" sz="6000" dirty="0" err="1" smtClean="0"/>
              <a:t>en</a:t>
            </a:r>
            <a:r>
              <a:rPr lang="en-US" sz="6000" dirty="0" smtClean="0"/>
              <a:t> d</a:t>
            </a:r>
            <a:r>
              <a:rPr lang="es-ES" sz="6000" dirty="0" err="1" smtClean="0"/>
              <a:t>ía</a:t>
            </a:r>
            <a:r>
              <a:rPr lang="en-US" sz="6000" dirty="0" smtClean="0"/>
              <a:t>?</a:t>
            </a:r>
            <a:r>
              <a:rPr lang="en-US" sz="6000" dirty="0"/>
              <a:t/>
            </a:r>
            <a:br>
              <a:rPr lang="en-US" sz="6000" dirty="0"/>
            </a:br>
            <a:r>
              <a:rPr lang="en-US" sz="6000" dirty="0"/>
              <a:t/>
            </a:r>
            <a:br>
              <a:rPr lang="en-US" sz="6000" dirty="0"/>
            </a:br>
            <a:r>
              <a:rPr lang="en-US" sz="6000" dirty="0"/>
              <a:t>(¿</a:t>
            </a:r>
            <a:r>
              <a:rPr lang="en-US" sz="6000" dirty="0" err="1"/>
              <a:t>Qué</a:t>
            </a:r>
            <a:r>
              <a:rPr lang="en-US" sz="6000" dirty="0"/>
              <a:t> </a:t>
            </a:r>
            <a:r>
              <a:rPr lang="en-US" sz="6000" dirty="0" err="1" smtClean="0"/>
              <a:t>está</a:t>
            </a:r>
            <a:r>
              <a:rPr lang="en-US" sz="6000" dirty="0" err="1" smtClean="0"/>
              <a:t>n</a:t>
            </a:r>
            <a:r>
              <a:rPr lang="en-US" sz="6000" dirty="0" smtClean="0"/>
              <a:t> </a:t>
            </a:r>
            <a:r>
              <a:rPr lang="en-US" sz="6000" dirty="0" err="1" smtClean="0"/>
              <a:t>supuestos</a:t>
            </a:r>
            <a:r>
              <a:rPr lang="en-US" sz="6000" dirty="0" smtClean="0"/>
              <a:t> a </a:t>
            </a:r>
            <a:r>
              <a:rPr lang="en-US" sz="6000" dirty="0" err="1" smtClean="0"/>
              <a:t>ver</a:t>
            </a:r>
            <a:r>
              <a:rPr lang="en-US" sz="6000" dirty="0" smtClean="0"/>
              <a:t> </a:t>
            </a:r>
            <a:r>
              <a:rPr lang="en-US" sz="6000" dirty="0"/>
              <a:t>los “pueblos</a:t>
            </a:r>
            <a:r>
              <a:rPr lang="en-US" sz="6000" dirty="0" smtClean="0"/>
              <a:t>” </a:t>
            </a:r>
            <a:r>
              <a:rPr lang="en-US" sz="6000" dirty="0"/>
              <a:t>en nosotros?)</a:t>
            </a:r>
            <a:endParaRPr lang="en-US" sz="4800" dirty="0"/>
          </a:p>
        </p:txBody>
      </p:sp>
      <p:sp>
        <p:nvSpPr>
          <p:cNvPr id="6148" name="Slide Number Placeholder 3"/>
          <p:cNvSpPr>
            <a:spLocks noGrp="1"/>
          </p:cNvSpPr>
          <p:nvPr>
            <p:ph type="sldNum" sz="quarter" idx="12"/>
          </p:nvPr>
        </p:nvSpPr>
        <p:spPr>
          <a:noFill/>
        </p:spPr>
        <p:txBody>
          <a:bodyPr/>
          <a:lstStyle/>
          <a:p>
            <a:fld id="{C23B408B-7A52-439F-A942-49859F450FFC}" type="slidenum">
              <a:rPr lang="en-US" smtClean="0"/>
              <a:pPr algn="l" rtl="0"/>
              <a:t>13</a:t>
            </a:fld>
            <a:endParaRPr lang="en-US"/>
          </a:p>
        </p:txBody>
      </p:sp>
    </p:spTree>
    <p:extLst>
      <p:ext uri="{BB962C8B-B14F-4D97-AF65-F5344CB8AC3E}">
        <p14:creationId xmlns:p14="http://schemas.microsoft.com/office/powerpoint/2010/main" val="85374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¿Qué verían los pueblos?</a:t>
            </a:r>
          </a:p>
        </p:txBody>
      </p:sp>
      <p:sp>
        <p:nvSpPr>
          <p:cNvPr id="3" name="Content Placeholder 2"/>
          <p:cNvSpPr>
            <a:spLocks noGrp="1"/>
          </p:cNvSpPr>
          <p:nvPr>
            <p:ph idx="1"/>
          </p:nvPr>
        </p:nvSpPr>
        <p:spPr>
          <a:xfrm>
            <a:off x="152400" y="800100"/>
            <a:ext cx="8610600" cy="4114800"/>
          </a:xfrm>
        </p:spPr>
        <p:txBody>
          <a:bodyPr/>
          <a:lstStyle/>
          <a:p>
            <a:pPr algn="l" rtl="0"/>
            <a:r>
              <a:rPr lang="en-US" dirty="0"/>
              <a:t>Moralidad rigurosa</a:t>
            </a:r>
          </a:p>
          <a:p>
            <a:pPr lvl="1"/>
            <a:r>
              <a:rPr lang="en-US" b="0" dirty="0" smtClean="0"/>
              <a:t>“</a:t>
            </a:r>
            <a:r>
              <a:rPr lang="es-ES" baseline="30000" dirty="0"/>
              <a:t> </a:t>
            </a:r>
            <a:r>
              <a:rPr lang="es-ES" b="0" dirty="0"/>
              <a:t>Sus ojos han visto lo que el </a:t>
            </a:r>
            <a:r>
              <a:rPr lang="es-ES" b="0" cap="small" dirty="0"/>
              <a:t>Señor</a:t>
            </a:r>
            <a:r>
              <a:rPr lang="es-ES" b="0" dirty="0"/>
              <a:t> hizo en el caso de Baal Peor, pues </a:t>
            </a:r>
            <a:r>
              <a:rPr lang="es-ES" dirty="0">
                <a:solidFill>
                  <a:srgbClr val="FFFF00"/>
                </a:solidFill>
              </a:rPr>
              <a:t>a todo hombre que siguió a Baal Peor</a:t>
            </a:r>
            <a:r>
              <a:rPr lang="es-ES" b="0" dirty="0"/>
              <a:t>, el </a:t>
            </a:r>
            <a:r>
              <a:rPr lang="es-ES" b="0" cap="small" dirty="0"/>
              <a:t>Señor</a:t>
            </a:r>
            <a:r>
              <a:rPr lang="es-ES" b="0" dirty="0"/>
              <a:t>, su Dios lo destruyó de en medio de </a:t>
            </a:r>
            <a:r>
              <a:rPr lang="es-ES" b="0" dirty="0" smtClean="0"/>
              <a:t>ti”. </a:t>
            </a:r>
            <a:r>
              <a:rPr lang="en-US" b="0" dirty="0" smtClean="0"/>
              <a:t>(</a:t>
            </a:r>
            <a:r>
              <a:rPr lang="en-US" b="0" dirty="0" err="1" smtClean="0"/>
              <a:t>Deut</a:t>
            </a:r>
            <a:r>
              <a:rPr lang="en-US" b="0" dirty="0" smtClean="0"/>
              <a:t> 4:3</a:t>
            </a:r>
            <a:r>
              <a:rPr lang="en-US" b="0" dirty="0"/>
              <a:t>)</a:t>
            </a:r>
            <a:endParaRPr lang="en-US" dirty="0"/>
          </a:p>
        </p:txBody>
      </p:sp>
      <p:sp>
        <p:nvSpPr>
          <p:cNvPr id="4" name="Slide Number Placeholder 3"/>
          <p:cNvSpPr>
            <a:spLocks noGrp="1"/>
          </p:cNvSpPr>
          <p:nvPr>
            <p:ph type="sldNum" sz="quarter" idx="12"/>
          </p:nvPr>
        </p:nvSpPr>
        <p:spPr/>
        <p:txBody>
          <a:bodyPr/>
          <a:lstStyle/>
          <a:p>
            <a:pPr algn="l" rtl="0">
              <a:defRPr/>
            </a:pPr>
            <a:fld id="{B6A389DF-B1F5-4991-89B8-72C57CDB73FE}" type="slidenum">
              <a:rPr lang="en-US" smtClean="0"/>
              <a:pPr algn="l" rtl="0">
                <a:defRPr/>
              </a:pPr>
              <a:t>14</a:t>
            </a:fld>
            <a:endParaRPr lang="en-US"/>
          </a:p>
        </p:txBody>
      </p:sp>
    </p:spTree>
    <p:extLst>
      <p:ext uri="{BB962C8B-B14F-4D97-AF65-F5344CB8AC3E}">
        <p14:creationId xmlns:p14="http://schemas.microsoft.com/office/powerpoint/2010/main" val="409194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sz="4000" dirty="0"/>
              <a:t>El </a:t>
            </a:r>
            <a:r>
              <a:rPr lang="en-US" sz="4000" dirty="0" err="1"/>
              <a:t>incidente</a:t>
            </a:r>
            <a:r>
              <a:rPr lang="en-US" sz="4000" dirty="0"/>
              <a:t> </a:t>
            </a:r>
            <a:r>
              <a:rPr lang="en-US" sz="4000" dirty="0" err="1" smtClean="0"/>
              <a:t>en</a:t>
            </a:r>
            <a:r>
              <a:rPr lang="en-US" sz="4000" dirty="0" smtClean="0"/>
              <a:t> </a:t>
            </a:r>
            <a:r>
              <a:rPr lang="en-US" sz="4000" dirty="0" err="1" smtClean="0"/>
              <a:t>Peor</a:t>
            </a:r>
            <a:r>
              <a:rPr lang="en-US" sz="4000" dirty="0" smtClean="0"/>
              <a:t> (</a:t>
            </a:r>
            <a:r>
              <a:rPr lang="en-US" sz="4000" dirty="0" err="1" smtClean="0"/>
              <a:t>Deut</a:t>
            </a:r>
            <a:r>
              <a:rPr lang="en-US" sz="4000" dirty="0" smtClean="0"/>
              <a:t> 4:3</a:t>
            </a:r>
            <a:r>
              <a:rPr lang="en-US" sz="4000" dirty="0"/>
              <a:t>)</a:t>
            </a:r>
          </a:p>
        </p:txBody>
      </p:sp>
      <p:sp>
        <p:nvSpPr>
          <p:cNvPr id="3" name="Content Placeholder 2"/>
          <p:cNvSpPr>
            <a:spLocks noGrp="1"/>
          </p:cNvSpPr>
          <p:nvPr>
            <p:ph idx="1"/>
          </p:nvPr>
        </p:nvSpPr>
        <p:spPr>
          <a:xfrm>
            <a:off x="114300" y="685800"/>
            <a:ext cx="9029700" cy="1872049"/>
          </a:xfrm>
        </p:spPr>
        <p:txBody>
          <a:bodyPr>
            <a:noAutofit/>
          </a:bodyPr>
          <a:lstStyle/>
          <a:p>
            <a:pPr marL="0" indent="0">
              <a:spcBef>
                <a:spcPts val="0"/>
              </a:spcBef>
              <a:spcAft>
                <a:spcPts val="2400"/>
              </a:spcAft>
              <a:buNone/>
            </a:pPr>
            <a:r>
              <a:rPr lang="es-ES" sz="2500" b="0" dirty="0"/>
              <a:t>Mientras Israel habitaba en </a:t>
            </a:r>
            <a:r>
              <a:rPr lang="es-ES" sz="2500" b="0" dirty="0" err="1"/>
              <a:t>Sitim</a:t>
            </a:r>
            <a:r>
              <a:rPr lang="es-ES" sz="2500" b="0" dirty="0"/>
              <a:t>, el pueblo comenzó a prostituirse con las hijas de </a:t>
            </a:r>
            <a:r>
              <a:rPr lang="es-ES" sz="2500" b="0" dirty="0" err="1"/>
              <a:t>Moab</a:t>
            </a:r>
            <a:r>
              <a:rPr lang="es-ES" sz="2500" b="0" dirty="0"/>
              <a:t>. 2 Y estas invitaron al pueblo a los sacrificios que hacían a sus dioses, y el pueblo comió y se postró ante sus dioses. 3 Así Israel se unió a Baal de Peor, y se encendió la ira del Señor contra Israel. </a:t>
            </a:r>
            <a:r>
              <a:rPr lang="en-US" sz="2500" b="0" dirty="0" smtClean="0"/>
              <a:t>(</a:t>
            </a:r>
            <a:r>
              <a:rPr lang="en-US" sz="2500" b="0" dirty="0" err="1"/>
              <a:t>N</a:t>
            </a:r>
            <a:r>
              <a:rPr lang="en-US" sz="2500" b="0" dirty="0" err="1" smtClean="0"/>
              <a:t>úm</a:t>
            </a:r>
            <a:r>
              <a:rPr lang="en-US" sz="2500" b="0" dirty="0" smtClean="0"/>
              <a:t> 25:1-3)</a:t>
            </a:r>
            <a:endParaRPr lang="en-US" sz="2500" b="0" dirty="0"/>
          </a:p>
        </p:txBody>
      </p:sp>
      <p:sp>
        <p:nvSpPr>
          <p:cNvPr id="4" name="Slide Number Placeholder 3"/>
          <p:cNvSpPr>
            <a:spLocks noGrp="1"/>
          </p:cNvSpPr>
          <p:nvPr>
            <p:ph type="sldNum" sz="quarter" idx="12"/>
          </p:nvPr>
        </p:nvSpPr>
        <p:spPr/>
        <p:txBody>
          <a:bodyPr/>
          <a:lstStyle/>
          <a:p>
            <a:pPr algn="l" rtl="0">
              <a:defRPr/>
            </a:pPr>
            <a:fld id="{B6A389DF-B1F5-4991-89B8-72C57CDB73FE}" type="slidenum">
              <a:rPr lang="en-US" smtClean="0"/>
              <a:pPr algn="l" rtl="0">
                <a:defRPr/>
              </a:pPr>
              <a:t>15</a:t>
            </a:fld>
            <a:endParaRPr lang="en-US"/>
          </a:p>
        </p:txBody>
      </p:sp>
      <p:pic>
        <p:nvPicPr>
          <p:cNvPr id="8" name="Picture 7"/>
          <p:cNvPicPr>
            <a:picLocks noChangeAspect="1"/>
          </p:cNvPicPr>
          <p:nvPr/>
        </p:nvPicPr>
        <p:blipFill>
          <a:blip r:embed="rId3"/>
          <a:stretch>
            <a:fillRect/>
          </a:stretch>
        </p:blipFill>
        <p:spPr>
          <a:xfrm>
            <a:off x="5637124" y="3026000"/>
            <a:ext cx="3506876" cy="1693594"/>
          </a:xfrm>
          <a:prstGeom prst="rect">
            <a:avLst/>
          </a:prstGeom>
        </p:spPr>
      </p:pic>
      <p:sp>
        <p:nvSpPr>
          <p:cNvPr id="5" name="TextBox 4"/>
          <p:cNvSpPr txBox="1"/>
          <p:nvPr/>
        </p:nvSpPr>
        <p:spPr>
          <a:xfrm>
            <a:off x="114300" y="2802622"/>
            <a:ext cx="5693376" cy="2785378"/>
          </a:xfrm>
          <a:prstGeom prst="rect">
            <a:avLst/>
          </a:prstGeom>
          <a:noFill/>
        </p:spPr>
        <p:txBody>
          <a:bodyPr wrap="square" rtlCol="0">
            <a:spAutoFit/>
          </a:bodyPr>
          <a:lstStyle/>
          <a:p>
            <a:pPr lvl="0" eaLnBrk="0" hangingPunct="0">
              <a:spcBef>
                <a:spcPts val="0"/>
              </a:spcBef>
              <a:spcAft>
                <a:spcPts val="2400"/>
              </a:spcAft>
            </a:pPr>
            <a:r>
              <a:rPr lang="en-US" sz="2500" kern="0" dirty="0">
                <a:solidFill>
                  <a:srgbClr val="FFFFFF"/>
                </a:solidFill>
                <a:latin typeface="Calibri" pitchFamily="34" charset="0"/>
                <a:cs typeface="Calibri" pitchFamily="34" charset="0"/>
              </a:rPr>
              <a:t>[A la </a:t>
            </a:r>
            <a:r>
              <a:rPr lang="en-US" sz="2500" kern="0" dirty="0" err="1">
                <a:solidFill>
                  <a:srgbClr val="FFFFFF"/>
                </a:solidFill>
                <a:latin typeface="Calibri" pitchFamily="34" charset="0"/>
                <a:cs typeface="Calibri" pitchFamily="34" charset="0"/>
              </a:rPr>
              <a:t>iglesia</a:t>
            </a:r>
            <a:r>
              <a:rPr lang="en-US" sz="2500" kern="0" dirty="0">
                <a:solidFill>
                  <a:srgbClr val="FFFFFF"/>
                </a:solidFill>
                <a:latin typeface="Calibri" pitchFamily="34" charset="0"/>
                <a:cs typeface="Calibri" pitchFamily="34" charset="0"/>
              </a:rPr>
              <a:t> </a:t>
            </a:r>
            <a:r>
              <a:rPr lang="en-US" sz="2500" kern="0" dirty="0" smtClean="0">
                <a:solidFill>
                  <a:srgbClr val="FFFFFF"/>
                </a:solidFill>
                <a:latin typeface="Calibri" pitchFamily="34" charset="0"/>
                <a:cs typeface="Calibri" pitchFamily="34" charset="0"/>
              </a:rPr>
              <a:t>de </a:t>
            </a:r>
            <a:r>
              <a:rPr lang="en-US" sz="2500" kern="0" dirty="0" err="1" smtClean="0">
                <a:solidFill>
                  <a:srgbClr val="FFFFFF"/>
                </a:solidFill>
                <a:latin typeface="Calibri" pitchFamily="34" charset="0"/>
                <a:cs typeface="Calibri" pitchFamily="34" charset="0"/>
              </a:rPr>
              <a:t>Pérgamo</a:t>
            </a:r>
            <a:r>
              <a:rPr lang="en-US" sz="2500" kern="0" dirty="0">
                <a:solidFill>
                  <a:srgbClr val="FFFFFF"/>
                </a:solidFill>
                <a:latin typeface="Calibri" pitchFamily="34" charset="0"/>
                <a:cs typeface="Calibri" pitchFamily="34" charset="0"/>
              </a:rPr>
              <a:t>] </a:t>
            </a:r>
            <a:r>
              <a:rPr lang="en-US" sz="2500" kern="0" dirty="0" smtClean="0">
                <a:solidFill>
                  <a:srgbClr val="FFFFFF"/>
                </a:solidFill>
                <a:latin typeface="Calibri" pitchFamily="34" charset="0"/>
                <a:cs typeface="Calibri" pitchFamily="34" charset="0"/>
              </a:rPr>
              <a:t>…</a:t>
            </a:r>
            <a:r>
              <a:rPr lang="es-ES" sz="2500" kern="0" dirty="0">
                <a:solidFill>
                  <a:srgbClr val="FFFFFF"/>
                </a:solidFill>
                <a:latin typeface="Calibri" pitchFamily="34" charset="0"/>
                <a:cs typeface="Calibri" pitchFamily="34" charset="0"/>
              </a:rPr>
              <a:t>Pero tengo unas pocas cosas contra ti, porque tienes ahí a los que mantienen la doctrina de </a:t>
            </a:r>
            <a:r>
              <a:rPr lang="es-ES" sz="2500" kern="0" dirty="0" err="1">
                <a:solidFill>
                  <a:srgbClr val="FFFFFF"/>
                </a:solidFill>
                <a:latin typeface="Calibri" pitchFamily="34" charset="0"/>
                <a:cs typeface="Calibri" pitchFamily="34" charset="0"/>
              </a:rPr>
              <a:t>Balaam</a:t>
            </a:r>
            <a:r>
              <a:rPr lang="es-ES" sz="2500" kern="0" dirty="0">
                <a:solidFill>
                  <a:srgbClr val="FFFFFF"/>
                </a:solidFill>
                <a:latin typeface="Calibri" pitchFamily="34" charset="0"/>
                <a:cs typeface="Calibri" pitchFamily="34" charset="0"/>
              </a:rPr>
              <a:t>, que enseñaba a </a:t>
            </a:r>
            <a:r>
              <a:rPr lang="es-ES" sz="2500" kern="0" dirty="0" err="1">
                <a:solidFill>
                  <a:srgbClr val="FFFFFF"/>
                </a:solidFill>
                <a:latin typeface="Calibri" pitchFamily="34" charset="0"/>
                <a:cs typeface="Calibri" pitchFamily="34" charset="0"/>
              </a:rPr>
              <a:t>Balac</a:t>
            </a:r>
            <a:r>
              <a:rPr lang="es-ES" sz="2500" kern="0" dirty="0">
                <a:solidFill>
                  <a:srgbClr val="FFFFFF"/>
                </a:solidFill>
                <a:latin typeface="Calibri" pitchFamily="34" charset="0"/>
                <a:cs typeface="Calibri" pitchFamily="34" charset="0"/>
              </a:rPr>
              <a:t> a poner tropiezo ante los israelitas, a comer cosas sacrificadas a los ídolos y a cometer actos de inmoralidad. </a:t>
            </a:r>
            <a:r>
              <a:rPr lang="en-US" sz="2500" kern="0" dirty="0" smtClean="0">
                <a:solidFill>
                  <a:srgbClr val="FFFFFF"/>
                </a:solidFill>
                <a:latin typeface="Calibri" pitchFamily="34" charset="0"/>
                <a:cs typeface="Calibri" pitchFamily="34" charset="0"/>
              </a:rPr>
              <a:t>(Apo </a:t>
            </a:r>
            <a:r>
              <a:rPr lang="en-US" sz="2500" kern="0" dirty="0">
                <a:solidFill>
                  <a:srgbClr val="FFFFFF"/>
                </a:solidFill>
                <a:latin typeface="Calibri" pitchFamily="34" charset="0"/>
                <a:cs typeface="Calibri" pitchFamily="34" charset="0"/>
              </a:rPr>
              <a:t>2:14)</a:t>
            </a:r>
            <a:endParaRPr lang="en-US" sz="2500" b="1" kern="0" dirty="0">
              <a:solidFill>
                <a:srgbClr val="FFFFFF"/>
              </a:solidFill>
              <a:latin typeface="Calibri" pitchFamily="34" charset="0"/>
              <a:cs typeface="Calibri" pitchFamily="34" charset="0"/>
            </a:endParaRPr>
          </a:p>
        </p:txBody>
      </p:sp>
    </p:spTree>
    <p:extLst>
      <p:ext uri="{BB962C8B-B14F-4D97-AF65-F5344CB8AC3E}">
        <p14:creationId xmlns:p14="http://schemas.microsoft.com/office/powerpoint/2010/main" val="941718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¿Qué verían los pueblos?</a:t>
            </a:r>
          </a:p>
        </p:txBody>
      </p:sp>
      <p:sp>
        <p:nvSpPr>
          <p:cNvPr id="3" name="Content Placeholder 2"/>
          <p:cNvSpPr>
            <a:spLocks noGrp="1"/>
          </p:cNvSpPr>
          <p:nvPr>
            <p:ph idx="1"/>
          </p:nvPr>
        </p:nvSpPr>
        <p:spPr>
          <a:xfrm>
            <a:off x="152400" y="800100"/>
            <a:ext cx="8610600" cy="4114800"/>
          </a:xfrm>
        </p:spPr>
        <p:txBody>
          <a:bodyPr/>
          <a:lstStyle/>
          <a:p>
            <a:pPr algn="l" rtl="0"/>
            <a:r>
              <a:rPr lang="en-US" dirty="0"/>
              <a:t>Moralidad rigurosa</a:t>
            </a:r>
          </a:p>
          <a:p>
            <a:pPr lvl="1" algn="l" rtl="0"/>
            <a:r>
              <a:rPr lang="en-US" dirty="0"/>
              <a:t>“No cometerás adulterio” </a:t>
            </a:r>
            <a:r>
              <a:rPr lang="en-US" dirty="0" smtClean="0"/>
              <a:t>(5:18</a:t>
            </a:r>
            <a:r>
              <a:rPr lang="en-US" dirty="0"/>
              <a:t>)</a:t>
            </a:r>
          </a:p>
          <a:p>
            <a:pPr lvl="1" algn="l" rtl="0"/>
            <a:r>
              <a:rPr lang="en-US" dirty="0"/>
              <a:t>“No codiciarás la mujer de tu prójimo” </a:t>
            </a:r>
            <a:r>
              <a:rPr lang="en-US" dirty="0" smtClean="0"/>
              <a:t>(5:21</a:t>
            </a:r>
            <a:r>
              <a:rPr lang="en-US" dirty="0"/>
              <a:t>)</a:t>
            </a:r>
          </a:p>
          <a:p>
            <a:pPr lvl="1" algn="l" rtl="0"/>
            <a:r>
              <a:rPr lang="en-US" dirty="0"/>
              <a:t>Leyes de pureza sexual (22:20-30)</a:t>
            </a:r>
          </a:p>
          <a:p>
            <a:pPr lvl="1" algn="l" rtl="0"/>
            <a:r>
              <a:rPr lang="en-US" dirty="0"/>
              <a:t>Pena de muerte por adulterio (22:22)</a:t>
            </a:r>
          </a:p>
          <a:p>
            <a:pPr lvl="1" algn="l" rtl="0"/>
            <a:r>
              <a:rPr lang="en-US" dirty="0"/>
              <a:t>Homosexualidad, incesto… prohibido (22:5, 30; 23:18</a:t>
            </a:r>
            <a:r>
              <a:rPr lang="en-US" dirty="0" smtClean="0"/>
              <a:t>; </a:t>
            </a:r>
            <a:r>
              <a:rPr lang="en-US" dirty="0" err="1" smtClean="0"/>
              <a:t>Lv</a:t>
            </a:r>
            <a:r>
              <a:rPr lang="en-US" dirty="0" smtClean="0"/>
              <a:t> 18:22-23</a:t>
            </a:r>
            <a:r>
              <a:rPr lang="en-US" dirty="0"/>
              <a:t>)</a:t>
            </a:r>
          </a:p>
          <a:p>
            <a:pPr lvl="1" algn="l" rtl="0"/>
            <a:endParaRPr lang="en-US" dirty="0"/>
          </a:p>
        </p:txBody>
      </p:sp>
      <p:sp>
        <p:nvSpPr>
          <p:cNvPr id="4" name="Slide Number Placeholder 3"/>
          <p:cNvSpPr>
            <a:spLocks noGrp="1"/>
          </p:cNvSpPr>
          <p:nvPr>
            <p:ph type="sldNum" sz="quarter" idx="12"/>
          </p:nvPr>
        </p:nvSpPr>
        <p:spPr/>
        <p:txBody>
          <a:bodyPr/>
          <a:lstStyle/>
          <a:p>
            <a:pPr algn="l" rtl="0">
              <a:defRPr/>
            </a:pPr>
            <a:fld id="{B6A389DF-B1F5-4991-89B8-72C57CDB73FE}" type="slidenum">
              <a:rPr lang="en-US" smtClean="0"/>
              <a:pPr algn="l" rtl="0">
                <a:defRPr/>
              </a:pPr>
              <a:t>16</a:t>
            </a:fld>
            <a:endParaRPr lang="en-US"/>
          </a:p>
        </p:txBody>
      </p:sp>
    </p:spTree>
    <p:extLst>
      <p:ext uri="{BB962C8B-B14F-4D97-AF65-F5344CB8AC3E}">
        <p14:creationId xmlns:p14="http://schemas.microsoft.com/office/powerpoint/2010/main" val="228229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¿Qué verían los pueblos?</a:t>
            </a:r>
          </a:p>
        </p:txBody>
      </p:sp>
      <p:sp>
        <p:nvSpPr>
          <p:cNvPr id="3" name="Content Placeholder 2"/>
          <p:cNvSpPr>
            <a:spLocks noGrp="1"/>
          </p:cNvSpPr>
          <p:nvPr>
            <p:ph idx="1"/>
          </p:nvPr>
        </p:nvSpPr>
        <p:spPr>
          <a:xfrm>
            <a:off x="152400" y="800100"/>
            <a:ext cx="8610600" cy="4114800"/>
          </a:xfrm>
        </p:spPr>
        <p:txBody>
          <a:bodyPr>
            <a:normAutofit lnSpcReduction="10000"/>
          </a:bodyPr>
          <a:lstStyle/>
          <a:p>
            <a:pPr algn="l" rtl="0"/>
            <a:r>
              <a:rPr lang="en-US" dirty="0"/>
              <a:t>Moralidad rigurosa</a:t>
            </a:r>
          </a:p>
          <a:p>
            <a:pPr lvl="1"/>
            <a:r>
              <a:rPr lang="en-US" b="0" dirty="0" smtClean="0"/>
              <a:t>“</a:t>
            </a:r>
            <a:r>
              <a:rPr lang="es-ES" b="0" dirty="0"/>
              <a:t>11 Amados, les ruego como a extranjeros y peregrinos, </a:t>
            </a:r>
            <a:r>
              <a:rPr lang="es-ES" dirty="0">
                <a:solidFill>
                  <a:srgbClr val="FFFF00"/>
                </a:solidFill>
              </a:rPr>
              <a:t>que se abstengan de las pasiones carnales</a:t>
            </a:r>
            <a:r>
              <a:rPr lang="es-ES" b="0" dirty="0"/>
              <a:t> que combaten contra el alma. 12 Mantengan </a:t>
            </a:r>
            <a:r>
              <a:rPr lang="es-ES" dirty="0">
                <a:solidFill>
                  <a:srgbClr val="FFFF00"/>
                </a:solidFill>
              </a:rPr>
              <a:t>entre los </a:t>
            </a:r>
            <a:r>
              <a:rPr lang="es-ES" dirty="0" smtClean="0">
                <a:solidFill>
                  <a:srgbClr val="FFFF00"/>
                </a:solidFill>
              </a:rPr>
              <a:t>gentiles una </a:t>
            </a:r>
            <a:r>
              <a:rPr lang="es-ES" dirty="0">
                <a:solidFill>
                  <a:srgbClr val="FFFF00"/>
                </a:solidFill>
              </a:rPr>
              <a:t>conducta irreprochable</a:t>
            </a:r>
            <a:r>
              <a:rPr lang="es-ES" b="0" dirty="0"/>
              <a:t>, a fin de que en aquello que les calumnian como malhechores, ellos, por razón </a:t>
            </a:r>
            <a:r>
              <a:rPr lang="es-ES" b="0" dirty="0" smtClean="0"/>
              <a:t>de </a:t>
            </a:r>
            <a:r>
              <a:rPr lang="es-ES" b="0" dirty="0"/>
              <a:t>las buenas obras de ustedes, </a:t>
            </a:r>
            <a:r>
              <a:rPr lang="es-ES" dirty="0">
                <a:solidFill>
                  <a:srgbClr val="FFFF00"/>
                </a:solidFill>
              </a:rPr>
              <a:t>al considerarlas</a:t>
            </a:r>
            <a:r>
              <a:rPr lang="es-ES" b="0" dirty="0"/>
              <a:t>, glorifiquen a Dios en el día de la </a:t>
            </a:r>
            <a:r>
              <a:rPr lang="es-ES" b="0" dirty="0" smtClean="0"/>
              <a:t>visitación</a:t>
            </a:r>
            <a:r>
              <a:rPr lang="en-US" b="0" dirty="0" smtClean="0"/>
              <a:t>”.</a:t>
            </a:r>
            <a:r>
              <a:rPr lang="en-US" b="0" dirty="0"/>
              <a:t/>
            </a:r>
            <a:br>
              <a:rPr lang="en-US" b="0" dirty="0"/>
            </a:br>
            <a:r>
              <a:rPr lang="en-US" b="0" dirty="0"/>
              <a:t>(1 Pedro 2:11-12)</a:t>
            </a:r>
            <a:endParaRPr lang="en-US" dirty="0"/>
          </a:p>
        </p:txBody>
      </p:sp>
      <p:sp>
        <p:nvSpPr>
          <p:cNvPr id="4" name="Slide Number Placeholder 3"/>
          <p:cNvSpPr>
            <a:spLocks noGrp="1"/>
          </p:cNvSpPr>
          <p:nvPr>
            <p:ph type="sldNum" sz="quarter" idx="12"/>
          </p:nvPr>
        </p:nvSpPr>
        <p:spPr/>
        <p:txBody>
          <a:bodyPr/>
          <a:lstStyle/>
          <a:p>
            <a:pPr algn="l" rtl="0">
              <a:defRPr/>
            </a:pPr>
            <a:fld id="{B6A389DF-B1F5-4991-89B8-72C57CDB73FE}" type="slidenum">
              <a:rPr lang="en-US" smtClean="0"/>
              <a:pPr algn="l" rtl="0">
                <a:defRPr/>
              </a:pPr>
              <a:t>17</a:t>
            </a:fld>
            <a:endParaRPr lang="en-US"/>
          </a:p>
        </p:txBody>
      </p:sp>
    </p:spTree>
    <p:extLst>
      <p:ext uri="{BB962C8B-B14F-4D97-AF65-F5344CB8AC3E}">
        <p14:creationId xmlns:p14="http://schemas.microsoft.com/office/powerpoint/2010/main" val="3616836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¿Qué verían los pueblos?</a:t>
            </a:r>
          </a:p>
        </p:txBody>
      </p:sp>
      <p:sp>
        <p:nvSpPr>
          <p:cNvPr id="3" name="Content Placeholder 2"/>
          <p:cNvSpPr>
            <a:spLocks noGrp="1"/>
          </p:cNvSpPr>
          <p:nvPr>
            <p:ph idx="1"/>
          </p:nvPr>
        </p:nvSpPr>
        <p:spPr>
          <a:xfrm>
            <a:off x="152400" y="800100"/>
            <a:ext cx="8610600" cy="4914900"/>
          </a:xfrm>
        </p:spPr>
        <p:txBody>
          <a:bodyPr>
            <a:normAutofit/>
          </a:bodyPr>
          <a:lstStyle/>
          <a:p>
            <a:pPr algn="l" rtl="0"/>
            <a:r>
              <a:rPr lang="en-US" dirty="0">
                <a:solidFill>
                  <a:schemeClr val="bg1">
                    <a:lumMod val="50000"/>
                  </a:schemeClr>
                </a:solidFill>
              </a:rPr>
              <a:t>Moralidad rigurosa</a:t>
            </a:r>
          </a:p>
          <a:p>
            <a:pPr algn="l" rtl="0"/>
            <a:r>
              <a:rPr lang="en-US" dirty="0" err="1"/>
              <a:t>Relaciones</a:t>
            </a:r>
            <a:r>
              <a:rPr lang="en-US" dirty="0"/>
              <a:t> </a:t>
            </a:r>
            <a:r>
              <a:rPr lang="en-US" dirty="0" err="1" smtClean="0"/>
              <a:t>cautelosas</a:t>
            </a:r>
            <a:endParaRPr lang="en-US" dirty="0"/>
          </a:p>
          <a:p>
            <a:pPr lvl="1"/>
            <a:r>
              <a:rPr lang="en-US" dirty="0" smtClean="0"/>
              <a:t>“</a:t>
            </a:r>
            <a:r>
              <a:rPr lang="es-ES" b="0" dirty="0" smtClean="0"/>
              <a:t>No </a:t>
            </a:r>
            <a:r>
              <a:rPr lang="es-ES" b="0" dirty="0"/>
              <a:t>harás </a:t>
            </a:r>
            <a:r>
              <a:rPr lang="es-ES" dirty="0">
                <a:solidFill>
                  <a:srgbClr val="FFFF00"/>
                </a:solidFill>
              </a:rPr>
              <a:t>alianza</a:t>
            </a:r>
            <a:r>
              <a:rPr lang="es-ES" b="0" dirty="0"/>
              <a:t> con ellos ni te apiadarás de ellos. 3 No contraerás</a:t>
            </a:r>
            <a:r>
              <a:rPr lang="es-ES" dirty="0">
                <a:solidFill>
                  <a:srgbClr val="FFFF00"/>
                </a:solidFill>
              </a:rPr>
              <a:t> matrimonio </a:t>
            </a:r>
            <a:r>
              <a:rPr lang="es-ES" b="0" dirty="0"/>
              <a:t>con ellos; no darás tus </a:t>
            </a:r>
            <a:r>
              <a:rPr lang="es-ES" b="0" dirty="0" smtClean="0"/>
              <a:t>hijas </a:t>
            </a:r>
            <a:r>
              <a:rPr lang="es-ES" b="0" dirty="0"/>
              <a:t>a sus </a:t>
            </a:r>
            <a:r>
              <a:rPr lang="es-ES" b="0" dirty="0" smtClean="0"/>
              <a:t>hijos, </a:t>
            </a:r>
            <a:r>
              <a:rPr lang="es-ES" b="0" dirty="0"/>
              <a:t>ni tomarás sus </a:t>
            </a:r>
            <a:r>
              <a:rPr lang="es-ES" b="0" dirty="0" smtClean="0"/>
              <a:t>hijas </a:t>
            </a:r>
            <a:r>
              <a:rPr lang="es-ES" b="0" dirty="0"/>
              <a:t>para tus </a:t>
            </a:r>
            <a:r>
              <a:rPr lang="es-ES" b="0" dirty="0" smtClean="0"/>
              <a:t>hijos. </a:t>
            </a:r>
            <a:r>
              <a:rPr lang="es-ES" b="0" dirty="0"/>
              <a:t>4 Porque ellos </a:t>
            </a:r>
            <a:r>
              <a:rPr lang="es-ES" b="0" dirty="0" smtClean="0"/>
              <a:t>apartarán a </a:t>
            </a:r>
            <a:r>
              <a:rPr lang="es-ES" b="0" dirty="0"/>
              <a:t>tus </a:t>
            </a:r>
            <a:r>
              <a:rPr lang="es-ES" b="0" dirty="0" smtClean="0"/>
              <a:t>hijos </a:t>
            </a:r>
            <a:r>
              <a:rPr lang="es-ES" b="0" dirty="0"/>
              <a:t>de seguirme para servir a otros dioses; entonces la ira del Señor se encenderá contra ti, y Él pronto te destruirá</a:t>
            </a:r>
            <a:r>
              <a:rPr lang="es-ES" b="0" dirty="0" smtClean="0"/>
              <a:t>. </a:t>
            </a:r>
            <a:r>
              <a:rPr lang="en-US" b="0" dirty="0" smtClean="0"/>
              <a:t>(</a:t>
            </a:r>
            <a:r>
              <a:rPr lang="en-US" b="0" dirty="0" err="1" smtClean="0"/>
              <a:t>Deut</a:t>
            </a:r>
            <a:r>
              <a:rPr lang="en-US" b="0" dirty="0" smtClean="0"/>
              <a:t> 7:2-4</a:t>
            </a:r>
            <a:r>
              <a:rPr lang="en-US" b="0" dirty="0"/>
              <a:t>)</a:t>
            </a:r>
            <a:endParaRPr lang="en-US" dirty="0"/>
          </a:p>
        </p:txBody>
      </p:sp>
      <p:sp>
        <p:nvSpPr>
          <p:cNvPr id="4" name="Slide Number Placeholder 3"/>
          <p:cNvSpPr>
            <a:spLocks noGrp="1"/>
          </p:cNvSpPr>
          <p:nvPr>
            <p:ph type="sldNum" sz="quarter" idx="12"/>
          </p:nvPr>
        </p:nvSpPr>
        <p:spPr/>
        <p:txBody>
          <a:bodyPr/>
          <a:lstStyle/>
          <a:p>
            <a:pPr algn="l" rtl="0">
              <a:defRPr/>
            </a:pPr>
            <a:fld id="{B6A389DF-B1F5-4991-89B8-72C57CDB73FE}" type="slidenum">
              <a:rPr lang="en-US" smtClean="0"/>
              <a:pPr algn="l" rtl="0">
                <a:defRPr/>
              </a:pPr>
              <a:t>18</a:t>
            </a:fld>
            <a:endParaRPr lang="en-US"/>
          </a:p>
        </p:txBody>
      </p:sp>
    </p:spTree>
    <p:extLst>
      <p:ext uri="{BB962C8B-B14F-4D97-AF65-F5344CB8AC3E}">
        <p14:creationId xmlns:p14="http://schemas.microsoft.com/office/powerpoint/2010/main" val="364054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err="1"/>
              <a:t>Relaciones</a:t>
            </a:r>
            <a:r>
              <a:rPr lang="en-US" dirty="0"/>
              <a:t> </a:t>
            </a:r>
            <a:r>
              <a:rPr lang="en-US" dirty="0" err="1" smtClean="0"/>
              <a:t>cautelosas</a:t>
            </a:r>
            <a:endParaRPr lang="en-US" dirty="0"/>
          </a:p>
        </p:txBody>
      </p:sp>
      <p:sp>
        <p:nvSpPr>
          <p:cNvPr id="3" name="Content Placeholder 2"/>
          <p:cNvSpPr>
            <a:spLocks noGrp="1"/>
          </p:cNvSpPr>
          <p:nvPr>
            <p:ph idx="1"/>
          </p:nvPr>
        </p:nvSpPr>
        <p:spPr>
          <a:xfrm>
            <a:off x="95250" y="671348"/>
            <a:ext cx="8953500" cy="5029200"/>
          </a:xfrm>
        </p:spPr>
        <p:txBody>
          <a:bodyPr>
            <a:normAutofit fontScale="70000" lnSpcReduction="20000"/>
          </a:bodyPr>
          <a:lstStyle/>
          <a:p>
            <a:pPr marL="0" indent="0">
              <a:spcBef>
                <a:spcPts val="0"/>
              </a:spcBef>
              <a:spcAft>
                <a:spcPts val="600"/>
              </a:spcAft>
              <a:buNone/>
            </a:pPr>
            <a:r>
              <a:rPr lang="es-ES" b="0" dirty="0"/>
              <a:t>14 </a:t>
            </a:r>
            <a:r>
              <a:rPr lang="es-ES" dirty="0">
                <a:solidFill>
                  <a:srgbClr val="FFFF00"/>
                </a:solidFill>
              </a:rPr>
              <a:t>No estén unidos en yugo desigual con los incrédulos</a:t>
            </a:r>
            <a:r>
              <a:rPr lang="es-ES" b="0" dirty="0"/>
              <a:t>, pues ¿qué asociación tienen la justicia y la iniquidad? ¿O qué comunión la luz con las tinieblas? 15 ¿O qué armonía tiene Cristo con </a:t>
            </a:r>
            <a:r>
              <a:rPr lang="es-ES" b="0" dirty="0" err="1" smtClean="0"/>
              <a:t>Belial</a:t>
            </a:r>
            <a:r>
              <a:rPr lang="es-ES" b="0" dirty="0" smtClean="0"/>
              <a:t>? </a:t>
            </a:r>
            <a:r>
              <a:rPr lang="es-ES" b="0" dirty="0"/>
              <a:t>¿O qué tiene en </a:t>
            </a:r>
            <a:r>
              <a:rPr lang="es-ES" b="0" dirty="0" smtClean="0"/>
              <a:t>común </a:t>
            </a:r>
            <a:r>
              <a:rPr lang="es-ES" b="0" dirty="0"/>
              <a:t>un </a:t>
            </a:r>
            <a:r>
              <a:rPr lang="es-ES" dirty="0">
                <a:solidFill>
                  <a:srgbClr val="FFFF00"/>
                </a:solidFill>
              </a:rPr>
              <a:t>creyente con un incrédulo</a:t>
            </a:r>
            <a:r>
              <a:rPr lang="es-ES" b="0" dirty="0"/>
              <a:t>? 16 ¿O qué acuerdo tiene el </a:t>
            </a:r>
            <a:r>
              <a:rPr lang="es-ES" b="0" dirty="0" smtClean="0"/>
              <a:t>templo </a:t>
            </a:r>
            <a:r>
              <a:rPr lang="es-ES" b="0" dirty="0"/>
              <a:t>de Dios con los ídolos? Porque nosotros somos el templo del Dios vivo, como Dios dijo:</a:t>
            </a:r>
          </a:p>
          <a:p>
            <a:pPr marL="0" indent="0">
              <a:spcBef>
                <a:spcPts val="0"/>
              </a:spcBef>
              <a:spcAft>
                <a:spcPts val="600"/>
              </a:spcAft>
              <a:buNone/>
            </a:pPr>
            <a:r>
              <a:rPr lang="es-ES" b="0" dirty="0" smtClean="0"/>
              <a:t>«</a:t>
            </a:r>
            <a:r>
              <a:rPr lang="es-ES" b="0" dirty="0"/>
              <a:t>Habitaré en ellos, y andaré entre ellos;</a:t>
            </a:r>
          </a:p>
          <a:p>
            <a:pPr marL="0" indent="0">
              <a:spcBef>
                <a:spcPts val="0"/>
              </a:spcBef>
              <a:spcAft>
                <a:spcPts val="600"/>
              </a:spcAft>
              <a:buNone/>
            </a:pPr>
            <a:r>
              <a:rPr lang="es-ES" b="0" dirty="0"/>
              <a:t>Y seré su Dios, y </a:t>
            </a:r>
            <a:r>
              <a:rPr lang="es-ES" dirty="0">
                <a:solidFill>
                  <a:srgbClr val="FFFF00"/>
                </a:solidFill>
              </a:rPr>
              <a:t>ellos serán Mi pueblo</a:t>
            </a:r>
            <a:r>
              <a:rPr lang="es-ES" b="0" dirty="0" smtClean="0"/>
              <a:t>. </a:t>
            </a:r>
            <a:r>
              <a:rPr lang="en-US" b="0" dirty="0"/>
              <a:t>[Lev 26:12</a:t>
            </a:r>
            <a:r>
              <a:rPr lang="en-US" b="0" dirty="0" smtClean="0"/>
              <a:t>]</a:t>
            </a:r>
            <a:endParaRPr lang="es-ES" b="0" dirty="0"/>
          </a:p>
          <a:p>
            <a:pPr marL="0" indent="0">
              <a:spcBef>
                <a:spcPts val="0"/>
              </a:spcBef>
              <a:spcAft>
                <a:spcPts val="600"/>
              </a:spcAft>
              <a:buNone/>
            </a:pPr>
            <a:r>
              <a:rPr lang="es-ES" b="0" dirty="0"/>
              <a:t>17 Por tanto, salgan de en medio de ellos y apártense», dice el Señor;</a:t>
            </a:r>
          </a:p>
          <a:p>
            <a:pPr marL="0" indent="0">
              <a:spcBef>
                <a:spcPts val="0"/>
              </a:spcBef>
              <a:spcAft>
                <a:spcPts val="600"/>
              </a:spcAft>
              <a:buNone/>
            </a:pPr>
            <a:r>
              <a:rPr lang="es-ES" b="0" dirty="0"/>
              <a:t>«Y no toquen lo inmundo,</a:t>
            </a:r>
          </a:p>
          <a:p>
            <a:pPr marL="0" indent="0">
              <a:spcBef>
                <a:spcPts val="0"/>
              </a:spcBef>
              <a:spcAft>
                <a:spcPts val="600"/>
              </a:spcAft>
              <a:buNone/>
            </a:pPr>
            <a:r>
              <a:rPr lang="es-ES" b="0" dirty="0"/>
              <a:t>Y Yo los recibiré.</a:t>
            </a:r>
          </a:p>
          <a:p>
            <a:pPr marL="0" indent="0">
              <a:spcBef>
                <a:spcPts val="0"/>
              </a:spcBef>
              <a:spcAft>
                <a:spcPts val="600"/>
              </a:spcAft>
              <a:buNone/>
            </a:pPr>
            <a:r>
              <a:rPr lang="es-ES" b="0" dirty="0"/>
              <a:t>18 Yo seré un padre para ustedes,</a:t>
            </a:r>
          </a:p>
          <a:p>
            <a:pPr marL="0" indent="0">
              <a:spcBef>
                <a:spcPts val="0"/>
              </a:spcBef>
              <a:spcAft>
                <a:spcPts val="600"/>
              </a:spcAft>
              <a:buNone/>
            </a:pPr>
            <a:r>
              <a:rPr lang="es-ES" b="0" dirty="0"/>
              <a:t>Y </a:t>
            </a:r>
            <a:r>
              <a:rPr lang="es-ES" dirty="0">
                <a:solidFill>
                  <a:srgbClr val="FFFF00"/>
                </a:solidFill>
              </a:rPr>
              <a:t>ustedes serán para Mí hijos e hijas</a:t>
            </a:r>
            <a:r>
              <a:rPr lang="es-ES" b="0" dirty="0" smtClean="0"/>
              <a:t>», </a:t>
            </a:r>
            <a:r>
              <a:rPr lang="en-US" b="0" dirty="0" smtClean="0"/>
              <a:t>[</a:t>
            </a:r>
            <a:r>
              <a:rPr lang="en-US" b="0" dirty="0" err="1" smtClean="0"/>
              <a:t>Ver</a:t>
            </a:r>
            <a:r>
              <a:rPr lang="en-US" b="0" dirty="0" smtClean="0"/>
              <a:t> </a:t>
            </a:r>
            <a:r>
              <a:rPr lang="en-US" b="0" dirty="0" err="1" smtClean="0"/>
              <a:t>Oseas</a:t>
            </a:r>
            <a:r>
              <a:rPr lang="en-US" b="0" dirty="0" smtClean="0"/>
              <a:t> </a:t>
            </a:r>
            <a:r>
              <a:rPr lang="en-US" b="0" dirty="0"/>
              <a:t>1:10]</a:t>
            </a:r>
            <a:endParaRPr lang="es-ES" b="0" dirty="0"/>
          </a:p>
          <a:p>
            <a:pPr marL="0" indent="0">
              <a:spcBef>
                <a:spcPts val="0"/>
              </a:spcBef>
              <a:spcAft>
                <a:spcPts val="600"/>
              </a:spcAft>
              <a:buNone/>
            </a:pPr>
            <a:r>
              <a:rPr lang="es-ES" b="0" dirty="0"/>
              <a:t>Dice el Señor Todopoderoso.</a:t>
            </a:r>
            <a:endParaRPr lang="en-US" b="0" dirty="0"/>
          </a:p>
        </p:txBody>
      </p:sp>
      <p:sp>
        <p:nvSpPr>
          <p:cNvPr id="4" name="Slide Number Placeholder 3"/>
          <p:cNvSpPr>
            <a:spLocks noGrp="1"/>
          </p:cNvSpPr>
          <p:nvPr>
            <p:ph type="sldNum" sz="quarter" idx="12"/>
          </p:nvPr>
        </p:nvSpPr>
        <p:spPr/>
        <p:txBody>
          <a:bodyPr/>
          <a:lstStyle/>
          <a:p>
            <a:pPr algn="l" rtl="0">
              <a:defRPr/>
            </a:pPr>
            <a:fld id="{B6A389DF-B1F5-4991-89B8-72C57CDB73FE}" type="slidenum">
              <a:rPr lang="en-US" smtClean="0"/>
              <a:pPr algn="l" rtl="0">
                <a:defRPr/>
              </a:pPr>
              <a:t>19</a:t>
            </a:fld>
            <a:endParaRPr lang="en-US"/>
          </a:p>
        </p:txBody>
      </p:sp>
    </p:spTree>
    <p:extLst>
      <p:ext uri="{BB962C8B-B14F-4D97-AF65-F5344CB8AC3E}">
        <p14:creationId xmlns:p14="http://schemas.microsoft.com/office/powerpoint/2010/main" val="922247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Deuteronomio 4:5-6</a:t>
            </a:r>
          </a:p>
        </p:txBody>
      </p:sp>
      <p:sp>
        <p:nvSpPr>
          <p:cNvPr id="3" name="Content Placeholder 2"/>
          <p:cNvSpPr>
            <a:spLocks noGrp="1"/>
          </p:cNvSpPr>
          <p:nvPr>
            <p:ph idx="1"/>
          </p:nvPr>
        </p:nvSpPr>
        <p:spPr>
          <a:xfrm>
            <a:off x="248728" y="876300"/>
            <a:ext cx="8458200" cy="4318000"/>
          </a:xfrm>
        </p:spPr>
        <p:txBody>
          <a:bodyPr>
            <a:normAutofit lnSpcReduction="10000"/>
          </a:bodyPr>
          <a:lstStyle/>
          <a:p>
            <a:pPr marL="0" indent="0">
              <a:buNone/>
            </a:pPr>
            <a:r>
              <a:rPr lang="es-ES" b="0" dirty="0"/>
              <a:t>Miren, yo les he enseñado estatutos y decretos tal como el Señor mi Dios me ordenó, para que así los cumplan en medio de la tierra en que van a entrar para poseerla. 6 Así que guárdenlos y pónganlos por obra, </a:t>
            </a:r>
            <a:r>
              <a:rPr lang="es-ES" dirty="0">
                <a:solidFill>
                  <a:srgbClr val="FFFF00"/>
                </a:solidFill>
              </a:rPr>
              <a:t>porque esta será su sabiduría y su inteligencia ante los ojos de los pueblos</a:t>
            </a:r>
            <a:r>
              <a:rPr lang="es-ES" b="0" dirty="0"/>
              <a:t> que al escuchar todos estos estatutos, dirán: “Ciertamente esta gran nación es un pueblo sabio e inteligente”.</a:t>
            </a:r>
            <a:endParaRPr lang="en-US" dirty="0"/>
          </a:p>
        </p:txBody>
      </p:sp>
      <p:sp>
        <p:nvSpPr>
          <p:cNvPr id="4" name="Slide Number Placeholder 3"/>
          <p:cNvSpPr>
            <a:spLocks noGrp="1"/>
          </p:cNvSpPr>
          <p:nvPr>
            <p:ph type="sldNum" sz="quarter" idx="12"/>
          </p:nvPr>
        </p:nvSpPr>
        <p:spPr/>
        <p:txBody>
          <a:bodyPr/>
          <a:lstStyle/>
          <a:p>
            <a:pPr algn="l" rtl="0">
              <a:defRPr/>
            </a:pPr>
            <a:fld id="{B6A389DF-B1F5-4991-89B8-72C57CDB73FE}" type="slidenum">
              <a:rPr lang="en-US" smtClean="0"/>
              <a:pPr algn="l" rtl="0">
                <a:defRPr/>
              </a:pPr>
              <a:t>2</a:t>
            </a:fld>
            <a:endParaRPr lang="en-US"/>
          </a:p>
        </p:txBody>
      </p:sp>
    </p:spTree>
    <p:extLst>
      <p:ext uri="{BB962C8B-B14F-4D97-AF65-F5344CB8AC3E}">
        <p14:creationId xmlns:p14="http://schemas.microsoft.com/office/powerpoint/2010/main" val="3402484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¿Qué verían los pueblos?</a:t>
            </a:r>
          </a:p>
        </p:txBody>
      </p:sp>
      <p:sp>
        <p:nvSpPr>
          <p:cNvPr id="3" name="Content Placeholder 2"/>
          <p:cNvSpPr>
            <a:spLocks noGrp="1"/>
          </p:cNvSpPr>
          <p:nvPr>
            <p:ph idx="1"/>
          </p:nvPr>
        </p:nvSpPr>
        <p:spPr>
          <a:xfrm>
            <a:off x="152400" y="800100"/>
            <a:ext cx="8382000" cy="4648200"/>
          </a:xfrm>
        </p:spPr>
        <p:txBody>
          <a:bodyPr>
            <a:normAutofit/>
          </a:bodyPr>
          <a:lstStyle/>
          <a:p>
            <a:pPr algn="l" rtl="0"/>
            <a:r>
              <a:rPr lang="en-US" dirty="0">
                <a:solidFill>
                  <a:schemeClr val="bg1">
                    <a:lumMod val="50000"/>
                  </a:schemeClr>
                </a:solidFill>
              </a:rPr>
              <a:t>Moralidad rigurosa</a:t>
            </a:r>
          </a:p>
          <a:p>
            <a:pPr algn="l" rtl="0"/>
            <a:r>
              <a:rPr lang="en-US" dirty="0" err="1"/>
              <a:t>Relaciones</a:t>
            </a:r>
            <a:r>
              <a:rPr lang="en-US" dirty="0"/>
              <a:t> </a:t>
            </a:r>
            <a:r>
              <a:rPr lang="en-US" dirty="0" err="1" smtClean="0"/>
              <a:t>cautelosas</a:t>
            </a:r>
            <a:endParaRPr lang="en-US" dirty="0"/>
          </a:p>
          <a:p>
            <a:pPr lvl="1"/>
            <a:r>
              <a:rPr lang="en-US" dirty="0" smtClean="0"/>
              <a:t>“</a:t>
            </a:r>
            <a:r>
              <a:rPr lang="es-ES" b="0" dirty="0"/>
              <a:t>Pues el </a:t>
            </a:r>
            <a:r>
              <a:rPr lang="es-ES" b="0" cap="small" dirty="0"/>
              <a:t>Señor</a:t>
            </a:r>
            <a:r>
              <a:rPr lang="es-ES" b="0" dirty="0"/>
              <a:t> tu Dios te bendecirá como te ha prometido, y tú prestarás a muchas naciones, pero </a:t>
            </a:r>
            <a:r>
              <a:rPr lang="es-ES" dirty="0">
                <a:solidFill>
                  <a:srgbClr val="FFFF00"/>
                </a:solidFill>
              </a:rPr>
              <a:t>tú no tomarás prestado</a:t>
            </a:r>
            <a:r>
              <a:rPr lang="es-ES" b="0" dirty="0"/>
              <a:t>; y tendrás dominio sobre muchas naciones, pero ellas no tendrán dominio sobre </a:t>
            </a:r>
            <a:r>
              <a:rPr lang="es-ES" b="0" dirty="0" smtClean="0"/>
              <a:t>ti</a:t>
            </a:r>
            <a:r>
              <a:rPr lang="en-US" b="0" dirty="0" smtClean="0"/>
              <a:t>”.</a:t>
            </a:r>
            <a:r>
              <a:rPr lang="en-US" b="0" dirty="0"/>
              <a:t/>
            </a:r>
            <a:br>
              <a:rPr lang="en-US" b="0" dirty="0"/>
            </a:br>
            <a:r>
              <a:rPr lang="en-US" b="0" dirty="0"/>
              <a:t>(</a:t>
            </a:r>
            <a:r>
              <a:rPr lang="en-US" b="0" dirty="0" err="1" smtClean="0"/>
              <a:t>Deut</a:t>
            </a:r>
            <a:r>
              <a:rPr lang="en-US" b="0" dirty="0" smtClean="0"/>
              <a:t> 15:6</a:t>
            </a:r>
            <a:r>
              <a:rPr lang="en-US" b="0" dirty="0"/>
              <a:t>)</a:t>
            </a:r>
            <a:endParaRPr lang="en-US" dirty="0"/>
          </a:p>
        </p:txBody>
      </p:sp>
      <p:sp>
        <p:nvSpPr>
          <p:cNvPr id="4" name="Slide Number Placeholder 3"/>
          <p:cNvSpPr>
            <a:spLocks noGrp="1"/>
          </p:cNvSpPr>
          <p:nvPr>
            <p:ph type="sldNum" sz="quarter" idx="12"/>
          </p:nvPr>
        </p:nvSpPr>
        <p:spPr/>
        <p:txBody>
          <a:bodyPr/>
          <a:lstStyle/>
          <a:p>
            <a:pPr algn="l" rtl="0">
              <a:defRPr/>
            </a:pPr>
            <a:fld id="{B6A389DF-B1F5-4991-89B8-72C57CDB73FE}" type="slidenum">
              <a:rPr lang="en-US" smtClean="0"/>
              <a:pPr algn="l" rtl="0">
                <a:defRPr/>
              </a:pPr>
              <a:t>20</a:t>
            </a:fld>
            <a:endParaRPr lang="en-US"/>
          </a:p>
        </p:txBody>
      </p:sp>
    </p:spTree>
    <p:extLst>
      <p:ext uri="{BB962C8B-B14F-4D97-AF65-F5344CB8AC3E}">
        <p14:creationId xmlns:p14="http://schemas.microsoft.com/office/powerpoint/2010/main" val="128143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¿Qué verían los pueblos?</a:t>
            </a:r>
          </a:p>
        </p:txBody>
      </p:sp>
      <p:sp>
        <p:nvSpPr>
          <p:cNvPr id="3" name="Content Placeholder 2"/>
          <p:cNvSpPr>
            <a:spLocks noGrp="1"/>
          </p:cNvSpPr>
          <p:nvPr>
            <p:ph idx="1"/>
          </p:nvPr>
        </p:nvSpPr>
        <p:spPr>
          <a:xfrm>
            <a:off x="152400" y="800100"/>
            <a:ext cx="8382000" cy="4762500"/>
          </a:xfrm>
        </p:spPr>
        <p:txBody>
          <a:bodyPr>
            <a:normAutofit/>
          </a:bodyPr>
          <a:lstStyle/>
          <a:p>
            <a:pPr algn="l" rtl="0"/>
            <a:r>
              <a:rPr lang="en-US" dirty="0">
                <a:solidFill>
                  <a:schemeClr val="bg1">
                    <a:lumMod val="50000"/>
                  </a:schemeClr>
                </a:solidFill>
              </a:rPr>
              <a:t>Moralidad rigurosa</a:t>
            </a:r>
          </a:p>
          <a:p>
            <a:pPr algn="l" rtl="0"/>
            <a:r>
              <a:rPr lang="en-US" dirty="0"/>
              <a:t>Relaciones protegidas</a:t>
            </a:r>
          </a:p>
          <a:p>
            <a:pPr lvl="1">
              <a:lnSpc>
                <a:spcPct val="90000"/>
              </a:lnSpc>
            </a:pPr>
            <a:r>
              <a:rPr lang="en-US" b="0" dirty="0" smtClean="0"/>
              <a:t>“</a:t>
            </a:r>
            <a:r>
              <a:rPr lang="es-ES" b="0" dirty="0"/>
              <a:t>El rico domina a los </a:t>
            </a:r>
            <a:r>
              <a:rPr lang="es-ES" b="0" dirty="0" smtClean="0"/>
              <a:t>pobres, Y </a:t>
            </a:r>
            <a:r>
              <a:rPr lang="es-ES" dirty="0">
                <a:solidFill>
                  <a:srgbClr val="FFFF00"/>
                </a:solidFill>
              </a:rPr>
              <a:t>el deudor es esclavo del </a:t>
            </a:r>
            <a:r>
              <a:rPr lang="es-ES" dirty="0" smtClean="0">
                <a:solidFill>
                  <a:srgbClr val="FFFF00"/>
                </a:solidFill>
              </a:rPr>
              <a:t>acreedor</a:t>
            </a:r>
            <a:r>
              <a:rPr lang="en-US" b="0" dirty="0" smtClean="0"/>
              <a:t>”. (</a:t>
            </a:r>
            <a:r>
              <a:rPr lang="en-US" b="0" dirty="0" smtClean="0"/>
              <a:t>Pro </a:t>
            </a:r>
            <a:r>
              <a:rPr lang="en-US" b="0" dirty="0" smtClean="0"/>
              <a:t>22:7</a:t>
            </a:r>
            <a:r>
              <a:rPr lang="en-US" b="0" dirty="0"/>
              <a:t>)</a:t>
            </a:r>
          </a:p>
          <a:p>
            <a:pPr lvl="1">
              <a:lnSpc>
                <a:spcPct val="90000"/>
              </a:lnSpc>
            </a:pPr>
            <a:r>
              <a:rPr lang="en-US" b="0" dirty="0" smtClean="0"/>
              <a:t>“</a:t>
            </a:r>
            <a:r>
              <a:rPr lang="es-ES" b="0" dirty="0" smtClean="0"/>
              <a:t>Paguen </a:t>
            </a:r>
            <a:r>
              <a:rPr lang="es-ES" b="0" dirty="0"/>
              <a:t>a todos lo que deban: al que impuesto, impuesto; al que tributo, tributo; al que temor, temor; al que honor, </a:t>
            </a:r>
            <a:r>
              <a:rPr lang="es-ES" b="0" dirty="0" smtClean="0"/>
              <a:t>honor. El </a:t>
            </a:r>
            <a:r>
              <a:rPr lang="es-ES" b="0" dirty="0"/>
              <a:t>amor, cumplimiento de la </a:t>
            </a:r>
            <a:r>
              <a:rPr lang="es-ES" b="0" dirty="0" smtClean="0"/>
              <a:t>ley 8 </a:t>
            </a:r>
            <a:r>
              <a:rPr lang="es-ES" dirty="0">
                <a:solidFill>
                  <a:srgbClr val="FFFF00"/>
                </a:solidFill>
              </a:rPr>
              <a:t>No deban a nadie nada, sino el amarse </a:t>
            </a:r>
            <a:r>
              <a:rPr lang="es-ES" b="0" dirty="0"/>
              <a:t>unos a otros. Porque el que ama a su </a:t>
            </a:r>
            <a:r>
              <a:rPr lang="es-ES" b="0" dirty="0" smtClean="0"/>
              <a:t>prójimo, </a:t>
            </a:r>
            <a:r>
              <a:rPr lang="es-ES" b="0" dirty="0"/>
              <a:t>ha cumplido la </a:t>
            </a:r>
            <a:r>
              <a:rPr lang="es-ES" b="0" dirty="0" smtClean="0"/>
              <a:t>ley</a:t>
            </a:r>
            <a:r>
              <a:rPr lang="en-US" b="0" dirty="0" smtClean="0"/>
              <a:t>”. </a:t>
            </a:r>
            <a:r>
              <a:rPr lang="en-US" b="0" dirty="0"/>
              <a:t>(</a:t>
            </a:r>
            <a:r>
              <a:rPr lang="en-US" b="0" dirty="0" smtClean="0"/>
              <a:t>Rom </a:t>
            </a:r>
            <a:r>
              <a:rPr lang="en-US" b="0" dirty="0"/>
              <a:t>13:7-8)</a:t>
            </a:r>
          </a:p>
        </p:txBody>
      </p:sp>
      <p:sp>
        <p:nvSpPr>
          <p:cNvPr id="4" name="Slide Number Placeholder 3"/>
          <p:cNvSpPr>
            <a:spLocks noGrp="1"/>
          </p:cNvSpPr>
          <p:nvPr>
            <p:ph type="sldNum" sz="quarter" idx="12"/>
          </p:nvPr>
        </p:nvSpPr>
        <p:spPr/>
        <p:txBody>
          <a:bodyPr/>
          <a:lstStyle/>
          <a:p>
            <a:pPr algn="l" rtl="0">
              <a:defRPr/>
            </a:pPr>
            <a:fld id="{B6A389DF-B1F5-4991-89B8-72C57CDB73FE}" type="slidenum">
              <a:rPr lang="en-US" smtClean="0"/>
              <a:pPr algn="l" rtl="0">
                <a:defRPr/>
              </a:pPr>
              <a:t>21</a:t>
            </a:fld>
            <a:endParaRPr lang="en-US"/>
          </a:p>
        </p:txBody>
      </p:sp>
    </p:spTree>
    <p:extLst>
      <p:ext uri="{BB962C8B-B14F-4D97-AF65-F5344CB8AC3E}">
        <p14:creationId xmlns:p14="http://schemas.microsoft.com/office/powerpoint/2010/main" val="417137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¿Qué verían los pueblos?</a:t>
            </a:r>
          </a:p>
        </p:txBody>
      </p:sp>
      <p:sp>
        <p:nvSpPr>
          <p:cNvPr id="3" name="Content Placeholder 2"/>
          <p:cNvSpPr>
            <a:spLocks noGrp="1"/>
          </p:cNvSpPr>
          <p:nvPr>
            <p:ph idx="1"/>
          </p:nvPr>
        </p:nvSpPr>
        <p:spPr>
          <a:xfrm>
            <a:off x="152400" y="800100"/>
            <a:ext cx="8382000" cy="4953000"/>
          </a:xfrm>
        </p:spPr>
        <p:txBody>
          <a:bodyPr>
            <a:normAutofit/>
          </a:bodyPr>
          <a:lstStyle/>
          <a:p>
            <a:pPr algn="l" rtl="0"/>
            <a:r>
              <a:rPr lang="en-US" dirty="0">
                <a:solidFill>
                  <a:schemeClr val="bg1">
                    <a:lumMod val="50000"/>
                  </a:schemeClr>
                </a:solidFill>
              </a:rPr>
              <a:t>Moralidad rigurosa</a:t>
            </a:r>
          </a:p>
          <a:p>
            <a:pPr algn="l" rtl="0"/>
            <a:r>
              <a:rPr lang="en-US" dirty="0" err="1"/>
              <a:t>Relaciones</a:t>
            </a:r>
            <a:r>
              <a:rPr lang="en-US" dirty="0"/>
              <a:t> </a:t>
            </a:r>
            <a:r>
              <a:rPr lang="en-US" dirty="0" err="1" smtClean="0"/>
              <a:t>cautelosas</a:t>
            </a:r>
            <a:endParaRPr lang="en-US" dirty="0"/>
          </a:p>
          <a:p>
            <a:pPr lvl="1">
              <a:lnSpc>
                <a:spcPct val="90000"/>
              </a:lnSpc>
              <a:spcBef>
                <a:spcPts val="0"/>
              </a:spcBef>
            </a:pPr>
            <a:r>
              <a:rPr lang="en-US" b="0" dirty="0" smtClean="0"/>
              <a:t>“…</a:t>
            </a:r>
            <a:r>
              <a:rPr lang="es-ES" b="0" dirty="0"/>
              <a:t>cuídate de no caer en una trampa </a:t>
            </a:r>
            <a:r>
              <a:rPr lang="es-ES" b="0" dirty="0" smtClean="0"/>
              <a:t>imitándolas, </a:t>
            </a:r>
            <a:r>
              <a:rPr lang="es-ES" b="0" dirty="0"/>
              <a:t>después que hayan sido destruidas delante de ti, y de </a:t>
            </a:r>
            <a:r>
              <a:rPr lang="es-ES" dirty="0">
                <a:solidFill>
                  <a:srgbClr val="FFFF00"/>
                </a:solidFill>
              </a:rPr>
              <a:t>no </a:t>
            </a:r>
            <a:r>
              <a:rPr lang="es-ES" dirty="0" smtClean="0">
                <a:solidFill>
                  <a:srgbClr val="FFFF00"/>
                </a:solidFill>
              </a:rPr>
              <a:t>buscar </a:t>
            </a:r>
            <a:r>
              <a:rPr lang="es-ES" dirty="0">
                <a:solidFill>
                  <a:srgbClr val="FFFF00"/>
                </a:solidFill>
              </a:rPr>
              <a:t>sus dioses, diciendo: “¿Cómo servían estas naciones a sus dioses</a:t>
            </a:r>
            <a:r>
              <a:rPr lang="es-ES" b="0" dirty="0"/>
              <a:t> para que también yo haga lo mismo</a:t>
            </a:r>
            <a:r>
              <a:rPr lang="es-ES" b="0" dirty="0" smtClean="0"/>
              <a:t>?”.</a:t>
            </a:r>
            <a:r>
              <a:rPr lang="en-US" b="0" dirty="0" smtClean="0"/>
              <a:t> </a:t>
            </a:r>
            <a:r>
              <a:rPr lang="en-US" b="0" dirty="0"/>
              <a:t>(</a:t>
            </a:r>
            <a:r>
              <a:rPr lang="en-US" b="0" dirty="0" err="1" smtClean="0"/>
              <a:t>Deut</a:t>
            </a:r>
            <a:r>
              <a:rPr lang="en-US" b="0" dirty="0" smtClean="0"/>
              <a:t> 12:30</a:t>
            </a:r>
            <a:r>
              <a:rPr lang="en-US" b="0" dirty="0"/>
              <a:t>)</a:t>
            </a:r>
          </a:p>
          <a:p>
            <a:pPr lvl="1">
              <a:lnSpc>
                <a:spcPct val="90000"/>
              </a:lnSpc>
              <a:spcBef>
                <a:spcPts val="600"/>
              </a:spcBef>
            </a:pPr>
            <a:r>
              <a:rPr lang="en-US" b="0" dirty="0" smtClean="0"/>
              <a:t>"</a:t>
            </a:r>
            <a:r>
              <a:rPr lang="es-ES" b="0" dirty="0" smtClean="0"/>
              <a:t>y </a:t>
            </a:r>
            <a:r>
              <a:rPr lang="es-ES" dirty="0">
                <a:solidFill>
                  <a:srgbClr val="FFFF00"/>
                </a:solidFill>
              </a:rPr>
              <a:t>no participen</a:t>
            </a:r>
            <a:r>
              <a:rPr lang="es-ES" b="0" dirty="0"/>
              <a:t> en las obras estériles de las tinieblas, sino más bien, desenmascárenlas. 12 Porque </a:t>
            </a:r>
            <a:r>
              <a:rPr lang="es-ES" dirty="0">
                <a:solidFill>
                  <a:srgbClr val="FFFF00"/>
                </a:solidFill>
              </a:rPr>
              <a:t>es vergonzoso aun hablar de las cosas</a:t>
            </a:r>
            <a:r>
              <a:rPr lang="es-ES" b="0" dirty="0"/>
              <a:t> que ellos hacen en </a:t>
            </a:r>
            <a:r>
              <a:rPr lang="es-ES" b="0" dirty="0" smtClean="0"/>
              <a:t>secreto”. </a:t>
            </a:r>
            <a:r>
              <a:rPr lang="en-US" b="0" dirty="0" smtClean="0"/>
              <a:t>(</a:t>
            </a:r>
            <a:r>
              <a:rPr lang="en-US" b="0" dirty="0" err="1"/>
              <a:t>E</a:t>
            </a:r>
            <a:r>
              <a:rPr lang="en-US" b="0" dirty="0" err="1" smtClean="0"/>
              <a:t>f</a:t>
            </a:r>
            <a:r>
              <a:rPr lang="en-US" b="0" dirty="0" smtClean="0"/>
              <a:t> 5:11-12</a:t>
            </a:r>
            <a:r>
              <a:rPr lang="en-US" b="0" dirty="0"/>
              <a:t>)</a:t>
            </a:r>
          </a:p>
        </p:txBody>
      </p:sp>
      <p:sp>
        <p:nvSpPr>
          <p:cNvPr id="4" name="Slide Number Placeholder 3"/>
          <p:cNvSpPr>
            <a:spLocks noGrp="1"/>
          </p:cNvSpPr>
          <p:nvPr>
            <p:ph type="sldNum" sz="quarter" idx="12"/>
          </p:nvPr>
        </p:nvSpPr>
        <p:spPr/>
        <p:txBody>
          <a:bodyPr/>
          <a:lstStyle/>
          <a:p>
            <a:pPr algn="l" rtl="0">
              <a:defRPr/>
            </a:pPr>
            <a:fld id="{B6A389DF-B1F5-4991-89B8-72C57CDB73FE}" type="slidenum">
              <a:rPr lang="en-US" smtClean="0"/>
              <a:pPr algn="l" rtl="0">
                <a:defRPr/>
              </a:pPr>
              <a:t>22</a:t>
            </a:fld>
            <a:endParaRPr lang="en-US"/>
          </a:p>
        </p:txBody>
      </p:sp>
    </p:spTree>
    <p:extLst>
      <p:ext uri="{BB962C8B-B14F-4D97-AF65-F5344CB8AC3E}">
        <p14:creationId xmlns:p14="http://schemas.microsoft.com/office/powerpoint/2010/main" val="342754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¿Qué verían los pueblos?</a:t>
            </a:r>
          </a:p>
        </p:txBody>
      </p:sp>
      <p:sp>
        <p:nvSpPr>
          <p:cNvPr id="3" name="Content Placeholder 2"/>
          <p:cNvSpPr>
            <a:spLocks noGrp="1"/>
          </p:cNvSpPr>
          <p:nvPr>
            <p:ph idx="1"/>
          </p:nvPr>
        </p:nvSpPr>
        <p:spPr>
          <a:xfrm>
            <a:off x="152400" y="800100"/>
            <a:ext cx="8839200" cy="4660900"/>
          </a:xfrm>
        </p:spPr>
        <p:txBody>
          <a:bodyPr>
            <a:normAutofit lnSpcReduction="10000"/>
          </a:bodyPr>
          <a:lstStyle/>
          <a:p>
            <a:pPr algn="l" rtl="0"/>
            <a:r>
              <a:rPr lang="en-US" dirty="0">
                <a:solidFill>
                  <a:schemeClr val="bg1">
                    <a:lumMod val="50000"/>
                  </a:schemeClr>
                </a:solidFill>
              </a:rPr>
              <a:t>Moralidad rigurosa</a:t>
            </a:r>
          </a:p>
          <a:p>
            <a:pPr algn="l" rtl="0"/>
            <a:r>
              <a:rPr lang="en-US" dirty="0" err="1">
                <a:solidFill>
                  <a:schemeClr val="bg1">
                    <a:lumMod val="50000"/>
                  </a:schemeClr>
                </a:solidFill>
              </a:rPr>
              <a:t>Relaciones</a:t>
            </a:r>
            <a:r>
              <a:rPr lang="en-US" dirty="0">
                <a:solidFill>
                  <a:schemeClr val="bg1">
                    <a:lumMod val="50000"/>
                  </a:schemeClr>
                </a:solidFill>
              </a:rPr>
              <a:t> </a:t>
            </a:r>
            <a:r>
              <a:rPr lang="en-US" dirty="0" err="1" smtClean="0">
                <a:solidFill>
                  <a:schemeClr val="bg1">
                    <a:lumMod val="50000"/>
                  </a:schemeClr>
                </a:solidFill>
              </a:rPr>
              <a:t>cautelosas</a:t>
            </a:r>
            <a:endParaRPr lang="en-US" dirty="0">
              <a:solidFill>
                <a:schemeClr val="bg1">
                  <a:lumMod val="50000"/>
                </a:schemeClr>
              </a:solidFill>
            </a:endParaRPr>
          </a:p>
          <a:p>
            <a:pPr algn="l" rtl="0"/>
            <a:r>
              <a:rPr lang="en-US" dirty="0"/>
              <a:t>Dedicación a la Palabra de Dios</a:t>
            </a:r>
          </a:p>
          <a:p>
            <a:pPr lvl="1">
              <a:lnSpc>
                <a:spcPct val="90000"/>
              </a:lnSpc>
            </a:pPr>
            <a:r>
              <a:rPr lang="en-US" b="0" dirty="0" smtClean="0"/>
              <a:t>“</a:t>
            </a:r>
            <a:r>
              <a:rPr lang="es-ES" b="0" dirty="0"/>
              <a:t>Ahora pues, oh Israel,</a:t>
            </a:r>
            <a:r>
              <a:rPr lang="es-ES" dirty="0">
                <a:solidFill>
                  <a:srgbClr val="FFFF00"/>
                </a:solidFill>
              </a:rPr>
              <a:t> escucha </a:t>
            </a:r>
            <a:r>
              <a:rPr lang="es-ES" b="0" dirty="0"/>
              <a:t>los estatutos y los decretos que yo les enseño para que los </a:t>
            </a:r>
            <a:r>
              <a:rPr lang="es-ES" dirty="0">
                <a:solidFill>
                  <a:srgbClr val="FFFF00"/>
                </a:solidFill>
              </a:rPr>
              <a:t>cumplan</a:t>
            </a:r>
            <a:r>
              <a:rPr lang="es-ES" b="0" dirty="0"/>
              <a:t>, a fin de que vivan y entren a tomar posesión de la tierra que el Señor, el Dios de sus padres, les da. 2 Ustedes </a:t>
            </a:r>
            <a:r>
              <a:rPr lang="es-ES" dirty="0">
                <a:solidFill>
                  <a:srgbClr val="FFFF00"/>
                </a:solidFill>
              </a:rPr>
              <a:t>no añadirán</a:t>
            </a:r>
            <a:r>
              <a:rPr lang="es-ES" b="0" dirty="0"/>
              <a:t> nada a la palabra que yo les mando, </a:t>
            </a:r>
            <a:r>
              <a:rPr lang="es-ES" dirty="0">
                <a:solidFill>
                  <a:srgbClr val="FFFF00"/>
                </a:solidFill>
              </a:rPr>
              <a:t>ni quitarán nada de ella</a:t>
            </a:r>
            <a:r>
              <a:rPr lang="es-ES" b="0" dirty="0"/>
              <a:t>, para que </a:t>
            </a:r>
            <a:r>
              <a:rPr lang="es-ES" dirty="0">
                <a:solidFill>
                  <a:srgbClr val="FFFF00"/>
                </a:solidFill>
              </a:rPr>
              <a:t>guarden</a:t>
            </a:r>
            <a:r>
              <a:rPr lang="es-ES" b="0" dirty="0"/>
              <a:t> los mandamientos del Señor su Dios que yo les mando.</a:t>
            </a:r>
            <a:r>
              <a:rPr lang="en-US" b="0" dirty="0" smtClean="0"/>
              <a:t>”. </a:t>
            </a:r>
            <a:r>
              <a:rPr lang="en-US" b="0" dirty="0"/>
              <a:t>(</a:t>
            </a:r>
            <a:r>
              <a:rPr lang="en-US" b="0" dirty="0" err="1" smtClean="0"/>
              <a:t>Deut</a:t>
            </a:r>
            <a:r>
              <a:rPr lang="en-US" b="0" dirty="0" smtClean="0"/>
              <a:t> 4:1-2</a:t>
            </a:r>
            <a:r>
              <a:rPr lang="en-US" b="0" dirty="0"/>
              <a:t>)</a:t>
            </a:r>
            <a:endParaRPr lang="en-US" dirty="0"/>
          </a:p>
        </p:txBody>
      </p:sp>
      <p:sp>
        <p:nvSpPr>
          <p:cNvPr id="4" name="Slide Number Placeholder 3"/>
          <p:cNvSpPr>
            <a:spLocks noGrp="1"/>
          </p:cNvSpPr>
          <p:nvPr>
            <p:ph type="sldNum" sz="quarter" idx="12"/>
          </p:nvPr>
        </p:nvSpPr>
        <p:spPr/>
        <p:txBody>
          <a:bodyPr/>
          <a:lstStyle/>
          <a:p>
            <a:pPr algn="l" rtl="0">
              <a:defRPr/>
            </a:pPr>
            <a:fld id="{B6A389DF-B1F5-4991-89B8-72C57CDB73FE}" type="slidenum">
              <a:rPr lang="en-US" smtClean="0"/>
              <a:pPr algn="l" rtl="0">
                <a:defRPr/>
              </a:pPr>
              <a:t>23</a:t>
            </a:fld>
            <a:endParaRPr lang="en-US"/>
          </a:p>
        </p:txBody>
      </p:sp>
      <p:cxnSp>
        <p:nvCxnSpPr>
          <p:cNvPr id="5" name="Straight Connector 4"/>
          <p:cNvCxnSpPr/>
          <p:nvPr/>
        </p:nvCxnSpPr>
        <p:spPr>
          <a:xfrm flipV="1">
            <a:off x="972065" y="3422822"/>
            <a:ext cx="2327189" cy="2780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05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¿Qué verían los pueblos?</a:t>
            </a:r>
          </a:p>
        </p:txBody>
      </p:sp>
      <p:sp>
        <p:nvSpPr>
          <p:cNvPr id="3" name="Content Placeholder 2"/>
          <p:cNvSpPr>
            <a:spLocks noGrp="1"/>
          </p:cNvSpPr>
          <p:nvPr>
            <p:ph idx="1"/>
          </p:nvPr>
        </p:nvSpPr>
        <p:spPr>
          <a:xfrm>
            <a:off x="152400" y="800100"/>
            <a:ext cx="8839200" cy="4660900"/>
          </a:xfrm>
        </p:spPr>
        <p:txBody>
          <a:bodyPr>
            <a:normAutofit/>
          </a:bodyPr>
          <a:lstStyle/>
          <a:p>
            <a:pPr algn="l" rtl="0"/>
            <a:r>
              <a:rPr lang="en-US" dirty="0">
                <a:solidFill>
                  <a:schemeClr val="bg1">
                    <a:lumMod val="50000"/>
                  </a:schemeClr>
                </a:solidFill>
              </a:rPr>
              <a:t>Moralidad rigurosa</a:t>
            </a:r>
          </a:p>
          <a:p>
            <a:pPr algn="l" rtl="0"/>
            <a:r>
              <a:rPr lang="en-US" dirty="0" err="1">
                <a:solidFill>
                  <a:schemeClr val="bg1">
                    <a:lumMod val="50000"/>
                  </a:schemeClr>
                </a:solidFill>
              </a:rPr>
              <a:t>Relaciones</a:t>
            </a:r>
            <a:r>
              <a:rPr lang="en-US" dirty="0">
                <a:solidFill>
                  <a:schemeClr val="bg1">
                    <a:lumMod val="50000"/>
                  </a:schemeClr>
                </a:solidFill>
              </a:rPr>
              <a:t> </a:t>
            </a:r>
            <a:r>
              <a:rPr lang="en-US" dirty="0" err="1" smtClean="0">
                <a:solidFill>
                  <a:schemeClr val="bg1">
                    <a:lumMod val="50000"/>
                  </a:schemeClr>
                </a:solidFill>
              </a:rPr>
              <a:t>cautelosas</a:t>
            </a:r>
            <a:endParaRPr lang="en-US" dirty="0">
              <a:solidFill>
                <a:schemeClr val="bg1">
                  <a:lumMod val="50000"/>
                </a:schemeClr>
              </a:solidFill>
            </a:endParaRPr>
          </a:p>
          <a:p>
            <a:pPr algn="l" rtl="0"/>
            <a:r>
              <a:rPr lang="en-US" dirty="0"/>
              <a:t>Dedicación a la Palabra de Dios</a:t>
            </a:r>
          </a:p>
          <a:p>
            <a:pPr lvl="1">
              <a:lnSpc>
                <a:spcPct val="90000"/>
              </a:lnSpc>
            </a:pPr>
            <a:r>
              <a:rPr lang="en-US" b="0" dirty="0" smtClean="0"/>
              <a:t>“</a:t>
            </a:r>
            <a:r>
              <a:rPr lang="es-ES" b="0" dirty="0"/>
              <a:t>Él te humilló, y te dejó tener hambre, y te alimentó con el maná que tú no conocías, ni tus padres habían conocido, para hacerte </a:t>
            </a:r>
            <a:r>
              <a:rPr lang="es-ES" b="0" dirty="0" smtClean="0"/>
              <a:t>entender </a:t>
            </a:r>
            <a:r>
              <a:rPr lang="es-ES" b="0" dirty="0"/>
              <a:t>que </a:t>
            </a:r>
            <a:r>
              <a:rPr lang="es-ES" dirty="0">
                <a:solidFill>
                  <a:srgbClr val="FFFF00"/>
                </a:solidFill>
              </a:rPr>
              <a:t>el hombre no solo vive de pan, sino que </a:t>
            </a:r>
            <a:r>
              <a:rPr lang="es-ES" dirty="0" smtClean="0">
                <a:solidFill>
                  <a:srgbClr val="FFFF00"/>
                </a:solidFill>
              </a:rPr>
              <a:t>vive </a:t>
            </a:r>
            <a:r>
              <a:rPr lang="es-ES" dirty="0">
                <a:solidFill>
                  <a:srgbClr val="FFFF00"/>
                </a:solidFill>
              </a:rPr>
              <a:t>de todo lo que procede de la boca del </a:t>
            </a:r>
            <a:r>
              <a:rPr lang="es-ES" dirty="0" smtClean="0">
                <a:solidFill>
                  <a:srgbClr val="FFFF00"/>
                </a:solidFill>
              </a:rPr>
              <a:t>Señor</a:t>
            </a:r>
            <a:r>
              <a:rPr lang="es-ES" b="0" dirty="0" smtClean="0"/>
              <a:t>”. </a:t>
            </a:r>
            <a:r>
              <a:rPr lang="en-US" b="0" dirty="0" smtClean="0"/>
              <a:t>(</a:t>
            </a:r>
            <a:r>
              <a:rPr lang="en-US" b="0" dirty="0" err="1" smtClean="0"/>
              <a:t>Deut</a:t>
            </a:r>
            <a:r>
              <a:rPr lang="en-US" b="0" dirty="0" smtClean="0"/>
              <a:t> 8:3</a:t>
            </a:r>
            <a:r>
              <a:rPr lang="en-US" b="0" dirty="0"/>
              <a:t>)</a:t>
            </a:r>
            <a:endParaRPr lang="en-US" dirty="0"/>
          </a:p>
        </p:txBody>
      </p:sp>
      <p:sp>
        <p:nvSpPr>
          <p:cNvPr id="4" name="Slide Number Placeholder 3"/>
          <p:cNvSpPr>
            <a:spLocks noGrp="1"/>
          </p:cNvSpPr>
          <p:nvPr>
            <p:ph type="sldNum" sz="quarter" idx="12"/>
          </p:nvPr>
        </p:nvSpPr>
        <p:spPr/>
        <p:txBody>
          <a:bodyPr/>
          <a:lstStyle/>
          <a:p>
            <a:pPr algn="l" rtl="0">
              <a:defRPr/>
            </a:pPr>
            <a:fld id="{B6A389DF-B1F5-4991-89B8-72C57CDB73FE}" type="slidenum">
              <a:rPr lang="en-US" smtClean="0"/>
              <a:pPr algn="l" rtl="0">
                <a:defRPr/>
              </a:pPr>
              <a:t>24</a:t>
            </a:fld>
            <a:endParaRPr lang="en-US"/>
          </a:p>
        </p:txBody>
      </p:sp>
    </p:spTree>
    <p:extLst>
      <p:ext uri="{BB962C8B-B14F-4D97-AF65-F5344CB8AC3E}">
        <p14:creationId xmlns:p14="http://schemas.microsoft.com/office/powerpoint/2010/main" val="107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¿Qué verían los pueblos?</a:t>
            </a:r>
          </a:p>
        </p:txBody>
      </p:sp>
      <p:sp>
        <p:nvSpPr>
          <p:cNvPr id="3" name="Content Placeholder 2"/>
          <p:cNvSpPr>
            <a:spLocks noGrp="1"/>
          </p:cNvSpPr>
          <p:nvPr>
            <p:ph idx="1"/>
          </p:nvPr>
        </p:nvSpPr>
        <p:spPr>
          <a:xfrm>
            <a:off x="152400" y="800100"/>
            <a:ext cx="8991600" cy="5029200"/>
          </a:xfrm>
        </p:spPr>
        <p:txBody>
          <a:bodyPr>
            <a:normAutofit lnSpcReduction="10000"/>
          </a:bodyPr>
          <a:lstStyle/>
          <a:p>
            <a:pPr algn="l" rtl="0"/>
            <a:r>
              <a:rPr lang="en-US" dirty="0">
                <a:solidFill>
                  <a:schemeClr val="bg1">
                    <a:lumMod val="50000"/>
                  </a:schemeClr>
                </a:solidFill>
              </a:rPr>
              <a:t>Moralidad rigurosa</a:t>
            </a:r>
          </a:p>
          <a:p>
            <a:pPr algn="l" rtl="0"/>
            <a:r>
              <a:rPr lang="en-US" dirty="0" err="1">
                <a:solidFill>
                  <a:schemeClr val="bg1">
                    <a:lumMod val="50000"/>
                  </a:schemeClr>
                </a:solidFill>
              </a:rPr>
              <a:t>Relaciones</a:t>
            </a:r>
            <a:r>
              <a:rPr lang="en-US" dirty="0">
                <a:solidFill>
                  <a:schemeClr val="bg1">
                    <a:lumMod val="50000"/>
                  </a:schemeClr>
                </a:solidFill>
              </a:rPr>
              <a:t> </a:t>
            </a:r>
            <a:r>
              <a:rPr lang="en-US" dirty="0" err="1" smtClean="0">
                <a:solidFill>
                  <a:schemeClr val="bg1">
                    <a:lumMod val="50000"/>
                  </a:schemeClr>
                </a:solidFill>
              </a:rPr>
              <a:t>cautelosas</a:t>
            </a:r>
            <a:endParaRPr lang="en-US" dirty="0">
              <a:solidFill>
                <a:schemeClr val="bg1">
                  <a:lumMod val="50000"/>
                </a:schemeClr>
              </a:solidFill>
            </a:endParaRPr>
          </a:p>
          <a:p>
            <a:pPr algn="l" rtl="0"/>
            <a:r>
              <a:rPr lang="en-US" dirty="0"/>
              <a:t>Dedicación a la Palabra de Dios</a:t>
            </a:r>
          </a:p>
          <a:p>
            <a:pPr lvl="1">
              <a:lnSpc>
                <a:spcPct val="80000"/>
              </a:lnSpc>
            </a:pPr>
            <a:r>
              <a:rPr lang="en-US" b="0" dirty="0" smtClean="0"/>
              <a:t>“</a:t>
            </a:r>
            <a:r>
              <a:rPr lang="es-ES" b="0" dirty="0" smtClean="0"/>
              <a:t>Y </a:t>
            </a:r>
            <a:r>
              <a:rPr lang="es-ES" b="0" dirty="0"/>
              <a:t>así tenemos la </a:t>
            </a:r>
            <a:r>
              <a:rPr lang="es-ES" dirty="0">
                <a:solidFill>
                  <a:srgbClr val="FFFF00"/>
                </a:solidFill>
              </a:rPr>
              <a:t>palabra</a:t>
            </a:r>
            <a:r>
              <a:rPr lang="es-ES" b="0" dirty="0"/>
              <a:t> profética más </a:t>
            </a:r>
            <a:r>
              <a:rPr lang="es-ES" b="0" dirty="0" smtClean="0"/>
              <a:t>segura, </a:t>
            </a:r>
            <a:r>
              <a:rPr lang="es-ES" b="0" dirty="0"/>
              <a:t>a la cual ustedes </a:t>
            </a:r>
            <a:r>
              <a:rPr lang="es-ES" dirty="0">
                <a:solidFill>
                  <a:srgbClr val="FFFF00"/>
                </a:solidFill>
              </a:rPr>
              <a:t>hacen bien en prestar atención </a:t>
            </a:r>
            <a:r>
              <a:rPr lang="es-ES" b="0" dirty="0"/>
              <a:t>como a una lámpara que brilla en el lugar oscuro, hasta que el día despunte y el lucero de la mañana aparezca en sus corazones. 20 Pero ante todo sepan esto, que ninguna profecía de la Escritura es asunto de interpretación personal, 21 pues ninguna profecía fue </a:t>
            </a:r>
            <a:r>
              <a:rPr lang="es-ES" b="0" dirty="0" smtClean="0"/>
              <a:t>dada </a:t>
            </a:r>
            <a:r>
              <a:rPr lang="es-ES" b="0" dirty="0"/>
              <a:t>jamás por un acto de voluntad humana, sino que hombres </a:t>
            </a:r>
            <a:r>
              <a:rPr lang="es-ES" b="0" dirty="0" smtClean="0"/>
              <a:t>inspirados por </a:t>
            </a:r>
            <a:r>
              <a:rPr lang="es-ES" b="0" dirty="0"/>
              <a:t>el Espíritu Santo hablaron de parte de </a:t>
            </a:r>
            <a:r>
              <a:rPr lang="es-ES" b="0" dirty="0" smtClean="0"/>
              <a:t>Dios</a:t>
            </a:r>
            <a:r>
              <a:rPr lang="en-US" b="0" dirty="0" smtClean="0"/>
              <a:t>”. (</a:t>
            </a:r>
            <a:r>
              <a:rPr lang="en-US" b="0" dirty="0"/>
              <a:t>II Pedro 1:19-20)</a:t>
            </a:r>
          </a:p>
        </p:txBody>
      </p:sp>
      <p:sp>
        <p:nvSpPr>
          <p:cNvPr id="4" name="Slide Number Placeholder 3"/>
          <p:cNvSpPr>
            <a:spLocks noGrp="1"/>
          </p:cNvSpPr>
          <p:nvPr>
            <p:ph type="sldNum" sz="quarter" idx="12"/>
          </p:nvPr>
        </p:nvSpPr>
        <p:spPr/>
        <p:txBody>
          <a:bodyPr/>
          <a:lstStyle/>
          <a:p>
            <a:pPr algn="l" rtl="0">
              <a:defRPr/>
            </a:pPr>
            <a:fld id="{B6A389DF-B1F5-4991-89B8-72C57CDB73FE}" type="slidenum">
              <a:rPr lang="en-US" smtClean="0"/>
              <a:pPr algn="l" rtl="0">
                <a:defRPr/>
              </a:pPr>
              <a:t>25</a:t>
            </a:fld>
            <a:endParaRPr lang="en-US"/>
          </a:p>
        </p:txBody>
      </p:sp>
    </p:spTree>
    <p:extLst>
      <p:ext uri="{BB962C8B-B14F-4D97-AF65-F5344CB8AC3E}">
        <p14:creationId xmlns:p14="http://schemas.microsoft.com/office/powerpoint/2010/main" val="5647917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¿Qué verían los pueblos?</a:t>
            </a:r>
          </a:p>
        </p:txBody>
      </p:sp>
      <p:sp>
        <p:nvSpPr>
          <p:cNvPr id="3" name="Content Placeholder 2"/>
          <p:cNvSpPr>
            <a:spLocks noGrp="1"/>
          </p:cNvSpPr>
          <p:nvPr>
            <p:ph idx="1"/>
          </p:nvPr>
        </p:nvSpPr>
        <p:spPr>
          <a:xfrm>
            <a:off x="152400" y="800100"/>
            <a:ext cx="8991600" cy="4409574"/>
          </a:xfrm>
        </p:spPr>
        <p:txBody>
          <a:bodyPr>
            <a:normAutofit/>
          </a:bodyPr>
          <a:lstStyle/>
          <a:p>
            <a:pPr algn="l" rtl="0"/>
            <a:r>
              <a:rPr lang="en-US" dirty="0">
                <a:solidFill>
                  <a:schemeClr val="bg1">
                    <a:lumMod val="50000"/>
                  </a:schemeClr>
                </a:solidFill>
              </a:rPr>
              <a:t>Moralidad rigurosa</a:t>
            </a:r>
          </a:p>
          <a:p>
            <a:pPr algn="l" rtl="0"/>
            <a:r>
              <a:rPr lang="en-US" dirty="0" err="1">
                <a:solidFill>
                  <a:schemeClr val="bg1">
                    <a:lumMod val="50000"/>
                  </a:schemeClr>
                </a:solidFill>
              </a:rPr>
              <a:t>Relaciones</a:t>
            </a:r>
            <a:r>
              <a:rPr lang="en-US" dirty="0">
                <a:solidFill>
                  <a:schemeClr val="bg1">
                    <a:lumMod val="50000"/>
                  </a:schemeClr>
                </a:solidFill>
              </a:rPr>
              <a:t> </a:t>
            </a:r>
            <a:r>
              <a:rPr lang="en-US" dirty="0" err="1" smtClean="0">
                <a:solidFill>
                  <a:schemeClr val="bg1">
                    <a:lumMod val="50000"/>
                  </a:schemeClr>
                </a:solidFill>
              </a:rPr>
              <a:t>cautelosas</a:t>
            </a:r>
            <a:endParaRPr lang="en-US" dirty="0">
              <a:solidFill>
                <a:schemeClr val="bg1">
                  <a:lumMod val="50000"/>
                </a:schemeClr>
              </a:solidFill>
            </a:endParaRPr>
          </a:p>
          <a:p>
            <a:pPr algn="l" rtl="0"/>
            <a:r>
              <a:rPr lang="en-US" dirty="0"/>
              <a:t>Dedicación a la Palabra de Dios</a:t>
            </a:r>
          </a:p>
          <a:p>
            <a:pPr lvl="1">
              <a:lnSpc>
                <a:spcPct val="90000"/>
              </a:lnSpc>
            </a:pPr>
            <a:r>
              <a:rPr lang="en-US" b="0" dirty="0" smtClean="0"/>
              <a:t>“</a:t>
            </a:r>
            <a:r>
              <a:rPr lang="es-ES" b="0" dirty="0"/>
              <a:t>Un profeta como tú levantaré de entre sus hermanos, y pondré Mis palabras en su boca, y </a:t>
            </a:r>
            <a:r>
              <a:rPr lang="es-ES" dirty="0">
                <a:solidFill>
                  <a:srgbClr val="FFFF00"/>
                </a:solidFill>
              </a:rPr>
              <a:t>él les hablará todo lo que Yo le mande</a:t>
            </a:r>
            <a:r>
              <a:rPr lang="es-ES" b="0" dirty="0"/>
              <a:t>. 19 Y sucederá que a </a:t>
            </a:r>
            <a:r>
              <a:rPr lang="es-ES" dirty="0">
                <a:solidFill>
                  <a:srgbClr val="FFFF00"/>
                </a:solidFill>
              </a:rPr>
              <a:t>cualquiera que no oiga</a:t>
            </a:r>
            <a:r>
              <a:rPr lang="es-ES" b="0" dirty="0"/>
              <a:t> Mis palabras </a:t>
            </a:r>
            <a:r>
              <a:rPr lang="es-ES" dirty="0">
                <a:solidFill>
                  <a:srgbClr val="FFFF00"/>
                </a:solidFill>
              </a:rPr>
              <a:t>que él ha de hablar en Mi nombre, Yo mismo le pediré </a:t>
            </a:r>
            <a:r>
              <a:rPr lang="es-ES" dirty="0" smtClean="0">
                <a:solidFill>
                  <a:srgbClr val="FFFF00"/>
                </a:solidFill>
              </a:rPr>
              <a:t>cuenta</a:t>
            </a:r>
            <a:r>
              <a:rPr lang="en-US" b="0" dirty="0" smtClean="0"/>
              <a:t>”. </a:t>
            </a:r>
            <a:r>
              <a:rPr lang="en-US" b="0" dirty="0"/>
              <a:t>(</a:t>
            </a:r>
            <a:r>
              <a:rPr lang="en-US" b="0" dirty="0" err="1" smtClean="0"/>
              <a:t>Deut</a:t>
            </a:r>
            <a:r>
              <a:rPr lang="en-US" b="0" dirty="0" smtClean="0"/>
              <a:t> 18:18-19</a:t>
            </a:r>
            <a:r>
              <a:rPr lang="en-US" b="0" dirty="0"/>
              <a:t>)</a:t>
            </a:r>
          </a:p>
        </p:txBody>
      </p:sp>
      <p:sp>
        <p:nvSpPr>
          <p:cNvPr id="4" name="Slide Number Placeholder 3"/>
          <p:cNvSpPr>
            <a:spLocks noGrp="1"/>
          </p:cNvSpPr>
          <p:nvPr>
            <p:ph type="sldNum" sz="quarter" idx="12"/>
          </p:nvPr>
        </p:nvSpPr>
        <p:spPr/>
        <p:txBody>
          <a:bodyPr/>
          <a:lstStyle/>
          <a:p>
            <a:pPr algn="l" rtl="0">
              <a:defRPr/>
            </a:pPr>
            <a:fld id="{B6A389DF-B1F5-4991-89B8-72C57CDB73FE}" type="slidenum">
              <a:rPr lang="en-US" smtClean="0"/>
              <a:pPr algn="l" rtl="0">
                <a:defRPr/>
              </a:pPr>
              <a:t>26</a:t>
            </a:fld>
            <a:endParaRPr lang="en-US"/>
          </a:p>
        </p:txBody>
      </p:sp>
    </p:spTree>
    <p:extLst>
      <p:ext uri="{BB962C8B-B14F-4D97-AF65-F5344CB8AC3E}">
        <p14:creationId xmlns:p14="http://schemas.microsoft.com/office/powerpoint/2010/main" val="341393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¿Qué verían los pueblos?</a:t>
            </a:r>
          </a:p>
        </p:txBody>
      </p:sp>
      <p:sp>
        <p:nvSpPr>
          <p:cNvPr id="3" name="Content Placeholder 2"/>
          <p:cNvSpPr>
            <a:spLocks noGrp="1"/>
          </p:cNvSpPr>
          <p:nvPr>
            <p:ph idx="1"/>
          </p:nvPr>
        </p:nvSpPr>
        <p:spPr>
          <a:xfrm>
            <a:off x="152400" y="800100"/>
            <a:ext cx="8991600" cy="5029200"/>
          </a:xfrm>
        </p:spPr>
        <p:txBody>
          <a:bodyPr>
            <a:normAutofit/>
          </a:bodyPr>
          <a:lstStyle/>
          <a:p>
            <a:pPr algn="l" rtl="0"/>
            <a:r>
              <a:rPr lang="en-US" dirty="0">
                <a:solidFill>
                  <a:schemeClr val="bg1">
                    <a:lumMod val="50000"/>
                  </a:schemeClr>
                </a:solidFill>
              </a:rPr>
              <a:t>Moralidad rigurosa</a:t>
            </a:r>
          </a:p>
          <a:p>
            <a:pPr algn="l" rtl="0"/>
            <a:r>
              <a:rPr lang="en-US" dirty="0" err="1" smtClean="0">
                <a:solidFill>
                  <a:schemeClr val="bg1">
                    <a:lumMod val="50000"/>
                  </a:schemeClr>
                </a:solidFill>
              </a:rPr>
              <a:t>Relaciones</a:t>
            </a:r>
            <a:r>
              <a:rPr lang="en-US" dirty="0" smtClean="0">
                <a:solidFill>
                  <a:schemeClr val="bg1">
                    <a:lumMod val="50000"/>
                  </a:schemeClr>
                </a:solidFill>
              </a:rPr>
              <a:t> </a:t>
            </a:r>
            <a:r>
              <a:rPr lang="en-US" dirty="0" err="1" smtClean="0">
                <a:solidFill>
                  <a:schemeClr val="bg1">
                    <a:lumMod val="50000"/>
                  </a:schemeClr>
                </a:solidFill>
              </a:rPr>
              <a:t>cautelosas</a:t>
            </a:r>
            <a:endParaRPr lang="en-US" dirty="0">
              <a:solidFill>
                <a:schemeClr val="bg1">
                  <a:lumMod val="50000"/>
                </a:schemeClr>
              </a:solidFill>
            </a:endParaRPr>
          </a:p>
          <a:p>
            <a:pPr algn="l" rtl="0"/>
            <a:r>
              <a:rPr lang="en-US" dirty="0"/>
              <a:t>Dedicación a la Palabra de Dios</a:t>
            </a:r>
          </a:p>
          <a:p>
            <a:pPr lvl="1"/>
            <a:r>
              <a:rPr lang="en-US" b="0" dirty="0" smtClean="0"/>
              <a:t>“</a:t>
            </a:r>
            <a:r>
              <a:rPr lang="es-ES" b="0" dirty="0"/>
              <a:t>El que me rechaza y </a:t>
            </a:r>
            <a:r>
              <a:rPr lang="es-ES" dirty="0">
                <a:solidFill>
                  <a:srgbClr val="FFFF00"/>
                </a:solidFill>
              </a:rPr>
              <a:t>no recibe Mis palabras, tiene quien lo juzgue; la palabra que he hablado, </a:t>
            </a:r>
            <a:r>
              <a:rPr lang="es-ES" b="0" dirty="0"/>
              <a:t>esa lo juzgará en el día </a:t>
            </a:r>
            <a:r>
              <a:rPr lang="es-ES" b="0" dirty="0" smtClean="0"/>
              <a:t>final. </a:t>
            </a:r>
            <a:r>
              <a:rPr lang="es-ES" baseline="30000" dirty="0" smtClean="0"/>
              <a:t>49</a:t>
            </a:r>
            <a:r>
              <a:rPr lang="es-ES" baseline="30000" dirty="0"/>
              <a:t> </a:t>
            </a:r>
            <a:r>
              <a:rPr lang="es-ES" b="0" dirty="0" smtClean="0"/>
              <a:t>Porque </a:t>
            </a:r>
            <a:r>
              <a:rPr lang="es-ES" b="0" dirty="0"/>
              <a:t>Yo no he hablado por Mi propia </a:t>
            </a:r>
            <a:r>
              <a:rPr lang="es-ES" b="0" dirty="0" smtClean="0"/>
              <a:t>cuenta, </a:t>
            </a:r>
            <a:r>
              <a:rPr lang="es-ES" b="0" dirty="0"/>
              <a:t>sino que </a:t>
            </a:r>
            <a:r>
              <a:rPr lang="es-ES" dirty="0">
                <a:solidFill>
                  <a:srgbClr val="FFFF00"/>
                </a:solidFill>
              </a:rPr>
              <a:t>el Padre </a:t>
            </a:r>
            <a:r>
              <a:rPr lang="es-ES" b="0" dirty="0"/>
              <a:t>mismo que me ha enviado </a:t>
            </a:r>
            <a:r>
              <a:rPr lang="es-ES" dirty="0">
                <a:solidFill>
                  <a:srgbClr val="FFFF00"/>
                </a:solidFill>
              </a:rPr>
              <a:t>me ha dado mandamiento</a:t>
            </a:r>
            <a:r>
              <a:rPr lang="es-ES" b="0" dirty="0"/>
              <a:t> </a:t>
            </a:r>
            <a:r>
              <a:rPr lang="es-ES" b="0" i="1" dirty="0"/>
              <a:t>sobre</a:t>
            </a:r>
            <a:r>
              <a:rPr lang="es-ES" b="0" dirty="0"/>
              <a:t> lo que he de decir y lo que he de </a:t>
            </a:r>
            <a:r>
              <a:rPr lang="es-ES" b="0" dirty="0" smtClean="0"/>
              <a:t>hablar”. </a:t>
            </a:r>
            <a:r>
              <a:rPr lang="en-US" b="0" dirty="0" smtClean="0"/>
              <a:t>(Juan </a:t>
            </a:r>
            <a:r>
              <a:rPr lang="en-US" b="0" dirty="0"/>
              <a:t>12:48)</a:t>
            </a:r>
          </a:p>
        </p:txBody>
      </p:sp>
      <p:sp>
        <p:nvSpPr>
          <p:cNvPr id="4" name="Slide Number Placeholder 3"/>
          <p:cNvSpPr>
            <a:spLocks noGrp="1"/>
          </p:cNvSpPr>
          <p:nvPr>
            <p:ph type="sldNum" sz="quarter" idx="12"/>
          </p:nvPr>
        </p:nvSpPr>
        <p:spPr/>
        <p:txBody>
          <a:bodyPr/>
          <a:lstStyle/>
          <a:p>
            <a:pPr algn="l" rtl="0">
              <a:defRPr/>
            </a:pPr>
            <a:fld id="{B6A389DF-B1F5-4991-89B8-72C57CDB73FE}" type="slidenum">
              <a:rPr lang="en-US" smtClean="0"/>
              <a:pPr algn="l" rtl="0">
                <a:defRPr/>
              </a:pPr>
              <a:t>27</a:t>
            </a:fld>
            <a:endParaRPr lang="en-US"/>
          </a:p>
        </p:txBody>
      </p:sp>
    </p:spTree>
    <p:extLst>
      <p:ext uri="{BB962C8B-B14F-4D97-AF65-F5344CB8AC3E}">
        <p14:creationId xmlns:p14="http://schemas.microsoft.com/office/powerpoint/2010/main" val="177724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¿Qué verían los pueblos?</a:t>
            </a:r>
          </a:p>
        </p:txBody>
      </p:sp>
      <p:sp>
        <p:nvSpPr>
          <p:cNvPr id="3" name="Content Placeholder 2"/>
          <p:cNvSpPr>
            <a:spLocks noGrp="1"/>
          </p:cNvSpPr>
          <p:nvPr>
            <p:ph idx="1"/>
          </p:nvPr>
        </p:nvSpPr>
        <p:spPr>
          <a:xfrm>
            <a:off x="152400" y="800100"/>
            <a:ext cx="8991600" cy="5029200"/>
          </a:xfrm>
        </p:spPr>
        <p:txBody>
          <a:bodyPr>
            <a:normAutofit/>
          </a:bodyPr>
          <a:lstStyle/>
          <a:p>
            <a:pPr algn="l" rtl="0"/>
            <a:r>
              <a:rPr lang="en-US" dirty="0">
                <a:solidFill>
                  <a:schemeClr val="bg1">
                    <a:lumMod val="50000"/>
                  </a:schemeClr>
                </a:solidFill>
              </a:rPr>
              <a:t>Moralidad rigurosa</a:t>
            </a:r>
          </a:p>
          <a:p>
            <a:pPr algn="l" rtl="0"/>
            <a:r>
              <a:rPr lang="en-US" dirty="0" err="1">
                <a:solidFill>
                  <a:schemeClr val="bg1">
                    <a:lumMod val="50000"/>
                  </a:schemeClr>
                </a:solidFill>
              </a:rPr>
              <a:t>Relaciones</a:t>
            </a:r>
            <a:r>
              <a:rPr lang="en-US" dirty="0">
                <a:solidFill>
                  <a:schemeClr val="bg1">
                    <a:lumMod val="50000"/>
                  </a:schemeClr>
                </a:solidFill>
              </a:rPr>
              <a:t> </a:t>
            </a:r>
            <a:r>
              <a:rPr lang="en-US" dirty="0" err="1" smtClean="0">
                <a:solidFill>
                  <a:schemeClr val="bg1">
                    <a:lumMod val="50000"/>
                  </a:schemeClr>
                </a:solidFill>
              </a:rPr>
              <a:t>cautelosas</a:t>
            </a:r>
            <a:endParaRPr lang="en-US" dirty="0">
              <a:solidFill>
                <a:schemeClr val="bg1">
                  <a:lumMod val="50000"/>
                </a:schemeClr>
              </a:solidFill>
            </a:endParaRPr>
          </a:p>
          <a:p>
            <a:pPr algn="l" rtl="0"/>
            <a:r>
              <a:rPr lang="en-US" dirty="0"/>
              <a:t>Dedicación a la Palabra de Dios</a:t>
            </a:r>
          </a:p>
          <a:p>
            <a:pPr lvl="1">
              <a:lnSpc>
                <a:spcPct val="90000"/>
              </a:lnSpc>
            </a:pPr>
            <a:r>
              <a:rPr lang="en-US" b="0" dirty="0" smtClean="0"/>
              <a:t>“</a:t>
            </a:r>
            <a:r>
              <a:rPr lang="es-ES" b="0" dirty="0"/>
              <a:t>Porque si </a:t>
            </a:r>
            <a:r>
              <a:rPr lang="es-ES" dirty="0">
                <a:solidFill>
                  <a:srgbClr val="FFFF00"/>
                </a:solidFill>
              </a:rPr>
              <a:t>la palabra hablada por medio de ángeles </a:t>
            </a:r>
            <a:r>
              <a:rPr lang="en-US" b="0" dirty="0"/>
              <a:t>[Dt 33:2] </a:t>
            </a:r>
            <a:r>
              <a:rPr lang="es-ES" b="0" dirty="0" smtClean="0"/>
              <a:t>resultó </a:t>
            </a:r>
            <a:r>
              <a:rPr lang="es-ES" b="0" dirty="0"/>
              <a:t>ser inmutable, y toda transgresión y desobediencia recibió una justa retribución, 3 ¿cómo escaparemos nosotros si descuidamos una salvación tan grande? La cual, después </a:t>
            </a:r>
            <a:r>
              <a:rPr lang="es-ES" dirty="0">
                <a:solidFill>
                  <a:srgbClr val="FFFF00"/>
                </a:solidFill>
              </a:rPr>
              <a:t>que fue </a:t>
            </a:r>
            <a:r>
              <a:rPr lang="es-ES" dirty="0" smtClean="0">
                <a:solidFill>
                  <a:srgbClr val="FFFF00"/>
                </a:solidFill>
              </a:rPr>
              <a:t>anunciada </a:t>
            </a:r>
            <a:r>
              <a:rPr lang="es-ES" dirty="0">
                <a:solidFill>
                  <a:srgbClr val="FFFF00"/>
                </a:solidFill>
              </a:rPr>
              <a:t>primeramente por medio del Señor, nos fue confirmada por los que la </a:t>
            </a:r>
            <a:r>
              <a:rPr lang="es-ES" dirty="0" smtClean="0">
                <a:solidFill>
                  <a:srgbClr val="FFFF00"/>
                </a:solidFill>
              </a:rPr>
              <a:t>oyeron</a:t>
            </a:r>
            <a:r>
              <a:rPr lang="es-ES" b="0" dirty="0" smtClean="0"/>
              <a:t>”. </a:t>
            </a:r>
            <a:r>
              <a:rPr lang="en-US" b="0" dirty="0" smtClean="0"/>
              <a:t>(</a:t>
            </a:r>
            <a:r>
              <a:rPr lang="en-US" b="0" dirty="0" err="1" smtClean="0"/>
              <a:t>Heb</a:t>
            </a:r>
            <a:r>
              <a:rPr lang="en-US" b="0" dirty="0" smtClean="0"/>
              <a:t> 2:2-3</a:t>
            </a:r>
            <a:r>
              <a:rPr lang="en-US" b="0" dirty="0"/>
              <a:t>)</a:t>
            </a:r>
          </a:p>
        </p:txBody>
      </p:sp>
      <p:sp>
        <p:nvSpPr>
          <p:cNvPr id="4" name="Slide Number Placeholder 3"/>
          <p:cNvSpPr>
            <a:spLocks noGrp="1"/>
          </p:cNvSpPr>
          <p:nvPr>
            <p:ph type="sldNum" sz="quarter" idx="12"/>
          </p:nvPr>
        </p:nvSpPr>
        <p:spPr/>
        <p:txBody>
          <a:bodyPr/>
          <a:lstStyle/>
          <a:p>
            <a:pPr algn="l" rtl="0">
              <a:defRPr/>
            </a:pPr>
            <a:fld id="{B6A389DF-B1F5-4991-89B8-72C57CDB73FE}" type="slidenum">
              <a:rPr lang="en-US" smtClean="0"/>
              <a:pPr algn="l" rtl="0">
                <a:defRPr/>
              </a:pPr>
              <a:t>28</a:t>
            </a:fld>
            <a:endParaRPr lang="en-US"/>
          </a:p>
        </p:txBody>
      </p:sp>
    </p:spTree>
    <p:extLst>
      <p:ext uri="{BB962C8B-B14F-4D97-AF65-F5344CB8AC3E}">
        <p14:creationId xmlns:p14="http://schemas.microsoft.com/office/powerpoint/2010/main" val="129959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¿Qué verían los pueblos?</a:t>
            </a:r>
          </a:p>
        </p:txBody>
      </p:sp>
      <p:sp>
        <p:nvSpPr>
          <p:cNvPr id="3" name="Content Placeholder 2"/>
          <p:cNvSpPr>
            <a:spLocks noGrp="1"/>
          </p:cNvSpPr>
          <p:nvPr>
            <p:ph idx="1"/>
          </p:nvPr>
        </p:nvSpPr>
        <p:spPr>
          <a:xfrm>
            <a:off x="152400" y="800100"/>
            <a:ext cx="8714874" cy="5029200"/>
          </a:xfrm>
        </p:spPr>
        <p:txBody>
          <a:bodyPr>
            <a:normAutofit fontScale="92500" lnSpcReduction="20000"/>
          </a:bodyPr>
          <a:lstStyle/>
          <a:p>
            <a:pPr algn="l" rtl="0"/>
            <a:r>
              <a:rPr lang="en-US" dirty="0">
                <a:solidFill>
                  <a:schemeClr val="bg1">
                    <a:lumMod val="50000"/>
                  </a:schemeClr>
                </a:solidFill>
              </a:rPr>
              <a:t>Moralidad rigurosa</a:t>
            </a:r>
          </a:p>
          <a:p>
            <a:pPr algn="l" rtl="0"/>
            <a:r>
              <a:rPr lang="en-US" dirty="0" err="1">
                <a:solidFill>
                  <a:schemeClr val="bg1">
                    <a:lumMod val="50000"/>
                  </a:schemeClr>
                </a:solidFill>
              </a:rPr>
              <a:t>Relaciones</a:t>
            </a:r>
            <a:r>
              <a:rPr lang="en-US" dirty="0">
                <a:solidFill>
                  <a:schemeClr val="bg1">
                    <a:lumMod val="50000"/>
                  </a:schemeClr>
                </a:solidFill>
              </a:rPr>
              <a:t> </a:t>
            </a:r>
            <a:r>
              <a:rPr lang="en-US" dirty="0" err="1" smtClean="0">
                <a:solidFill>
                  <a:schemeClr val="bg1">
                    <a:lumMod val="50000"/>
                  </a:schemeClr>
                </a:solidFill>
              </a:rPr>
              <a:t>cautelosas</a:t>
            </a:r>
            <a:endParaRPr lang="en-US" dirty="0">
              <a:solidFill>
                <a:schemeClr val="bg1">
                  <a:lumMod val="50000"/>
                </a:schemeClr>
              </a:solidFill>
            </a:endParaRPr>
          </a:p>
          <a:p>
            <a:pPr algn="l" rtl="0"/>
            <a:r>
              <a:rPr lang="en-US" dirty="0"/>
              <a:t>Dedicación a la Palabra de Dios</a:t>
            </a:r>
          </a:p>
          <a:p>
            <a:pPr lvl="1"/>
            <a:r>
              <a:rPr lang="en-US" b="0" dirty="0" smtClean="0"/>
              <a:t>“</a:t>
            </a:r>
            <a:r>
              <a:rPr lang="es-ES" b="0" dirty="0"/>
              <a:t>Cualquiera que viola la ley de Moisés muere sin misericordia por </a:t>
            </a:r>
            <a:r>
              <a:rPr lang="es-ES" b="0" i="1" dirty="0"/>
              <a:t>el testimonio de</a:t>
            </a:r>
            <a:r>
              <a:rPr lang="es-ES" b="0" dirty="0"/>
              <a:t> dos o tres </a:t>
            </a:r>
            <a:r>
              <a:rPr lang="es-ES" b="0" dirty="0" smtClean="0"/>
              <a:t>testigos. </a:t>
            </a:r>
            <a:r>
              <a:rPr lang="es-ES" baseline="30000" dirty="0" smtClean="0"/>
              <a:t>29</a:t>
            </a:r>
            <a:r>
              <a:rPr lang="es-ES" baseline="30000" dirty="0"/>
              <a:t> </a:t>
            </a:r>
            <a:r>
              <a:rPr lang="es-ES" b="0" dirty="0"/>
              <a:t>¿Cuánto mayor castigo piensan ustedes que merecerá el que ha pisoteado bajo sus pies al Hijo de Dios, y ha tenido por inmunda la sangre del pacto por la cual fue santificado, y ha ultrajado al Espíritu de gracia? </a:t>
            </a:r>
            <a:r>
              <a:rPr lang="es-ES" baseline="30000" dirty="0"/>
              <a:t>30 </a:t>
            </a:r>
            <a:r>
              <a:rPr lang="es-ES" b="0" dirty="0"/>
              <a:t>Pues conocemos a Aquel que dijo: «</a:t>
            </a:r>
            <a:r>
              <a:rPr lang="es-ES" b="0" cap="small" dirty="0"/>
              <a:t>Mía es la venganza, Yo pagaré</a:t>
            </a:r>
            <a:r>
              <a:rPr lang="es-ES" b="0" dirty="0"/>
              <a:t>». </a:t>
            </a:r>
            <a:r>
              <a:rPr lang="en-US" b="0" dirty="0"/>
              <a:t>[Dt 32:35]</a:t>
            </a:r>
            <a:r>
              <a:rPr lang="en-US" b="0" baseline="30000" dirty="0"/>
              <a:t> </a:t>
            </a:r>
            <a:r>
              <a:rPr lang="es-ES" b="0" dirty="0" smtClean="0"/>
              <a:t>Y </a:t>
            </a:r>
            <a:r>
              <a:rPr lang="es-ES" b="0" dirty="0"/>
              <a:t>otra vez: «</a:t>
            </a:r>
            <a:r>
              <a:rPr lang="es-ES" b="0" cap="small" dirty="0"/>
              <a:t>El Señor juzgará a Su pueblo</a:t>
            </a:r>
            <a:r>
              <a:rPr lang="es-ES" b="0" dirty="0"/>
              <a:t>». </a:t>
            </a:r>
            <a:r>
              <a:rPr lang="en-US" b="0" dirty="0"/>
              <a:t> [Dt 32:36] </a:t>
            </a:r>
            <a:r>
              <a:rPr lang="es-ES" baseline="30000" dirty="0" smtClean="0"/>
              <a:t>31</a:t>
            </a:r>
            <a:r>
              <a:rPr lang="es-ES" baseline="30000" dirty="0"/>
              <a:t> </a:t>
            </a:r>
            <a:r>
              <a:rPr lang="es-ES" b="0" dirty="0"/>
              <a:t>¡Horrenda cosa es caer en las manos del Dios vivo</a:t>
            </a:r>
            <a:r>
              <a:rPr lang="es-ES" b="0" dirty="0" smtClean="0"/>
              <a:t>!” </a:t>
            </a:r>
            <a:r>
              <a:rPr lang="en-US" b="0" dirty="0" smtClean="0"/>
              <a:t>(</a:t>
            </a:r>
            <a:r>
              <a:rPr lang="en-US" b="0" dirty="0" err="1" smtClean="0"/>
              <a:t>Heb</a:t>
            </a:r>
            <a:r>
              <a:rPr lang="en-US" b="0" dirty="0" smtClean="0"/>
              <a:t> 10:28-31</a:t>
            </a:r>
            <a:r>
              <a:rPr lang="en-US" b="0" dirty="0"/>
              <a:t>)</a:t>
            </a:r>
          </a:p>
        </p:txBody>
      </p:sp>
      <p:sp>
        <p:nvSpPr>
          <p:cNvPr id="4" name="Slide Number Placeholder 3"/>
          <p:cNvSpPr>
            <a:spLocks noGrp="1"/>
          </p:cNvSpPr>
          <p:nvPr>
            <p:ph type="sldNum" sz="quarter" idx="12"/>
          </p:nvPr>
        </p:nvSpPr>
        <p:spPr/>
        <p:txBody>
          <a:bodyPr/>
          <a:lstStyle/>
          <a:p>
            <a:pPr algn="l" rtl="0">
              <a:defRPr/>
            </a:pPr>
            <a:fld id="{B6A389DF-B1F5-4991-89B8-72C57CDB73FE}" type="slidenum">
              <a:rPr lang="en-US" smtClean="0"/>
              <a:pPr algn="l" rtl="0">
                <a:defRPr/>
              </a:pPr>
              <a:t>29</a:t>
            </a:fld>
            <a:endParaRPr lang="en-US"/>
          </a:p>
        </p:txBody>
      </p:sp>
    </p:spTree>
    <p:extLst>
      <p:ext uri="{BB962C8B-B14F-4D97-AF65-F5344CB8AC3E}">
        <p14:creationId xmlns:p14="http://schemas.microsoft.com/office/powerpoint/2010/main" val="102161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258" y="38100"/>
            <a:ext cx="8705942" cy="508000"/>
          </a:xfrm>
        </p:spPr>
        <p:txBody>
          <a:bodyPr/>
          <a:lstStyle/>
          <a:p>
            <a:pPr rtl="0"/>
            <a:r>
              <a:rPr lang="en-US" dirty="0" err="1"/>
              <a:t>Sabiduría</a:t>
            </a:r>
            <a:r>
              <a:rPr lang="en-US" dirty="0"/>
              <a:t> </a:t>
            </a:r>
            <a:r>
              <a:rPr lang="en-US" dirty="0" smtClean="0"/>
              <a:t>e </a:t>
            </a:r>
            <a:r>
              <a:rPr lang="en-US" dirty="0" err="1" smtClean="0"/>
              <a:t>inteligencia</a:t>
            </a:r>
            <a:r>
              <a:rPr lang="en-US" dirty="0" smtClean="0"/>
              <a:t> </a:t>
            </a:r>
            <a:r>
              <a:rPr lang="en-US" dirty="0" err="1" smtClean="0"/>
              <a:t>nacional</a:t>
            </a:r>
            <a:endParaRPr lang="en-US" dirty="0"/>
          </a:p>
        </p:txBody>
      </p:sp>
      <p:sp>
        <p:nvSpPr>
          <p:cNvPr id="4" name="Slide Number Placeholder 3"/>
          <p:cNvSpPr>
            <a:spLocks noGrp="1"/>
          </p:cNvSpPr>
          <p:nvPr>
            <p:ph type="sldNum" sz="quarter" idx="12"/>
          </p:nvPr>
        </p:nvSpPr>
        <p:spPr/>
        <p:txBody>
          <a:bodyPr/>
          <a:lstStyle/>
          <a:p>
            <a:pPr algn="l" rtl="0">
              <a:defRPr/>
            </a:pPr>
            <a:fld id="{B6A389DF-B1F5-4991-89B8-72C57CDB73FE}" type="slidenum">
              <a:rPr lang="en-US" smtClean="0"/>
              <a:pPr algn="l" rtl="0">
                <a:defRPr/>
              </a:pPr>
              <a:t>3</a:t>
            </a:fld>
            <a:endParaRPr lang="en-US" dirty="0"/>
          </a:p>
        </p:txBody>
      </p:sp>
      <p:sp>
        <p:nvSpPr>
          <p:cNvPr id="5" name="TextBox 4"/>
          <p:cNvSpPr txBox="1"/>
          <p:nvPr/>
        </p:nvSpPr>
        <p:spPr>
          <a:xfrm rot="19881871">
            <a:off x="-149712" y="2165620"/>
            <a:ext cx="3892454" cy="461665"/>
          </a:xfrm>
          <a:prstGeom prst="rect">
            <a:avLst/>
          </a:prstGeom>
          <a:noFill/>
        </p:spPr>
        <p:txBody>
          <a:bodyPr wrap="square" rtlCol="0">
            <a:spAutoFit/>
          </a:bodyPr>
          <a:lstStyle/>
          <a:p>
            <a:pPr algn="ctr" rtl="0"/>
            <a:r>
              <a:rPr lang="en-US" dirty="0">
                <a:solidFill>
                  <a:schemeClr val="bg1"/>
                </a:solidFill>
              </a:rPr>
              <a:t>Respeto al Sistema de Justicia</a:t>
            </a:r>
          </a:p>
        </p:txBody>
      </p:sp>
      <p:sp>
        <p:nvSpPr>
          <p:cNvPr id="6" name="TextBox 5"/>
          <p:cNvSpPr txBox="1"/>
          <p:nvPr/>
        </p:nvSpPr>
        <p:spPr>
          <a:xfrm rot="555957">
            <a:off x="148055" y="4004756"/>
            <a:ext cx="3429000" cy="400110"/>
          </a:xfrm>
          <a:prstGeom prst="rect">
            <a:avLst/>
          </a:prstGeom>
          <a:noFill/>
        </p:spPr>
        <p:txBody>
          <a:bodyPr wrap="square" rtlCol="0">
            <a:spAutoFit/>
          </a:bodyPr>
          <a:lstStyle/>
          <a:p>
            <a:pPr algn="ctr" rtl="0"/>
            <a:r>
              <a:rPr lang="en-US" sz="2000" dirty="0">
                <a:solidFill>
                  <a:schemeClr val="bg1"/>
                </a:solidFill>
              </a:rPr>
              <a:t>Protección de la Propiedad</a:t>
            </a:r>
          </a:p>
        </p:txBody>
      </p:sp>
      <p:sp>
        <p:nvSpPr>
          <p:cNvPr id="7" name="TextBox 6"/>
          <p:cNvSpPr txBox="1"/>
          <p:nvPr/>
        </p:nvSpPr>
        <p:spPr>
          <a:xfrm>
            <a:off x="1551216" y="2825383"/>
            <a:ext cx="3429000" cy="461665"/>
          </a:xfrm>
          <a:prstGeom prst="rect">
            <a:avLst/>
          </a:prstGeom>
          <a:noFill/>
        </p:spPr>
        <p:txBody>
          <a:bodyPr wrap="square" rtlCol="0">
            <a:spAutoFit/>
          </a:bodyPr>
          <a:lstStyle/>
          <a:p>
            <a:pPr algn="ctr" rtl="0"/>
            <a:r>
              <a:rPr lang="en-US" dirty="0">
                <a:solidFill>
                  <a:schemeClr val="bg1"/>
                </a:solidFill>
              </a:rPr>
              <a:t>Amor del </a:t>
            </a:r>
            <a:r>
              <a:rPr lang="en-US" dirty="0" err="1" smtClean="0">
                <a:solidFill>
                  <a:schemeClr val="bg1"/>
                </a:solidFill>
              </a:rPr>
              <a:t>forastero</a:t>
            </a:r>
            <a:endParaRPr lang="en-US" dirty="0">
              <a:solidFill>
                <a:schemeClr val="bg1"/>
              </a:solidFill>
            </a:endParaRPr>
          </a:p>
        </p:txBody>
      </p:sp>
      <p:sp>
        <p:nvSpPr>
          <p:cNvPr id="8" name="TextBox 7"/>
          <p:cNvSpPr txBox="1"/>
          <p:nvPr/>
        </p:nvSpPr>
        <p:spPr>
          <a:xfrm rot="18799394">
            <a:off x="2878777" y="4040178"/>
            <a:ext cx="2515265" cy="400110"/>
          </a:xfrm>
          <a:prstGeom prst="rect">
            <a:avLst/>
          </a:prstGeom>
          <a:noFill/>
        </p:spPr>
        <p:txBody>
          <a:bodyPr wrap="square" rtlCol="0">
            <a:spAutoFit/>
          </a:bodyPr>
          <a:lstStyle/>
          <a:p>
            <a:pPr algn="ctr" rtl="0"/>
            <a:r>
              <a:rPr lang="en-US" sz="2000" dirty="0">
                <a:solidFill>
                  <a:schemeClr val="bg1"/>
                </a:solidFill>
              </a:rPr>
              <a:t>Valor de la familia</a:t>
            </a:r>
          </a:p>
        </p:txBody>
      </p:sp>
      <p:sp>
        <p:nvSpPr>
          <p:cNvPr id="9" name="TextBox 8"/>
          <p:cNvSpPr txBox="1"/>
          <p:nvPr/>
        </p:nvSpPr>
        <p:spPr>
          <a:xfrm rot="2853516">
            <a:off x="6490583" y="1570094"/>
            <a:ext cx="3088996" cy="400110"/>
          </a:xfrm>
          <a:prstGeom prst="rect">
            <a:avLst/>
          </a:prstGeom>
          <a:noFill/>
        </p:spPr>
        <p:txBody>
          <a:bodyPr wrap="square" rtlCol="0">
            <a:spAutoFit/>
          </a:bodyPr>
          <a:lstStyle/>
          <a:p>
            <a:pPr algn="ctr" rtl="0"/>
            <a:r>
              <a:rPr lang="en-US" sz="2000" dirty="0">
                <a:solidFill>
                  <a:schemeClr val="bg1"/>
                </a:solidFill>
              </a:rPr>
              <a:t>Protección de la Mujer</a:t>
            </a:r>
          </a:p>
        </p:txBody>
      </p:sp>
      <p:sp>
        <p:nvSpPr>
          <p:cNvPr id="10" name="TextBox 9"/>
          <p:cNvSpPr txBox="1"/>
          <p:nvPr/>
        </p:nvSpPr>
        <p:spPr>
          <a:xfrm rot="20669590">
            <a:off x="3663402" y="4489345"/>
            <a:ext cx="3638511" cy="387798"/>
          </a:xfrm>
          <a:prstGeom prst="rect">
            <a:avLst/>
          </a:prstGeom>
          <a:noFill/>
        </p:spPr>
        <p:txBody>
          <a:bodyPr wrap="square" rtlCol="0">
            <a:spAutoFit/>
          </a:bodyPr>
          <a:lstStyle>
            <a:defPPr>
              <a:defRPr lang="en-US"/>
            </a:defPPr>
            <a:lvl1pPr algn="ctr">
              <a:lnSpc>
                <a:spcPct val="80000"/>
              </a:lnSpc>
              <a:defRPr>
                <a:solidFill>
                  <a:schemeClr val="bg1"/>
                </a:solidFill>
              </a:defRPr>
            </a:lvl1pPr>
          </a:lstStyle>
          <a:p>
            <a:pPr algn="l" rtl="0"/>
            <a:r>
              <a:rPr lang="en-US" dirty="0"/>
              <a:t>Guerra justa y limitada</a:t>
            </a:r>
          </a:p>
        </p:txBody>
      </p:sp>
      <p:sp>
        <p:nvSpPr>
          <p:cNvPr id="11" name="TextBox 10"/>
          <p:cNvSpPr txBox="1"/>
          <p:nvPr/>
        </p:nvSpPr>
        <p:spPr>
          <a:xfrm rot="19652466">
            <a:off x="2604528" y="1447718"/>
            <a:ext cx="3164327" cy="400110"/>
          </a:xfrm>
          <a:prstGeom prst="rect">
            <a:avLst/>
          </a:prstGeom>
          <a:noFill/>
        </p:spPr>
        <p:txBody>
          <a:bodyPr wrap="square" rtlCol="0">
            <a:spAutoFit/>
          </a:bodyPr>
          <a:lstStyle/>
          <a:p>
            <a:pPr algn="ctr" rtl="0"/>
            <a:r>
              <a:rPr lang="en-US" sz="2000" dirty="0">
                <a:solidFill>
                  <a:schemeClr val="bg1"/>
                </a:solidFill>
              </a:rPr>
              <a:t>Protección de Deudores</a:t>
            </a:r>
          </a:p>
        </p:txBody>
      </p:sp>
      <p:sp>
        <p:nvSpPr>
          <p:cNvPr id="12" name="TextBox 11"/>
          <p:cNvSpPr txBox="1"/>
          <p:nvPr/>
        </p:nvSpPr>
        <p:spPr>
          <a:xfrm rot="20603830">
            <a:off x="33502" y="4753736"/>
            <a:ext cx="2747986" cy="707886"/>
          </a:xfrm>
          <a:prstGeom prst="rect">
            <a:avLst/>
          </a:prstGeom>
          <a:noFill/>
        </p:spPr>
        <p:txBody>
          <a:bodyPr wrap="square" rtlCol="0">
            <a:spAutoFit/>
          </a:bodyPr>
          <a:lstStyle/>
          <a:p>
            <a:pPr algn="ctr" rtl="0"/>
            <a:r>
              <a:rPr lang="en-US" sz="2000" dirty="0">
                <a:solidFill>
                  <a:schemeClr val="bg1"/>
                </a:solidFill>
              </a:rPr>
              <a:t>Apoyo de los sacerdotes</a:t>
            </a:r>
          </a:p>
        </p:txBody>
      </p:sp>
      <p:sp>
        <p:nvSpPr>
          <p:cNvPr id="13" name="TextBox 12"/>
          <p:cNvSpPr txBox="1"/>
          <p:nvPr/>
        </p:nvSpPr>
        <p:spPr>
          <a:xfrm rot="21425187">
            <a:off x="5684416" y="3136079"/>
            <a:ext cx="3429000" cy="400110"/>
          </a:xfrm>
          <a:prstGeom prst="rect">
            <a:avLst/>
          </a:prstGeom>
          <a:noFill/>
        </p:spPr>
        <p:txBody>
          <a:bodyPr wrap="square" rtlCol="0">
            <a:spAutoFit/>
          </a:bodyPr>
          <a:lstStyle/>
          <a:p>
            <a:pPr algn="ctr" rtl="0"/>
            <a:r>
              <a:rPr lang="en-US" sz="2000" dirty="0">
                <a:solidFill>
                  <a:schemeClr val="bg1"/>
                </a:solidFill>
              </a:rPr>
              <a:t>Valor de la vida humana</a:t>
            </a:r>
          </a:p>
        </p:txBody>
      </p:sp>
      <p:sp>
        <p:nvSpPr>
          <p:cNvPr id="14" name="TextBox 13"/>
          <p:cNvSpPr txBox="1"/>
          <p:nvPr/>
        </p:nvSpPr>
        <p:spPr>
          <a:xfrm>
            <a:off x="1862555" y="5154284"/>
            <a:ext cx="3918221" cy="400110"/>
          </a:xfrm>
          <a:prstGeom prst="rect">
            <a:avLst/>
          </a:prstGeom>
          <a:noFill/>
        </p:spPr>
        <p:txBody>
          <a:bodyPr wrap="square" rtlCol="0">
            <a:spAutoFit/>
          </a:bodyPr>
          <a:lstStyle/>
          <a:p>
            <a:pPr algn="ctr" rtl="0"/>
            <a:r>
              <a:rPr lang="en-US" sz="2000" dirty="0">
                <a:solidFill>
                  <a:schemeClr val="bg1"/>
                </a:solidFill>
              </a:rPr>
              <a:t>Justicia basada en evidencia</a:t>
            </a:r>
          </a:p>
        </p:txBody>
      </p:sp>
      <p:sp>
        <p:nvSpPr>
          <p:cNvPr id="15" name="TextBox 14"/>
          <p:cNvSpPr txBox="1"/>
          <p:nvPr/>
        </p:nvSpPr>
        <p:spPr>
          <a:xfrm rot="632848">
            <a:off x="1324" y="780527"/>
            <a:ext cx="3976364" cy="707886"/>
          </a:xfrm>
          <a:prstGeom prst="rect">
            <a:avLst/>
          </a:prstGeom>
          <a:noFill/>
        </p:spPr>
        <p:txBody>
          <a:bodyPr wrap="square" rtlCol="0">
            <a:spAutoFit/>
          </a:bodyPr>
          <a:lstStyle/>
          <a:p>
            <a:pPr algn="ctr" rtl="0"/>
            <a:r>
              <a:rPr lang="en-US" sz="2000" dirty="0">
                <a:solidFill>
                  <a:schemeClr val="bg1"/>
                </a:solidFill>
              </a:rPr>
              <a:t>Provisión para los hermanos pobres</a:t>
            </a:r>
          </a:p>
        </p:txBody>
      </p:sp>
      <p:sp>
        <p:nvSpPr>
          <p:cNvPr id="16" name="TextBox 15"/>
          <p:cNvSpPr txBox="1"/>
          <p:nvPr/>
        </p:nvSpPr>
        <p:spPr>
          <a:xfrm rot="560725">
            <a:off x="3703317" y="2423278"/>
            <a:ext cx="3884511" cy="461665"/>
          </a:xfrm>
          <a:prstGeom prst="rect">
            <a:avLst/>
          </a:prstGeom>
          <a:noFill/>
        </p:spPr>
        <p:txBody>
          <a:bodyPr wrap="square" rtlCol="0">
            <a:spAutoFit/>
          </a:bodyPr>
          <a:lstStyle/>
          <a:p>
            <a:pPr algn="ctr" rtl="0"/>
            <a:r>
              <a:rPr lang="en-US" dirty="0">
                <a:solidFill>
                  <a:schemeClr val="bg1"/>
                </a:solidFill>
              </a:rPr>
              <a:t>Penas justas por delitos</a:t>
            </a:r>
          </a:p>
        </p:txBody>
      </p:sp>
      <p:sp>
        <p:nvSpPr>
          <p:cNvPr id="17" name="TextBox 16"/>
          <p:cNvSpPr txBox="1"/>
          <p:nvPr/>
        </p:nvSpPr>
        <p:spPr>
          <a:xfrm rot="659578">
            <a:off x="6792171" y="4548199"/>
            <a:ext cx="2275964" cy="461665"/>
          </a:xfrm>
          <a:prstGeom prst="rect">
            <a:avLst/>
          </a:prstGeom>
          <a:noFill/>
        </p:spPr>
        <p:txBody>
          <a:bodyPr wrap="square" rtlCol="0">
            <a:spAutoFit/>
          </a:bodyPr>
          <a:lstStyle/>
          <a:p>
            <a:pPr algn="ctr" rtl="0"/>
            <a:r>
              <a:rPr lang="en-US" dirty="0" smtClean="0">
                <a:solidFill>
                  <a:schemeClr val="bg1"/>
                </a:solidFill>
              </a:rPr>
              <a:t>Anti-</a:t>
            </a:r>
            <a:r>
              <a:rPr lang="en-US" dirty="0" err="1" smtClean="0">
                <a:solidFill>
                  <a:schemeClr val="bg1"/>
                </a:solidFill>
              </a:rPr>
              <a:t>corrupcion</a:t>
            </a:r>
            <a:endParaRPr lang="en-US" dirty="0">
              <a:solidFill>
                <a:schemeClr val="bg1"/>
              </a:solidFill>
            </a:endParaRPr>
          </a:p>
        </p:txBody>
      </p:sp>
      <p:sp>
        <p:nvSpPr>
          <p:cNvPr id="18" name="TextBox 17"/>
          <p:cNvSpPr txBox="1"/>
          <p:nvPr/>
        </p:nvSpPr>
        <p:spPr>
          <a:xfrm rot="21264592">
            <a:off x="4443220" y="1409353"/>
            <a:ext cx="3135432" cy="584775"/>
          </a:xfrm>
          <a:prstGeom prst="rect">
            <a:avLst/>
          </a:prstGeom>
          <a:noFill/>
        </p:spPr>
        <p:txBody>
          <a:bodyPr wrap="square" rtlCol="0">
            <a:spAutoFit/>
          </a:bodyPr>
          <a:lstStyle/>
          <a:p>
            <a:pPr algn="ctr" rtl="0">
              <a:lnSpc>
                <a:spcPct val="80000"/>
              </a:lnSpc>
            </a:pPr>
            <a:r>
              <a:rPr lang="en-US" sz="2000" dirty="0">
                <a:solidFill>
                  <a:schemeClr val="bg1"/>
                </a:solidFill>
              </a:rPr>
              <a:t>Imperio de la ley</a:t>
            </a:r>
          </a:p>
          <a:p>
            <a:pPr algn="ctr" rtl="0">
              <a:lnSpc>
                <a:spcPct val="80000"/>
              </a:lnSpc>
            </a:pPr>
            <a:r>
              <a:rPr lang="en-US" sz="2000" dirty="0">
                <a:solidFill>
                  <a:schemeClr val="bg1"/>
                </a:solidFill>
              </a:rPr>
              <a:t>(para </a:t>
            </a:r>
            <a:r>
              <a:rPr lang="en-US" sz="2000" dirty="0" smtClean="0">
                <a:solidFill>
                  <a:schemeClr val="bg1"/>
                </a:solidFill>
              </a:rPr>
              <a:t>el </a:t>
            </a:r>
            <a:r>
              <a:rPr lang="en-US" sz="2000" dirty="0" err="1" smtClean="0">
                <a:solidFill>
                  <a:schemeClr val="bg1"/>
                </a:solidFill>
              </a:rPr>
              <a:t>líder</a:t>
            </a:r>
            <a:r>
              <a:rPr lang="en-US" sz="2000" dirty="0" smtClean="0">
                <a:solidFill>
                  <a:schemeClr val="bg1"/>
                </a:solidFill>
              </a:rPr>
              <a:t> </a:t>
            </a:r>
            <a:r>
              <a:rPr lang="en-US" sz="2000" dirty="0">
                <a:solidFill>
                  <a:schemeClr val="bg1"/>
                </a:solidFill>
              </a:rPr>
              <a:t>nacional)</a:t>
            </a:r>
          </a:p>
        </p:txBody>
      </p:sp>
      <p:sp>
        <p:nvSpPr>
          <p:cNvPr id="19" name="TextBox 18"/>
          <p:cNvSpPr txBox="1"/>
          <p:nvPr/>
        </p:nvSpPr>
        <p:spPr>
          <a:xfrm rot="20859398">
            <a:off x="5483459" y="5032537"/>
            <a:ext cx="2115675" cy="461665"/>
          </a:xfrm>
          <a:prstGeom prst="rect">
            <a:avLst/>
          </a:prstGeom>
          <a:noFill/>
        </p:spPr>
        <p:txBody>
          <a:bodyPr wrap="square" rtlCol="0">
            <a:spAutoFit/>
          </a:bodyPr>
          <a:lstStyle/>
          <a:p>
            <a:pPr algn="ctr" rtl="0"/>
            <a:r>
              <a:rPr lang="en-US" dirty="0">
                <a:solidFill>
                  <a:schemeClr val="bg1"/>
                </a:solidFill>
              </a:rPr>
              <a:t>Anti-perjurio</a:t>
            </a:r>
          </a:p>
        </p:txBody>
      </p:sp>
      <p:sp>
        <p:nvSpPr>
          <p:cNvPr id="20" name="TextBox 19"/>
          <p:cNvSpPr txBox="1"/>
          <p:nvPr/>
        </p:nvSpPr>
        <p:spPr>
          <a:xfrm rot="367504">
            <a:off x="650052" y="3313095"/>
            <a:ext cx="3429000" cy="707886"/>
          </a:xfrm>
          <a:prstGeom prst="rect">
            <a:avLst/>
          </a:prstGeom>
          <a:noFill/>
        </p:spPr>
        <p:txBody>
          <a:bodyPr wrap="square" rtlCol="0">
            <a:spAutoFit/>
          </a:bodyPr>
          <a:lstStyle/>
          <a:p>
            <a:pPr algn="ctr" rtl="0"/>
            <a:r>
              <a:rPr lang="en-US" sz="2000" dirty="0">
                <a:solidFill>
                  <a:schemeClr val="bg1"/>
                </a:solidFill>
              </a:rPr>
              <a:t>Protección de los trabajadores</a:t>
            </a:r>
          </a:p>
        </p:txBody>
      </p:sp>
      <p:sp>
        <p:nvSpPr>
          <p:cNvPr id="21" name="TextBox 20"/>
          <p:cNvSpPr txBox="1"/>
          <p:nvPr/>
        </p:nvSpPr>
        <p:spPr>
          <a:xfrm rot="2853516">
            <a:off x="4527708" y="3321872"/>
            <a:ext cx="1970353" cy="683264"/>
          </a:xfrm>
          <a:prstGeom prst="rect">
            <a:avLst/>
          </a:prstGeom>
          <a:noFill/>
        </p:spPr>
        <p:txBody>
          <a:bodyPr wrap="square" rtlCol="0">
            <a:spAutoFit/>
          </a:bodyPr>
          <a:lstStyle/>
          <a:p>
            <a:pPr algn="ctr" rtl="0">
              <a:lnSpc>
                <a:spcPct val="80000"/>
              </a:lnSpc>
            </a:pPr>
            <a:r>
              <a:rPr lang="en-US" dirty="0">
                <a:solidFill>
                  <a:schemeClr val="bg1"/>
                </a:solidFill>
              </a:rPr>
              <a:t>Descanso requerido</a:t>
            </a:r>
          </a:p>
        </p:txBody>
      </p:sp>
      <p:sp>
        <p:nvSpPr>
          <p:cNvPr id="22" name="TextBox 21"/>
          <p:cNvSpPr txBox="1"/>
          <p:nvPr/>
        </p:nvSpPr>
        <p:spPr>
          <a:xfrm>
            <a:off x="-138967" y="1570292"/>
            <a:ext cx="2656847" cy="584775"/>
          </a:xfrm>
          <a:prstGeom prst="rect">
            <a:avLst/>
          </a:prstGeom>
          <a:noFill/>
        </p:spPr>
        <p:txBody>
          <a:bodyPr wrap="square" rtlCol="0">
            <a:spAutoFit/>
          </a:bodyPr>
          <a:lstStyle/>
          <a:p>
            <a:pPr algn="ctr" rtl="0">
              <a:lnSpc>
                <a:spcPct val="80000"/>
              </a:lnSpc>
            </a:pPr>
            <a:r>
              <a:rPr lang="en-US" sz="2000" dirty="0">
                <a:solidFill>
                  <a:schemeClr val="bg1"/>
                </a:solidFill>
              </a:rPr>
              <a:t>'Reset' económico cada 50 años</a:t>
            </a:r>
          </a:p>
        </p:txBody>
      </p:sp>
      <p:sp>
        <p:nvSpPr>
          <p:cNvPr id="23" name="TextBox 22"/>
          <p:cNvSpPr txBox="1"/>
          <p:nvPr/>
        </p:nvSpPr>
        <p:spPr>
          <a:xfrm rot="1026573">
            <a:off x="6396167" y="3787311"/>
            <a:ext cx="2798089" cy="707886"/>
          </a:xfrm>
          <a:prstGeom prst="rect">
            <a:avLst/>
          </a:prstGeom>
          <a:noFill/>
        </p:spPr>
        <p:txBody>
          <a:bodyPr wrap="square" rtlCol="0">
            <a:spAutoFit/>
          </a:bodyPr>
          <a:lstStyle/>
          <a:p>
            <a:pPr algn="ctr" rtl="0"/>
            <a:r>
              <a:rPr lang="en-US" sz="2000" dirty="0">
                <a:solidFill>
                  <a:schemeClr val="bg1"/>
                </a:solidFill>
              </a:rPr>
              <a:t>Reglas de saneamiento</a:t>
            </a:r>
          </a:p>
        </p:txBody>
      </p:sp>
      <p:sp>
        <p:nvSpPr>
          <p:cNvPr id="24" name="TextBox 23"/>
          <p:cNvSpPr txBox="1"/>
          <p:nvPr/>
        </p:nvSpPr>
        <p:spPr>
          <a:xfrm rot="21254449">
            <a:off x="37171" y="4408816"/>
            <a:ext cx="1394361" cy="584775"/>
          </a:xfrm>
          <a:prstGeom prst="rect">
            <a:avLst/>
          </a:prstGeom>
          <a:noFill/>
        </p:spPr>
        <p:txBody>
          <a:bodyPr wrap="square" rtlCol="0">
            <a:spAutoFit/>
          </a:bodyPr>
          <a:lstStyle/>
          <a:p>
            <a:pPr algn="ctr" rtl="0">
              <a:lnSpc>
                <a:spcPct val="80000"/>
              </a:lnSpc>
            </a:pPr>
            <a:r>
              <a:rPr lang="en-US" sz="2000" dirty="0">
                <a:solidFill>
                  <a:schemeClr val="bg1"/>
                </a:solidFill>
              </a:rPr>
              <a:t>Impuestos Justos</a:t>
            </a:r>
          </a:p>
        </p:txBody>
      </p:sp>
      <p:sp>
        <p:nvSpPr>
          <p:cNvPr id="25" name="TextBox 24"/>
          <p:cNvSpPr txBox="1"/>
          <p:nvPr/>
        </p:nvSpPr>
        <p:spPr>
          <a:xfrm>
            <a:off x="6170483" y="2019300"/>
            <a:ext cx="2233781" cy="683264"/>
          </a:xfrm>
          <a:prstGeom prst="rect">
            <a:avLst/>
          </a:prstGeom>
          <a:noFill/>
        </p:spPr>
        <p:txBody>
          <a:bodyPr wrap="square" rtlCol="0">
            <a:spAutoFit/>
          </a:bodyPr>
          <a:lstStyle/>
          <a:p>
            <a:pPr algn="ctr" rtl="0">
              <a:lnSpc>
                <a:spcPct val="80000"/>
              </a:lnSpc>
            </a:pPr>
            <a:r>
              <a:rPr lang="en-US" dirty="0">
                <a:solidFill>
                  <a:schemeClr val="bg1"/>
                </a:solidFill>
              </a:rPr>
              <a:t>Leyes sin clases</a:t>
            </a:r>
          </a:p>
        </p:txBody>
      </p:sp>
    </p:spTree>
    <p:extLst>
      <p:ext uri="{BB962C8B-B14F-4D97-AF65-F5344CB8AC3E}">
        <p14:creationId xmlns:p14="http://schemas.microsoft.com/office/powerpoint/2010/main" val="22412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animEffect transition="in" filter="fade">
                                      <p:cBhvr>
                                        <p:cTn id="69" dur="500"/>
                                        <p:tgtEl>
                                          <p:spTgt spid="9"/>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Effect transition="in" filter="fade">
                                      <p:cBhvr>
                                        <p:cTn id="75" dur="500"/>
                                        <p:tgtEl>
                                          <p:spTgt spid="16"/>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500" fill="hold"/>
                                        <p:tgtEl>
                                          <p:spTgt spid="17"/>
                                        </p:tgtEl>
                                        <p:attrNameLst>
                                          <p:attrName>ppt_w</p:attrName>
                                        </p:attrNameLst>
                                      </p:cBhvr>
                                      <p:tavLst>
                                        <p:tav tm="0">
                                          <p:val>
                                            <p:fltVal val="0"/>
                                          </p:val>
                                        </p:tav>
                                        <p:tav tm="100000">
                                          <p:val>
                                            <p:strVal val="#ppt_w"/>
                                          </p:val>
                                        </p:tav>
                                      </p:tavLst>
                                    </p:anim>
                                    <p:anim calcmode="lin" valueType="num">
                                      <p:cBhvr>
                                        <p:cTn id="80" dur="500" fill="hold"/>
                                        <p:tgtEl>
                                          <p:spTgt spid="17"/>
                                        </p:tgtEl>
                                        <p:attrNameLst>
                                          <p:attrName>ppt_h</p:attrName>
                                        </p:attrNameLst>
                                      </p:cBhvr>
                                      <p:tavLst>
                                        <p:tav tm="0">
                                          <p:val>
                                            <p:fltVal val="0"/>
                                          </p:val>
                                        </p:tav>
                                        <p:tav tm="100000">
                                          <p:val>
                                            <p:strVal val="#ppt_h"/>
                                          </p:val>
                                        </p:tav>
                                      </p:tavLst>
                                    </p:anim>
                                    <p:animEffect transition="in" filter="fade">
                                      <p:cBhvr>
                                        <p:cTn id="81" dur="500"/>
                                        <p:tgtEl>
                                          <p:spTgt spid="17"/>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p:cTn id="85" dur="500" fill="hold"/>
                                        <p:tgtEl>
                                          <p:spTgt spid="18"/>
                                        </p:tgtEl>
                                        <p:attrNameLst>
                                          <p:attrName>ppt_w</p:attrName>
                                        </p:attrNameLst>
                                      </p:cBhvr>
                                      <p:tavLst>
                                        <p:tav tm="0">
                                          <p:val>
                                            <p:fltVal val="0"/>
                                          </p:val>
                                        </p:tav>
                                        <p:tav tm="100000">
                                          <p:val>
                                            <p:strVal val="#ppt_w"/>
                                          </p:val>
                                        </p:tav>
                                      </p:tavLst>
                                    </p:anim>
                                    <p:anim calcmode="lin" valueType="num">
                                      <p:cBhvr>
                                        <p:cTn id="86" dur="500" fill="hold"/>
                                        <p:tgtEl>
                                          <p:spTgt spid="18"/>
                                        </p:tgtEl>
                                        <p:attrNameLst>
                                          <p:attrName>ppt_h</p:attrName>
                                        </p:attrNameLst>
                                      </p:cBhvr>
                                      <p:tavLst>
                                        <p:tav tm="0">
                                          <p:val>
                                            <p:fltVal val="0"/>
                                          </p:val>
                                        </p:tav>
                                        <p:tav tm="100000">
                                          <p:val>
                                            <p:strVal val="#ppt_h"/>
                                          </p:val>
                                        </p:tav>
                                      </p:tavLst>
                                    </p:anim>
                                    <p:animEffect transition="in" filter="fade">
                                      <p:cBhvr>
                                        <p:cTn id="87" dur="500"/>
                                        <p:tgtEl>
                                          <p:spTgt spid="18"/>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p:cTn id="103" dur="500" fill="hold"/>
                                        <p:tgtEl>
                                          <p:spTgt spid="21"/>
                                        </p:tgtEl>
                                        <p:attrNameLst>
                                          <p:attrName>ppt_w</p:attrName>
                                        </p:attrNameLst>
                                      </p:cBhvr>
                                      <p:tavLst>
                                        <p:tav tm="0">
                                          <p:val>
                                            <p:fltVal val="0"/>
                                          </p:val>
                                        </p:tav>
                                        <p:tav tm="100000">
                                          <p:val>
                                            <p:strVal val="#ppt_w"/>
                                          </p:val>
                                        </p:tav>
                                      </p:tavLst>
                                    </p:anim>
                                    <p:anim calcmode="lin" valueType="num">
                                      <p:cBhvr>
                                        <p:cTn id="104" dur="500" fill="hold"/>
                                        <p:tgtEl>
                                          <p:spTgt spid="21"/>
                                        </p:tgtEl>
                                        <p:attrNameLst>
                                          <p:attrName>ppt_h</p:attrName>
                                        </p:attrNameLst>
                                      </p:cBhvr>
                                      <p:tavLst>
                                        <p:tav tm="0">
                                          <p:val>
                                            <p:fltVal val="0"/>
                                          </p:val>
                                        </p:tav>
                                        <p:tav tm="100000">
                                          <p:val>
                                            <p:strVal val="#ppt_h"/>
                                          </p:val>
                                        </p:tav>
                                      </p:tavLst>
                                    </p:anim>
                                    <p:animEffect transition="in" filter="fade">
                                      <p:cBhvr>
                                        <p:cTn id="105" dur="500"/>
                                        <p:tgtEl>
                                          <p:spTgt spid="21"/>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p:cTn id="109" dur="500" fill="hold"/>
                                        <p:tgtEl>
                                          <p:spTgt spid="22"/>
                                        </p:tgtEl>
                                        <p:attrNameLst>
                                          <p:attrName>ppt_w</p:attrName>
                                        </p:attrNameLst>
                                      </p:cBhvr>
                                      <p:tavLst>
                                        <p:tav tm="0">
                                          <p:val>
                                            <p:fltVal val="0"/>
                                          </p:val>
                                        </p:tav>
                                        <p:tav tm="100000">
                                          <p:val>
                                            <p:strVal val="#ppt_w"/>
                                          </p:val>
                                        </p:tav>
                                      </p:tavLst>
                                    </p:anim>
                                    <p:anim calcmode="lin" valueType="num">
                                      <p:cBhvr>
                                        <p:cTn id="110" dur="500" fill="hold"/>
                                        <p:tgtEl>
                                          <p:spTgt spid="22"/>
                                        </p:tgtEl>
                                        <p:attrNameLst>
                                          <p:attrName>ppt_h</p:attrName>
                                        </p:attrNameLst>
                                      </p:cBhvr>
                                      <p:tavLst>
                                        <p:tav tm="0">
                                          <p:val>
                                            <p:fltVal val="0"/>
                                          </p:val>
                                        </p:tav>
                                        <p:tav tm="100000">
                                          <p:val>
                                            <p:strVal val="#ppt_h"/>
                                          </p:val>
                                        </p:tav>
                                      </p:tavLst>
                                    </p:anim>
                                    <p:animEffect transition="in" filter="fade">
                                      <p:cBhvr>
                                        <p:cTn id="111" dur="500"/>
                                        <p:tgtEl>
                                          <p:spTgt spid="22"/>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23"/>
                                        </p:tgtEl>
                                        <p:attrNameLst>
                                          <p:attrName>style.visibility</p:attrName>
                                        </p:attrNameLst>
                                      </p:cBhvr>
                                      <p:to>
                                        <p:strVal val="visible"/>
                                      </p:to>
                                    </p:set>
                                    <p:anim calcmode="lin" valueType="num">
                                      <p:cBhvr>
                                        <p:cTn id="115" dur="500" fill="hold"/>
                                        <p:tgtEl>
                                          <p:spTgt spid="23"/>
                                        </p:tgtEl>
                                        <p:attrNameLst>
                                          <p:attrName>ppt_w</p:attrName>
                                        </p:attrNameLst>
                                      </p:cBhvr>
                                      <p:tavLst>
                                        <p:tav tm="0">
                                          <p:val>
                                            <p:fltVal val="0"/>
                                          </p:val>
                                        </p:tav>
                                        <p:tav tm="100000">
                                          <p:val>
                                            <p:strVal val="#ppt_w"/>
                                          </p:val>
                                        </p:tav>
                                      </p:tavLst>
                                    </p:anim>
                                    <p:anim calcmode="lin" valueType="num">
                                      <p:cBhvr>
                                        <p:cTn id="116" dur="500" fill="hold"/>
                                        <p:tgtEl>
                                          <p:spTgt spid="23"/>
                                        </p:tgtEl>
                                        <p:attrNameLst>
                                          <p:attrName>ppt_h</p:attrName>
                                        </p:attrNameLst>
                                      </p:cBhvr>
                                      <p:tavLst>
                                        <p:tav tm="0">
                                          <p:val>
                                            <p:fltVal val="0"/>
                                          </p:val>
                                        </p:tav>
                                        <p:tav tm="100000">
                                          <p:val>
                                            <p:strVal val="#ppt_h"/>
                                          </p:val>
                                        </p:tav>
                                      </p:tavLst>
                                    </p:anim>
                                    <p:animEffect transition="in" filter="fade">
                                      <p:cBhvr>
                                        <p:cTn id="117" dur="500"/>
                                        <p:tgtEl>
                                          <p:spTgt spid="23"/>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24"/>
                                        </p:tgtEl>
                                        <p:attrNameLst>
                                          <p:attrName>style.visibility</p:attrName>
                                        </p:attrNameLst>
                                      </p:cBhvr>
                                      <p:to>
                                        <p:strVal val="visible"/>
                                      </p:to>
                                    </p:set>
                                    <p:anim calcmode="lin" valueType="num">
                                      <p:cBhvr>
                                        <p:cTn id="121" dur="500" fill="hold"/>
                                        <p:tgtEl>
                                          <p:spTgt spid="24"/>
                                        </p:tgtEl>
                                        <p:attrNameLst>
                                          <p:attrName>ppt_w</p:attrName>
                                        </p:attrNameLst>
                                      </p:cBhvr>
                                      <p:tavLst>
                                        <p:tav tm="0">
                                          <p:val>
                                            <p:fltVal val="0"/>
                                          </p:val>
                                        </p:tav>
                                        <p:tav tm="100000">
                                          <p:val>
                                            <p:strVal val="#ppt_w"/>
                                          </p:val>
                                        </p:tav>
                                      </p:tavLst>
                                    </p:anim>
                                    <p:anim calcmode="lin" valueType="num">
                                      <p:cBhvr>
                                        <p:cTn id="122" dur="500" fill="hold"/>
                                        <p:tgtEl>
                                          <p:spTgt spid="24"/>
                                        </p:tgtEl>
                                        <p:attrNameLst>
                                          <p:attrName>ppt_h</p:attrName>
                                        </p:attrNameLst>
                                      </p:cBhvr>
                                      <p:tavLst>
                                        <p:tav tm="0">
                                          <p:val>
                                            <p:fltVal val="0"/>
                                          </p:val>
                                        </p:tav>
                                        <p:tav tm="100000">
                                          <p:val>
                                            <p:strVal val="#ppt_h"/>
                                          </p:val>
                                        </p:tav>
                                      </p:tavLst>
                                    </p:anim>
                                    <p:animEffect transition="in" filter="fade">
                                      <p:cBhvr>
                                        <p:cTn id="123" dur="500"/>
                                        <p:tgtEl>
                                          <p:spTgt spid="24"/>
                                        </p:tgtEl>
                                      </p:cBhvr>
                                    </p:animEffect>
                                  </p:childTnLst>
                                </p:cTn>
                              </p:par>
                            </p:childTnLst>
                          </p:cTn>
                        </p:par>
                        <p:par>
                          <p:cTn id="124" fill="hold">
                            <p:stCondLst>
                              <p:cond delay="10000"/>
                            </p:stCondLst>
                            <p:childTnLst>
                              <p:par>
                                <p:cTn id="125" presetID="53" presetClass="entr" presetSubtype="16"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Deuteronomio 4:5-6</a:t>
            </a:r>
          </a:p>
        </p:txBody>
      </p:sp>
      <p:sp>
        <p:nvSpPr>
          <p:cNvPr id="3" name="Content Placeholder 2"/>
          <p:cNvSpPr>
            <a:spLocks noGrp="1"/>
          </p:cNvSpPr>
          <p:nvPr>
            <p:ph idx="1"/>
          </p:nvPr>
        </p:nvSpPr>
        <p:spPr>
          <a:xfrm>
            <a:off x="200564" y="647700"/>
            <a:ext cx="8742872" cy="4953000"/>
          </a:xfrm>
        </p:spPr>
        <p:txBody>
          <a:bodyPr>
            <a:normAutofit lnSpcReduction="10000"/>
          </a:bodyPr>
          <a:lstStyle/>
          <a:p>
            <a:pPr marL="0" indent="0">
              <a:spcBef>
                <a:spcPts val="0"/>
              </a:spcBef>
              <a:spcAft>
                <a:spcPts val="1800"/>
              </a:spcAft>
              <a:buNone/>
            </a:pPr>
            <a:r>
              <a:rPr lang="es-ES" b="0" dirty="0"/>
              <a:t>Miren, yo les he enseñado estatutos y decretos tal como el Señor mi Dios me ordenó, para que así los cumplan en medio de la tierra en que van a entrar para poseerla. 6 Así que guárdenlos y pónganlos por obra, porque esta será su sabiduría y su inteligencia ante los ojos de los pueblos que al escuchar todos estos estatutos, dirán: “Ciertamente esta gran nación es un pueblo sabio e inteligente”. 7 Porque, ¿qué nación grande </a:t>
            </a:r>
            <a:r>
              <a:rPr lang="es-ES" dirty="0">
                <a:solidFill>
                  <a:srgbClr val="FFFF00"/>
                </a:solidFill>
              </a:rPr>
              <a:t>hay que tenga un dios tan cerca de ella </a:t>
            </a:r>
            <a:r>
              <a:rPr lang="es-ES" b="0" dirty="0"/>
              <a:t>como está el Señor nuestro Dios siempre que lo invocamos?</a:t>
            </a:r>
            <a:endParaRPr lang="en-US" dirty="0"/>
          </a:p>
        </p:txBody>
      </p:sp>
      <p:sp>
        <p:nvSpPr>
          <p:cNvPr id="4" name="Slide Number Placeholder 3"/>
          <p:cNvSpPr>
            <a:spLocks noGrp="1"/>
          </p:cNvSpPr>
          <p:nvPr>
            <p:ph type="sldNum" sz="quarter" idx="12"/>
          </p:nvPr>
        </p:nvSpPr>
        <p:spPr/>
        <p:txBody>
          <a:bodyPr/>
          <a:lstStyle/>
          <a:p>
            <a:pPr algn="l" rtl="0">
              <a:defRPr/>
            </a:pPr>
            <a:fld id="{B6A389DF-B1F5-4991-89B8-72C57CDB73FE}" type="slidenum">
              <a:rPr lang="en-US" smtClean="0"/>
              <a:pPr algn="l" rtl="0">
                <a:defRPr/>
              </a:pPr>
              <a:t>30</a:t>
            </a:fld>
            <a:endParaRPr lang="en-US"/>
          </a:p>
        </p:txBody>
      </p:sp>
      <p:cxnSp>
        <p:nvCxnSpPr>
          <p:cNvPr id="5" name="Straight Connector 4"/>
          <p:cNvCxnSpPr/>
          <p:nvPr/>
        </p:nvCxnSpPr>
        <p:spPr>
          <a:xfrm>
            <a:off x="3929449" y="5461000"/>
            <a:ext cx="2930610" cy="1608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25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844566"/>
            <a:ext cx="8610600" cy="3222734"/>
          </a:xfrm>
        </p:spPr>
        <p:txBody>
          <a:bodyPr>
            <a:normAutofit/>
          </a:bodyPr>
          <a:lstStyle/>
          <a:p>
            <a:pPr marL="0" indent="0">
              <a:buNone/>
            </a:pPr>
            <a:r>
              <a:rPr lang="es-ES" sz="3600" b="0" dirty="0"/>
              <a:t>Y ahora, ¿por qué te detienes? Levántate y bautízate, y lava tus pecados </a:t>
            </a:r>
            <a:r>
              <a:rPr lang="es-ES" sz="3600" dirty="0">
                <a:solidFill>
                  <a:srgbClr val="FFFF00"/>
                </a:solidFill>
              </a:rPr>
              <a:t>invocando Su nombre</a:t>
            </a:r>
            <a:r>
              <a:rPr lang="es-ES" sz="3600" b="0" dirty="0" smtClean="0"/>
              <a:t>”. </a:t>
            </a:r>
            <a:r>
              <a:rPr lang="en-US" sz="3600" b="0" dirty="0" smtClean="0"/>
              <a:t>(</a:t>
            </a:r>
            <a:r>
              <a:rPr lang="en-US" sz="3600" b="0" dirty="0"/>
              <a:t>Hechos 22:16)</a:t>
            </a:r>
          </a:p>
        </p:txBody>
      </p:sp>
      <p:sp>
        <p:nvSpPr>
          <p:cNvPr id="4" name="Slide Number Placeholder 3"/>
          <p:cNvSpPr>
            <a:spLocks noGrp="1"/>
          </p:cNvSpPr>
          <p:nvPr>
            <p:ph type="sldNum" sz="quarter" idx="12"/>
          </p:nvPr>
        </p:nvSpPr>
        <p:spPr/>
        <p:txBody>
          <a:bodyPr/>
          <a:lstStyle/>
          <a:p>
            <a:pPr algn="l" rtl="0">
              <a:defRPr/>
            </a:pPr>
            <a:fld id="{B6A389DF-B1F5-4991-89B8-72C57CDB73FE}" type="slidenum">
              <a:rPr lang="en-US" smtClean="0"/>
              <a:pPr algn="l" rtl="0">
                <a:defRPr/>
              </a:pPr>
              <a:t>31</a:t>
            </a:fld>
            <a:endParaRPr lang="en-US"/>
          </a:p>
        </p:txBody>
      </p:sp>
    </p:spTree>
    <p:extLst>
      <p:ext uri="{BB962C8B-B14F-4D97-AF65-F5344CB8AC3E}">
        <p14:creationId xmlns:p14="http://schemas.microsoft.com/office/powerpoint/2010/main" val="497890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Un pacto especial</a:t>
            </a:r>
          </a:p>
        </p:txBody>
      </p:sp>
      <p:sp>
        <p:nvSpPr>
          <p:cNvPr id="3" name="Content Placeholder 2"/>
          <p:cNvSpPr>
            <a:spLocks noGrp="1"/>
          </p:cNvSpPr>
          <p:nvPr>
            <p:ph idx="1"/>
          </p:nvPr>
        </p:nvSpPr>
        <p:spPr>
          <a:xfrm>
            <a:off x="108959" y="1021975"/>
            <a:ext cx="8960223" cy="4558553"/>
          </a:xfrm>
        </p:spPr>
        <p:txBody>
          <a:bodyPr/>
          <a:lstStyle/>
          <a:p>
            <a:pPr marL="0" indent="0">
              <a:buNone/>
            </a:pPr>
            <a:r>
              <a:rPr lang="es-ES" b="0" dirty="0"/>
              <a:t>Entonces llamó Moisés a todo Israel y les dijo: «Oye, oh Israel, los estatutos y ordenanzas que hablo hoy a oídos de ustedes, para que los aprendan y pongan por </a:t>
            </a:r>
            <a:r>
              <a:rPr lang="es-ES" b="0" dirty="0" smtClean="0"/>
              <a:t>obra. </a:t>
            </a:r>
            <a:r>
              <a:rPr lang="es-ES" b="0" dirty="0"/>
              <a:t>2 El Señor nuestro Dios </a:t>
            </a:r>
            <a:r>
              <a:rPr lang="es-ES" dirty="0">
                <a:solidFill>
                  <a:srgbClr val="FFFF00"/>
                </a:solidFill>
              </a:rPr>
              <a:t>hizo un pacto con nosotros en Horeb</a:t>
            </a:r>
            <a:r>
              <a:rPr lang="es-ES" b="0" dirty="0"/>
              <a:t>. 3 No hizo el Señor este pacto con nuestros padres, sino con nosotros, con </a:t>
            </a:r>
            <a:r>
              <a:rPr lang="es-ES" dirty="0">
                <a:solidFill>
                  <a:srgbClr val="FFFF00"/>
                </a:solidFill>
              </a:rPr>
              <a:t>todos aquellos de </a:t>
            </a:r>
            <a:r>
              <a:rPr lang="es-ES" dirty="0" smtClean="0">
                <a:solidFill>
                  <a:srgbClr val="FFFF00"/>
                </a:solidFill>
              </a:rPr>
              <a:t>nosotros </a:t>
            </a:r>
            <a:r>
              <a:rPr lang="es-ES" dirty="0">
                <a:solidFill>
                  <a:srgbClr val="FFFF00"/>
                </a:solidFill>
              </a:rPr>
              <a:t>que estamos vivos aquí hoy</a:t>
            </a:r>
            <a:r>
              <a:rPr lang="es-ES" b="0" dirty="0"/>
              <a:t>. </a:t>
            </a:r>
            <a:r>
              <a:rPr lang="en-US" b="0" dirty="0"/>
              <a:t/>
            </a:r>
            <a:br>
              <a:rPr lang="en-US" b="0" dirty="0"/>
            </a:br>
            <a:r>
              <a:rPr lang="en-US" b="0" dirty="0"/>
              <a:t>(</a:t>
            </a:r>
            <a:r>
              <a:rPr lang="en-US" b="0" dirty="0" err="1" smtClean="0"/>
              <a:t>Deuteronomio</a:t>
            </a:r>
            <a:r>
              <a:rPr lang="en-US" b="0" dirty="0" smtClean="0"/>
              <a:t> 5:1-2</a:t>
            </a:r>
            <a:r>
              <a:rPr lang="en-US" b="0" dirty="0"/>
              <a:t>)</a:t>
            </a:r>
            <a:endParaRPr lang="en-US" dirty="0"/>
          </a:p>
        </p:txBody>
      </p:sp>
      <p:sp>
        <p:nvSpPr>
          <p:cNvPr id="4" name="Slide Number Placeholder 3"/>
          <p:cNvSpPr>
            <a:spLocks noGrp="1"/>
          </p:cNvSpPr>
          <p:nvPr>
            <p:ph type="sldNum" sz="quarter" idx="12"/>
          </p:nvPr>
        </p:nvSpPr>
        <p:spPr/>
        <p:txBody>
          <a:bodyPr/>
          <a:lstStyle/>
          <a:p>
            <a:pPr algn="l" rtl="0">
              <a:defRPr/>
            </a:pPr>
            <a:fld id="{B6A389DF-B1F5-4991-89B8-72C57CDB73FE}" type="slidenum">
              <a:rPr lang="en-US" smtClean="0"/>
              <a:pPr algn="l" rtl="0">
                <a:defRPr/>
              </a:pPr>
              <a:t>4</a:t>
            </a:fld>
            <a:endParaRPr lang="en-US"/>
          </a:p>
        </p:txBody>
      </p:sp>
    </p:spTree>
    <p:extLst>
      <p:ext uri="{BB962C8B-B14F-4D97-AF65-F5344CB8AC3E}">
        <p14:creationId xmlns:p14="http://schemas.microsoft.com/office/powerpoint/2010/main" val="2654487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L</a:t>
            </a:r>
            <a:r>
              <a:rPr lang="en-US" dirty="0" smtClean="0"/>
              <a:t>a </a:t>
            </a:r>
            <a:r>
              <a:rPr lang="en-US" dirty="0"/>
              <a:t>nación de Dios</a:t>
            </a:r>
          </a:p>
        </p:txBody>
      </p:sp>
      <p:sp>
        <p:nvSpPr>
          <p:cNvPr id="3" name="Content Placeholder 2"/>
          <p:cNvSpPr>
            <a:spLocks noGrp="1"/>
          </p:cNvSpPr>
          <p:nvPr>
            <p:ph idx="1"/>
          </p:nvPr>
        </p:nvSpPr>
        <p:spPr>
          <a:xfrm>
            <a:off x="400050" y="774700"/>
            <a:ext cx="8343900" cy="4813300"/>
          </a:xfrm>
        </p:spPr>
        <p:txBody>
          <a:bodyPr>
            <a:normAutofit/>
          </a:bodyPr>
          <a:lstStyle/>
          <a:p>
            <a:pPr marL="0" indent="0">
              <a:spcBef>
                <a:spcPts val="0"/>
              </a:spcBef>
              <a:spcAft>
                <a:spcPts val="2400"/>
              </a:spcAft>
              <a:buNone/>
            </a:pPr>
            <a:r>
              <a:rPr lang="es-ES" sz="3600" b="0" dirty="0"/>
              <a:t>Porque eres </a:t>
            </a:r>
            <a:r>
              <a:rPr lang="es-ES" sz="3600" dirty="0">
                <a:solidFill>
                  <a:srgbClr val="FFFF00"/>
                </a:solidFill>
              </a:rPr>
              <a:t>pueblo santo </a:t>
            </a:r>
            <a:r>
              <a:rPr lang="es-ES" sz="3600" b="0" dirty="0"/>
              <a:t>para el Señor tu Dios; y el Señor te ha </a:t>
            </a:r>
            <a:r>
              <a:rPr lang="es-ES" sz="3600" dirty="0"/>
              <a:t>escogido</a:t>
            </a:r>
            <a:r>
              <a:rPr lang="es-ES" sz="3600" b="0" dirty="0"/>
              <a:t> para que le seas </a:t>
            </a:r>
            <a:r>
              <a:rPr lang="es-ES" sz="3600" dirty="0">
                <a:solidFill>
                  <a:srgbClr val="FFFF00"/>
                </a:solidFill>
              </a:rPr>
              <a:t>un pueblo </a:t>
            </a:r>
            <a:r>
              <a:rPr lang="es-ES" sz="3600" b="0" dirty="0"/>
              <a:t>de Su </a:t>
            </a:r>
            <a:r>
              <a:rPr lang="es-ES" sz="3600" dirty="0">
                <a:solidFill>
                  <a:srgbClr val="FFFF00"/>
                </a:solidFill>
              </a:rPr>
              <a:t>exclusiva </a:t>
            </a:r>
            <a:r>
              <a:rPr lang="es-ES" sz="3600" dirty="0" smtClean="0">
                <a:solidFill>
                  <a:srgbClr val="FFFF00"/>
                </a:solidFill>
              </a:rPr>
              <a:t>posesión</a:t>
            </a:r>
            <a:r>
              <a:rPr lang="es-ES" sz="3600" b="0" dirty="0" smtClean="0"/>
              <a:t> </a:t>
            </a:r>
            <a:r>
              <a:rPr lang="es-ES" sz="3600" b="0" dirty="0"/>
              <a:t>entre los pueblos que están sobre la superficie de la tierra.</a:t>
            </a:r>
            <a:r>
              <a:rPr lang="en-US" sz="3600" b="0" dirty="0"/>
              <a:t/>
            </a:r>
            <a:br>
              <a:rPr lang="en-US" sz="3600" b="0" dirty="0"/>
            </a:br>
            <a:r>
              <a:rPr lang="en-US" sz="3600" b="0" dirty="0"/>
              <a:t>(</a:t>
            </a:r>
            <a:r>
              <a:rPr lang="en-US" sz="3600" b="0" dirty="0" err="1" smtClean="0"/>
              <a:t>Deuteronomio</a:t>
            </a:r>
            <a:r>
              <a:rPr lang="en-US" sz="3600" b="0" dirty="0" smtClean="0"/>
              <a:t> 7:6</a:t>
            </a:r>
            <a:r>
              <a:rPr lang="en-US" sz="3600" b="0" dirty="0"/>
              <a:t>; 14:2)</a:t>
            </a:r>
            <a:endParaRPr lang="en-US" sz="3600" dirty="0"/>
          </a:p>
        </p:txBody>
      </p:sp>
      <p:sp>
        <p:nvSpPr>
          <p:cNvPr id="4" name="Slide Number Placeholder 3"/>
          <p:cNvSpPr>
            <a:spLocks noGrp="1"/>
          </p:cNvSpPr>
          <p:nvPr>
            <p:ph type="sldNum" sz="quarter" idx="12"/>
          </p:nvPr>
        </p:nvSpPr>
        <p:spPr/>
        <p:txBody>
          <a:bodyPr/>
          <a:lstStyle/>
          <a:p>
            <a:pPr algn="l" rtl="0">
              <a:defRPr/>
            </a:pPr>
            <a:fld id="{B6A389DF-B1F5-4991-89B8-72C57CDB73FE}" type="slidenum">
              <a:rPr lang="en-US" smtClean="0"/>
              <a:pPr algn="l" rtl="0">
                <a:defRPr/>
              </a:pPr>
              <a:t>5</a:t>
            </a:fld>
            <a:endParaRPr lang="en-US"/>
          </a:p>
        </p:txBody>
      </p:sp>
    </p:spTree>
    <p:extLst>
      <p:ext uri="{BB962C8B-B14F-4D97-AF65-F5344CB8AC3E}">
        <p14:creationId xmlns:p14="http://schemas.microsoft.com/office/powerpoint/2010/main" val="2295711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sz="3600" dirty="0"/>
              <a:t>¿Quiénes son el pueblo de Dios hoy?</a:t>
            </a:r>
          </a:p>
        </p:txBody>
      </p:sp>
      <p:sp>
        <p:nvSpPr>
          <p:cNvPr id="3" name="Content Placeholder 2"/>
          <p:cNvSpPr>
            <a:spLocks noGrp="1"/>
          </p:cNvSpPr>
          <p:nvPr>
            <p:ph idx="1"/>
          </p:nvPr>
        </p:nvSpPr>
        <p:spPr>
          <a:xfrm>
            <a:off x="304800" y="952500"/>
            <a:ext cx="8610600" cy="4114800"/>
          </a:xfrm>
        </p:spPr>
        <p:txBody>
          <a:bodyPr/>
          <a:lstStyle/>
          <a:p>
            <a:pPr algn="l" rtl="0"/>
            <a:r>
              <a:rPr lang="en-US" dirty="0"/>
              <a:t>¿La nación actual (o futura) de Israel?</a:t>
            </a:r>
          </a:p>
          <a:p>
            <a:pPr algn="l" rtl="0"/>
            <a:r>
              <a:rPr lang="en-US" dirty="0"/>
              <a:t>¿Los Estados Unidos?</a:t>
            </a:r>
          </a:p>
          <a:p>
            <a:pPr algn="l" rtl="0"/>
            <a:r>
              <a:rPr lang="en-US" dirty="0"/>
              <a:t>¿Todas las 'naciones cristianas'?</a:t>
            </a:r>
          </a:p>
          <a:p>
            <a:pPr algn="l" rtl="0"/>
            <a:r>
              <a:rPr lang="en-US" dirty="0"/>
              <a:t>¿Todas (o algunas) denominaciones cristianas?</a:t>
            </a:r>
          </a:p>
        </p:txBody>
      </p:sp>
      <p:sp>
        <p:nvSpPr>
          <p:cNvPr id="4" name="Slide Number Placeholder 3"/>
          <p:cNvSpPr>
            <a:spLocks noGrp="1"/>
          </p:cNvSpPr>
          <p:nvPr>
            <p:ph type="sldNum" sz="quarter" idx="12"/>
          </p:nvPr>
        </p:nvSpPr>
        <p:spPr/>
        <p:txBody>
          <a:bodyPr/>
          <a:lstStyle/>
          <a:p>
            <a:pPr algn="l" rtl="0">
              <a:defRPr/>
            </a:pPr>
            <a:fld id="{B6A389DF-B1F5-4991-89B8-72C57CDB73FE}" type="slidenum">
              <a:rPr lang="en-US" smtClean="0"/>
              <a:pPr algn="l" rtl="0">
                <a:defRPr/>
              </a:pPr>
              <a:t>6</a:t>
            </a:fld>
            <a:endParaRPr lang="en-US"/>
          </a:p>
        </p:txBody>
      </p:sp>
    </p:spTree>
    <p:extLst>
      <p:ext uri="{BB962C8B-B14F-4D97-AF65-F5344CB8AC3E}">
        <p14:creationId xmlns:p14="http://schemas.microsoft.com/office/powerpoint/2010/main" val="3175173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La </a:t>
            </a:r>
            <a:r>
              <a:rPr lang="en-US" dirty="0"/>
              <a:t>nación de Dios</a:t>
            </a:r>
          </a:p>
        </p:txBody>
      </p:sp>
      <p:sp>
        <p:nvSpPr>
          <p:cNvPr id="3" name="Content Placeholder 2"/>
          <p:cNvSpPr>
            <a:spLocks noGrp="1"/>
          </p:cNvSpPr>
          <p:nvPr>
            <p:ph idx="1"/>
          </p:nvPr>
        </p:nvSpPr>
        <p:spPr>
          <a:xfrm>
            <a:off x="228600" y="787400"/>
            <a:ext cx="8763000" cy="4813300"/>
          </a:xfrm>
        </p:spPr>
        <p:txBody>
          <a:bodyPr>
            <a:noAutofit/>
          </a:bodyPr>
          <a:lstStyle/>
          <a:p>
            <a:pPr marL="0" lvl="0" indent="0">
              <a:spcBef>
                <a:spcPts val="0"/>
              </a:spcBef>
              <a:spcAft>
                <a:spcPts val="2400"/>
              </a:spcAft>
              <a:buNone/>
            </a:pPr>
            <a:r>
              <a:rPr lang="es-ES" sz="2700" b="0" dirty="0">
                <a:solidFill>
                  <a:srgbClr val="FFFFFF"/>
                </a:solidFill>
              </a:rPr>
              <a:t>Porque eres </a:t>
            </a:r>
            <a:r>
              <a:rPr lang="es-ES" sz="2700" dirty="0">
                <a:solidFill>
                  <a:srgbClr val="FFFF00"/>
                </a:solidFill>
              </a:rPr>
              <a:t>pueblo santo </a:t>
            </a:r>
            <a:r>
              <a:rPr lang="es-ES" sz="2700" b="0" dirty="0">
                <a:solidFill>
                  <a:srgbClr val="FFFFFF"/>
                </a:solidFill>
              </a:rPr>
              <a:t>para el Señor tu Dios; y el Señor te ha </a:t>
            </a:r>
            <a:r>
              <a:rPr lang="es-ES" sz="2700" dirty="0">
                <a:solidFill>
                  <a:srgbClr val="FFFFFF"/>
                </a:solidFill>
              </a:rPr>
              <a:t>escogido</a:t>
            </a:r>
            <a:r>
              <a:rPr lang="es-ES" sz="2700" b="0" dirty="0">
                <a:solidFill>
                  <a:srgbClr val="FFFFFF"/>
                </a:solidFill>
              </a:rPr>
              <a:t> para que le seas </a:t>
            </a:r>
            <a:r>
              <a:rPr lang="es-ES" sz="2700" dirty="0">
                <a:solidFill>
                  <a:srgbClr val="FFFF00"/>
                </a:solidFill>
              </a:rPr>
              <a:t>un pueblo </a:t>
            </a:r>
            <a:r>
              <a:rPr lang="es-ES" sz="2700" b="0" dirty="0">
                <a:solidFill>
                  <a:srgbClr val="FFFFFF"/>
                </a:solidFill>
              </a:rPr>
              <a:t>de Su </a:t>
            </a:r>
            <a:r>
              <a:rPr lang="es-ES" sz="2700" dirty="0">
                <a:solidFill>
                  <a:srgbClr val="FFFF00"/>
                </a:solidFill>
              </a:rPr>
              <a:t>exclusiva posesión</a:t>
            </a:r>
            <a:r>
              <a:rPr lang="es-ES" sz="2700" b="0" dirty="0">
                <a:solidFill>
                  <a:srgbClr val="FFFFFF"/>
                </a:solidFill>
              </a:rPr>
              <a:t> entre los pueblos que están sobre la superficie de la tierra</a:t>
            </a:r>
            <a:r>
              <a:rPr lang="es-ES" sz="2700" b="0" dirty="0" smtClean="0">
                <a:solidFill>
                  <a:srgbClr val="FFFFFF"/>
                </a:solidFill>
              </a:rPr>
              <a:t>. </a:t>
            </a:r>
            <a:r>
              <a:rPr lang="en-US" sz="2700" b="0" dirty="0" smtClean="0">
                <a:solidFill>
                  <a:srgbClr val="FFFFFF"/>
                </a:solidFill>
              </a:rPr>
              <a:t>(</a:t>
            </a:r>
            <a:r>
              <a:rPr lang="en-US" sz="2700" b="0" dirty="0" err="1">
                <a:solidFill>
                  <a:srgbClr val="FFFFFF"/>
                </a:solidFill>
              </a:rPr>
              <a:t>Deuteronomio</a:t>
            </a:r>
            <a:r>
              <a:rPr lang="en-US" sz="2700" b="0" dirty="0">
                <a:solidFill>
                  <a:srgbClr val="FFFFFF"/>
                </a:solidFill>
              </a:rPr>
              <a:t> 7:6; 14:2)</a:t>
            </a:r>
            <a:endParaRPr lang="en-US" sz="2700" dirty="0">
              <a:solidFill>
                <a:srgbClr val="FFFFFF"/>
              </a:solidFill>
            </a:endParaRPr>
          </a:p>
          <a:p>
            <a:pPr marL="0" indent="0">
              <a:spcBef>
                <a:spcPts val="0"/>
              </a:spcBef>
              <a:spcAft>
                <a:spcPts val="2400"/>
              </a:spcAft>
              <a:buNone/>
            </a:pPr>
            <a:r>
              <a:rPr lang="es-ES" sz="2700" b="0" dirty="0"/>
              <a:t>9 Pero ustedes son </a:t>
            </a:r>
            <a:r>
              <a:rPr lang="es-ES" sz="2700" dirty="0">
                <a:solidFill>
                  <a:srgbClr val="FFFF00"/>
                </a:solidFill>
              </a:rPr>
              <a:t>linaje escogido</a:t>
            </a:r>
            <a:r>
              <a:rPr lang="es-ES" sz="2700" b="0" dirty="0"/>
              <a:t>, real sacerdocio, </a:t>
            </a:r>
            <a:r>
              <a:rPr lang="es-ES" sz="2700" dirty="0">
                <a:solidFill>
                  <a:srgbClr val="FFFF00"/>
                </a:solidFill>
              </a:rPr>
              <a:t>nación santa</a:t>
            </a:r>
            <a:r>
              <a:rPr lang="es-ES" sz="2700" b="0" dirty="0"/>
              <a:t>, pueblo adquirido </a:t>
            </a:r>
            <a:r>
              <a:rPr lang="es-ES" sz="2700" dirty="0">
                <a:solidFill>
                  <a:srgbClr val="FFFF00"/>
                </a:solidFill>
              </a:rPr>
              <a:t>para posesión de Dios</a:t>
            </a:r>
            <a:r>
              <a:rPr lang="es-ES" sz="2700" b="0" dirty="0"/>
              <a:t>, a fin de que anuncien las virtudes de Aquel que los llamó de las tinieblas a Su luz admirable. 10 Ustedes en otro tiempo </a:t>
            </a:r>
            <a:r>
              <a:rPr lang="es-ES" sz="2700" dirty="0">
                <a:solidFill>
                  <a:srgbClr val="FFFF00"/>
                </a:solidFill>
              </a:rPr>
              <a:t>no eran pueblo</a:t>
            </a:r>
            <a:r>
              <a:rPr lang="es-ES" sz="2700" b="0" dirty="0"/>
              <a:t>, pero ahora son </a:t>
            </a:r>
            <a:r>
              <a:rPr lang="es-ES" sz="2700" dirty="0">
                <a:solidFill>
                  <a:srgbClr val="FFFF00"/>
                </a:solidFill>
              </a:rPr>
              <a:t>el pueblo de Dios</a:t>
            </a:r>
            <a:r>
              <a:rPr lang="es-ES" sz="2700" b="0" dirty="0"/>
              <a:t>; no habían recibido misericordia, pero ahora han recibido misericordia.</a:t>
            </a:r>
            <a:r>
              <a:rPr lang="en-US" sz="2700" b="0" dirty="0"/>
              <a:t/>
            </a:r>
            <a:br>
              <a:rPr lang="en-US" sz="2700" b="0" dirty="0"/>
            </a:br>
            <a:r>
              <a:rPr lang="en-US" sz="2700" b="0" dirty="0"/>
              <a:t>(1 Pedro 2:9-10)</a:t>
            </a:r>
            <a:endParaRPr lang="en-US" sz="2700" dirty="0"/>
          </a:p>
        </p:txBody>
      </p:sp>
      <p:sp>
        <p:nvSpPr>
          <p:cNvPr id="4" name="Slide Number Placeholder 3"/>
          <p:cNvSpPr>
            <a:spLocks noGrp="1"/>
          </p:cNvSpPr>
          <p:nvPr>
            <p:ph type="sldNum" sz="quarter" idx="12"/>
          </p:nvPr>
        </p:nvSpPr>
        <p:spPr/>
        <p:txBody>
          <a:bodyPr/>
          <a:lstStyle/>
          <a:p>
            <a:pPr algn="l" rtl="0">
              <a:defRPr/>
            </a:pPr>
            <a:fld id="{B6A389DF-B1F5-4991-89B8-72C57CDB73FE}" type="slidenum">
              <a:rPr lang="en-US" smtClean="0"/>
              <a:pPr algn="l" rtl="0">
                <a:defRPr/>
              </a:pPr>
              <a:t>7</a:t>
            </a:fld>
            <a:endParaRPr lang="en-US"/>
          </a:p>
        </p:txBody>
      </p:sp>
      <p:cxnSp>
        <p:nvCxnSpPr>
          <p:cNvPr id="6" name="Straight Connector 5"/>
          <p:cNvCxnSpPr/>
          <p:nvPr/>
        </p:nvCxnSpPr>
        <p:spPr>
          <a:xfrm>
            <a:off x="341870" y="4039973"/>
            <a:ext cx="4267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6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1 Pedro 2:12</a:t>
            </a:r>
            <a:endParaRPr lang="en-US" dirty="0"/>
          </a:p>
        </p:txBody>
      </p:sp>
      <p:sp>
        <p:nvSpPr>
          <p:cNvPr id="3" name="Content Placeholder 2"/>
          <p:cNvSpPr>
            <a:spLocks noGrp="1"/>
          </p:cNvSpPr>
          <p:nvPr>
            <p:ph idx="1"/>
          </p:nvPr>
        </p:nvSpPr>
        <p:spPr>
          <a:xfrm>
            <a:off x="304800" y="1257300"/>
            <a:ext cx="8610600" cy="3810000"/>
          </a:xfrm>
        </p:spPr>
        <p:txBody>
          <a:bodyPr>
            <a:normAutofit/>
          </a:bodyPr>
          <a:lstStyle/>
          <a:p>
            <a:pPr marL="0" indent="0">
              <a:buNone/>
            </a:pPr>
            <a:r>
              <a:rPr lang="es-ES" sz="3600" b="0" dirty="0" smtClean="0"/>
              <a:t>…Mantengan </a:t>
            </a:r>
            <a:r>
              <a:rPr lang="es-ES" sz="3600" dirty="0">
                <a:solidFill>
                  <a:srgbClr val="FFFF00"/>
                </a:solidFill>
              </a:rPr>
              <a:t>entre los </a:t>
            </a:r>
            <a:r>
              <a:rPr lang="es-ES" sz="3600" dirty="0" smtClean="0">
                <a:solidFill>
                  <a:srgbClr val="FFFF00"/>
                </a:solidFill>
              </a:rPr>
              <a:t>gentiles [las naciones] una conducta </a:t>
            </a:r>
            <a:r>
              <a:rPr lang="es-ES" sz="3600" dirty="0">
                <a:solidFill>
                  <a:srgbClr val="FFFF00"/>
                </a:solidFill>
              </a:rPr>
              <a:t>irreprochable</a:t>
            </a:r>
            <a:r>
              <a:rPr lang="es-ES" sz="3600" b="0" dirty="0"/>
              <a:t>, a fin de que en aquello que les calumnian como malhechores, ellos, por razón </a:t>
            </a:r>
            <a:r>
              <a:rPr lang="es-ES" sz="3600" b="0" dirty="0" smtClean="0"/>
              <a:t>de </a:t>
            </a:r>
            <a:r>
              <a:rPr lang="es-ES" sz="3600" dirty="0">
                <a:solidFill>
                  <a:srgbClr val="FFFF00"/>
                </a:solidFill>
              </a:rPr>
              <a:t>las buenas obras de ustedes, al considerarlas</a:t>
            </a:r>
            <a:r>
              <a:rPr lang="es-ES" sz="3600" b="0" dirty="0"/>
              <a:t>, glorifiquen a Dios en el día de la </a:t>
            </a:r>
            <a:r>
              <a:rPr lang="es-ES" sz="3600" b="0" dirty="0" smtClean="0"/>
              <a:t>visitación.</a:t>
            </a:r>
            <a:endParaRPr lang="en-US" sz="3600" dirty="0"/>
          </a:p>
        </p:txBody>
      </p:sp>
      <p:sp>
        <p:nvSpPr>
          <p:cNvPr id="4" name="Slide Number Placeholder 3"/>
          <p:cNvSpPr>
            <a:spLocks noGrp="1"/>
          </p:cNvSpPr>
          <p:nvPr>
            <p:ph type="sldNum" sz="quarter" idx="12"/>
          </p:nvPr>
        </p:nvSpPr>
        <p:spPr/>
        <p:txBody>
          <a:bodyPr/>
          <a:lstStyle/>
          <a:p>
            <a:pPr algn="l" rtl="0">
              <a:defRPr/>
            </a:pPr>
            <a:fld id="{B6A389DF-B1F5-4991-89B8-72C57CDB73FE}" type="slidenum">
              <a:rPr lang="en-US" smtClean="0"/>
              <a:pPr algn="l" rtl="0">
                <a:defRPr/>
              </a:pPr>
              <a:t>8</a:t>
            </a:fld>
            <a:endParaRPr lang="en-US"/>
          </a:p>
        </p:txBody>
      </p:sp>
    </p:spTree>
    <p:extLst>
      <p:ext uri="{BB962C8B-B14F-4D97-AF65-F5344CB8AC3E}">
        <p14:creationId xmlns:p14="http://schemas.microsoft.com/office/powerpoint/2010/main" val="3724955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500"/>
            <a:ext cx="9144000" cy="508000"/>
          </a:xfrm>
        </p:spPr>
        <p:txBody>
          <a:bodyPr/>
          <a:lstStyle/>
          <a:p>
            <a:pPr rtl="0"/>
            <a:r>
              <a:rPr lang="en-US" sz="3600" dirty="0"/>
              <a:t>La profecía de Moisés sobre el pueblo de Dios</a:t>
            </a:r>
          </a:p>
        </p:txBody>
      </p:sp>
      <p:sp>
        <p:nvSpPr>
          <p:cNvPr id="3" name="Content Placeholder 2"/>
          <p:cNvSpPr>
            <a:spLocks noGrp="1"/>
          </p:cNvSpPr>
          <p:nvPr>
            <p:ph idx="1"/>
          </p:nvPr>
        </p:nvSpPr>
        <p:spPr>
          <a:xfrm>
            <a:off x="266700" y="818492"/>
            <a:ext cx="8610600" cy="4896508"/>
          </a:xfrm>
        </p:spPr>
        <p:txBody>
          <a:bodyPr>
            <a:normAutofit fontScale="77500" lnSpcReduction="20000"/>
          </a:bodyPr>
          <a:lstStyle/>
          <a:p>
            <a:pPr marL="0" indent="0">
              <a:buNone/>
            </a:pPr>
            <a:r>
              <a:rPr lang="es-ES" b="0" dirty="0"/>
              <a:t>Entonces Él dijo: “Esconderé de ellos Mi rostro,</a:t>
            </a:r>
          </a:p>
          <a:p>
            <a:pPr marL="0" indent="0">
              <a:buNone/>
            </a:pPr>
            <a:r>
              <a:rPr lang="es-ES" b="0" dirty="0"/>
              <a:t>Veré cuál será su fin;</a:t>
            </a:r>
          </a:p>
          <a:p>
            <a:pPr marL="0" indent="0">
              <a:buNone/>
            </a:pPr>
            <a:r>
              <a:rPr lang="es-ES" b="0" dirty="0"/>
              <a:t>Porque son </a:t>
            </a:r>
            <a:r>
              <a:rPr lang="es-ES" b="0" dirty="0">
                <a:solidFill>
                  <a:srgbClr val="FFFF00"/>
                </a:solidFill>
              </a:rPr>
              <a:t>una generación perversa</a:t>
            </a:r>
            <a:r>
              <a:rPr lang="es-ES" b="0" dirty="0"/>
              <a:t>,</a:t>
            </a:r>
          </a:p>
          <a:p>
            <a:pPr marL="0" indent="0">
              <a:buNone/>
            </a:pPr>
            <a:r>
              <a:rPr lang="es-ES" b="0" dirty="0">
                <a:solidFill>
                  <a:srgbClr val="FFFF00"/>
                </a:solidFill>
              </a:rPr>
              <a:t>Hijos</a:t>
            </a:r>
            <a:r>
              <a:rPr lang="es-ES" b="0" dirty="0"/>
              <a:t> en los cuales no hay fidelidad.</a:t>
            </a:r>
          </a:p>
          <a:p>
            <a:pPr marL="0" indent="0">
              <a:buNone/>
            </a:pPr>
            <a:r>
              <a:rPr lang="es-ES" b="0" dirty="0"/>
              <a:t>21 Ellos me han provocado a celo con lo que no es Dios;</a:t>
            </a:r>
          </a:p>
          <a:p>
            <a:pPr marL="0" indent="0">
              <a:buNone/>
            </a:pPr>
            <a:r>
              <a:rPr lang="es-ES" b="0" dirty="0"/>
              <a:t>Me han irritado con sus </a:t>
            </a:r>
            <a:r>
              <a:rPr lang="es-ES" b="0" dirty="0" smtClean="0"/>
              <a:t>ídolos.</a:t>
            </a:r>
            <a:endParaRPr lang="es-ES" b="0" dirty="0"/>
          </a:p>
          <a:p>
            <a:pPr marL="0" indent="0">
              <a:buNone/>
            </a:pPr>
            <a:r>
              <a:rPr lang="es-ES" b="0" dirty="0"/>
              <a:t>Yo, pues, </a:t>
            </a:r>
            <a:r>
              <a:rPr lang="es-ES" dirty="0">
                <a:solidFill>
                  <a:srgbClr val="FFFF00"/>
                </a:solidFill>
              </a:rPr>
              <a:t>los provocaré a celos </a:t>
            </a:r>
            <a:r>
              <a:rPr lang="es-ES" b="0" dirty="0"/>
              <a:t>con los que </a:t>
            </a:r>
            <a:r>
              <a:rPr lang="es-ES" dirty="0">
                <a:solidFill>
                  <a:srgbClr val="FFFF00"/>
                </a:solidFill>
              </a:rPr>
              <a:t>no son un pueblo</a:t>
            </a:r>
            <a:r>
              <a:rPr lang="es-ES" b="0" dirty="0"/>
              <a:t>;</a:t>
            </a:r>
          </a:p>
          <a:p>
            <a:pPr marL="0" indent="0">
              <a:buNone/>
            </a:pPr>
            <a:r>
              <a:rPr lang="es-ES" b="0" dirty="0"/>
              <a:t>Los irritaré con una nación insensata.</a:t>
            </a:r>
          </a:p>
          <a:p>
            <a:pPr marL="0" indent="0">
              <a:buNone/>
            </a:pPr>
            <a:r>
              <a:rPr lang="es-ES" b="0" dirty="0"/>
              <a:t>22 Porque fuego se ha encendido en Mi </a:t>
            </a:r>
            <a:r>
              <a:rPr lang="es-ES" dirty="0">
                <a:solidFill>
                  <a:srgbClr val="FFFF00"/>
                </a:solidFill>
              </a:rPr>
              <a:t>ira</a:t>
            </a:r>
            <a:r>
              <a:rPr lang="es-ES" b="0" dirty="0"/>
              <a:t>,</a:t>
            </a:r>
          </a:p>
          <a:p>
            <a:pPr marL="0" indent="0">
              <a:buNone/>
            </a:pPr>
            <a:r>
              <a:rPr lang="es-ES" b="0" dirty="0"/>
              <a:t>Que quema hasta las profundidades del </a:t>
            </a:r>
            <a:r>
              <a:rPr lang="es-ES" b="0" dirty="0" err="1" smtClean="0"/>
              <a:t>Seol</a:t>
            </a:r>
            <a:r>
              <a:rPr lang="es-ES" b="0" dirty="0" smtClean="0"/>
              <a:t>,</a:t>
            </a:r>
            <a:endParaRPr lang="es-ES" b="0" dirty="0"/>
          </a:p>
          <a:p>
            <a:pPr marL="0" indent="0">
              <a:buNone/>
            </a:pPr>
            <a:r>
              <a:rPr lang="es-ES" b="0" dirty="0">
                <a:solidFill>
                  <a:srgbClr val="FFFF00"/>
                </a:solidFill>
              </a:rPr>
              <a:t>Consume la tierra </a:t>
            </a:r>
            <a:r>
              <a:rPr lang="es-ES" b="0" dirty="0"/>
              <a:t>con su fruto,</a:t>
            </a:r>
          </a:p>
          <a:p>
            <a:pPr marL="0" indent="0">
              <a:buNone/>
            </a:pPr>
            <a:r>
              <a:rPr lang="es-ES" b="0" dirty="0"/>
              <a:t>E incendia los fundamentos de los montes.</a:t>
            </a:r>
            <a:r>
              <a:rPr lang="en-US" b="0" dirty="0"/>
              <a:t/>
            </a:r>
            <a:br>
              <a:rPr lang="en-US" b="0" dirty="0"/>
            </a:br>
            <a:r>
              <a:rPr lang="en-US" b="0" dirty="0"/>
              <a:t>(Dt </a:t>
            </a:r>
            <a:r>
              <a:rPr lang="en-US" b="0" dirty="0" smtClean="0"/>
              <a:t>32:20-22</a:t>
            </a:r>
            <a:r>
              <a:rPr lang="en-US" b="0" dirty="0"/>
              <a:t>)</a:t>
            </a:r>
            <a:endParaRPr lang="en-US" dirty="0"/>
          </a:p>
        </p:txBody>
      </p:sp>
      <p:sp>
        <p:nvSpPr>
          <p:cNvPr id="4" name="Slide Number Placeholder 3"/>
          <p:cNvSpPr>
            <a:spLocks noGrp="1"/>
          </p:cNvSpPr>
          <p:nvPr>
            <p:ph type="sldNum" sz="quarter" idx="12"/>
          </p:nvPr>
        </p:nvSpPr>
        <p:spPr/>
        <p:txBody>
          <a:bodyPr/>
          <a:lstStyle/>
          <a:p>
            <a:pPr algn="l" rtl="0">
              <a:defRPr/>
            </a:pPr>
            <a:fld id="{B6A389DF-B1F5-4991-89B8-72C57CDB73FE}" type="slidenum">
              <a:rPr lang="en-US" smtClean="0"/>
              <a:pPr algn="l" rtl="0">
                <a:defRPr/>
              </a:pPr>
              <a:t>9</a:t>
            </a:fld>
            <a:endParaRPr lang="en-US"/>
          </a:p>
        </p:txBody>
      </p:sp>
    </p:spTree>
    <p:extLst>
      <p:ext uri="{BB962C8B-B14F-4D97-AF65-F5344CB8AC3E}">
        <p14:creationId xmlns:p14="http://schemas.microsoft.com/office/powerpoint/2010/main" val="346066997"/>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70332</TotalTime>
  <Words>3322</Words>
  <Application>Microsoft Office PowerPoint</Application>
  <PresentationFormat>On-screen Show (16:10)</PresentationFormat>
  <Paragraphs>247</Paragraphs>
  <Slides>31</Slides>
  <Notes>21</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Times New Roman</vt:lpstr>
      <vt:lpstr>Default Design</vt:lpstr>
      <vt:lpstr>Sabiduría ante los ojos de los pueblos (Deuteronomio 4:6)</vt:lpstr>
      <vt:lpstr>Deuteronomio 4:5-6</vt:lpstr>
      <vt:lpstr>Sabiduría e inteligencia nacional</vt:lpstr>
      <vt:lpstr>Un pacto especial</vt:lpstr>
      <vt:lpstr>La nación de Dios</vt:lpstr>
      <vt:lpstr>¿Quiénes son el pueblo de Dios hoy?</vt:lpstr>
      <vt:lpstr>La nación de Dios</vt:lpstr>
      <vt:lpstr>1 Pedro 2:12</vt:lpstr>
      <vt:lpstr>La profecía de Moisés sobre el pueblo de Dios</vt:lpstr>
      <vt:lpstr>No mi pueblo (Oseas 1:8-10)</vt:lpstr>
      <vt:lpstr>No mi pueblo (Rom 9:22-26)</vt:lpstr>
      <vt:lpstr>No mi pueblo (Rom 11:11-15)</vt:lpstr>
      <vt:lpstr>¿Cómo debemos aplicar las leyes sabias hoy en día?  (¿Qué están supuestos a ver los “pueblos” en nosotros?)</vt:lpstr>
      <vt:lpstr>¿Qué verían los pueblos?</vt:lpstr>
      <vt:lpstr>El incidente en Peor (Deut 4:3)</vt:lpstr>
      <vt:lpstr>¿Qué verían los pueblos?</vt:lpstr>
      <vt:lpstr>¿Qué verían los pueblos?</vt:lpstr>
      <vt:lpstr>¿Qué verían los pueblos?</vt:lpstr>
      <vt:lpstr>Relaciones cautelosas</vt:lpstr>
      <vt:lpstr>¿Qué verían los pueblos?</vt:lpstr>
      <vt:lpstr>¿Qué verían los pueblos?</vt:lpstr>
      <vt:lpstr>¿Qué verían los pueblos?</vt:lpstr>
      <vt:lpstr>¿Qué verían los pueblos?</vt:lpstr>
      <vt:lpstr>¿Qué verían los pueblos?</vt:lpstr>
      <vt:lpstr>¿Qué verían los pueblos?</vt:lpstr>
      <vt:lpstr>¿Qué verían los pueblos?</vt:lpstr>
      <vt:lpstr>¿Qué verían los pueblos?</vt:lpstr>
      <vt:lpstr>¿Qué verían los pueblos?</vt:lpstr>
      <vt:lpstr>¿Qué verían los pueblos?</vt:lpstr>
      <vt:lpstr>Deuteronomio 4:5-6</vt:lpstr>
      <vt:lpstr>PowerPoint Presentation</vt:lpstr>
    </vt:vector>
  </TitlesOfParts>
  <Company>EMS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mmb4175</dc:creator>
  <cp:lastModifiedBy>Esther Eubanks</cp:lastModifiedBy>
  <cp:revision>765</cp:revision>
  <cp:lastPrinted>2016-07-18T18:18:41Z</cp:lastPrinted>
  <dcterms:created xsi:type="dcterms:W3CDTF">2002-06-13T20:47:56Z</dcterms:created>
  <dcterms:modified xsi:type="dcterms:W3CDTF">2022-08-18T20:17:47Z</dcterms:modified>
</cp:coreProperties>
</file>