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4" r:id="rId4"/>
    <p:sldMasterId id="2147483706" r:id="rId5"/>
  </p:sldMasterIdLst>
  <p:sldIdLst>
    <p:sldId id="256" r:id="rId6"/>
    <p:sldId id="258" r:id="rId7"/>
    <p:sldId id="257" r:id="rId8"/>
    <p:sldId id="260" r:id="rId9"/>
    <p:sldId id="263" r:id="rId10"/>
    <p:sldId id="264" r:id="rId11"/>
    <p:sldId id="265" r:id="rId12"/>
    <p:sldId id="266" r:id="rId13"/>
    <p:sldId id="267" r:id="rId14"/>
    <p:sldId id="268" r:id="rId15"/>
    <p:sldId id="261"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FE1"/>
    <a:srgbClr val="DDE9FA"/>
    <a:srgbClr val="855F80"/>
    <a:srgbClr val="693F6E"/>
    <a:srgbClr val="4E2F6D"/>
    <a:srgbClr val="25C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2" d="100"/>
          <a:sy n="142" d="100"/>
        </p:scale>
        <p:origin x="82"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6143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10159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115951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9F563-F056-4AB3-91B2-49A871399F3D}"/>
              </a:ext>
            </a:extLst>
          </p:cNvPr>
          <p:cNvSpPr>
            <a:spLocks noGrp="1"/>
          </p:cNvSpPr>
          <p:nvPr>
            <p:ph type="dt" sz="half" idx="10"/>
          </p:nvPr>
        </p:nvSpPr>
        <p:spPr>
          <a:xfrm>
            <a:off x="628650" y="5297488"/>
            <a:ext cx="2057400" cy="303212"/>
          </a:xfrm>
          <a:prstGeom prst="rect">
            <a:avLst/>
          </a:prstGeom>
        </p:spPr>
        <p:txBody>
          <a:bodyPr/>
          <a:lstStyle/>
          <a:p>
            <a:fld id="{7A956727-AE85-4A55-AD02-51957D8597C4}" type="datetimeFigureOut">
              <a:rPr lang="en-US" smtClean="0"/>
              <a:t>10/7/2022</a:t>
            </a:fld>
            <a:endParaRPr lang="en-US"/>
          </a:p>
        </p:txBody>
      </p:sp>
      <p:sp>
        <p:nvSpPr>
          <p:cNvPr id="3" name="Footer Placeholder 2">
            <a:extLst>
              <a:ext uri="{FF2B5EF4-FFF2-40B4-BE49-F238E27FC236}">
                <a16:creationId xmlns:a16="http://schemas.microsoft.com/office/drawing/2014/main" id="{E8702A2C-DF6D-469E-F27A-1185E9D5FA63}"/>
              </a:ext>
            </a:extLst>
          </p:cNvPr>
          <p:cNvSpPr>
            <a:spLocks noGrp="1"/>
          </p:cNvSpPr>
          <p:nvPr>
            <p:ph type="ftr" sz="quarter" idx="11"/>
          </p:nvPr>
        </p:nvSpPr>
        <p:spPr>
          <a:xfrm>
            <a:off x="3028950" y="5297488"/>
            <a:ext cx="3086100" cy="30321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ED67F4-E1D7-FD9B-A577-C012D35554A9}"/>
              </a:ext>
            </a:extLst>
          </p:cNvPr>
          <p:cNvSpPr>
            <a:spLocks noGrp="1"/>
          </p:cNvSpPr>
          <p:nvPr>
            <p:ph type="sldNum" sz="quarter" idx="12"/>
          </p:nvPr>
        </p:nvSpPr>
        <p:spPr>
          <a:xfrm>
            <a:off x="6457950" y="5297488"/>
            <a:ext cx="2057400" cy="303212"/>
          </a:xfrm>
          <a:prstGeom prst="rect">
            <a:avLst/>
          </a:prstGeom>
        </p:spPr>
        <p:txBody>
          <a:bodyPr/>
          <a:lstStyle/>
          <a:p>
            <a:fld id="{8E1024D5-3D61-47E4-A202-9FE4BBD82F37}" type="slidenum">
              <a:rPr lang="en-US" smtClean="0"/>
              <a:t>‹#›</a:t>
            </a:fld>
            <a:endParaRPr lang="en-US"/>
          </a:p>
        </p:txBody>
      </p:sp>
    </p:spTree>
    <p:extLst>
      <p:ext uri="{BB962C8B-B14F-4D97-AF65-F5344CB8AC3E}">
        <p14:creationId xmlns:p14="http://schemas.microsoft.com/office/powerpoint/2010/main" val="71263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3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57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97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78566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5794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1654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02E34-9613-40A6-B32D-C5912C20EE25}"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8348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02E34-9613-40A6-B32D-C5912C20EE25}"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4714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02E34-9613-40A6-B32D-C5912C20EE25}"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1412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5620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08044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9F02E34-9613-40A6-B32D-C5912C20EE25}" type="datetimeFigureOut">
              <a:rPr lang="en-US" smtClean="0"/>
              <a:t>10/7/2022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B17FF3C-AB6C-40B2-9082-1393E6C6F383}" type="slidenum">
              <a:rPr lang="en-US" smtClean="0"/>
              <a:t>‹#›</a:t>
            </a:fld>
            <a:endParaRPr lang="en-US"/>
          </a:p>
        </p:txBody>
      </p:sp>
    </p:spTree>
    <p:extLst>
      <p:ext uri="{BB962C8B-B14F-4D97-AF65-F5344CB8AC3E}">
        <p14:creationId xmlns:p14="http://schemas.microsoft.com/office/powerpoint/2010/main" val="162428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064D1ED0-77C0-82AB-8924-8498F9CDFD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42457910"/>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sky with clouds&#10;&#10;Description automatically generated with low confidence">
            <a:extLst>
              <a:ext uri="{FF2B5EF4-FFF2-40B4-BE49-F238E27FC236}">
                <a16:creationId xmlns:a16="http://schemas.microsoft.com/office/drawing/2014/main" id="{2215ED62-E029-8BD9-4749-3AF9855E96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8" name="Picture 7" descr="A picture containing silhouette, domestic cat&#10;&#10;Description automatically generated">
            <a:extLst>
              <a:ext uri="{FF2B5EF4-FFF2-40B4-BE49-F238E27FC236}">
                <a16:creationId xmlns:a16="http://schemas.microsoft.com/office/drawing/2014/main" id="{78DB78C7-49B0-93A1-3238-B0CB9FDD944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3600"/>
          <a:stretch/>
        </p:blipFill>
        <p:spPr>
          <a:xfrm>
            <a:off x="0" y="4206240"/>
            <a:ext cx="9144000" cy="1508760"/>
          </a:xfrm>
          <a:prstGeom prst="rect">
            <a:avLst/>
          </a:prstGeom>
        </p:spPr>
      </p:pic>
      <p:pic>
        <p:nvPicPr>
          <p:cNvPr id="9" name="Picture 8" descr="A picture containing dark&#10;&#10;Description automatically generated">
            <a:extLst>
              <a:ext uri="{FF2B5EF4-FFF2-40B4-BE49-F238E27FC236}">
                <a16:creationId xmlns:a16="http://schemas.microsoft.com/office/drawing/2014/main" id="{67CA7271-B711-792A-3E2B-2FD652394E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0556" t="63111"/>
          <a:stretch/>
        </p:blipFill>
        <p:spPr>
          <a:xfrm>
            <a:off x="5537200" y="3606799"/>
            <a:ext cx="3606800" cy="2108199"/>
          </a:xfrm>
          <a:prstGeom prst="rect">
            <a:avLst/>
          </a:prstGeom>
        </p:spPr>
      </p:pic>
    </p:spTree>
    <p:extLst>
      <p:ext uri="{BB962C8B-B14F-4D97-AF65-F5344CB8AC3E}">
        <p14:creationId xmlns:p14="http://schemas.microsoft.com/office/powerpoint/2010/main" val="1960230895"/>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AE346590-FE37-E944-6C0E-6481294098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FAAB567B-E6D3-F83A-8492-D0DB51F7F7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185" t="73600" r="20148" b="6370"/>
          <a:stretch/>
        </p:blipFill>
        <p:spPr>
          <a:xfrm>
            <a:off x="0" y="4489397"/>
            <a:ext cx="9144000" cy="1225604"/>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2490E178-AF59-1D30-2D59-2FE83A36917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0556" t="63111" b="5800"/>
          <a:stretch/>
        </p:blipFill>
        <p:spPr>
          <a:xfrm>
            <a:off x="5882640" y="4108432"/>
            <a:ext cx="3261360" cy="1606566"/>
          </a:xfrm>
          <a:prstGeom prst="rect">
            <a:avLst/>
          </a:prstGeom>
        </p:spPr>
      </p:pic>
    </p:spTree>
    <p:extLst>
      <p:ext uri="{BB962C8B-B14F-4D97-AF65-F5344CB8AC3E}">
        <p14:creationId xmlns:p14="http://schemas.microsoft.com/office/powerpoint/2010/main" val="334018244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5BF0D0F2-61A8-6A32-587F-B7F09C10A1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spTree>
    <p:extLst>
      <p:ext uri="{BB962C8B-B14F-4D97-AF65-F5344CB8AC3E}">
        <p14:creationId xmlns:p14="http://schemas.microsoft.com/office/powerpoint/2010/main" val="209319585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39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C4830B-858E-3671-0AEF-A31711844FD9}"/>
              </a:ext>
            </a:extLst>
          </p:cNvPr>
          <p:cNvSpPr txBox="1"/>
          <p:nvPr/>
        </p:nvSpPr>
        <p:spPr>
          <a:xfrm>
            <a:off x="2746977" y="416901"/>
            <a:ext cx="3650043" cy="1034268"/>
          </a:xfrm>
          <a:prstGeom prst="rect">
            <a:avLst/>
          </a:prstGeom>
          <a:gradFill flip="none" rotWithShape="1">
            <a:gsLst>
              <a:gs pos="50000">
                <a:srgbClr val="693F6E"/>
              </a:gs>
              <a:gs pos="100000">
                <a:srgbClr val="855F80"/>
              </a:gs>
              <a:gs pos="0">
                <a:srgbClr val="4E2F6D"/>
              </a:gs>
            </a:gsLst>
            <a:lin ang="16200000" scaled="1"/>
            <a:tileRect/>
          </a:gradFill>
        </p:spPr>
        <p:txBody>
          <a:bodyPr wrap="square" tIns="91440" bIns="0" rtlCol="0">
            <a:noAutofit/>
          </a:bodyPr>
          <a:lstStyle/>
          <a:p>
            <a:pPr algn="ctr">
              <a:lnSpc>
                <a:spcPts val="3300"/>
              </a:lnSpc>
            </a:pP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For every hurt, </a:t>
            </a:r>
          </a:p>
          <a:p>
            <a:pPr algn="ctr">
              <a:lnSpc>
                <a:spcPts val="3300"/>
              </a:lnSpc>
            </a:pP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is our hope.</a:t>
            </a:r>
          </a:p>
          <a:p>
            <a:pPr algn="ctr">
              <a:lnSpc>
                <a:spcPts val="3300"/>
              </a:lnSpc>
            </a:pP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p>
        </p:txBody>
      </p:sp>
      <p:sp>
        <p:nvSpPr>
          <p:cNvPr id="8" name="TextBox 7">
            <a:extLst>
              <a:ext uri="{FF2B5EF4-FFF2-40B4-BE49-F238E27FC236}">
                <a16:creationId xmlns:a16="http://schemas.microsoft.com/office/drawing/2014/main" id="{C796C87D-F9C4-0C20-1539-AC3A2C747C5F}"/>
              </a:ext>
            </a:extLst>
          </p:cNvPr>
          <p:cNvSpPr txBox="1"/>
          <p:nvPr/>
        </p:nvSpPr>
        <p:spPr>
          <a:xfrm>
            <a:off x="853855" y="139070"/>
            <a:ext cx="7445668" cy="1625184"/>
          </a:xfrm>
          <a:prstGeom prst="rect">
            <a:avLst/>
          </a:prstGeom>
          <a:solidFill>
            <a:srgbClr val="DDE9FA"/>
          </a:solidFill>
          <a:ln w="34925">
            <a:solidFill>
              <a:srgbClr val="255FE1"/>
            </a:solidFill>
            <a:miter lim="800000"/>
          </a:ln>
        </p:spPr>
        <p:txBody>
          <a:bodyPr wrap="square" tIns="91440" bIns="0" rtlCol="0">
            <a:noAutofit/>
          </a:bodyPr>
          <a:lstStyle/>
          <a:p>
            <a:pPr marL="115888" indent="-115888">
              <a:lnSpc>
                <a:spcPts val="3000"/>
              </a:lnSpc>
            </a:pP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“For in him all things were created: things </a:t>
            </a:r>
            <a:br>
              <a:rPr lang="en-US" sz="2400" b="1" dirty="0">
                <a:solidFill>
                  <a:schemeClr val="tx1">
                    <a:lumMod val="85000"/>
                    <a:lumOff val="15000"/>
                  </a:schemeClr>
                </a:solidFill>
                <a:latin typeface="Poppins Light" panose="00000400000000000000" pitchFamily="50" charset="0"/>
                <a:cs typeface="Poppins Light" panose="00000400000000000000" pitchFamily="50" charset="0"/>
              </a:rPr>
            </a:b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in heaven and on earth, visible and invisible. </a:t>
            </a:r>
            <a:br>
              <a:rPr lang="en-US" sz="2400" b="1" dirty="0">
                <a:solidFill>
                  <a:schemeClr val="tx1">
                    <a:lumMod val="85000"/>
                    <a:lumOff val="15000"/>
                  </a:schemeClr>
                </a:solidFill>
                <a:latin typeface="Poppins Light" panose="00000400000000000000" pitchFamily="50" charset="0"/>
                <a:cs typeface="Poppins Light" panose="00000400000000000000" pitchFamily="50" charset="0"/>
              </a:rPr>
            </a:b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He is before all things, and in him all things </a:t>
            </a:r>
            <a:br>
              <a:rPr lang="en-US" sz="2400" b="1" dirty="0">
                <a:solidFill>
                  <a:schemeClr val="tx1">
                    <a:lumMod val="85000"/>
                    <a:lumOff val="15000"/>
                  </a:schemeClr>
                </a:solidFill>
                <a:latin typeface="Poppins Light" panose="00000400000000000000" pitchFamily="50" charset="0"/>
                <a:cs typeface="Poppins Light" panose="00000400000000000000" pitchFamily="50" charset="0"/>
              </a:rPr>
            </a:b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hold together.”	   			</a:t>
            </a:r>
            <a:r>
              <a:rPr lang="en-US" sz="2400" b="1" dirty="0">
                <a:solidFill>
                  <a:srgbClr val="255FE1"/>
                </a:solidFill>
                <a:latin typeface="Poppins Light" panose="00000400000000000000" pitchFamily="50" charset="0"/>
                <a:cs typeface="Poppins Light" panose="00000400000000000000" pitchFamily="50" charset="0"/>
              </a:rPr>
              <a:t>Colossians 1:16, 17</a:t>
            </a:r>
          </a:p>
        </p:txBody>
      </p:sp>
      <p:sp>
        <p:nvSpPr>
          <p:cNvPr id="11" name="Freeform: Shape 10">
            <a:extLst>
              <a:ext uri="{FF2B5EF4-FFF2-40B4-BE49-F238E27FC236}">
                <a16:creationId xmlns:a16="http://schemas.microsoft.com/office/drawing/2014/main" id="{D40930CE-1953-BF2F-A073-11E98B29248F}"/>
              </a:ext>
            </a:extLst>
          </p:cNvPr>
          <p:cNvSpPr/>
          <p:nvPr/>
        </p:nvSpPr>
        <p:spPr>
          <a:xfrm>
            <a:off x="5344048" y="1275793"/>
            <a:ext cx="10529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3A2BFC84-1A9F-7837-0D73-3157CDDC0049}"/>
              </a:ext>
            </a:extLst>
          </p:cNvPr>
          <p:cNvSpPr/>
          <p:nvPr/>
        </p:nvSpPr>
        <p:spPr>
          <a:xfrm>
            <a:off x="6467559" y="1275792"/>
            <a:ext cx="140150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4E4ADC76-7B81-1D0E-DF33-F7EA233D7DEF}"/>
              </a:ext>
            </a:extLst>
          </p:cNvPr>
          <p:cNvSpPr/>
          <p:nvPr/>
        </p:nvSpPr>
        <p:spPr>
          <a:xfrm>
            <a:off x="966676" y="1648482"/>
            <a:ext cx="2257141"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a:solidFill>
                <a:prstClr val="white"/>
              </a:solidFill>
              <a:latin typeface="Calibri" panose="020F0502020204030204"/>
            </a:endParaRPr>
          </a:p>
        </p:txBody>
      </p:sp>
      <p:sp>
        <p:nvSpPr>
          <p:cNvPr id="9" name="TextBox 8">
            <a:extLst>
              <a:ext uri="{FF2B5EF4-FFF2-40B4-BE49-F238E27FC236}">
                <a16:creationId xmlns:a16="http://schemas.microsoft.com/office/drawing/2014/main" id="{9E09B5FC-DD08-8579-EBB6-0614D1EC3EF0}"/>
              </a:ext>
            </a:extLst>
          </p:cNvPr>
          <p:cNvSpPr txBox="1"/>
          <p:nvPr/>
        </p:nvSpPr>
        <p:spPr>
          <a:xfrm>
            <a:off x="1119212" y="186895"/>
            <a:ext cx="6895234" cy="1338432"/>
          </a:xfrm>
          <a:prstGeom prst="rect">
            <a:avLst/>
          </a:prstGeom>
          <a:solidFill>
            <a:srgbClr val="DDE9FA"/>
          </a:solidFill>
          <a:ln w="34925">
            <a:solidFill>
              <a:srgbClr val="255FE1"/>
            </a:solidFill>
            <a:miter lim="800000"/>
          </a:ln>
        </p:spPr>
        <p:txBody>
          <a:bodyPr wrap="square" tIns="91440" bIns="0" rtlCol="0">
            <a:noAutofit/>
          </a:bodyPr>
          <a:lstStyle/>
          <a:p>
            <a:pPr marL="115888" indent="-115888">
              <a:lnSpc>
                <a:spcPts val="3300"/>
              </a:lnSpc>
            </a:pP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“For our citizenship is in heaven, from which we also eagerly wait for the Savior, the Lord Jesus Christ.”	   </a:t>
            </a:r>
            <a:r>
              <a:rPr lang="en-US" sz="2400" b="1" dirty="0">
                <a:solidFill>
                  <a:srgbClr val="255FE1"/>
                </a:solidFill>
                <a:latin typeface="Poppins Light" panose="00000400000000000000" pitchFamily="50" charset="0"/>
                <a:cs typeface="Poppins Light" panose="00000400000000000000" pitchFamily="50" charset="0"/>
              </a:rPr>
              <a:t>Philippians 3:20</a:t>
            </a:r>
          </a:p>
        </p:txBody>
      </p:sp>
      <p:sp>
        <p:nvSpPr>
          <p:cNvPr id="10" name="Freeform: Shape 9">
            <a:extLst>
              <a:ext uri="{FF2B5EF4-FFF2-40B4-BE49-F238E27FC236}">
                <a16:creationId xmlns:a16="http://schemas.microsoft.com/office/drawing/2014/main" id="{18A3D892-9F97-6E4C-EF64-8C233349C9B9}"/>
              </a:ext>
            </a:extLst>
          </p:cNvPr>
          <p:cNvSpPr/>
          <p:nvPr/>
        </p:nvSpPr>
        <p:spPr>
          <a:xfrm>
            <a:off x="6799785" y="1020212"/>
            <a:ext cx="105297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CE97B8C4-27ED-9F7F-A44F-39AB145D0B19}"/>
              </a:ext>
            </a:extLst>
          </p:cNvPr>
          <p:cNvSpPr/>
          <p:nvPr/>
        </p:nvSpPr>
        <p:spPr>
          <a:xfrm>
            <a:off x="1896103" y="1428826"/>
            <a:ext cx="2731141"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a:solidFill>
                <a:prstClr val="white"/>
              </a:solidFill>
              <a:latin typeface="Calibri" panose="020F0502020204030204"/>
            </a:endParaRPr>
          </a:p>
        </p:txBody>
      </p:sp>
      <p:sp>
        <p:nvSpPr>
          <p:cNvPr id="2" name="TextBox 1">
            <a:extLst>
              <a:ext uri="{FF2B5EF4-FFF2-40B4-BE49-F238E27FC236}">
                <a16:creationId xmlns:a16="http://schemas.microsoft.com/office/drawing/2014/main" id="{42D92DE7-AFB0-0D4A-5D6E-771E09179455}"/>
              </a:ext>
            </a:extLst>
          </p:cNvPr>
          <p:cNvSpPr txBox="1"/>
          <p:nvPr/>
        </p:nvSpPr>
        <p:spPr>
          <a:xfrm>
            <a:off x="0" y="4009934"/>
            <a:ext cx="5064760" cy="1186905"/>
          </a:xfrm>
          <a:prstGeom prst="rect">
            <a:avLst/>
          </a:prstGeom>
          <a:gradFill flip="none" rotWithShape="1">
            <a:gsLst>
              <a:gs pos="0">
                <a:srgbClr val="2592B9"/>
              </a:gs>
              <a:gs pos="100000">
                <a:srgbClr val="41B1BD"/>
              </a:gs>
            </a:gsLst>
            <a:lin ang="5400000" scaled="1"/>
            <a:tileRect/>
          </a:gradFill>
        </p:spPr>
        <p:txBody>
          <a:bodyPr wrap="square" tIns="182880" bIns="0" rtlCol="0">
            <a:noAutofit/>
          </a:bodyPr>
          <a:lstStyle/>
          <a:p>
            <a:pPr algn="ctr">
              <a:lnSpc>
                <a:spcPts val="4000"/>
              </a:lnSpc>
            </a:pP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HEAVEN’S HELP </a:t>
            </a:r>
            <a:b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IN HUMAN FORM</a:t>
            </a:r>
          </a:p>
        </p:txBody>
      </p:sp>
    </p:spTree>
    <p:extLst>
      <p:ext uri="{BB962C8B-B14F-4D97-AF65-F5344CB8AC3E}">
        <p14:creationId xmlns:p14="http://schemas.microsoft.com/office/powerpoint/2010/main" val="27766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8" grpId="1" animBg="1"/>
      <p:bldP spid="11" grpId="0" animBg="1"/>
      <p:bldP spid="11" grpId="1" animBg="1"/>
      <p:bldP spid="12" grpId="0" animBg="1"/>
      <p:bldP spid="12" grpId="1" animBg="1"/>
      <p:bldP spid="13" grpId="0" animBg="1"/>
      <p:bldP spid="13" grpId="1" animBg="1"/>
      <p:bldP spid="9" grpId="0" animBg="1"/>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32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E35E0-852F-74F8-C3BA-3929DBB34B9F}"/>
              </a:ext>
            </a:extLst>
          </p:cNvPr>
          <p:cNvSpPr txBox="1"/>
          <p:nvPr/>
        </p:nvSpPr>
        <p:spPr>
          <a:xfrm>
            <a:off x="833984" y="186340"/>
            <a:ext cx="7475730" cy="1272692"/>
          </a:xfrm>
          <a:prstGeom prst="rect">
            <a:avLst/>
          </a:prstGeom>
          <a:solidFill>
            <a:srgbClr val="DDE9FA"/>
          </a:solidFill>
          <a:ln w="34925">
            <a:solidFill>
              <a:srgbClr val="255FE1"/>
            </a:solidFill>
            <a:miter lim="800000"/>
          </a:ln>
        </p:spPr>
        <p:txBody>
          <a:bodyPr wrap="square" tIns="91440" bIns="0" rtlCol="0">
            <a:noAutofit/>
          </a:bodyPr>
          <a:lstStyle/>
          <a:p>
            <a:pPr marL="115888" indent="-115888">
              <a:lnSpc>
                <a:spcPts val="3000"/>
              </a:lnSpc>
            </a:pP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“The Lord is watching everywhere, keeping his eye on both the evil and the good.”	   												</a:t>
            </a:r>
            <a:r>
              <a:rPr lang="en-US" sz="2400" b="1" dirty="0">
                <a:solidFill>
                  <a:srgbClr val="255FE1"/>
                </a:solidFill>
                <a:latin typeface="Poppins Light" panose="00000400000000000000" pitchFamily="50" charset="0"/>
                <a:cs typeface="Poppins Light" panose="00000400000000000000" pitchFamily="50" charset="0"/>
              </a:rPr>
              <a:t>Proverbs 15:3</a:t>
            </a:r>
          </a:p>
        </p:txBody>
      </p:sp>
      <p:sp>
        <p:nvSpPr>
          <p:cNvPr id="4" name="TextBox 3">
            <a:extLst>
              <a:ext uri="{FF2B5EF4-FFF2-40B4-BE49-F238E27FC236}">
                <a16:creationId xmlns:a16="http://schemas.microsoft.com/office/drawing/2014/main" id="{9FC947ED-3E4A-F4C2-3C33-227E5E4FE046}"/>
              </a:ext>
            </a:extLst>
          </p:cNvPr>
          <p:cNvSpPr txBox="1"/>
          <p:nvPr/>
        </p:nvSpPr>
        <p:spPr>
          <a:xfrm>
            <a:off x="518238" y="190466"/>
            <a:ext cx="8107223" cy="1227457"/>
          </a:xfrm>
          <a:prstGeom prst="rect">
            <a:avLst/>
          </a:prstGeom>
          <a:solidFill>
            <a:srgbClr val="DDE9FA"/>
          </a:solidFill>
          <a:ln w="34925">
            <a:solidFill>
              <a:srgbClr val="255FE1"/>
            </a:solidFill>
            <a:miter lim="800000"/>
          </a:ln>
        </p:spPr>
        <p:txBody>
          <a:bodyPr wrap="square" tIns="91440" bIns="0" rtlCol="0">
            <a:noAutofit/>
          </a:bodyPr>
          <a:lstStyle/>
          <a:p>
            <a:pPr marL="115888" indent="-115888">
              <a:lnSpc>
                <a:spcPts val="2800"/>
              </a:lnSpc>
            </a:pP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“Your eyes saw my unformed body; all the days ordained for me were written in your book before one of them came to be.”	   		</a:t>
            </a:r>
            <a:r>
              <a:rPr lang="en-US" sz="2400" b="1" dirty="0">
                <a:solidFill>
                  <a:srgbClr val="255FE1"/>
                </a:solidFill>
                <a:latin typeface="Poppins Light" panose="00000400000000000000" pitchFamily="50" charset="0"/>
                <a:cs typeface="Poppins Light" panose="00000400000000000000" pitchFamily="50" charset="0"/>
              </a:rPr>
              <a:t>Psalm 139:16</a:t>
            </a:r>
          </a:p>
        </p:txBody>
      </p:sp>
      <p:sp>
        <p:nvSpPr>
          <p:cNvPr id="5" name="TextBox 4">
            <a:extLst>
              <a:ext uri="{FF2B5EF4-FFF2-40B4-BE49-F238E27FC236}">
                <a16:creationId xmlns:a16="http://schemas.microsoft.com/office/drawing/2014/main" id="{8E598E68-6003-6803-6E59-CB28838E075C}"/>
              </a:ext>
            </a:extLst>
          </p:cNvPr>
          <p:cNvSpPr txBox="1"/>
          <p:nvPr/>
        </p:nvSpPr>
        <p:spPr>
          <a:xfrm>
            <a:off x="964277" y="134979"/>
            <a:ext cx="7215146" cy="1338432"/>
          </a:xfrm>
          <a:prstGeom prst="rect">
            <a:avLst/>
          </a:prstGeom>
          <a:solidFill>
            <a:srgbClr val="DDE9FA"/>
          </a:solidFill>
          <a:ln w="34925">
            <a:solidFill>
              <a:srgbClr val="255FE1"/>
            </a:solidFill>
            <a:miter lim="800000"/>
          </a:ln>
        </p:spPr>
        <p:txBody>
          <a:bodyPr wrap="square" tIns="91440" bIns="0" rtlCol="0">
            <a:noAutofit/>
          </a:bodyPr>
          <a:lstStyle/>
          <a:p>
            <a:pPr marL="115888" indent="-115888">
              <a:lnSpc>
                <a:spcPts val="3300"/>
              </a:lnSpc>
            </a:pPr>
            <a:r>
              <a:rPr lang="en-US" sz="2400" b="1" dirty="0">
                <a:solidFill>
                  <a:schemeClr val="tx1">
                    <a:lumMod val="85000"/>
                    <a:lumOff val="15000"/>
                  </a:schemeClr>
                </a:solidFill>
                <a:latin typeface="Poppins Light" panose="00000400000000000000" pitchFamily="50" charset="0"/>
                <a:cs typeface="Poppins Light" panose="00000400000000000000" pitchFamily="50" charset="0"/>
              </a:rPr>
              <a:t>“She gave this name to the Lord who spoke to her: ‘You are the God who sees me.’”	   												</a:t>
            </a:r>
            <a:r>
              <a:rPr lang="en-US" sz="2400" b="1" dirty="0">
                <a:solidFill>
                  <a:srgbClr val="255FE1"/>
                </a:solidFill>
                <a:latin typeface="Poppins Light" panose="00000400000000000000" pitchFamily="50" charset="0"/>
                <a:cs typeface="Poppins Light" panose="00000400000000000000" pitchFamily="50" charset="0"/>
              </a:rPr>
              <a:t>Genesis 16:3</a:t>
            </a:r>
          </a:p>
        </p:txBody>
      </p:sp>
      <p:sp>
        <p:nvSpPr>
          <p:cNvPr id="6" name="Freeform: Shape 5">
            <a:extLst>
              <a:ext uri="{FF2B5EF4-FFF2-40B4-BE49-F238E27FC236}">
                <a16:creationId xmlns:a16="http://schemas.microsoft.com/office/drawing/2014/main" id="{A207A4C4-AAD8-3367-2F16-815965ED1B95}"/>
              </a:ext>
            </a:extLst>
          </p:cNvPr>
          <p:cNvSpPr/>
          <p:nvPr/>
        </p:nvSpPr>
        <p:spPr>
          <a:xfrm>
            <a:off x="2100006" y="973148"/>
            <a:ext cx="513440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a:solidFill>
                <a:prstClr val="white"/>
              </a:solidFill>
              <a:latin typeface="Calibri" panose="020F0502020204030204"/>
            </a:endParaRPr>
          </a:p>
        </p:txBody>
      </p:sp>
      <p:sp>
        <p:nvSpPr>
          <p:cNvPr id="7" name="TextBox 6">
            <a:extLst>
              <a:ext uri="{FF2B5EF4-FFF2-40B4-BE49-F238E27FC236}">
                <a16:creationId xmlns:a16="http://schemas.microsoft.com/office/drawing/2014/main" id="{EB68DCD2-3CF7-ACF6-FA67-A6841C377C06}"/>
              </a:ext>
            </a:extLst>
          </p:cNvPr>
          <p:cNvSpPr txBox="1"/>
          <p:nvPr/>
        </p:nvSpPr>
        <p:spPr>
          <a:xfrm>
            <a:off x="1277745" y="287061"/>
            <a:ext cx="6588508" cy="1034268"/>
          </a:xfrm>
          <a:prstGeom prst="rect">
            <a:avLst/>
          </a:prstGeom>
          <a:gradFill flip="none" rotWithShape="1">
            <a:gsLst>
              <a:gs pos="50000">
                <a:srgbClr val="693F6E"/>
              </a:gs>
              <a:gs pos="100000">
                <a:srgbClr val="855F80"/>
              </a:gs>
              <a:gs pos="0">
                <a:srgbClr val="4E2F6D"/>
              </a:gs>
            </a:gsLst>
            <a:lin ang="16200000" scaled="1"/>
            <a:tileRect/>
          </a:gradFill>
        </p:spPr>
        <p:txBody>
          <a:bodyPr wrap="square" tIns="91440" bIns="0" rtlCol="0">
            <a:noAutofit/>
          </a:bodyPr>
          <a:lstStyle/>
          <a:p>
            <a:pPr algn="ctr">
              <a:lnSpc>
                <a:spcPts val="3300"/>
              </a:lnSpc>
            </a:pP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doesn’t just see crowds of people; He sees people in crowds.</a:t>
            </a:r>
          </a:p>
          <a:p>
            <a:pPr algn="ctr">
              <a:lnSpc>
                <a:spcPts val="3300"/>
              </a:lnSpc>
            </a:pP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p>
        </p:txBody>
      </p:sp>
      <p:sp>
        <p:nvSpPr>
          <p:cNvPr id="2" name="TextBox 1">
            <a:extLst>
              <a:ext uri="{FF2B5EF4-FFF2-40B4-BE49-F238E27FC236}">
                <a16:creationId xmlns:a16="http://schemas.microsoft.com/office/drawing/2014/main" id="{42D92DE7-AFB0-0D4A-5D6E-771E09179455}"/>
              </a:ext>
            </a:extLst>
          </p:cNvPr>
          <p:cNvSpPr txBox="1"/>
          <p:nvPr/>
        </p:nvSpPr>
        <p:spPr>
          <a:xfrm>
            <a:off x="0" y="4009934"/>
            <a:ext cx="5064760" cy="1186905"/>
          </a:xfrm>
          <a:prstGeom prst="rect">
            <a:avLst/>
          </a:prstGeom>
          <a:gradFill flip="none" rotWithShape="1">
            <a:gsLst>
              <a:gs pos="0">
                <a:srgbClr val="2592B9"/>
              </a:gs>
              <a:gs pos="100000">
                <a:srgbClr val="41B1BD"/>
              </a:gs>
            </a:gsLst>
            <a:lin ang="5400000" scaled="1"/>
            <a:tileRect/>
          </a:gradFill>
        </p:spPr>
        <p:txBody>
          <a:bodyPr wrap="square" tIns="182880" bIns="0" rtlCol="0">
            <a:noAutofit/>
          </a:bodyPr>
          <a:lstStyle/>
          <a:p>
            <a:pPr algn="ctr">
              <a:lnSpc>
                <a:spcPts val="4000"/>
              </a:lnSpc>
            </a:pP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HEAVEN’S HELP </a:t>
            </a:r>
            <a:b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IN HUMAN FORM</a:t>
            </a:r>
          </a:p>
        </p:txBody>
      </p:sp>
    </p:spTree>
    <p:extLst>
      <p:ext uri="{BB962C8B-B14F-4D97-AF65-F5344CB8AC3E}">
        <p14:creationId xmlns:p14="http://schemas.microsoft.com/office/powerpoint/2010/main" val="35393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out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clouds&#10;&#10;Description automatically generated with low confidence">
            <a:extLst>
              <a:ext uri="{FF2B5EF4-FFF2-40B4-BE49-F238E27FC236}">
                <a16:creationId xmlns:a16="http://schemas.microsoft.com/office/drawing/2014/main" id="{B76D29DA-00DF-02AE-C4B5-1750EED86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5" name="Picture 4" descr="A picture containing silhouette, domestic cat&#10;&#10;Description automatically generated">
            <a:extLst>
              <a:ext uri="{FF2B5EF4-FFF2-40B4-BE49-F238E27FC236}">
                <a16:creationId xmlns:a16="http://schemas.microsoft.com/office/drawing/2014/main" id="{25576794-C19C-2861-824D-7A84C4C22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7" name="Picture 6" descr="A picture containing dark&#10;&#10;Description automatically generated">
            <a:extLst>
              <a:ext uri="{FF2B5EF4-FFF2-40B4-BE49-F238E27FC236}">
                <a16:creationId xmlns:a16="http://schemas.microsoft.com/office/drawing/2014/main" id="{92FA7934-A42D-43AD-C223-7B02A2480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84450501"/>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10" name="TextBox 9">
            <a:extLst>
              <a:ext uri="{FF2B5EF4-FFF2-40B4-BE49-F238E27FC236}">
                <a16:creationId xmlns:a16="http://schemas.microsoft.com/office/drawing/2014/main" id="{51BD3A5B-DED3-2F16-D89A-F6D8F76F86AE}"/>
              </a:ext>
            </a:extLst>
          </p:cNvPr>
          <p:cNvSpPr txBox="1"/>
          <p:nvPr/>
        </p:nvSpPr>
        <p:spPr>
          <a:xfrm>
            <a:off x="140208" y="434736"/>
            <a:ext cx="8750987" cy="940904"/>
          </a:xfrm>
          <a:prstGeom prst="rect">
            <a:avLst/>
          </a:prstGeom>
          <a:noFill/>
          <a:effectLst/>
        </p:spPr>
        <p:txBody>
          <a:bodyPr wrap="square" tIns="91440" bIns="0" rtlCol="0">
            <a:noAutofit/>
          </a:bodyPr>
          <a:lstStyle/>
          <a:p>
            <a:pPr>
              <a:lnSpc>
                <a:spcPts val="3400"/>
              </a:lnSpc>
            </a:pPr>
            <a:r>
              <a:rPr lang="en-US" sz="4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ROMAN CENTURION</a:t>
            </a:r>
            <a:endPar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endParaRPr>
          </a:p>
          <a:p>
            <a:pPr>
              <a:lnSpc>
                <a:spcPts val="3400"/>
              </a:lnSpc>
            </a:pPr>
            <a:r>
              <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JESUS SEES YOU WHEN YOU’RE DESPERATE</a:t>
            </a:r>
          </a:p>
        </p:txBody>
      </p:sp>
      <p:sp>
        <p:nvSpPr>
          <p:cNvPr id="11" name="TextBox 10">
            <a:extLst>
              <a:ext uri="{FF2B5EF4-FFF2-40B4-BE49-F238E27FC236}">
                <a16:creationId xmlns:a16="http://schemas.microsoft.com/office/drawing/2014/main" id="{C8AD3877-F517-6102-D09D-99FC27C1E6C1}"/>
              </a:ext>
            </a:extLst>
          </p:cNvPr>
          <p:cNvSpPr txBox="1"/>
          <p:nvPr/>
        </p:nvSpPr>
        <p:spPr>
          <a:xfrm>
            <a:off x="370585" y="1810374"/>
            <a:ext cx="8402830" cy="2168048"/>
          </a:xfrm>
          <a:prstGeom prst="rect">
            <a:avLst/>
          </a:prstGeom>
          <a:noFill/>
        </p:spPr>
        <p:txBody>
          <a:bodyPr wrap="square" tIns="91440" bIns="0" rtlCol="0">
            <a:noAutofit/>
          </a:bodyPr>
          <a:lstStyle/>
          <a:p>
            <a:pPr marL="115888" indent="-115888">
              <a:lnSpc>
                <a:spcPts val="2700"/>
              </a:lnSpc>
            </a:pP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“So when he heard about Jesus, he sent elders of the Jews to Him, pleading with Him to come and heal his servant. And when they came to Jesus, they begged Him earnestly, saying that the one for whom He should do this was deserving.”</a:t>
            </a:r>
            <a:b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7:3,4</a:t>
            </a:r>
          </a:p>
        </p:txBody>
      </p:sp>
      <p:sp>
        <p:nvSpPr>
          <p:cNvPr id="12" name="TextBox 11">
            <a:extLst>
              <a:ext uri="{FF2B5EF4-FFF2-40B4-BE49-F238E27FC236}">
                <a16:creationId xmlns:a16="http://schemas.microsoft.com/office/drawing/2014/main" id="{DEF27C53-FB3A-E18B-5222-369815A18EC6}"/>
              </a:ext>
            </a:extLst>
          </p:cNvPr>
          <p:cNvSpPr txBox="1"/>
          <p:nvPr/>
        </p:nvSpPr>
        <p:spPr>
          <a:xfrm>
            <a:off x="370585" y="4036639"/>
            <a:ext cx="6213093" cy="1483604"/>
          </a:xfrm>
          <a:prstGeom prst="rect">
            <a:avLst/>
          </a:prstGeom>
          <a:noFill/>
        </p:spPr>
        <p:txBody>
          <a:bodyPr wrap="square" tIns="91440" bIns="0" rtlCol="0">
            <a:noAutofit/>
          </a:bodyPr>
          <a:lstStyle/>
          <a:p>
            <a:pPr marL="115888" indent="-115888">
              <a:lnSpc>
                <a:spcPts val="2700"/>
              </a:lnSpc>
            </a:pP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“And those who were sent, returning </a:t>
            </a:r>
            <a:b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to the house, found the servant well </a:t>
            </a:r>
            <a:b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who had been sick.”</a:t>
            </a: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7:10</a:t>
            </a:r>
          </a:p>
        </p:txBody>
      </p:sp>
    </p:spTree>
    <p:extLst>
      <p:ext uri="{BB962C8B-B14F-4D97-AF65-F5344CB8AC3E}">
        <p14:creationId xmlns:p14="http://schemas.microsoft.com/office/powerpoint/2010/main" val="3135362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5" name="TextBox 4">
            <a:extLst>
              <a:ext uri="{FF2B5EF4-FFF2-40B4-BE49-F238E27FC236}">
                <a16:creationId xmlns:a16="http://schemas.microsoft.com/office/drawing/2014/main" id="{57391529-4B5F-A752-7EDC-EAC511641DA0}"/>
              </a:ext>
            </a:extLst>
          </p:cNvPr>
          <p:cNvSpPr txBox="1"/>
          <p:nvPr/>
        </p:nvSpPr>
        <p:spPr>
          <a:xfrm>
            <a:off x="146304" y="434736"/>
            <a:ext cx="9221215" cy="940904"/>
          </a:xfrm>
          <a:prstGeom prst="rect">
            <a:avLst/>
          </a:prstGeom>
          <a:noFill/>
          <a:effectLst/>
        </p:spPr>
        <p:txBody>
          <a:bodyPr wrap="square" tIns="91440" bIns="0" rtlCol="0">
            <a:noAutofit/>
          </a:bodyPr>
          <a:lstStyle/>
          <a:p>
            <a:pPr>
              <a:lnSpc>
                <a:spcPts val="3400"/>
              </a:lnSpc>
            </a:pPr>
            <a:r>
              <a:rPr lang="en-US" sz="4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HEARTBROKEN MOM</a:t>
            </a:r>
          </a:p>
          <a:p>
            <a:pPr>
              <a:lnSpc>
                <a:spcPts val="3400"/>
              </a:lnSpc>
            </a:pPr>
            <a:r>
              <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JESUS SEES YOU WHEN YOU’RE GRIEVING</a:t>
            </a:r>
          </a:p>
        </p:txBody>
      </p:sp>
      <p:sp>
        <p:nvSpPr>
          <p:cNvPr id="6" name="TextBox 5">
            <a:extLst>
              <a:ext uri="{FF2B5EF4-FFF2-40B4-BE49-F238E27FC236}">
                <a16:creationId xmlns:a16="http://schemas.microsoft.com/office/drawing/2014/main" id="{1C3D60A2-D1CB-7D1B-2A75-534CA5B45393}"/>
              </a:ext>
            </a:extLst>
          </p:cNvPr>
          <p:cNvSpPr txBox="1"/>
          <p:nvPr/>
        </p:nvSpPr>
        <p:spPr>
          <a:xfrm>
            <a:off x="558395" y="1799066"/>
            <a:ext cx="8031390" cy="1270676"/>
          </a:xfrm>
          <a:prstGeom prst="rect">
            <a:avLst/>
          </a:prstGeom>
          <a:noFill/>
        </p:spPr>
        <p:txBody>
          <a:bodyPr wrap="square" tIns="91440" bIns="0" rtlCol="0">
            <a:noAutofit/>
          </a:bodyPr>
          <a:lstStyle/>
          <a:p>
            <a:pPr marL="115888" indent="-115888"/>
            <a:r>
              <a:rPr lang="en-US" sz="26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“When the Lord saw her, His heart overflowed with compassion.”</a:t>
            </a:r>
            <a:r>
              <a:rPr lang="en-US" sz="26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6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7:13</a:t>
            </a:r>
          </a:p>
        </p:txBody>
      </p:sp>
      <p:sp>
        <p:nvSpPr>
          <p:cNvPr id="7" name="Freeform: Shape 6">
            <a:extLst>
              <a:ext uri="{FF2B5EF4-FFF2-40B4-BE49-F238E27FC236}">
                <a16:creationId xmlns:a16="http://schemas.microsoft.com/office/drawing/2014/main" id="{05F1FBFE-2569-98D7-21ED-6D596C43E929}"/>
              </a:ext>
            </a:extLst>
          </p:cNvPr>
          <p:cNvSpPr/>
          <p:nvPr/>
        </p:nvSpPr>
        <p:spPr>
          <a:xfrm rot="60000">
            <a:off x="737207" y="2195257"/>
            <a:ext cx="3857550"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8" name="TextBox 7">
            <a:extLst>
              <a:ext uri="{FF2B5EF4-FFF2-40B4-BE49-F238E27FC236}">
                <a16:creationId xmlns:a16="http://schemas.microsoft.com/office/drawing/2014/main" id="{51E4519B-DF98-AEFB-3E15-74D7F739AAFC}"/>
              </a:ext>
            </a:extLst>
          </p:cNvPr>
          <p:cNvSpPr txBox="1"/>
          <p:nvPr/>
        </p:nvSpPr>
        <p:spPr>
          <a:xfrm>
            <a:off x="1162929" y="2928768"/>
            <a:ext cx="4409336" cy="2017004"/>
          </a:xfrm>
          <a:prstGeom prst="rect">
            <a:avLst/>
          </a:prstGeom>
          <a:solidFill>
            <a:srgbClr val="25C129"/>
          </a:solidFill>
        </p:spPr>
        <p:txBody>
          <a:bodyPr wrap="square" tIns="182880" bIns="0" rtlCol="0">
            <a:noAutofit/>
          </a:bodyPr>
          <a:lstStyle/>
          <a:p>
            <a:pPr algn="ctr">
              <a:lnSpc>
                <a:spcPts val="34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world is concerned </a:t>
            </a:r>
            <a:b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about the </a:t>
            </a:r>
            <a:r>
              <a:rPr lang="en-US" sz="26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crowd</a:t>
            </a: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a:r>
          </a:p>
          <a:p>
            <a:pPr algn="ctr">
              <a:lnSpc>
                <a:spcPts val="34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is concerned </a:t>
            </a:r>
            <a:b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about </a:t>
            </a:r>
            <a:r>
              <a:rPr lang="en-US" sz="26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you</a:t>
            </a: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a:r>
          </a:p>
          <a:p>
            <a:pPr algn="ctr">
              <a:lnSpc>
                <a:spcPts val="3400"/>
              </a:lnSpc>
            </a:pPr>
            <a:endPar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endParaRPr>
          </a:p>
        </p:txBody>
      </p:sp>
    </p:spTree>
    <p:extLst>
      <p:ext uri="{BB962C8B-B14F-4D97-AF65-F5344CB8AC3E}">
        <p14:creationId xmlns:p14="http://schemas.microsoft.com/office/powerpoint/2010/main" val="282011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sp>
        <p:nvSpPr>
          <p:cNvPr id="12" name="TextBox 11">
            <a:extLst>
              <a:ext uri="{FF2B5EF4-FFF2-40B4-BE49-F238E27FC236}">
                <a16:creationId xmlns:a16="http://schemas.microsoft.com/office/drawing/2014/main" id="{5152C320-DF5F-98E9-CE86-FEF8349EC7A8}"/>
              </a:ext>
            </a:extLst>
          </p:cNvPr>
          <p:cNvSpPr txBox="1"/>
          <p:nvPr/>
        </p:nvSpPr>
        <p:spPr>
          <a:xfrm>
            <a:off x="842008" y="1565603"/>
            <a:ext cx="7698488" cy="1163621"/>
          </a:xfrm>
          <a:prstGeom prst="rect">
            <a:avLst/>
          </a:prstGeom>
          <a:noFill/>
        </p:spPr>
        <p:txBody>
          <a:bodyPr wrap="square" tIns="91440" bIns="0" rtlCol="0">
            <a:noAutofit/>
          </a:bodyPr>
          <a:lstStyle/>
          <a:p>
            <a:pPr marL="115888" indent="-115888"/>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 disciples of John the Baptist told John about everything Jesus was doing. So John called for two of his disciples, and he sent them to the Lord to ask him, ‘Are you the Messiah we’ve been expecting, or should </a:t>
            </a:r>
            <a:b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we keep looking for someone else?’”</a:t>
            </a:r>
            <a:b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7:18, 19</a:t>
            </a:r>
          </a:p>
        </p:txBody>
      </p:sp>
      <p:sp>
        <p:nvSpPr>
          <p:cNvPr id="13" name="TextBox 12">
            <a:extLst>
              <a:ext uri="{FF2B5EF4-FFF2-40B4-BE49-F238E27FC236}">
                <a16:creationId xmlns:a16="http://schemas.microsoft.com/office/drawing/2014/main" id="{0D9ED188-C2CF-9A86-BF9D-27CC7D2BC041}"/>
              </a:ext>
            </a:extLst>
          </p:cNvPr>
          <p:cNvSpPr txBox="1"/>
          <p:nvPr/>
        </p:nvSpPr>
        <p:spPr>
          <a:xfrm>
            <a:off x="517142" y="1633402"/>
            <a:ext cx="8279571" cy="2445891"/>
          </a:xfrm>
          <a:prstGeom prst="rect">
            <a:avLst/>
          </a:prstGeom>
          <a:noFill/>
        </p:spPr>
        <p:txBody>
          <a:bodyPr wrap="square" tIns="91440" bIns="0" rtlCol="0">
            <a:noAutofit/>
          </a:bodyPr>
          <a:lstStyle/>
          <a:p>
            <a:pPr marL="115888" indent="-115888"/>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“Jesus answered and said to them, ‘Go and tell John the things you have seen and heard: that the blind see, the lame walk, the lepers are cleansed, the deaf hear, the dead are raised, the poor have the gospel preached to them.’”</a:t>
            </a: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7:22</a:t>
            </a:r>
          </a:p>
        </p:txBody>
      </p:sp>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11" name="TextBox 10">
            <a:extLst>
              <a:ext uri="{FF2B5EF4-FFF2-40B4-BE49-F238E27FC236}">
                <a16:creationId xmlns:a16="http://schemas.microsoft.com/office/drawing/2014/main" id="{262D893E-510C-1C89-CB3B-D8EB6CF36264}"/>
              </a:ext>
            </a:extLst>
          </p:cNvPr>
          <p:cNvSpPr txBox="1"/>
          <p:nvPr/>
        </p:nvSpPr>
        <p:spPr>
          <a:xfrm>
            <a:off x="152400" y="434736"/>
            <a:ext cx="9215119" cy="940904"/>
          </a:xfrm>
          <a:prstGeom prst="rect">
            <a:avLst/>
          </a:prstGeom>
          <a:noFill/>
          <a:effectLst/>
        </p:spPr>
        <p:txBody>
          <a:bodyPr wrap="square" tIns="91440" bIns="0" rtlCol="0">
            <a:noAutofit/>
          </a:bodyPr>
          <a:lstStyle/>
          <a:p>
            <a:pPr>
              <a:lnSpc>
                <a:spcPts val="3400"/>
              </a:lnSpc>
            </a:pPr>
            <a:r>
              <a:rPr lang="en-US" sz="4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JOHN THE BAPTIZER</a:t>
            </a:r>
            <a:endPar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endParaRPr>
          </a:p>
          <a:p>
            <a:pPr>
              <a:lnSpc>
                <a:spcPts val="3400"/>
              </a:lnSpc>
            </a:pPr>
            <a:r>
              <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JESUS SEES YOU WHEN YOU DOUBT</a:t>
            </a:r>
          </a:p>
        </p:txBody>
      </p:sp>
      <p:sp>
        <p:nvSpPr>
          <p:cNvPr id="14" name="TextBox 13">
            <a:extLst>
              <a:ext uri="{FF2B5EF4-FFF2-40B4-BE49-F238E27FC236}">
                <a16:creationId xmlns:a16="http://schemas.microsoft.com/office/drawing/2014/main" id="{9C62D5C1-AFC6-81C1-DE9D-DF6DC0D9455F}"/>
              </a:ext>
            </a:extLst>
          </p:cNvPr>
          <p:cNvSpPr txBox="1"/>
          <p:nvPr/>
        </p:nvSpPr>
        <p:spPr>
          <a:xfrm>
            <a:off x="992526" y="4079293"/>
            <a:ext cx="3767433" cy="1163621"/>
          </a:xfrm>
          <a:prstGeom prst="rect">
            <a:avLst/>
          </a:prstGeom>
          <a:solidFill>
            <a:srgbClr val="25C129"/>
          </a:solidFill>
        </p:spPr>
        <p:txBody>
          <a:bodyPr wrap="square" tIns="182880" bIns="0" rtlCol="0">
            <a:noAutofit/>
          </a:bodyPr>
          <a:lstStyle/>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“Lord, I believe.</a:t>
            </a:r>
          </a:p>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Help my unbelief.”</a:t>
            </a:r>
          </a:p>
        </p:txBody>
      </p:sp>
      <p:sp>
        <p:nvSpPr>
          <p:cNvPr id="15" name="Freeform: Shape 14">
            <a:extLst>
              <a:ext uri="{FF2B5EF4-FFF2-40B4-BE49-F238E27FC236}">
                <a16:creationId xmlns:a16="http://schemas.microsoft.com/office/drawing/2014/main" id="{F0641B6E-FC0F-599F-A901-2B647A387DA7}"/>
              </a:ext>
            </a:extLst>
          </p:cNvPr>
          <p:cNvSpPr/>
          <p:nvPr/>
        </p:nvSpPr>
        <p:spPr>
          <a:xfrm rot="60000">
            <a:off x="1343114" y="2776970"/>
            <a:ext cx="83951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7033AA08-46F5-100A-F80C-EECE9F1ADE7E}"/>
              </a:ext>
            </a:extLst>
          </p:cNvPr>
          <p:cNvSpPr/>
          <p:nvPr/>
        </p:nvSpPr>
        <p:spPr>
          <a:xfrm rot="60000">
            <a:off x="3635636" y="2776971"/>
            <a:ext cx="83951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EB7D8519-A369-6E84-E50D-FD1FC25545E6}"/>
              </a:ext>
            </a:extLst>
          </p:cNvPr>
          <p:cNvSpPr/>
          <p:nvPr/>
        </p:nvSpPr>
        <p:spPr>
          <a:xfrm rot="60000">
            <a:off x="6095615" y="2776971"/>
            <a:ext cx="101581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167F0E55-3404-8C03-252B-227095F77E4D}"/>
              </a:ext>
            </a:extLst>
          </p:cNvPr>
          <p:cNvSpPr/>
          <p:nvPr/>
        </p:nvSpPr>
        <p:spPr>
          <a:xfrm rot="60000">
            <a:off x="3027621" y="3154961"/>
            <a:ext cx="76319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9B3AA5D-31AE-9BCD-FB85-4F0EE2A2D8C1}"/>
              </a:ext>
            </a:extLst>
          </p:cNvPr>
          <p:cNvSpPr/>
          <p:nvPr/>
        </p:nvSpPr>
        <p:spPr>
          <a:xfrm rot="60000">
            <a:off x="5474368" y="3160629"/>
            <a:ext cx="83951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51335269-56AC-72F1-3391-0BA59DE74CE0}"/>
              </a:ext>
            </a:extLst>
          </p:cNvPr>
          <p:cNvSpPr/>
          <p:nvPr/>
        </p:nvSpPr>
        <p:spPr>
          <a:xfrm rot="60000">
            <a:off x="1311943" y="3532568"/>
            <a:ext cx="83951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9" name="TextBox 8">
            <a:extLst>
              <a:ext uri="{FF2B5EF4-FFF2-40B4-BE49-F238E27FC236}">
                <a16:creationId xmlns:a16="http://schemas.microsoft.com/office/drawing/2014/main" id="{B2A0C2D3-3E18-27A1-39F7-8C12E677457F}"/>
              </a:ext>
            </a:extLst>
          </p:cNvPr>
          <p:cNvSpPr txBox="1"/>
          <p:nvPr/>
        </p:nvSpPr>
        <p:spPr>
          <a:xfrm>
            <a:off x="4990972" y="1652161"/>
            <a:ext cx="3624517" cy="1496143"/>
          </a:xfrm>
          <a:prstGeom prst="rect">
            <a:avLst/>
          </a:prstGeom>
          <a:solidFill>
            <a:srgbClr val="255FE1"/>
          </a:solidFill>
        </p:spPr>
        <p:txBody>
          <a:bodyPr wrap="square" tIns="137160" bIns="0" rtlCol="0">
            <a:noAutofit/>
          </a:bodyPr>
          <a:lstStyle/>
          <a:p>
            <a:pPr algn="ctr">
              <a:lnSpc>
                <a:spcPts val="33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a:t>
            </a:r>
            <a:b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methods </a:t>
            </a:r>
            <a:b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were inexplicable.</a:t>
            </a:r>
          </a:p>
          <a:p>
            <a:pPr algn="ctr">
              <a:lnSpc>
                <a:spcPts val="33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p>
        </p:txBody>
      </p:sp>
      <p:sp>
        <p:nvSpPr>
          <p:cNvPr id="10" name="TextBox 9">
            <a:extLst>
              <a:ext uri="{FF2B5EF4-FFF2-40B4-BE49-F238E27FC236}">
                <a16:creationId xmlns:a16="http://schemas.microsoft.com/office/drawing/2014/main" id="{B2DD27C5-2636-810B-7927-D29898A16D10}"/>
              </a:ext>
            </a:extLst>
          </p:cNvPr>
          <p:cNvSpPr txBox="1"/>
          <p:nvPr/>
        </p:nvSpPr>
        <p:spPr>
          <a:xfrm>
            <a:off x="528513" y="1652161"/>
            <a:ext cx="3624517" cy="1496141"/>
          </a:xfrm>
          <a:prstGeom prst="rect">
            <a:avLst/>
          </a:prstGeom>
          <a:solidFill>
            <a:srgbClr val="255FE1"/>
          </a:solidFill>
        </p:spPr>
        <p:txBody>
          <a:bodyPr wrap="square" tIns="137160" bIns="0" rtlCol="0">
            <a:noAutofit/>
          </a:bodyPr>
          <a:lstStyle/>
          <a:p>
            <a:pPr algn="ctr">
              <a:lnSpc>
                <a:spcPts val="33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John’s </a:t>
            </a:r>
            <a:b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circumstances </a:t>
            </a:r>
            <a:b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were difficult.</a:t>
            </a:r>
          </a:p>
          <a:p>
            <a:pPr algn="ctr">
              <a:lnSpc>
                <a:spcPts val="33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p>
        </p:txBody>
      </p:sp>
    </p:spTree>
    <p:extLst>
      <p:ext uri="{BB962C8B-B14F-4D97-AF65-F5344CB8AC3E}">
        <p14:creationId xmlns:p14="http://schemas.microsoft.com/office/powerpoint/2010/main" val="3476128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1" grpId="0"/>
      <p:bldP spid="14" grpId="0" animBg="1"/>
      <p:bldP spid="15" grpId="0" animBg="1"/>
      <p:bldP spid="16" grpId="0" animBg="1"/>
      <p:bldP spid="17" grpId="0" animBg="1"/>
      <p:bldP spid="18" grpId="0" animBg="1"/>
      <p:bldP spid="19" grpId="0" animBg="1"/>
      <p:bldP spid="20" grpId="0"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5" name="TextBox 4">
            <a:extLst>
              <a:ext uri="{FF2B5EF4-FFF2-40B4-BE49-F238E27FC236}">
                <a16:creationId xmlns:a16="http://schemas.microsoft.com/office/drawing/2014/main" id="{468C5B9A-7E49-2B29-2869-DF5ACE7961FB}"/>
              </a:ext>
            </a:extLst>
          </p:cNvPr>
          <p:cNvSpPr txBox="1"/>
          <p:nvPr/>
        </p:nvSpPr>
        <p:spPr>
          <a:xfrm>
            <a:off x="152400" y="434736"/>
            <a:ext cx="9215119" cy="940904"/>
          </a:xfrm>
          <a:prstGeom prst="rect">
            <a:avLst/>
          </a:prstGeom>
          <a:noFill/>
          <a:effectLst/>
        </p:spPr>
        <p:txBody>
          <a:bodyPr wrap="square" tIns="91440" bIns="0" rtlCol="0">
            <a:noAutofit/>
          </a:bodyPr>
          <a:lstStyle/>
          <a:p>
            <a:pPr>
              <a:lnSpc>
                <a:spcPts val="3400"/>
              </a:lnSpc>
            </a:pPr>
            <a:r>
              <a:rPr lang="en-US" sz="4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THE PHARISEES</a:t>
            </a:r>
            <a:endPar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endParaRPr>
          </a:p>
          <a:p>
            <a:pPr>
              <a:lnSpc>
                <a:spcPts val="3400"/>
              </a:lnSpc>
            </a:pPr>
            <a:r>
              <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JESUS SEES YOU WHEN YOU’RE PLAYING GAMES</a:t>
            </a:r>
          </a:p>
        </p:txBody>
      </p:sp>
      <p:sp>
        <p:nvSpPr>
          <p:cNvPr id="6" name="TextBox 5">
            <a:extLst>
              <a:ext uri="{FF2B5EF4-FFF2-40B4-BE49-F238E27FC236}">
                <a16:creationId xmlns:a16="http://schemas.microsoft.com/office/drawing/2014/main" id="{E3DE2B08-EBEB-49F0-A2AD-C71BBD547D84}"/>
              </a:ext>
            </a:extLst>
          </p:cNvPr>
          <p:cNvSpPr txBox="1"/>
          <p:nvPr/>
        </p:nvSpPr>
        <p:spPr>
          <a:xfrm>
            <a:off x="477309" y="1718934"/>
            <a:ext cx="8200139" cy="2445891"/>
          </a:xfrm>
          <a:prstGeom prst="rect">
            <a:avLst/>
          </a:prstGeom>
          <a:noFill/>
        </p:spPr>
        <p:txBody>
          <a:bodyPr wrap="square" tIns="91440" bIns="0" rtlCol="0">
            <a:noAutofit/>
          </a:bodyPr>
          <a:lstStyle/>
          <a:p>
            <a:pPr marL="115888" indent="-115888"/>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“‘To what can I compare the people of this generation?’ Jesus asked. ‘How can I describe them? They are like children playing a game </a:t>
            </a:r>
            <a:b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in the public square. They complain to their friends, “We played wedding songs, and you didn’t dance, so we played funeral songs, </a:t>
            </a:r>
            <a:b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and you didn’t weep.”’”</a:t>
            </a: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7:31, 32</a:t>
            </a:r>
          </a:p>
        </p:txBody>
      </p:sp>
      <p:sp>
        <p:nvSpPr>
          <p:cNvPr id="7" name="Freeform: Shape 6">
            <a:extLst>
              <a:ext uri="{FF2B5EF4-FFF2-40B4-BE49-F238E27FC236}">
                <a16:creationId xmlns:a16="http://schemas.microsoft.com/office/drawing/2014/main" id="{FC8937FC-F784-054C-7CB3-B3E94F792B86}"/>
              </a:ext>
            </a:extLst>
          </p:cNvPr>
          <p:cNvSpPr/>
          <p:nvPr/>
        </p:nvSpPr>
        <p:spPr>
          <a:xfrm rot="60000">
            <a:off x="3923779" y="3615837"/>
            <a:ext cx="148725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8" name="Freeform: Shape 7">
            <a:extLst>
              <a:ext uri="{FF2B5EF4-FFF2-40B4-BE49-F238E27FC236}">
                <a16:creationId xmlns:a16="http://schemas.microsoft.com/office/drawing/2014/main" id="{2843FB20-A062-838C-9B03-E6B2F0E0F1A2}"/>
              </a:ext>
            </a:extLst>
          </p:cNvPr>
          <p:cNvSpPr/>
          <p:nvPr/>
        </p:nvSpPr>
        <p:spPr>
          <a:xfrm rot="60000">
            <a:off x="5174929" y="4003276"/>
            <a:ext cx="122913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Tree>
    <p:extLst>
      <p:ext uri="{BB962C8B-B14F-4D97-AF65-F5344CB8AC3E}">
        <p14:creationId xmlns:p14="http://schemas.microsoft.com/office/powerpoint/2010/main" val="33609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sp>
        <p:nvSpPr>
          <p:cNvPr id="12" name="TextBox 11">
            <a:extLst>
              <a:ext uri="{FF2B5EF4-FFF2-40B4-BE49-F238E27FC236}">
                <a16:creationId xmlns:a16="http://schemas.microsoft.com/office/drawing/2014/main" id="{7317AAAE-6936-D0BC-1E33-C34D2B3ADB4E}"/>
              </a:ext>
            </a:extLst>
          </p:cNvPr>
          <p:cNvSpPr txBox="1"/>
          <p:nvPr/>
        </p:nvSpPr>
        <p:spPr>
          <a:xfrm>
            <a:off x="440435" y="1644921"/>
            <a:ext cx="8264653" cy="2445891"/>
          </a:xfrm>
          <a:prstGeom prst="rect">
            <a:avLst/>
          </a:prstGeom>
          <a:noFill/>
        </p:spPr>
        <p:txBody>
          <a:bodyPr wrap="square" tIns="91440" bIns="0" rtlCol="0">
            <a:noAutofit/>
          </a:bodyPr>
          <a:lstStyle/>
          <a:p>
            <a:pPr marL="115888" indent="-115888"/>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 woman in that town who lived a sinful life learned that Jesus was eating at the Pharisee’s house, so she came there with an alabaster jar of perfume. As she stood behind him at his feet weeping, she began to wet his feet with her tears. Then she wiped them with her hair, kissed them and poured perfume on them.”</a:t>
            </a: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7:37, 38</a:t>
            </a:r>
          </a:p>
        </p:txBody>
      </p:sp>
      <p:sp>
        <p:nvSpPr>
          <p:cNvPr id="13" name="Freeform: Shape 12">
            <a:extLst>
              <a:ext uri="{FF2B5EF4-FFF2-40B4-BE49-F238E27FC236}">
                <a16:creationId xmlns:a16="http://schemas.microsoft.com/office/drawing/2014/main" id="{976B2358-8E80-FE94-04E2-DC3AB3BE88E7}"/>
              </a:ext>
            </a:extLst>
          </p:cNvPr>
          <p:cNvSpPr/>
          <p:nvPr/>
        </p:nvSpPr>
        <p:spPr>
          <a:xfrm rot="60000">
            <a:off x="604411" y="3552455"/>
            <a:ext cx="1487254"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9" name="TextBox 8">
            <a:extLst>
              <a:ext uri="{FF2B5EF4-FFF2-40B4-BE49-F238E27FC236}">
                <a16:creationId xmlns:a16="http://schemas.microsoft.com/office/drawing/2014/main" id="{7033520C-1AC2-8EF2-60AE-72BDB877A5A1}"/>
              </a:ext>
            </a:extLst>
          </p:cNvPr>
          <p:cNvSpPr txBox="1"/>
          <p:nvPr/>
        </p:nvSpPr>
        <p:spPr>
          <a:xfrm>
            <a:off x="152400" y="434736"/>
            <a:ext cx="9215119" cy="940904"/>
          </a:xfrm>
          <a:prstGeom prst="rect">
            <a:avLst/>
          </a:prstGeom>
          <a:noFill/>
          <a:effectLst/>
        </p:spPr>
        <p:txBody>
          <a:bodyPr wrap="square" tIns="91440" bIns="0" rtlCol="0">
            <a:noAutofit/>
          </a:bodyPr>
          <a:lstStyle/>
          <a:p>
            <a:pPr>
              <a:lnSpc>
                <a:spcPts val="3400"/>
              </a:lnSpc>
            </a:pPr>
            <a:r>
              <a:rPr lang="en-US" sz="4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SIMON THE PHARISEE</a:t>
            </a:r>
            <a:endPar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endParaRPr>
          </a:p>
          <a:p>
            <a:pPr>
              <a:lnSpc>
                <a:spcPts val="3400"/>
              </a:lnSpc>
            </a:pPr>
            <a:r>
              <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JESUS SEES YOU WHEN YOU’RE BROKEN</a:t>
            </a:r>
          </a:p>
        </p:txBody>
      </p:sp>
      <p:sp>
        <p:nvSpPr>
          <p:cNvPr id="10" name="TextBox 9">
            <a:extLst>
              <a:ext uri="{FF2B5EF4-FFF2-40B4-BE49-F238E27FC236}">
                <a16:creationId xmlns:a16="http://schemas.microsoft.com/office/drawing/2014/main" id="{F16B8129-FFDA-5EC4-BDC5-17064B0CD554}"/>
              </a:ext>
            </a:extLst>
          </p:cNvPr>
          <p:cNvSpPr txBox="1"/>
          <p:nvPr/>
        </p:nvSpPr>
        <p:spPr>
          <a:xfrm>
            <a:off x="624867" y="2022129"/>
            <a:ext cx="7876542" cy="2445891"/>
          </a:xfrm>
          <a:prstGeom prst="rect">
            <a:avLst/>
          </a:prstGeom>
          <a:noFill/>
        </p:spPr>
        <p:txBody>
          <a:bodyPr wrap="square" tIns="91440" bIns="0" rtlCol="0">
            <a:noAutofit/>
          </a:bodyPr>
          <a:lstStyle/>
          <a:p>
            <a:pPr marL="115888" indent="-115888"/>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“When one of the Pharisees invited Jesus </a:t>
            </a:r>
            <a:b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to have dinner with him, he went to the Pharisee’s house and reclined at the table.”</a:t>
            </a: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Luke 7:36</a:t>
            </a:r>
          </a:p>
        </p:txBody>
      </p:sp>
      <p:sp>
        <p:nvSpPr>
          <p:cNvPr id="11" name="Freeform: Shape 10">
            <a:extLst>
              <a:ext uri="{FF2B5EF4-FFF2-40B4-BE49-F238E27FC236}">
                <a16:creationId xmlns:a16="http://schemas.microsoft.com/office/drawing/2014/main" id="{B5A42EEA-948E-22AC-4BDE-1D12EA8C4E92}"/>
              </a:ext>
            </a:extLst>
          </p:cNvPr>
          <p:cNvSpPr/>
          <p:nvPr/>
        </p:nvSpPr>
        <p:spPr>
          <a:xfrm>
            <a:off x="5143341" y="2008402"/>
            <a:ext cx="2634762"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Tree>
    <p:extLst>
      <p:ext uri="{BB962C8B-B14F-4D97-AF65-F5344CB8AC3E}">
        <p14:creationId xmlns:p14="http://schemas.microsoft.com/office/powerpoint/2010/main" val="337268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9" grpId="0"/>
      <p:bldP spid="10" grpId="0"/>
      <p:bldP spid="10" grpId="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5" name="TextBox 4">
            <a:extLst>
              <a:ext uri="{FF2B5EF4-FFF2-40B4-BE49-F238E27FC236}">
                <a16:creationId xmlns:a16="http://schemas.microsoft.com/office/drawing/2014/main" id="{FA2D3ACF-267D-CF5A-607D-9D36B2AC06FD}"/>
              </a:ext>
            </a:extLst>
          </p:cNvPr>
          <p:cNvSpPr txBox="1"/>
          <p:nvPr/>
        </p:nvSpPr>
        <p:spPr>
          <a:xfrm>
            <a:off x="152400" y="434736"/>
            <a:ext cx="9215119" cy="940904"/>
          </a:xfrm>
          <a:prstGeom prst="rect">
            <a:avLst/>
          </a:prstGeom>
          <a:noFill/>
          <a:effectLst/>
        </p:spPr>
        <p:txBody>
          <a:bodyPr wrap="square" tIns="91440" bIns="0" rtlCol="0">
            <a:noAutofit/>
          </a:bodyPr>
          <a:lstStyle/>
          <a:p>
            <a:pPr>
              <a:lnSpc>
                <a:spcPts val="3400"/>
              </a:lnSpc>
            </a:pPr>
            <a:r>
              <a:rPr lang="en-US" sz="4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SIMON THE PHARISEE</a:t>
            </a:r>
            <a:endPar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endParaRPr>
          </a:p>
          <a:p>
            <a:pPr>
              <a:lnSpc>
                <a:spcPts val="3400"/>
              </a:lnSpc>
            </a:pPr>
            <a:r>
              <a:rPr lang="en-US" sz="2800"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JESUS SEES YOU WHEN YOU’RE BROKEN</a:t>
            </a:r>
          </a:p>
        </p:txBody>
      </p:sp>
      <p:sp>
        <p:nvSpPr>
          <p:cNvPr id="6" name="TextBox 5">
            <a:extLst>
              <a:ext uri="{FF2B5EF4-FFF2-40B4-BE49-F238E27FC236}">
                <a16:creationId xmlns:a16="http://schemas.microsoft.com/office/drawing/2014/main" id="{47AB3A2E-ABDE-F409-6DD7-3D37C283A024}"/>
              </a:ext>
            </a:extLst>
          </p:cNvPr>
          <p:cNvSpPr txBox="1"/>
          <p:nvPr/>
        </p:nvSpPr>
        <p:spPr>
          <a:xfrm>
            <a:off x="732916" y="1939479"/>
            <a:ext cx="7678168" cy="1270677"/>
          </a:xfrm>
          <a:prstGeom prst="rect">
            <a:avLst/>
          </a:prstGeom>
          <a:noFill/>
        </p:spPr>
        <p:txBody>
          <a:bodyPr wrap="square" tIns="91440" bIns="0" rtlCol="0">
            <a:noAutofit/>
          </a:bodyPr>
          <a:lstStyle/>
          <a:p>
            <a:pPr marL="115888" indent="-115888"/>
            <a:r>
              <a:rPr lang="en-US" sz="25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“Then he turned toward the woman and said to Simon, ‘Do you see this woman?’”</a:t>
            </a:r>
            <a:r>
              <a:rPr lang="en-US" sz="25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500" b="1" dirty="0">
                <a:solidFill>
                  <a:srgbClr val="255FE1"/>
                </a:solidFill>
                <a:effectLst>
                  <a:glow rad="88900">
                    <a:srgbClr val="FFFFFF"/>
                  </a:glow>
                </a:effectLst>
                <a:latin typeface="Poppins Light" panose="00000400000000000000" pitchFamily="50" charset="0"/>
                <a:cs typeface="Poppins Light" panose="00000400000000000000" pitchFamily="50" charset="0"/>
              </a:rPr>
              <a:t>	Luke 7:44</a:t>
            </a:r>
          </a:p>
        </p:txBody>
      </p:sp>
      <p:sp>
        <p:nvSpPr>
          <p:cNvPr id="7" name="Freeform: Shape 6">
            <a:extLst>
              <a:ext uri="{FF2B5EF4-FFF2-40B4-BE49-F238E27FC236}">
                <a16:creationId xmlns:a16="http://schemas.microsoft.com/office/drawing/2014/main" id="{5BCDBF9B-6563-5435-34C1-E8CBB071204B}"/>
              </a:ext>
            </a:extLst>
          </p:cNvPr>
          <p:cNvSpPr/>
          <p:nvPr/>
        </p:nvSpPr>
        <p:spPr>
          <a:xfrm>
            <a:off x="2643223" y="2711272"/>
            <a:ext cx="3857555"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noFill/>
          <a:ln w="38100" cap="rnd">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a:solidFill>
                <a:prstClr val="white"/>
              </a:solidFill>
              <a:latin typeface="Calibri" panose="020F0502020204030204"/>
            </a:endParaRPr>
          </a:p>
        </p:txBody>
      </p:sp>
      <p:sp>
        <p:nvSpPr>
          <p:cNvPr id="8" name="TextBox 7">
            <a:extLst>
              <a:ext uri="{FF2B5EF4-FFF2-40B4-BE49-F238E27FC236}">
                <a16:creationId xmlns:a16="http://schemas.microsoft.com/office/drawing/2014/main" id="{808D2D16-0038-26F5-C792-1B0043F29C97}"/>
              </a:ext>
            </a:extLst>
          </p:cNvPr>
          <p:cNvSpPr txBox="1"/>
          <p:nvPr/>
        </p:nvSpPr>
        <p:spPr>
          <a:xfrm>
            <a:off x="456542" y="1629700"/>
            <a:ext cx="3102057" cy="1698458"/>
          </a:xfrm>
          <a:prstGeom prst="rect">
            <a:avLst/>
          </a:prstGeom>
          <a:solidFill>
            <a:srgbClr val="25C129"/>
          </a:solidFill>
        </p:spPr>
        <p:txBody>
          <a:bodyPr wrap="square" tIns="182880" bIns="0" rtlCol="0">
            <a:noAutofit/>
          </a:bodyPr>
          <a:lstStyle/>
          <a:p>
            <a:pPr algn="ct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Simon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a:t>
            </a:r>
            <a:r>
              <a:rPr lang="en-US" sz="24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problem</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a:t>
            </a:r>
            <a:r>
              <a:rPr lang="en-US" sz="24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person</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a:r>
          </a:p>
        </p:txBody>
      </p:sp>
      <p:sp>
        <p:nvSpPr>
          <p:cNvPr id="14" name="TextBox 13">
            <a:extLst>
              <a:ext uri="{FF2B5EF4-FFF2-40B4-BE49-F238E27FC236}">
                <a16:creationId xmlns:a16="http://schemas.microsoft.com/office/drawing/2014/main" id="{BC61449C-B597-B0B7-1388-93317A7C0FCA}"/>
              </a:ext>
            </a:extLst>
          </p:cNvPr>
          <p:cNvSpPr txBox="1"/>
          <p:nvPr/>
        </p:nvSpPr>
        <p:spPr>
          <a:xfrm>
            <a:off x="3890412" y="1627639"/>
            <a:ext cx="3102057" cy="1698458"/>
          </a:xfrm>
          <a:prstGeom prst="rect">
            <a:avLst/>
          </a:prstGeom>
          <a:solidFill>
            <a:srgbClr val="25C129"/>
          </a:solidFill>
        </p:spPr>
        <p:txBody>
          <a:bodyPr wrap="square" tIns="182880" bIns="0" rtlCol="0">
            <a:noAutofit/>
          </a:bodyPr>
          <a:lstStyle/>
          <a:p>
            <a:pPr algn="ct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Simon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a:t>
            </a:r>
            <a:r>
              <a:rPr lang="en-US" sz="24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nuisance</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a:t>
            </a:r>
            <a:r>
              <a:rPr lang="en-US" sz="24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need</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a:r>
          </a:p>
        </p:txBody>
      </p:sp>
      <p:sp>
        <p:nvSpPr>
          <p:cNvPr id="15" name="TextBox 14">
            <a:extLst>
              <a:ext uri="{FF2B5EF4-FFF2-40B4-BE49-F238E27FC236}">
                <a16:creationId xmlns:a16="http://schemas.microsoft.com/office/drawing/2014/main" id="{AF9C887E-CD92-A591-BFD3-2FF1A91A529E}"/>
              </a:ext>
            </a:extLst>
          </p:cNvPr>
          <p:cNvSpPr txBox="1"/>
          <p:nvPr/>
        </p:nvSpPr>
        <p:spPr>
          <a:xfrm>
            <a:off x="456542" y="3674631"/>
            <a:ext cx="3102057" cy="1698458"/>
          </a:xfrm>
          <a:prstGeom prst="rect">
            <a:avLst/>
          </a:prstGeom>
          <a:solidFill>
            <a:srgbClr val="25C129"/>
          </a:solidFill>
        </p:spPr>
        <p:txBody>
          <a:bodyPr wrap="square" tIns="182880" bIns="0" rtlCol="0">
            <a:noAutofit/>
          </a:bodyPr>
          <a:lstStyle/>
          <a:p>
            <a:pPr algn="ct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Simon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spc="-15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 </a:t>
            </a:r>
            <a:r>
              <a:rPr lang="en-US" sz="2400" b="1" u="sng" spc="-15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situation to avoid</a:t>
            </a:r>
            <a:r>
              <a:rPr lang="en-US" sz="2400" b="1" spc="-15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saw an </a:t>
            </a:r>
            <a:r>
              <a:rPr lang="en-US" sz="2400" b="1" u="sng" spc="-150"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opportunity to help</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a:r>
          </a:p>
        </p:txBody>
      </p:sp>
      <p:sp>
        <p:nvSpPr>
          <p:cNvPr id="16" name="TextBox 15">
            <a:extLst>
              <a:ext uri="{FF2B5EF4-FFF2-40B4-BE49-F238E27FC236}">
                <a16:creationId xmlns:a16="http://schemas.microsoft.com/office/drawing/2014/main" id="{B8200D94-AF94-9A70-5662-70ECBBF5A112}"/>
              </a:ext>
            </a:extLst>
          </p:cNvPr>
          <p:cNvSpPr txBox="1"/>
          <p:nvPr/>
        </p:nvSpPr>
        <p:spPr>
          <a:xfrm>
            <a:off x="3890412" y="3672570"/>
            <a:ext cx="3102057" cy="1698458"/>
          </a:xfrm>
          <a:prstGeom prst="rect">
            <a:avLst/>
          </a:prstGeom>
          <a:solidFill>
            <a:srgbClr val="25C129"/>
          </a:solidFill>
        </p:spPr>
        <p:txBody>
          <a:bodyPr wrap="square" tIns="182880" bIns="0" rtlCol="0">
            <a:noAutofit/>
          </a:bodyPr>
          <a:lstStyle/>
          <a:p>
            <a:pPr algn="ct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Simon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her </a:t>
            </a:r>
            <a:r>
              <a:rPr lang="en-US" sz="24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weakness</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Jesus saw </a:t>
            </a:r>
            <a:b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her </a:t>
            </a:r>
            <a:r>
              <a:rPr lang="en-US" sz="2400" b="1" u="sng"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faith</a:t>
            </a:r>
            <a:r>
              <a:rPr lang="en-US" sz="24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a:r>
          </a:p>
        </p:txBody>
      </p:sp>
    </p:spTree>
    <p:extLst>
      <p:ext uri="{BB962C8B-B14F-4D97-AF65-F5344CB8AC3E}">
        <p14:creationId xmlns:p14="http://schemas.microsoft.com/office/powerpoint/2010/main" val="3216261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864</Words>
  <Application>Microsoft Office PowerPoint</Application>
  <PresentationFormat>On-screen Show (16:10)</PresentationFormat>
  <Paragraphs>45</Paragraphs>
  <Slides>11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Calibri</vt:lpstr>
      <vt:lpstr>Calibri Light</vt:lpstr>
      <vt:lpstr>Poppins</vt:lpstr>
      <vt:lpstr>Poppins Light</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hraettchurch@outlook.com</dc:creator>
  <cp:lastModifiedBy>Kori Harbaugh</cp:lastModifiedBy>
  <cp:revision>6</cp:revision>
  <dcterms:created xsi:type="dcterms:W3CDTF">2022-10-04T19:01:37Z</dcterms:created>
  <dcterms:modified xsi:type="dcterms:W3CDTF">2022-10-07T20:45:01Z</dcterms:modified>
</cp:coreProperties>
</file>