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56" r:id="rId6"/>
    <p:sldId id="258" r:id="rId7"/>
    <p:sldId id="257" r:id="rId8"/>
    <p:sldId id="260" r:id="rId9"/>
    <p:sldId id="264" r:id="rId10"/>
    <p:sldId id="265" r:id="rId11"/>
    <p:sldId id="266" r:id="rId12"/>
    <p:sldId id="267" r:id="rId13"/>
    <p:sldId id="268" r:id="rId14"/>
    <p:sldId id="270" r:id="rId15"/>
    <p:sldId id="262" r:id="rId16"/>
    <p:sldId id="261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80"/>
    <a:srgbClr val="E49684"/>
    <a:srgbClr val="DD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_odt_hyperlink" Type="http://schemas.openxmlformats.org/officeDocument/2006/relationships/hyperlink" Target="https://www.onlinedoctranslator.com/es/?utm_source=onlinedoctranslator&amp;utm_medium=pptx&amp;utm_campaign=attribution" TargetMode="External"/><Relationship Id="r_odt_logo" Type="http://schemas.openxmlformats.org/officeDocument/2006/relationships/image" Target="../media/odt_attribution_logo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Traducido del inglés al español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_odt_hyperlink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_odt_logo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APATÍA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3" y="1512572"/>
            <a:ext cx="3973627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 remedio claro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2C809-80DD-86DD-9A91-0C8E6F66B135}"/>
              </a:ext>
            </a:extLst>
          </p:cNvPr>
          <p:cNvSpPr txBox="1"/>
          <p:nvPr/>
        </p:nvSpPr>
        <p:spPr>
          <a:xfrm>
            <a:off x="886611" y="2639137"/>
            <a:ext cx="6748629" cy="133882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“Sin embargo, tengo esto contra ti,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que has dejado tu primer amor. Recuerda…"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endParaRPr lang="en-US" sz="2600" b="1" dirty="0">
              <a:solidFill>
                <a:srgbClr val="255FE1"/>
              </a:solidFill>
              <a:effectLst>
                <a:glow rad="88900">
                  <a:srgbClr val="FFFFFF"/>
                </a:glo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788772-E0D4-AA48-0955-E73B083BB1B6}"/>
              </a:ext>
            </a:extLst>
          </p:cNvPr>
          <p:cNvSpPr/>
          <p:nvPr/>
        </p:nvSpPr>
        <p:spPr>
          <a:xfrm>
            <a:off x="972683" y="3839027"/>
            <a:ext cx="2110429" cy="50213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4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C961B-07C4-C1E7-1D23-0D0BB602A2F6}"/>
              </a:ext>
            </a:extLst>
          </p:cNvPr>
          <p:cNvSpPr txBox="1"/>
          <p:nvPr/>
        </p:nvSpPr>
        <p:spPr>
          <a:xfrm>
            <a:off x="-1" y="3851535"/>
            <a:ext cx="6162262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RETO DE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</a:t>
            </a:r>
            <a:r>
              <a:rPr lang="en-US" sz="3800" b="1" baseline="300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DAKOTA DEL NORTE</a:t>
            </a: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GENERACIÓN 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BB365-B7CC-C153-9680-C88978126B88}"/>
              </a:ext>
            </a:extLst>
          </p:cNvPr>
          <p:cNvSpPr txBox="1"/>
          <p:nvPr/>
        </p:nvSpPr>
        <p:spPr>
          <a:xfrm>
            <a:off x="301337" y="368884"/>
            <a:ext cx="5304334" cy="605280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137160" bIns="0" rtlCol="0">
            <a:noAutofit/>
          </a:bodyPr>
          <a:lstStyle/>
          <a:p>
            <a:pPr marL="111125" marR="0" lvl="0" indent="-111125" algn="l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uLnTx/>
                <a:uFillTx/>
                <a:latin typeface="Poppins Light" panose="00000400000000000000" pitchFamily="50" charset="0"/>
                <a:ea typeface="+mn-ea"/>
                <a:cs typeface="Poppins Light" panose="00000400000000000000" pitchFamily="50" charset="0"/>
              </a:rPr>
              <a:t>“Dios no tiene nietos”.</a:t>
            </a:r>
          </a:p>
          <a:p>
            <a:pPr marL="0" marR="0" lvl="0" indent="0" algn="l" defTabSz="4572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C961B-07C4-C1E7-1D23-0D0BB602A2F6}"/>
              </a:ext>
            </a:extLst>
          </p:cNvPr>
          <p:cNvSpPr txBox="1"/>
          <p:nvPr/>
        </p:nvSpPr>
        <p:spPr>
          <a:xfrm>
            <a:off x="-1" y="3851535"/>
            <a:ext cx="6162262" cy="1162044"/>
          </a:xfrm>
          <a:prstGeom prst="rect">
            <a:avLst/>
          </a:prstGeom>
          <a:gradFill flip="none" rotWithShape="1">
            <a:gsLst>
              <a:gs pos="50000">
                <a:srgbClr val="3C70E4"/>
              </a:gs>
              <a:gs pos="0">
                <a:srgbClr val="255FE1"/>
              </a:gs>
              <a:gs pos="100000">
                <a:srgbClr val="255FE1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RETO DE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</a:t>
            </a:r>
            <a:r>
              <a:rPr lang="en-US" sz="3800" b="1" baseline="300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DAKOTA DEL NORTE</a:t>
            </a: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GENERACIÓN 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2130F-F88A-31CF-BDBF-62193D95B865}"/>
              </a:ext>
            </a:extLst>
          </p:cNvPr>
          <p:cNvSpPr txBox="1"/>
          <p:nvPr/>
        </p:nvSpPr>
        <p:spPr>
          <a:xfrm>
            <a:off x="397565" y="3726953"/>
            <a:ext cx="6416703" cy="1869440"/>
          </a:xfrm>
          <a:prstGeom prst="rect">
            <a:avLst/>
          </a:prstGeom>
          <a:solidFill>
            <a:srgbClr val="DDE9FA"/>
          </a:solidFill>
          <a:ln w="2857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1125" indent="-111125" rtl="0" algn="l">
              <a:lnSpc>
                <a:spcPts val="28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“Acordaos de los que os gobiernan,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que han hablado la palabra de Dios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 ti, cuya fe sigue, considerando</a:t>
            </a:r>
          </a:p>
          <a:p>
            <a:pPr marL="111125" indent="-111125" rtl="0" algn="l">
              <a:lnSpc>
                <a:spcPts val="28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el resultado de su conducta”.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Hebreos 13:7</a:t>
            </a:r>
          </a:p>
          <a:p>
            <a:pPr rtl="0" algn="l">
              <a:lnSpc>
                <a:spcPts val="2800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B76D29DA-00DF-02AE-C4B5-1750EED8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5" name="Picture 4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25576794-C19C-2861-824D-7A84C4C22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3"/>
          <a:stretch/>
        </p:blipFill>
        <p:spPr>
          <a:xfrm>
            <a:off x="0" y="4452730"/>
            <a:ext cx="9144000" cy="1262270"/>
          </a:xfrm>
          <a:prstGeom prst="rect">
            <a:avLst/>
          </a:prstGeom>
        </p:spPr>
      </p:pic>
      <p:pic>
        <p:nvPicPr>
          <p:cNvPr id="7" name="Picture 6" descr="A picture containing dark  Description automatically generated">
            <a:extLst>
              <a:ext uri="{FF2B5EF4-FFF2-40B4-BE49-F238E27FC236}">
                <a16:creationId xmlns:a16="http://schemas.microsoft.com/office/drawing/2014/main" id="{92FA7934-A42D-43AD-C223-7B02A2480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5" t="62887"/>
          <a:stretch/>
        </p:blipFill>
        <p:spPr>
          <a:xfrm>
            <a:off x="5526156" y="3593990"/>
            <a:ext cx="3617843" cy="21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0501"/>
      </p:ext>
    </p:extLst>
  </p:cSld>
  <p:clrMapOvr>
    <a:masterClrMapping/>
  </p:clrMapOvr>
  <p:transition advClick="0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DUDA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4" y="1512572"/>
            <a:ext cx="4705146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 cuestión de confianza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112C-3542-9A31-2AF6-B051470501BE}"/>
              </a:ext>
            </a:extLst>
          </p:cNvPr>
          <p:cNvSpPr txBox="1"/>
          <p:nvPr/>
        </p:nvSpPr>
        <p:spPr>
          <a:xfrm>
            <a:off x="1027744" y="2643078"/>
            <a:ext cx="7074635" cy="84834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“Retén la confianza de nuestra esperanza…”</a:t>
            </a:r>
            <a:b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3:6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0FABF-F5A8-BFC7-CA0A-06D858C40A67}"/>
              </a:ext>
            </a:extLst>
          </p:cNvPr>
          <p:cNvSpPr/>
          <p:nvPr/>
        </p:nvSpPr>
        <p:spPr>
          <a:xfrm rot="60000">
            <a:off x="3551158" y="3037134"/>
            <a:ext cx="1918572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56665-5731-974A-008C-61930C83BBBA}"/>
              </a:ext>
            </a:extLst>
          </p:cNvPr>
          <p:cNvSpPr txBox="1"/>
          <p:nvPr/>
        </p:nvSpPr>
        <p:spPr>
          <a:xfrm>
            <a:off x="1291460" y="2643931"/>
            <a:ext cx="6580329" cy="84834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“Acerquémonos con confianza a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trono de la gracia…”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3:6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4B3C5D-E1E2-FD53-CA08-18E25682EC01}"/>
              </a:ext>
            </a:extLst>
          </p:cNvPr>
          <p:cNvSpPr/>
          <p:nvPr/>
        </p:nvSpPr>
        <p:spPr>
          <a:xfrm rot="60000">
            <a:off x="4503257" y="3049759"/>
            <a:ext cx="1918572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3DED-9E2C-9A17-0261-F577CFCFEE18}"/>
              </a:ext>
            </a:extLst>
          </p:cNvPr>
          <p:cNvSpPr txBox="1"/>
          <p:nvPr/>
        </p:nvSpPr>
        <p:spPr>
          <a:xfrm>
            <a:off x="1280162" y="2638205"/>
            <a:ext cx="6580329" cy="84834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“No deseches tu confianza…”</a:t>
            </a: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10:35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684BFF-8C47-ED67-1B23-0BF1F39CC194}"/>
              </a:ext>
            </a:extLst>
          </p:cNvPr>
          <p:cNvSpPr/>
          <p:nvPr/>
        </p:nvSpPr>
        <p:spPr>
          <a:xfrm>
            <a:off x="4494701" y="3031564"/>
            <a:ext cx="308987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60BA0-C413-F2D2-D8E6-6A3FAA5F2543}"/>
              </a:ext>
            </a:extLst>
          </p:cNvPr>
          <p:cNvSpPr txBox="1"/>
          <p:nvPr/>
        </p:nvSpPr>
        <p:spPr>
          <a:xfrm>
            <a:off x="4510444" y="2633332"/>
            <a:ext cx="1000537" cy="53593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schemeClr val="accent5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DUDA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4" y="1512572"/>
            <a:ext cx="3798697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 cuestión de 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112C-3542-9A31-2AF6-B051470501BE}"/>
              </a:ext>
            </a:extLst>
          </p:cNvPr>
          <p:cNvSpPr txBox="1"/>
          <p:nvPr/>
        </p:nvSpPr>
        <p:spPr>
          <a:xfrm>
            <a:off x="860769" y="2327669"/>
            <a:ext cx="7416541" cy="2962592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“Dios, que en otro tiempo y de diversas maneras habló en otro tiempo a los padres</a:t>
            </a:r>
            <a:b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 los profetas, en estos postreros días nos ha hablado por el Hijo, a quien constituyó heredero de todo, y por quien asimismo hizo el mundo.”</a:t>
            </a:r>
            <a:b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6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1:1, 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0FABF-F5A8-BFC7-CA0A-06D858C40A67}"/>
              </a:ext>
            </a:extLst>
          </p:cNvPr>
          <p:cNvSpPr/>
          <p:nvPr/>
        </p:nvSpPr>
        <p:spPr>
          <a:xfrm>
            <a:off x="1033671" y="3891350"/>
            <a:ext cx="411262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347B7-144E-3388-BFE9-064DFCE5B7A6}"/>
              </a:ext>
            </a:extLst>
          </p:cNvPr>
          <p:cNvSpPr txBox="1"/>
          <p:nvPr/>
        </p:nvSpPr>
        <p:spPr>
          <a:xfrm>
            <a:off x="2753207" y="3517142"/>
            <a:ext cx="1000537" cy="53593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600" b="1" dirty="0">
                <a:solidFill>
                  <a:schemeClr val="accent5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nosotros</a:t>
            </a:r>
          </a:p>
        </p:txBody>
      </p:sp>
    </p:spTree>
    <p:extLst>
      <p:ext uri="{BB962C8B-B14F-4D97-AF65-F5344CB8AC3E}">
        <p14:creationId xmlns:p14="http://schemas.microsoft.com/office/powerpoint/2010/main" val="30688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ORGULLO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4" y="1512572"/>
            <a:ext cx="4061090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Podemos hacerlo mejor…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112C-3542-9A31-2AF6-B051470501BE}"/>
              </a:ext>
            </a:extLst>
          </p:cNvPr>
          <p:cNvSpPr txBox="1"/>
          <p:nvPr/>
        </p:nvSpPr>
        <p:spPr>
          <a:xfrm>
            <a:off x="330991" y="2355183"/>
            <a:ext cx="8482018" cy="287721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“Por lo tanto, dejando la discusión de los principios elementales de Cristo, pasemos a la perfección,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echar de nuevo el fundamento del arrepentimiento de obras muertas y de la fe en Dios, de la doctrina de los bautismos, de la imposición de manos, de</a:t>
            </a:r>
            <a:r>
              <a:rPr lang="en-US" sz="2400" b="1" spc="-1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resurrección de los muertos y del juicio eterno.”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6:1,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3DED-9E2C-9A17-0261-F577CFCFEE18}"/>
              </a:ext>
            </a:extLst>
          </p:cNvPr>
          <p:cNvSpPr txBox="1"/>
          <p:nvPr/>
        </p:nvSpPr>
        <p:spPr>
          <a:xfrm>
            <a:off x="481913" y="2559059"/>
            <a:ext cx="8180173" cy="207390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“Este pueblo se me acerca con la boca y me honra con los labios, pero su corazón está lejos de mí. Y en vano me honran, enseñando como doctrinas mandamientos de hombres.”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Mateo 15:8, 9</a:t>
            </a:r>
          </a:p>
        </p:txBody>
      </p:sp>
    </p:spTree>
    <p:extLst>
      <p:ext uri="{BB962C8B-B14F-4D97-AF65-F5344CB8AC3E}">
        <p14:creationId xmlns:p14="http://schemas.microsoft.com/office/powerpoint/2010/main" val="18467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9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ORGULLO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4" y="1512572"/>
            <a:ext cx="4061090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Tenemos una opción…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C3FFB-3BEB-7D9E-4F1C-D3B3080C8B73}"/>
              </a:ext>
            </a:extLst>
          </p:cNvPr>
          <p:cNvSpPr txBox="1"/>
          <p:nvPr/>
        </p:nvSpPr>
        <p:spPr>
          <a:xfrm>
            <a:off x="908475" y="2181509"/>
            <a:ext cx="7591469" cy="53593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457200" indent="-457200" rt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Biblia es un libro más.</a:t>
            </a:r>
          </a:p>
          <a:p>
            <a:pPr marL="457200" indent="-457200" rt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Biblia es una línea de cafetería.</a:t>
            </a:r>
          </a:p>
          <a:p>
            <a:pPr marL="457200" indent="-457200" rtl="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3025B9"/>
                </a:solidFill>
                <a:effectLst>
                  <a:glow rad="88900">
                    <a:srgbClr val="FDFAF1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Biblia es la palabra inspirada de Dios.</a:t>
            </a:r>
          </a:p>
        </p:txBody>
      </p:sp>
    </p:spTree>
    <p:extLst>
      <p:ext uri="{BB962C8B-B14F-4D97-AF65-F5344CB8AC3E}">
        <p14:creationId xmlns:p14="http://schemas.microsoft.com/office/powerpoint/2010/main" val="1580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ORGULLO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3" y="1512572"/>
            <a:ext cx="4784659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veces olvidamos…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04675-2732-AAB7-3323-6B93CC45339F}"/>
              </a:ext>
            </a:extLst>
          </p:cNvPr>
          <p:cNvSpPr txBox="1"/>
          <p:nvPr/>
        </p:nvSpPr>
        <p:spPr>
          <a:xfrm>
            <a:off x="1052333" y="2330141"/>
            <a:ext cx="5364369" cy="1156404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Muchas veces queremos</a:t>
            </a:r>
            <a:r>
              <a:rPr lang="en-US" sz="2600" b="1" dirty="0">
                <a:solidFill>
                  <a:srgbClr val="FFEB80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sentir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mejor, Dios quiere que</a:t>
            </a:r>
            <a:r>
              <a:rPr lang="en-US" sz="2600" b="1" dirty="0">
                <a:solidFill>
                  <a:srgbClr val="FFEB80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ser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mejor.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17406-69E5-A8DC-27A3-D8659ED7DCEF}"/>
              </a:ext>
            </a:extLst>
          </p:cNvPr>
          <p:cNvSpPr txBox="1"/>
          <p:nvPr/>
        </p:nvSpPr>
        <p:spPr>
          <a:xfrm>
            <a:off x="1052332" y="3695604"/>
            <a:ext cx="5364369" cy="1156404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600" b="1" spc="-15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menudo queremos que Dios</a:t>
            </a:r>
            <a:r>
              <a:rPr lang="en-US" sz="2600" b="1" spc="-150" dirty="0">
                <a:solidFill>
                  <a:srgbClr val="FFEB80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bendecir</a:t>
            </a:r>
            <a:r>
              <a:rPr lang="en-US" sz="2600" b="1" spc="-15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nosotros,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 quiere</a:t>
            </a:r>
            <a:r>
              <a:rPr lang="en-US" sz="2600" b="1" dirty="0">
                <a:solidFill>
                  <a:srgbClr val="FFEB80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cambio</a:t>
            </a: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nosotros.</a:t>
            </a:r>
          </a:p>
        </p:txBody>
      </p:sp>
    </p:spTree>
    <p:extLst>
      <p:ext uri="{BB962C8B-B14F-4D97-AF65-F5344CB8AC3E}">
        <p14:creationId xmlns:p14="http://schemas.microsoft.com/office/powerpoint/2010/main" val="41203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68112C-3542-9A31-2AF6-B051470501BE}"/>
              </a:ext>
            </a:extLst>
          </p:cNvPr>
          <p:cNvSpPr txBox="1"/>
          <p:nvPr/>
        </p:nvSpPr>
        <p:spPr>
          <a:xfrm>
            <a:off x="559085" y="2387126"/>
            <a:ext cx="8025830" cy="227777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“Mirad, hermanos, que no haya en ninguno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 vosotros un corazón malo e incrédulo que se aparta del Dios vivo. Pero anímense unos a otros día tras día, mientras todavía se llame 'Hoy',</a:t>
            </a:r>
          </a:p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para que ninguno de vosotros se endurezca por el engaño del pecado.</a:t>
            </a:r>
            <a:r>
              <a:rPr lang="en-US" sz="2400" b="1" spc="-1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3:12,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FBEDA-1D00-6505-6D01-64E9A3478AE6}"/>
              </a:ext>
            </a:extLst>
          </p:cNvPr>
          <p:cNvSpPr txBox="1"/>
          <p:nvPr/>
        </p:nvSpPr>
        <p:spPr>
          <a:xfrm>
            <a:off x="548640" y="2679268"/>
            <a:ext cx="7873430" cy="131988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“Hagamos, pues, todos los esfuerzos posibles para entrar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ese descanso, para que nadie perezca siguiendo su ejemplo de desobediencia.</a:t>
            </a:r>
            <a:r>
              <a:rPr lang="en-US" sz="2400" b="1" spc="-1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4:11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3DED-9E2C-9A17-0261-F577CFCFEE18}"/>
              </a:ext>
            </a:extLst>
          </p:cNvPr>
          <p:cNvSpPr txBox="1"/>
          <p:nvPr/>
        </p:nvSpPr>
        <p:spPr>
          <a:xfrm>
            <a:off x="559085" y="2381320"/>
            <a:ext cx="7428000" cy="227777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rtl="0" algn="l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“Y deseamos que cada uno de vosotros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mostrar la misma diligencia para realizar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plena seguridad de la esperanza hasta el final,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para que no seáis perezosos, sino imitadores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 los que por la fe y la paciencia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heredar las promesas.”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Hebreos 6:11,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EF51C-44C6-70C1-62DC-A3BA1922C4FD}"/>
              </a:ext>
            </a:extLst>
          </p:cNvPr>
          <p:cNvSpPr txBox="1"/>
          <p:nvPr/>
        </p:nvSpPr>
        <p:spPr>
          <a:xfrm>
            <a:off x="184907" y="231536"/>
            <a:ext cx="9022080" cy="670560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rtl="0" algn="l"/>
            <a:r>
              <a:rPr lang="en-US" sz="47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APATÍA ESPIRITUAL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3E3BF-ABE4-0833-0400-86F6F7833564}"/>
              </a:ext>
            </a:extLst>
          </p:cNvPr>
          <p:cNvSpPr txBox="1"/>
          <p:nvPr/>
        </p:nvSpPr>
        <p:spPr>
          <a:xfrm>
            <a:off x="598373" y="1512572"/>
            <a:ext cx="4466607" cy="535939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 tema constante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4B5E0C-A660-2F72-E342-66032A577D34}"/>
              </a:ext>
            </a:extLst>
          </p:cNvPr>
          <p:cNvSpPr/>
          <p:nvPr/>
        </p:nvSpPr>
        <p:spPr>
          <a:xfrm>
            <a:off x="3431974" y="3057722"/>
            <a:ext cx="2808981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9917A3-63DA-C294-2F0D-2C2FB6CFACB0}"/>
              </a:ext>
            </a:extLst>
          </p:cNvPr>
          <p:cNvSpPr/>
          <p:nvPr/>
        </p:nvSpPr>
        <p:spPr>
          <a:xfrm>
            <a:off x="690398" y="3121172"/>
            <a:ext cx="4112629" cy="50213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83E91B-8BBD-77E2-84DD-4ECBE7F0F47C}"/>
              </a:ext>
            </a:extLst>
          </p:cNvPr>
          <p:cNvSpPr/>
          <p:nvPr/>
        </p:nvSpPr>
        <p:spPr>
          <a:xfrm>
            <a:off x="775756" y="2769959"/>
            <a:ext cx="308987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66AB3B-5532-8AB5-380A-5AA4A6B9B483}"/>
              </a:ext>
            </a:extLst>
          </p:cNvPr>
          <p:cNvSpPr/>
          <p:nvPr/>
        </p:nvSpPr>
        <p:spPr>
          <a:xfrm>
            <a:off x="4572301" y="3479494"/>
            <a:ext cx="3738754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E679E01-70E5-8166-6419-CA264C3D21B2}"/>
              </a:ext>
            </a:extLst>
          </p:cNvPr>
          <p:cNvSpPr/>
          <p:nvPr/>
        </p:nvSpPr>
        <p:spPr>
          <a:xfrm>
            <a:off x="3171204" y="3838027"/>
            <a:ext cx="2553619" cy="50213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13" grpId="0"/>
      <p:bldP spid="6" grpId="0"/>
      <p:bldP spid="7" grpId="0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600</Words>
  <Application>Microsoft Office PowerPoint</Application>
  <PresentationFormat>On-screen Show (16:10)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Kori Harbaugh</cp:lastModifiedBy>
  <cp:revision>28</cp:revision>
  <dcterms:created xsi:type="dcterms:W3CDTF">2022-10-04T19:01:37Z</dcterms:created>
  <dcterms:modified xsi:type="dcterms:W3CDTF">2022-10-07T14:52:35Z</dcterms:modified>
</cp:coreProperties>
</file>