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4" r:id="rId4"/>
    <p:sldMasterId id="2147483706" r:id="rId5"/>
  </p:sldMasterIdLst>
  <p:sldIdLst>
    <p:sldId id="256" r:id="rId6"/>
    <p:sldId id="258" r:id="rId7"/>
    <p:sldId id="257" r:id="rId8"/>
    <p:sldId id="260" r:id="rId9"/>
    <p:sldId id="264" r:id="rId10"/>
    <p:sldId id="265" r:id="rId11"/>
    <p:sldId id="266" r:id="rId12"/>
    <p:sldId id="267" r:id="rId13"/>
    <p:sldId id="268" r:id="rId14"/>
    <p:sldId id="270" r:id="rId15"/>
    <p:sldId id="262" r:id="rId16"/>
    <p:sldId id="261"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80"/>
    <a:srgbClr val="E49684"/>
    <a:srgbClr val="DDE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0" d="100"/>
          <a:sy n="150" d="100"/>
        </p:scale>
        <p:origin x="4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6143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10159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11595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9F563-F056-4AB3-91B2-49A871399F3D}"/>
              </a:ext>
            </a:extLst>
          </p:cNvPr>
          <p:cNvSpPr>
            <a:spLocks noGrp="1"/>
          </p:cNvSpPr>
          <p:nvPr>
            <p:ph type="dt" sz="half" idx="10"/>
          </p:nvPr>
        </p:nvSpPr>
        <p:spPr>
          <a:xfrm>
            <a:off x="628650" y="5297488"/>
            <a:ext cx="2057400" cy="303212"/>
          </a:xfrm>
          <a:prstGeom prst="rect">
            <a:avLst/>
          </a:prstGeom>
        </p:spPr>
        <p:txBody>
          <a:bodyPr/>
          <a:lstStyle/>
          <a:p>
            <a:fld id="{7A956727-AE85-4A55-AD02-51957D8597C4}" type="datetimeFigureOut">
              <a:rPr lang="en-US" smtClean="0"/>
              <a:t>10/7/2022</a:t>
            </a:fld>
            <a:endParaRPr lang="en-US"/>
          </a:p>
        </p:txBody>
      </p:sp>
      <p:sp>
        <p:nvSpPr>
          <p:cNvPr id="3" name="Footer Placeholder 2">
            <a:extLst>
              <a:ext uri="{FF2B5EF4-FFF2-40B4-BE49-F238E27FC236}">
                <a16:creationId xmlns:a16="http://schemas.microsoft.com/office/drawing/2014/main" id="{E8702A2C-DF6D-469E-F27A-1185E9D5FA63}"/>
              </a:ext>
            </a:extLst>
          </p:cNvPr>
          <p:cNvSpPr>
            <a:spLocks noGrp="1"/>
          </p:cNvSpPr>
          <p:nvPr>
            <p:ph type="ftr" sz="quarter" idx="11"/>
          </p:nvPr>
        </p:nvSpPr>
        <p:spPr>
          <a:xfrm>
            <a:off x="3028950" y="5297488"/>
            <a:ext cx="3086100" cy="30321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ED67F4-E1D7-FD9B-A577-C012D35554A9}"/>
              </a:ext>
            </a:extLst>
          </p:cNvPr>
          <p:cNvSpPr>
            <a:spLocks noGrp="1"/>
          </p:cNvSpPr>
          <p:nvPr>
            <p:ph type="sldNum" sz="quarter" idx="12"/>
          </p:nvPr>
        </p:nvSpPr>
        <p:spPr>
          <a:xfrm>
            <a:off x="6457950" y="5297488"/>
            <a:ext cx="2057400" cy="303212"/>
          </a:xfrm>
          <a:prstGeom prst="rect">
            <a:avLst/>
          </a:prstGeom>
        </p:spPr>
        <p:txBody>
          <a:bodyPr/>
          <a:lstStyle/>
          <a:p>
            <a:fld id="{8E1024D5-3D61-47E4-A202-9FE4BBD82F37}" type="slidenum">
              <a:rPr lang="en-US" smtClean="0"/>
              <a:t>‹#›</a:t>
            </a:fld>
            <a:endParaRPr lang="en-US"/>
          </a:p>
        </p:txBody>
      </p:sp>
    </p:spTree>
    <p:extLst>
      <p:ext uri="{BB962C8B-B14F-4D97-AF65-F5344CB8AC3E}">
        <p14:creationId xmlns:p14="http://schemas.microsoft.com/office/powerpoint/2010/main" val="71263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3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7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97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78566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5794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1654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02E34-9613-40A6-B32D-C5912C20EE25}"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8348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02E34-9613-40A6-B32D-C5912C20EE25}"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4714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02E34-9613-40A6-B32D-C5912C20EE25}"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141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5620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08044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9F02E34-9613-40A6-B32D-C5912C20EE25}" type="datetimeFigureOut">
              <a:rPr lang="en-US" smtClean="0"/>
              <a:t>10/7/2022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B17FF3C-AB6C-40B2-9082-1393E6C6F383}" type="slidenum">
              <a:rPr lang="en-US" smtClean="0"/>
              <a:t>‹#›</a:t>
            </a:fld>
            <a:endParaRPr lang="en-US"/>
          </a:p>
        </p:txBody>
      </p:sp>
    </p:spTree>
    <p:extLst>
      <p:ext uri="{BB962C8B-B14F-4D97-AF65-F5344CB8AC3E}">
        <p14:creationId xmlns:p14="http://schemas.microsoft.com/office/powerpoint/2010/main" val="162428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064D1ED0-77C0-82AB-8924-8498F9CDF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42457910"/>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sky with clouds&#10;&#10;Description automatically generated with low confidence">
            <a:extLst>
              <a:ext uri="{FF2B5EF4-FFF2-40B4-BE49-F238E27FC236}">
                <a16:creationId xmlns:a16="http://schemas.microsoft.com/office/drawing/2014/main" id="{2215ED62-E029-8BD9-4749-3AF9855E96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8" name="Picture 7" descr="A picture containing silhouette, domestic cat&#10;&#10;Description automatically generated">
            <a:extLst>
              <a:ext uri="{FF2B5EF4-FFF2-40B4-BE49-F238E27FC236}">
                <a16:creationId xmlns:a16="http://schemas.microsoft.com/office/drawing/2014/main" id="{78DB78C7-49B0-93A1-3238-B0CB9FDD944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3600"/>
          <a:stretch/>
        </p:blipFill>
        <p:spPr>
          <a:xfrm>
            <a:off x="0" y="4206240"/>
            <a:ext cx="9144000" cy="1508760"/>
          </a:xfrm>
          <a:prstGeom prst="rect">
            <a:avLst/>
          </a:prstGeom>
        </p:spPr>
      </p:pic>
      <p:pic>
        <p:nvPicPr>
          <p:cNvPr id="9" name="Picture 8" descr="A picture containing dark&#10;&#10;Description automatically generated">
            <a:extLst>
              <a:ext uri="{FF2B5EF4-FFF2-40B4-BE49-F238E27FC236}">
                <a16:creationId xmlns:a16="http://schemas.microsoft.com/office/drawing/2014/main" id="{67CA7271-B711-792A-3E2B-2FD652394E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a:stretch/>
        </p:blipFill>
        <p:spPr>
          <a:xfrm>
            <a:off x="5537200" y="3606799"/>
            <a:ext cx="3606800" cy="2108199"/>
          </a:xfrm>
          <a:prstGeom prst="rect">
            <a:avLst/>
          </a:prstGeom>
        </p:spPr>
      </p:pic>
    </p:spTree>
    <p:extLst>
      <p:ext uri="{BB962C8B-B14F-4D97-AF65-F5344CB8AC3E}">
        <p14:creationId xmlns:p14="http://schemas.microsoft.com/office/powerpoint/2010/main" val="1960230895"/>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AE346590-FE37-E944-6C0E-6481294098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FAAB567B-E6D3-F83A-8492-D0DB51F7F7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85" t="73600" r="20148" b="6370"/>
          <a:stretch/>
        </p:blipFill>
        <p:spPr>
          <a:xfrm>
            <a:off x="0" y="4489397"/>
            <a:ext cx="9144000" cy="1225604"/>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2490E178-AF59-1D30-2D59-2FE83A36917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b="5800"/>
          <a:stretch/>
        </p:blipFill>
        <p:spPr>
          <a:xfrm>
            <a:off x="5882640" y="4108432"/>
            <a:ext cx="3261360" cy="1606566"/>
          </a:xfrm>
          <a:prstGeom prst="rect">
            <a:avLst/>
          </a:prstGeom>
        </p:spPr>
      </p:pic>
    </p:spTree>
    <p:extLst>
      <p:ext uri="{BB962C8B-B14F-4D97-AF65-F5344CB8AC3E}">
        <p14:creationId xmlns:p14="http://schemas.microsoft.com/office/powerpoint/2010/main" val="334018244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5BF0D0F2-61A8-6A32-587F-B7F09C10A1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spTree>
    <p:extLst>
      <p:ext uri="{BB962C8B-B14F-4D97-AF65-F5344CB8AC3E}">
        <p14:creationId xmlns:p14="http://schemas.microsoft.com/office/powerpoint/2010/main" val="209319585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APATHY</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3" y="1512572"/>
            <a:ext cx="3973627"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One Clear Remedy</a:t>
            </a:r>
          </a:p>
        </p:txBody>
      </p:sp>
      <p:sp>
        <p:nvSpPr>
          <p:cNvPr id="5" name="TextBox 4">
            <a:extLst>
              <a:ext uri="{FF2B5EF4-FFF2-40B4-BE49-F238E27FC236}">
                <a16:creationId xmlns:a16="http://schemas.microsoft.com/office/drawing/2014/main" id="{4F52C809-80DD-86DD-9A91-0C8E6F66B135}"/>
              </a:ext>
            </a:extLst>
          </p:cNvPr>
          <p:cNvSpPr txBox="1"/>
          <p:nvPr/>
        </p:nvSpPr>
        <p:spPr>
          <a:xfrm>
            <a:off x="886611" y="2639137"/>
            <a:ext cx="6748629" cy="1338821"/>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“Nevertheless, I have this against you, </a:t>
            </a:r>
            <a:b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that you have left your first love. Remember…”</a:t>
            </a: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endPar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endParaRPr>
          </a:p>
        </p:txBody>
      </p:sp>
      <p:sp>
        <p:nvSpPr>
          <p:cNvPr id="8" name="Freeform: Shape 7">
            <a:extLst>
              <a:ext uri="{FF2B5EF4-FFF2-40B4-BE49-F238E27FC236}">
                <a16:creationId xmlns:a16="http://schemas.microsoft.com/office/drawing/2014/main" id="{D3788772-E0D4-AA48-0955-E73B083BB1B6}"/>
              </a:ext>
            </a:extLst>
          </p:cNvPr>
          <p:cNvSpPr/>
          <p:nvPr/>
        </p:nvSpPr>
        <p:spPr>
          <a:xfrm>
            <a:off x="972683" y="3839027"/>
            <a:ext cx="2110429" cy="50213"/>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4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C961B-07C4-C1E7-1D23-0D0BB602A2F6}"/>
              </a:ext>
            </a:extLst>
          </p:cNvPr>
          <p:cNvSpPr txBox="1"/>
          <p:nvPr/>
        </p:nvSpPr>
        <p:spPr>
          <a:xfrm>
            <a:off x="-1" y="3851535"/>
            <a:ext cx="6162262" cy="1162044"/>
          </a:xfrm>
          <a:prstGeom prst="rect">
            <a:avLst/>
          </a:prstGeom>
          <a:gradFill flip="none" rotWithShape="1">
            <a:gsLst>
              <a:gs pos="50000">
                <a:srgbClr val="3C70E4"/>
              </a:gs>
              <a:gs pos="0">
                <a:srgbClr val="255FE1"/>
              </a:gs>
              <a:gs pos="100000">
                <a:srgbClr val="255FE1"/>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CHALLENGE OF </a:t>
            </a:r>
            <a:b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2</a:t>
            </a:r>
            <a:r>
              <a:rPr lang="en-US" sz="3800" b="1" baseline="3000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ND</a:t>
            </a: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GENERATION FAITH</a:t>
            </a:r>
          </a:p>
        </p:txBody>
      </p:sp>
      <p:sp>
        <p:nvSpPr>
          <p:cNvPr id="3" name="TextBox 2">
            <a:extLst>
              <a:ext uri="{FF2B5EF4-FFF2-40B4-BE49-F238E27FC236}">
                <a16:creationId xmlns:a16="http://schemas.microsoft.com/office/drawing/2014/main" id="{377BB365-B7CC-C153-9680-C88978126B88}"/>
              </a:ext>
            </a:extLst>
          </p:cNvPr>
          <p:cNvSpPr txBox="1"/>
          <p:nvPr/>
        </p:nvSpPr>
        <p:spPr>
          <a:xfrm>
            <a:off x="301337" y="368884"/>
            <a:ext cx="5304334" cy="605280"/>
          </a:xfrm>
          <a:prstGeom prst="rect">
            <a:avLst/>
          </a:prstGeom>
          <a:gradFill flip="none" rotWithShape="1">
            <a:gsLst>
              <a:gs pos="50000">
                <a:srgbClr val="693F6E"/>
              </a:gs>
              <a:gs pos="100000">
                <a:srgbClr val="855F80"/>
              </a:gs>
              <a:gs pos="0">
                <a:srgbClr val="4E2F6D"/>
              </a:gs>
            </a:gsLst>
            <a:lin ang="16200000" scaled="1"/>
            <a:tileRect/>
          </a:gradFill>
        </p:spPr>
        <p:txBody>
          <a:bodyPr wrap="square" tIns="137160" bIns="0" rtlCol="0">
            <a:noAutofit/>
          </a:bodyPr>
          <a:lstStyle/>
          <a:p>
            <a:pPr marL="111125" marR="0" lvl="0" indent="-111125" algn="l" defTabSz="457200" rtl="0" eaLnBrk="1" fontAlgn="auto" latinLnBrk="0" hangingPunct="1">
              <a:lnSpc>
                <a:spcPts val="31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rPr>
              <a:t>	“God has no grandchildren.”</a:t>
            </a:r>
          </a:p>
          <a:p>
            <a:pPr marL="0" marR="0" lvl="0" indent="0" algn="l" defTabSz="457200" rtl="0" eaLnBrk="1" fontAlgn="auto" latinLnBrk="0" hangingPunct="1">
              <a:lnSpc>
                <a:spcPts val="31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outerShdw blurRad="12700" dist="50800" dir="1800000" algn="ctr" rotWithShape="0">
                  <a:prstClr val="black">
                    <a:lumMod val="75000"/>
                    <a:lumOff val="25000"/>
                    <a:alpha val="73000"/>
                  </a:prstClr>
                </a:outerShdw>
              </a:effectLst>
              <a:uLnTx/>
              <a:uFillTx/>
              <a:latin typeface="Poppins Light" panose="00000400000000000000" pitchFamily="50" charset="0"/>
              <a:ea typeface="+mn-ea"/>
              <a:cs typeface="Poppins Light" panose="00000400000000000000" pitchFamily="50" charset="0"/>
            </a:endParaRPr>
          </a:p>
        </p:txBody>
      </p:sp>
    </p:spTree>
    <p:extLst>
      <p:ext uri="{BB962C8B-B14F-4D97-AF65-F5344CB8AC3E}">
        <p14:creationId xmlns:p14="http://schemas.microsoft.com/office/powerpoint/2010/main" val="402934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3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C961B-07C4-C1E7-1D23-0D0BB602A2F6}"/>
              </a:ext>
            </a:extLst>
          </p:cNvPr>
          <p:cNvSpPr txBox="1"/>
          <p:nvPr/>
        </p:nvSpPr>
        <p:spPr>
          <a:xfrm>
            <a:off x="-1" y="3851535"/>
            <a:ext cx="6162262" cy="1162044"/>
          </a:xfrm>
          <a:prstGeom prst="rect">
            <a:avLst/>
          </a:prstGeom>
          <a:gradFill flip="none" rotWithShape="1">
            <a:gsLst>
              <a:gs pos="50000">
                <a:srgbClr val="3C70E4"/>
              </a:gs>
              <a:gs pos="0">
                <a:srgbClr val="255FE1"/>
              </a:gs>
              <a:gs pos="100000">
                <a:srgbClr val="255FE1"/>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CHALLENGE OF </a:t>
            </a:r>
            <a:b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2</a:t>
            </a:r>
            <a:r>
              <a:rPr lang="en-US" sz="3800" b="1" baseline="3000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ND</a:t>
            </a: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GENERATION FAITH</a:t>
            </a:r>
          </a:p>
        </p:txBody>
      </p:sp>
      <p:sp>
        <p:nvSpPr>
          <p:cNvPr id="3" name="TextBox 2">
            <a:extLst>
              <a:ext uri="{FF2B5EF4-FFF2-40B4-BE49-F238E27FC236}">
                <a16:creationId xmlns:a16="http://schemas.microsoft.com/office/drawing/2014/main" id="{D2D2130F-F88A-31CF-BDBF-62193D95B865}"/>
              </a:ext>
            </a:extLst>
          </p:cNvPr>
          <p:cNvSpPr txBox="1"/>
          <p:nvPr/>
        </p:nvSpPr>
        <p:spPr>
          <a:xfrm>
            <a:off x="397565" y="3726953"/>
            <a:ext cx="6416703" cy="1869440"/>
          </a:xfrm>
          <a:prstGeom prst="rect">
            <a:avLst/>
          </a:prstGeom>
          <a:solidFill>
            <a:srgbClr val="DDE9FA"/>
          </a:solidFill>
          <a:ln w="28575">
            <a:solidFill>
              <a:srgbClr val="255FE1"/>
            </a:solidFill>
            <a:miter lim="800000"/>
          </a:ln>
        </p:spPr>
        <p:txBody>
          <a:bodyPr wrap="square" tIns="91440" bIns="0" rtlCol="0">
            <a:noAutofit/>
          </a:bodyPr>
          <a:lstStyle/>
          <a:p>
            <a:pPr marL="111125" indent="-111125">
              <a:lnSpc>
                <a:spcPts val="2800"/>
              </a:lnSpc>
            </a:pPr>
            <a:r>
              <a:rPr lang="en-US" sz="2400" b="1" dirty="0">
                <a:solidFill>
                  <a:schemeClr val="tx1">
                    <a:lumMod val="75000"/>
                    <a:lumOff val="25000"/>
                  </a:schemeClr>
                </a:solidFill>
                <a:latin typeface="Poppins Light" panose="00000400000000000000" pitchFamily="50" charset="0"/>
                <a:cs typeface="Poppins Light" panose="00000400000000000000" pitchFamily="50" charset="0"/>
              </a:rPr>
              <a:t>“Remember those who rule over you, </a:t>
            </a:r>
            <a:br>
              <a:rPr lang="en-US" sz="2400" b="1" dirty="0">
                <a:solidFill>
                  <a:schemeClr val="tx1">
                    <a:lumMod val="75000"/>
                    <a:lumOff val="25000"/>
                  </a:schemeClr>
                </a:solidFill>
                <a:latin typeface="Poppins Light" panose="00000400000000000000" pitchFamily="50" charset="0"/>
                <a:cs typeface="Poppins Light" panose="00000400000000000000" pitchFamily="50" charset="0"/>
              </a:rPr>
            </a:br>
            <a:r>
              <a:rPr lang="en-US" sz="2400" b="1" dirty="0">
                <a:solidFill>
                  <a:schemeClr val="tx1">
                    <a:lumMod val="75000"/>
                    <a:lumOff val="25000"/>
                  </a:schemeClr>
                </a:solidFill>
                <a:latin typeface="Poppins Light" panose="00000400000000000000" pitchFamily="50" charset="0"/>
                <a:cs typeface="Poppins Light" panose="00000400000000000000" pitchFamily="50" charset="0"/>
              </a:rPr>
              <a:t>who have spoken the word of God </a:t>
            </a:r>
            <a:br>
              <a:rPr lang="en-US" sz="2400" b="1" dirty="0">
                <a:solidFill>
                  <a:schemeClr val="tx1">
                    <a:lumMod val="75000"/>
                    <a:lumOff val="25000"/>
                  </a:schemeClr>
                </a:solidFill>
                <a:latin typeface="Poppins Light" panose="00000400000000000000" pitchFamily="50" charset="0"/>
                <a:cs typeface="Poppins Light" panose="00000400000000000000" pitchFamily="50" charset="0"/>
              </a:rPr>
            </a:br>
            <a:r>
              <a:rPr lang="en-US" sz="2400" b="1" dirty="0">
                <a:solidFill>
                  <a:schemeClr val="tx1">
                    <a:lumMod val="75000"/>
                    <a:lumOff val="25000"/>
                  </a:schemeClr>
                </a:solidFill>
                <a:latin typeface="Poppins Light" panose="00000400000000000000" pitchFamily="50" charset="0"/>
                <a:cs typeface="Poppins Light" panose="00000400000000000000" pitchFamily="50" charset="0"/>
              </a:rPr>
              <a:t>to you, whose faith follow, considering </a:t>
            </a:r>
          </a:p>
          <a:p>
            <a:pPr marL="111125" indent="-111125">
              <a:lnSpc>
                <a:spcPts val="2800"/>
              </a:lnSpc>
            </a:pPr>
            <a:r>
              <a:rPr lang="en-US" sz="2400" b="1" dirty="0">
                <a:solidFill>
                  <a:schemeClr val="tx1">
                    <a:lumMod val="75000"/>
                    <a:lumOff val="25000"/>
                  </a:schemeClr>
                </a:solidFill>
                <a:latin typeface="Poppins Light" panose="00000400000000000000" pitchFamily="50" charset="0"/>
                <a:cs typeface="Poppins Light" panose="00000400000000000000" pitchFamily="50" charset="0"/>
              </a:rPr>
              <a:t>	the outcome of their conduct.”											</a:t>
            </a:r>
            <a:r>
              <a:rPr lang="en-US" sz="2400" b="1" dirty="0">
                <a:solidFill>
                  <a:srgbClr val="255FE1"/>
                </a:solidFill>
                <a:latin typeface="Poppins Light" panose="00000400000000000000" pitchFamily="50" charset="0"/>
                <a:cs typeface="Poppins Light" panose="00000400000000000000" pitchFamily="50" charset="0"/>
              </a:rPr>
              <a:t>Hebrews 13:7</a:t>
            </a:r>
          </a:p>
          <a:p>
            <a:pPr>
              <a:lnSpc>
                <a:spcPts val="2800"/>
              </a:lnSpc>
            </a:pPr>
            <a:endParaRPr lang="en-US" sz="2400" b="1" dirty="0">
              <a:solidFill>
                <a:schemeClr val="tx1">
                  <a:lumMod val="75000"/>
                  <a:lumOff val="25000"/>
                </a:schemeClr>
              </a:solidFill>
              <a:latin typeface="Poppins Light" panose="00000400000000000000" pitchFamily="50" charset="0"/>
              <a:cs typeface="Poppins Light" panose="00000400000000000000" pitchFamily="50" charset="0"/>
            </a:endParaRPr>
          </a:p>
        </p:txBody>
      </p:sp>
    </p:spTree>
    <p:extLst>
      <p:ext uri="{BB962C8B-B14F-4D97-AF65-F5344CB8AC3E}">
        <p14:creationId xmlns:p14="http://schemas.microsoft.com/office/powerpoint/2010/main" val="35393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B76D29DA-00DF-02AE-C4B5-1750EED86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5" name="Picture 4" descr="A picture containing silhouette, domestic cat&#10;&#10;Description automatically generated">
            <a:extLst>
              <a:ext uri="{FF2B5EF4-FFF2-40B4-BE49-F238E27FC236}">
                <a16:creationId xmlns:a16="http://schemas.microsoft.com/office/drawing/2014/main" id="{25576794-C19C-2861-824D-7A84C4C22F91}"/>
              </a:ext>
            </a:extLst>
          </p:cNvPr>
          <p:cNvPicPr>
            <a:picLocks noChangeAspect="1"/>
          </p:cNvPicPr>
          <p:nvPr/>
        </p:nvPicPr>
        <p:blipFill rotWithShape="1">
          <a:blip r:embed="rId3">
            <a:extLst>
              <a:ext uri="{28A0092B-C50C-407E-A947-70E740481C1C}">
                <a14:useLocalDpi xmlns:a14="http://schemas.microsoft.com/office/drawing/2010/main" val="0"/>
              </a:ext>
            </a:extLst>
          </a:blip>
          <a:srcRect t="77913"/>
          <a:stretch/>
        </p:blipFill>
        <p:spPr>
          <a:xfrm>
            <a:off x="0" y="4452730"/>
            <a:ext cx="9144000" cy="1262270"/>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92FA7934-A42D-43AD-C223-7B02A2480B0B}"/>
              </a:ext>
            </a:extLst>
          </p:cNvPr>
          <p:cNvPicPr>
            <a:picLocks noChangeAspect="1"/>
          </p:cNvPicPr>
          <p:nvPr/>
        </p:nvPicPr>
        <p:blipFill rotWithShape="1">
          <a:blip r:embed="rId4">
            <a:extLst>
              <a:ext uri="{28A0092B-C50C-407E-A947-70E740481C1C}">
                <a14:useLocalDpi xmlns:a14="http://schemas.microsoft.com/office/drawing/2010/main" val="0"/>
              </a:ext>
            </a:extLst>
          </a:blip>
          <a:srcRect l="60435" t="62887"/>
          <a:stretch/>
        </p:blipFill>
        <p:spPr>
          <a:xfrm>
            <a:off x="5526156" y="3593990"/>
            <a:ext cx="3617843" cy="2121010"/>
          </a:xfrm>
          <a:prstGeom prst="rect">
            <a:avLst/>
          </a:prstGeom>
        </p:spPr>
      </p:pic>
    </p:spTree>
    <p:extLst>
      <p:ext uri="{BB962C8B-B14F-4D97-AF65-F5344CB8AC3E}">
        <p14:creationId xmlns:p14="http://schemas.microsoft.com/office/powerpoint/2010/main" val="4184450501"/>
      </p:ext>
    </p:extLst>
  </p:cSld>
  <p:clrMapOvr>
    <a:masterClrMapping/>
  </p:clrMapOvr>
  <p:transition advClick="0" advTm="1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DOUBT</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4" y="1512572"/>
            <a:ext cx="4705146"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Matter of Confidence</a:t>
            </a:r>
          </a:p>
        </p:txBody>
      </p:sp>
      <p:sp>
        <p:nvSpPr>
          <p:cNvPr id="9" name="TextBox 8">
            <a:extLst>
              <a:ext uri="{FF2B5EF4-FFF2-40B4-BE49-F238E27FC236}">
                <a16:creationId xmlns:a16="http://schemas.microsoft.com/office/drawing/2014/main" id="{C768112C-3542-9A31-2AF6-B051470501BE}"/>
              </a:ext>
            </a:extLst>
          </p:cNvPr>
          <p:cNvSpPr txBox="1"/>
          <p:nvPr/>
        </p:nvSpPr>
        <p:spPr>
          <a:xfrm>
            <a:off x="1027744" y="2643078"/>
            <a:ext cx="7074635" cy="848340"/>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“Hold fast the confidence of our hope…”</a:t>
            </a:r>
            <a:b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3:6</a:t>
            </a:r>
          </a:p>
        </p:txBody>
      </p:sp>
      <p:sp>
        <p:nvSpPr>
          <p:cNvPr id="10" name="Freeform: Shape 9">
            <a:extLst>
              <a:ext uri="{FF2B5EF4-FFF2-40B4-BE49-F238E27FC236}">
                <a16:creationId xmlns:a16="http://schemas.microsoft.com/office/drawing/2014/main" id="{7F50FABF-F5A8-BFC7-CA0A-06D858C40A67}"/>
              </a:ext>
            </a:extLst>
          </p:cNvPr>
          <p:cNvSpPr/>
          <p:nvPr/>
        </p:nvSpPr>
        <p:spPr>
          <a:xfrm rot="60000">
            <a:off x="3551158" y="3037134"/>
            <a:ext cx="19185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E456665-5731-974A-008C-61930C83BBBA}"/>
              </a:ext>
            </a:extLst>
          </p:cNvPr>
          <p:cNvSpPr txBox="1"/>
          <p:nvPr/>
        </p:nvSpPr>
        <p:spPr>
          <a:xfrm>
            <a:off x="1291460" y="2643931"/>
            <a:ext cx="6580329" cy="848340"/>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“Let us come with confidence unto </a:t>
            </a:r>
            <a:b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 throne of grace…”</a:t>
            </a: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3:6</a:t>
            </a:r>
          </a:p>
        </p:txBody>
      </p:sp>
      <p:sp>
        <p:nvSpPr>
          <p:cNvPr id="12" name="Freeform: Shape 11">
            <a:extLst>
              <a:ext uri="{FF2B5EF4-FFF2-40B4-BE49-F238E27FC236}">
                <a16:creationId xmlns:a16="http://schemas.microsoft.com/office/drawing/2014/main" id="{7F4B3C5D-E1E2-FD53-CA08-18E25682EC01}"/>
              </a:ext>
            </a:extLst>
          </p:cNvPr>
          <p:cNvSpPr/>
          <p:nvPr/>
        </p:nvSpPr>
        <p:spPr>
          <a:xfrm rot="60000">
            <a:off x="4503257" y="3049759"/>
            <a:ext cx="19185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1363DED-9E2C-9A17-0261-F577CFCFEE18}"/>
              </a:ext>
            </a:extLst>
          </p:cNvPr>
          <p:cNvSpPr txBox="1"/>
          <p:nvPr/>
        </p:nvSpPr>
        <p:spPr>
          <a:xfrm>
            <a:off x="1280162" y="2638205"/>
            <a:ext cx="6580329" cy="848340"/>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“Do not cast away your 	confidence…”</a:t>
            </a: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10:35</a:t>
            </a:r>
          </a:p>
        </p:txBody>
      </p:sp>
      <p:sp>
        <p:nvSpPr>
          <p:cNvPr id="14" name="Freeform: Shape 13">
            <a:extLst>
              <a:ext uri="{FF2B5EF4-FFF2-40B4-BE49-F238E27FC236}">
                <a16:creationId xmlns:a16="http://schemas.microsoft.com/office/drawing/2014/main" id="{71684BFF-8C47-ED67-1B23-0BF1F39CC194}"/>
              </a:ext>
            </a:extLst>
          </p:cNvPr>
          <p:cNvSpPr/>
          <p:nvPr/>
        </p:nvSpPr>
        <p:spPr>
          <a:xfrm>
            <a:off x="4494701" y="3031564"/>
            <a:ext cx="3089879"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7E60BA0-C413-F2D2-D8E6-6A3FAA5F2543}"/>
              </a:ext>
            </a:extLst>
          </p:cNvPr>
          <p:cNvSpPr txBox="1"/>
          <p:nvPr/>
        </p:nvSpPr>
        <p:spPr>
          <a:xfrm>
            <a:off x="4510444" y="2633332"/>
            <a:ext cx="1000537" cy="535939"/>
          </a:xfrm>
          <a:prstGeom prst="rect">
            <a:avLst/>
          </a:prstGeom>
          <a:noFill/>
        </p:spPr>
        <p:txBody>
          <a:bodyPr wrap="square" tIns="91440" bIns="0" rtlCol="0">
            <a:noAutofit/>
          </a:bodyPr>
          <a:lstStyle/>
          <a:p>
            <a:pPr marL="115888" indent="-115888"/>
            <a:r>
              <a:rPr lang="en-US" sz="2600" b="1" dirty="0">
                <a:solidFill>
                  <a:schemeClr val="accent5"/>
                </a:solidFill>
                <a:effectLst>
                  <a:glow rad="88900">
                    <a:srgbClr val="FFFFFF"/>
                  </a:glow>
                </a:effectLst>
                <a:latin typeface="Poppins Light" panose="00000400000000000000" pitchFamily="50" charset="0"/>
                <a:cs typeface="Poppins Light" panose="00000400000000000000" pitchFamily="50" charset="0"/>
              </a:rPr>
              <a:t>your</a:t>
            </a:r>
          </a:p>
        </p:txBody>
      </p:sp>
    </p:spTree>
    <p:extLst>
      <p:ext uri="{BB962C8B-B14F-4D97-AF65-F5344CB8AC3E}">
        <p14:creationId xmlns:p14="http://schemas.microsoft.com/office/powerpoint/2010/main" val="3135362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9" grpId="1"/>
      <p:bldP spid="10" grpId="0" animBg="1"/>
      <p:bldP spid="10" grpId="1" animBg="1"/>
      <p:bldP spid="11" grpId="0"/>
      <p:bldP spid="11" grpId="1"/>
      <p:bldP spid="12" grpId="0" animBg="1"/>
      <p:bldP spid="12" grpId="1" animBg="1"/>
      <p:bldP spid="13" grpId="0"/>
      <p:bldP spid="1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DOUBT</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4" y="1512572"/>
            <a:ext cx="3798697"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Matter of Faith</a:t>
            </a:r>
          </a:p>
        </p:txBody>
      </p:sp>
      <p:sp>
        <p:nvSpPr>
          <p:cNvPr id="9" name="TextBox 8">
            <a:extLst>
              <a:ext uri="{FF2B5EF4-FFF2-40B4-BE49-F238E27FC236}">
                <a16:creationId xmlns:a16="http://schemas.microsoft.com/office/drawing/2014/main" id="{C768112C-3542-9A31-2AF6-B051470501BE}"/>
              </a:ext>
            </a:extLst>
          </p:cNvPr>
          <p:cNvSpPr txBox="1"/>
          <p:nvPr/>
        </p:nvSpPr>
        <p:spPr>
          <a:xfrm>
            <a:off x="860769" y="2327669"/>
            <a:ext cx="7416541" cy="2962592"/>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“God, who at various times and in various ways spoke in time past to the fathers </a:t>
            </a:r>
            <a:b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by the prophets, has in these last days spoken to us by His Son, whom He has appointed heir of all things, through whom also He made the worlds.”</a:t>
            </a:r>
            <a:b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1:1, 2</a:t>
            </a:r>
          </a:p>
        </p:txBody>
      </p:sp>
      <p:sp>
        <p:nvSpPr>
          <p:cNvPr id="10" name="Freeform: Shape 9">
            <a:extLst>
              <a:ext uri="{FF2B5EF4-FFF2-40B4-BE49-F238E27FC236}">
                <a16:creationId xmlns:a16="http://schemas.microsoft.com/office/drawing/2014/main" id="{7F50FABF-F5A8-BFC7-CA0A-06D858C40A67}"/>
              </a:ext>
            </a:extLst>
          </p:cNvPr>
          <p:cNvSpPr/>
          <p:nvPr/>
        </p:nvSpPr>
        <p:spPr>
          <a:xfrm>
            <a:off x="1033671" y="3891350"/>
            <a:ext cx="4112629"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A8347B7-144E-3388-BFE9-064DFCE5B7A6}"/>
              </a:ext>
            </a:extLst>
          </p:cNvPr>
          <p:cNvSpPr txBox="1"/>
          <p:nvPr/>
        </p:nvSpPr>
        <p:spPr>
          <a:xfrm>
            <a:off x="2753207" y="3517142"/>
            <a:ext cx="1000537" cy="535939"/>
          </a:xfrm>
          <a:prstGeom prst="rect">
            <a:avLst/>
          </a:prstGeom>
          <a:noFill/>
        </p:spPr>
        <p:txBody>
          <a:bodyPr wrap="square" tIns="91440" bIns="0" rtlCol="0">
            <a:noAutofit/>
          </a:bodyPr>
          <a:lstStyle/>
          <a:p>
            <a:pPr marL="115888" indent="-115888"/>
            <a:r>
              <a:rPr lang="en-US" sz="2600" b="1" dirty="0">
                <a:solidFill>
                  <a:schemeClr val="accent5"/>
                </a:solidFill>
                <a:effectLst>
                  <a:glow rad="88900">
                    <a:srgbClr val="FFFFFF"/>
                  </a:glow>
                </a:effectLst>
                <a:latin typeface="Poppins Light" panose="00000400000000000000" pitchFamily="50" charset="0"/>
                <a:cs typeface="Poppins Light" panose="00000400000000000000" pitchFamily="50" charset="0"/>
              </a:rPr>
              <a:t>us</a:t>
            </a:r>
          </a:p>
        </p:txBody>
      </p:sp>
    </p:spTree>
    <p:extLst>
      <p:ext uri="{BB962C8B-B14F-4D97-AF65-F5344CB8AC3E}">
        <p14:creationId xmlns:p14="http://schemas.microsoft.com/office/powerpoint/2010/main" val="30688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PRIDE</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4" y="1512572"/>
            <a:ext cx="4061090"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 Can Do Better…</a:t>
            </a:r>
          </a:p>
        </p:txBody>
      </p:sp>
      <p:sp>
        <p:nvSpPr>
          <p:cNvPr id="9" name="TextBox 8">
            <a:extLst>
              <a:ext uri="{FF2B5EF4-FFF2-40B4-BE49-F238E27FC236}">
                <a16:creationId xmlns:a16="http://schemas.microsoft.com/office/drawing/2014/main" id="{C768112C-3542-9A31-2AF6-B051470501BE}"/>
              </a:ext>
            </a:extLst>
          </p:cNvPr>
          <p:cNvSpPr txBox="1"/>
          <p:nvPr/>
        </p:nvSpPr>
        <p:spPr>
          <a:xfrm>
            <a:off x="330991" y="2355183"/>
            <a:ext cx="8482018" cy="2877217"/>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“Therefore, leaving the discussion of the elementary principles of Christ, let us go on to perfection,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not laying again the foundation of repentance from dead works and of faith toward God, of the doctrine of baptisms, of laying on of hands, of </a:t>
            </a:r>
            <a:r>
              <a:rPr lang="en-US" sz="2400" b="1" spc="-100"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resurrection of the dead, and of eternal judgment.”</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6:1, 2</a:t>
            </a:r>
          </a:p>
        </p:txBody>
      </p:sp>
      <p:sp>
        <p:nvSpPr>
          <p:cNvPr id="13" name="TextBox 12">
            <a:extLst>
              <a:ext uri="{FF2B5EF4-FFF2-40B4-BE49-F238E27FC236}">
                <a16:creationId xmlns:a16="http://schemas.microsoft.com/office/drawing/2014/main" id="{C1363DED-9E2C-9A17-0261-F577CFCFEE18}"/>
              </a:ext>
            </a:extLst>
          </p:cNvPr>
          <p:cNvSpPr txBox="1"/>
          <p:nvPr/>
        </p:nvSpPr>
        <p:spPr>
          <a:xfrm>
            <a:off x="481913" y="2559059"/>
            <a:ext cx="8180173" cy="2073900"/>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“These people draw near to Me with their mouth, and honor Me with their lips, but their heart is far from Me. And in vain they worship Me, teaching as doctrines the commandments of men.”</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Matthew 15:8, 9</a:t>
            </a:r>
          </a:p>
        </p:txBody>
      </p:sp>
    </p:spTree>
    <p:extLst>
      <p:ext uri="{BB962C8B-B14F-4D97-AF65-F5344CB8AC3E}">
        <p14:creationId xmlns:p14="http://schemas.microsoft.com/office/powerpoint/2010/main" val="18467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9"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PRIDE</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4" y="1512572"/>
            <a:ext cx="4061090"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 Have a Choice…</a:t>
            </a:r>
          </a:p>
        </p:txBody>
      </p:sp>
      <p:sp>
        <p:nvSpPr>
          <p:cNvPr id="5" name="TextBox 4">
            <a:extLst>
              <a:ext uri="{FF2B5EF4-FFF2-40B4-BE49-F238E27FC236}">
                <a16:creationId xmlns:a16="http://schemas.microsoft.com/office/drawing/2014/main" id="{FD7C3FFB-3BEB-7D9E-4F1C-D3B3080C8B73}"/>
              </a:ext>
            </a:extLst>
          </p:cNvPr>
          <p:cNvSpPr txBox="1"/>
          <p:nvPr/>
        </p:nvSpPr>
        <p:spPr>
          <a:xfrm>
            <a:off x="908475" y="2181509"/>
            <a:ext cx="7591469" cy="535939"/>
          </a:xfrm>
          <a:prstGeom prst="rect">
            <a:avLst/>
          </a:prstGeom>
          <a:noFill/>
        </p:spPr>
        <p:txBody>
          <a:bodyPr wrap="square" tIns="91440" bIns="0" rtlCol="0">
            <a:noAutofit/>
          </a:bodyPr>
          <a:lstStyle/>
          <a:p>
            <a:pPr marL="457200" indent="-457200">
              <a:lnSpc>
                <a:spcPct val="150000"/>
              </a:lnSpc>
              <a:buFont typeface="Arial" panose="020B0604020202020204" pitchFamily="34" charset="0"/>
              <a:buChar char="•"/>
            </a:pPr>
            <a:r>
              <a:rPr lang="en-US" sz="2700" b="1" dirty="0">
                <a:solidFill>
                  <a:srgbClr val="3025B9"/>
                </a:solidFill>
                <a:effectLst>
                  <a:glow rad="88900">
                    <a:srgbClr val="FDFAF1"/>
                  </a:glow>
                </a:effectLst>
                <a:latin typeface="Poppins Light" panose="00000400000000000000" pitchFamily="50" charset="0"/>
                <a:cs typeface="Poppins Light" panose="00000400000000000000" pitchFamily="50" charset="0"/>
              </a:rPr>
              <a:t>The Bible is just another book.</a:t>
            </a:r>
          </a:p>
          <a:p>
            <a:pPr marL="457200" indent="-457200">
              <a:lnSpc>
                <a:spcPct val="150000"/>
              </a:lnSpc>
              <a:buFont typeface="Arial" panose="020B0604020202020204" pitchFamily="34" charset="0"/>
              <a:buChar char="•"/>
            </a:pPr>
            <a:r>
              <a:rPr lang="en-US" sz="2700" b="1" dirty="0">
                <a:solidFill>
                  <a:srgbClr val="3025B9"/>
                </a:solidFill>
                <a:effectLst>
                  <a:glow rad="88900">
                    <a:srgbClr val="FDFAF1"/>
                  </a:glow>
                </a:effectLst>
                <a:latin typeface="Poppins Light" panose="00000400000000000000" pitchFamily="50" charset="0"/>
                <a:cs typeface="Poppins Light" panose="00000400000000000000" pitchFamily="50" charset="0"/>
              </a:rPr>
              <a:t>The Bible is a cafeteria line.</a:t>
            </a:r>
          </a:p>
          <a:p>
            <a:pPr marL="457200" indent="-457200">
              <a:lnSpc>
                <a:spcPct val="150000"/>
              </a:lnSpc>
              <a:buFont typeface="Arial" panose="020B0604020202020204" pitchFamily="34" charset="0"/>
              <a:buChar char="•"/>
            </a:pPr>
            <a:r>
              <a:rPr lang="en-US" sz="2700" b="1" dirty="0">
                <a:solidFill>
                  <a:srgbClr val="3025B9"/>
                </a:solidFill>
                <a:effectLst>
                  <a:glow rad="88900">
                    <a:srgbClr val="FDFAF1"/>
                  </a:glow>
                </a:effectLst>
                <a:latin typeface="Poppins Light" panose="00000400000000000000" pitchFamily="50" charset="0"/>
                <a:cs typeface="Poppins Light" panose="00000400000000000000" pitchFamily="50" charset="0"/>
              </a:rPr>
              <a:t>The Bible is the inspired word of God.</a:t>
            </a:r>
          </a:p>
        </p:txBody>
      </p:sp>
    </p:spTree>
    <p:extLst>
      <p:ext uri="{BB962C8B-B14F-4D97-AF65-F5344CB8AC3E}">
        <p14:creationId xmlns:p14="http://schemas.microsoft.com/office/powerpoint/2010/main" val="15808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PRIDE</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3" y="1512572"/>
            <a:ext cx="4784659"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 Sometimes Forget…</a:t>
            </a:r>
          </a:p>
        </p:txBody>
      </p:sp>
      <p:sp>
        <p:nvSpPr>
          <p:cNvPr id="8" name="TextBox 7">
            <a:extLst>
              <a:ext uri="{FF2B5EF4-FFF2-40B4-BE49-F238E27FC236}">
                <a16:creationId xmlns:a16="http://schemas.microsoft.com/office/drawing/2014/main" id="{1A804675-2732-AAB7-3323-6B93CC45339F}"/>
              </a:ext>
            </a:extLst>
          </p:cNvPr>
          <p:cNvSpPr txBox="1"/>
          <p:nvPr/>
        </p:nvSpPr>
        <p:spPr>
          <a:xfrm>
            <a:off x="1052333" y="2330141"/>
            <a:ext cx="5364369" cy="1156404"/>
          </a:xfrm>
          <a:prstGeom prst="rect">
            <a:avLst/>
          </a:prstGeom>
          <a:solidFill>
            <a:srgbClr val="25C129"/>
          </a:solidFill>
        </p:spPr>
        <p:txBody>
          <a:bodyPr wrap="square" tIns="182880" bIns="0" rtlCol="0">
            <a:noAutofit/>
          </a:bodyPr>
          <a:lstStyle/>
          <a:p>
            <a:pPr algn="ctr">
              <a:lnSpc>
                <a:spcPts val="34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 often want to </a:t>
            </a:r>
            <a:r>
              <a:rPr lang="en-US" sz="2600" b="1" dirty="0">
                <a:solidFill>
                  <a:srgbClr val="FFEB80"/>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feel</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better, God wants us to </a:t>
            </a:r>
            <a:r>
              <a:rPr lang="en-US" sz="2600" b="1" dirty="0">
                <a:solidFill>
                  <a:srgbClr val="FFEB80"/>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be</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better.</a:t>
            </a:r>
          </a:p>
        </p:txBody>
      </p:sp>
      <p:sp>
        <p:nvSpPr>
          <p:cNvPr id="9" name="TextBox 8">
            <a:extLst>
              <a:ext uri="{FF2B5EF4-FFF2-40B4-BE49-F238E27FC236}">
                <a16:creationId xmlns:a16="http://schemas.microsoft.com/office/drawing/2014/main" id="{1E817406-69E5-A8DC-27A3-D8659ED7DCEF}"/>
              </a:ext>
            </a:extLst>
          </p:cNvPr>
          <p:cNvSpPr txBox="1"/>
          <p:nvPr/>
        </p:nvSpPr>
        <p:spPr>
          <a:xfrm>
            <a:off x="1052332" y="3695604"/>
            <a:ext cx="5364369" cy="1156404"/>
          </a:xfrm>
          <a:prstGeom prst="rect">
            <a:avLst/>
          </a:prstGeom>
          <a:solidFill>
            <a:srgbClr val="25C129"/>
          </a:solidFill>
        </p:spPr>
        <p:txBody>
          <a:bodyPr wrap="square" tIns="182880" bIns="0" rtlCol="0">
            <a:noAutofit/>
          </a:bodyPr>
          <a:lstStyle/>
          <a:p>
            <a:pPr algn="ctr">
              <a:lnSpc>
                <a:spcPts val="3400"/>
              </a:lnSpc>
            </a:pPr>
            <a:r>
              <a:rPr lang="en-US" sz="2600" b="1"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 often want God to </a:t>
            </a:r>
            <a:r>
              <a:rPr lang="en-US" sz="2600" b="1" spc="-150" dirty="0">
                <a:solidFill>
                  <a:srgbClr val="FFEB80"/>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bless</a:t>
            </a:r>
            <a:r>
              <a:rPr lang="en-US" sz="2600" b="1"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us,</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God wants to </a:t>
            </a:r>
            <a:r>
              <a:rPr lang="en-US" sz="2600" b="1" dirty="0">
                <a:solidFill>
                  <a:srgbClr val="FFEB80"/>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change</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us.</a:t>
            </a:r>
          </a:p>
        </p:txBody>
      </p:sp>
    </p:spTree>
    <p:extLst>
      <p:ext uri="{BB962C8B-B14F-4D97-AF65-F5344CB8AC3E}">
        <p14:creationId xmlns:p14="http://schemas.microsoft.com/office/powerpoint/2010/main" val="412030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9" name="TextBox 8">
            <a:extLst>
              <a:ext uri="{FF2B5EF4-FFF2-40B4-BE49-F238E27FC236}">
                <a16:creationId xmlns:a16="http://schemas.microsoft.com/office/drawing/2014/main" id="{C768112C-3542-9A31-2AF6-B051470501BE}"/>
              </a:ext>
            </a:extLst>
          </p:cNvPr>
          <p:cNvSpPr txBox="1"/>
          <p:nvPr/>
        </p:nvSpPr>
        <p:spPr>
          <a:xfrm>
            <a:off x="559085" y="2387126"/>
            <a:ext cx="8025830" cy="2277776"/>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“Take care, brethren, that there not be in any one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of you an evil, unbelieving heart that falls away from the living God. But encourage one another day after day, as long as it is still called ‘Today,’ </a:t>
            </a:r>
          </a:p>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	so that none of you will be hardened by the deceitfulness of sin.</a:t>
            </a:r>
            <a:r>
              <a:rPr lang="en-US" sz="2400" b="1" spc="-100"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3:12, 13</a:t>
            </a:r>
          </a:p>
        </p:txBody>
      </p:sp>
      <p:sp>
        <p:nvSpPr>
          <p:cNvPr id="5" name="TextBox 4">
            <a:extLst>
              <a:ext uri="{FF2B5EF4-FFF2-40B4-BE49-F238E27FC236}">
                <a16:creationId xmlns:a16="http://schemas.microsoft.com/office/drawing/2014/main" id="{EB6FBEDA-1D00-6505-6D01-64E9A3478AE6}"/>
              </a:ext>
            </a:extLst>
          </p:cNvPr>
          <p:cNvSpPr txBox="1"/>
          <p:nvPr/>
        </p:nvSpPr>
        <p:spPr>
          <a:xfrm>
            <a:off x="548640" y="2679268"/>
            <a:ext cx="7873430" cy="1319885"/>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“Let us, therefore, make every effort to enter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that rest, so that no one will perish by following their example of disobedience.</a:t>
            </a:r>
            <a:r>
              <a:rPr lang="en-US" sz="2400" b="1" spc="-100"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4:11</a:t>
            </a:r>
          </a:p>
        </p:txBody>
      </p:sp>
      <p:sp>
        <p:nvSpPr>
          <p:cNvPr id="13" name="TextBox 12">
            <a:extLst>
              <a:ext uri="{FF2B5EF4-FFF2-40B4-BE49-F238E27FC236}">
                <a16:creationId xmlns:a16="http://schemas.microsoft.com/office/drawing/2014/main" id="{C1363DED-9E2C-9A17-0261-F577CFCFEE18}"/>
              </a:ext>
            </a:extLst>
          </p:cNvPr>
          <p:cNvSpPr txBox="1"/>
          <p:nvPr/>
        </p:nvSpPr>
        <p:spPr>
          <a:xfrm>
            <a:off x="559085" y="2381320"/>
            <a:ext cx="7428000" cy="2277775"/>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“And we desire that each one of you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show the same diligence so as to realize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 full assurance of hope until the end,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so that you will not be sluggish, but imitators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of those who through faith and patience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inherit the promises.”</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Hebrews 6:11, 12</a:t>
            </a:r>
          </a:p>
        </p:txBody>
      </p:sp>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SPIRITUAL APATHY</a:t>
            </a:r>
          </a:p>
        </p:txBody>
      </p:sp>
      <p:sp>
        <p:nvSpPr>
          <p:cNvPr id="7" name="TextBox 6">
            <a:extLst>
              <a:ext uri="{FF2B5EF4-FFF2-40B4-BE49-F238E27FC236}">
                <a16:creationId xmlns:a16="http://schemas.microsoft.com/office/drawing/2014/main" id="{B093E3BF-ABE4-0833-0400-86F6F7833564}"/>
              </a:ext>
            </a:extLst>
          </p:cNvPr>
          <p:cNvSpPr txBox="1"/>
          <p:nvPr/>
        </p:nvSpPr>
        <p:spPr>
          <a:xfrm>
            <a:off x="598373" y="1512572"/>
            <a:ext cx="4466607" cy="53593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One Constant Theme</a:t>
            </a:r>
          </a:p>
        </p:txBody>
      </p:sp>
      <p:sp>
        <p:nvSpPr>
          <p:cNvPr id="8" name="Freeform: Shape 7">
            <a:extLst>
              <a:ext uri="{FF2B5EF4-FFF2-40B4-BE49-F238E27FC236}">
                <a16:creationId xmlns:a16="http://schemas.microsoft.com/office/drawing/2014/main" id="{954B5E0C-A660-2F72-E342-66032A577D34}"/>
              </a:ext>
            </a:extLst>
          </p:cNvPr>
          <p:cNvSpPr/>
          <p:nvPr/>
        </p:nvSpPr>
        <p:spPr>
          <a:xfrm>
            <a:off x="3431974" y="3057722"/>
            <a:ext cx="2808981"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2C9917A3-63DA-C294-2F0D-2C2FB6CFACB0}"/>
              </a:ext>
            </a:extLst>
          </p:cNvPr>
          <p:cNvSpPr/>
          <p:nvPr/>
        </p:nvSpPr>
        <p:spPr>
          <a:xfrm>
            <a:off x="690398" y="3121172"/>
            <a:ext cx="4112629" cy="50213"/>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583E91B-8BBD-77E2-84DD-4ECBE7F0F47C}"/>
              </a:ext>
            </a:extLst>
          </p:cNvPr>
          <p:cNvSpPr/>
          <p:nvPr/>
        </p:nvSpPr>
        <p:spPr>
          <a:xfrm>
            <a:off x="775756" y="2769959"/>
            <a:ext cx="3089879"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66AB3B-5532-8AB5-380A-5AA4A6B9B483}"/>
              </a:ext>
            </a:extLst>
          </p:cNvPr>
          <p:cNvSpPr/>
          <p:nvPr/>
        </p:nvSpPr>
        <p:spPr>
          <a:xfrm>
            <a:off x="4572301" y="3479494"/>
            <a:ext cx="373875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679E01-70E5-8166-6419-CA264C3D21B2}"/>
              </a:ext>
            </a:extLst>
          </p:cNvPr>
          <p:cNvSpPr/>
          <p:nvPr/>
        </p:nvSpPr>
        <p:spPr>
          <a:xfrm>
            <a:off x="3171204" y="3838027"/>
            <a:ext cx="2553619" cy="50213"/>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P spid="13" grpId="0"/>
      <p:bldP spid="6" grpId="0"/>
      <p:bldP spid="7" grpId="0" animBg="1"/>
      <p:bldP spid="8" grpId="0" animBg="1"/>
      <p:bldP spid="8" grpId="1" animBg="1"/>
      <p:bldP spid="10" grpId="0" animBg="1"/>
      <p:bldP spid="11" grpId="0" animBg="1"/>
      <p:bldP spid="11" grpId="1" animBg="1"/>
      <p:bldP spid="12" grpId="0" animBg="1"/>
      <p:bldP spid="12" grpId="1"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600</Words>
  <Application>Microsoft Office PowerPoint</Application>
  <PresentationFormat>On-screen Show (16:10)</PresentationFormat>
  <Paragraphs>37</Paragraphs>
  <Slides>12</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Calibri Light</vt:lpstr>
      <vt:lpstr>Poppins</vt:lpstr>
      <vt:lpstr>Poppins Light</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hraettchurch@outlook.com</dc:creator>
  <cp:lastModifiedBy>Kori Harbaugh</cp:lastModifiedBy>
  <cp:revision>28</cp:revision>
  <dcterms:created xsi:type="dcterms:W3CDTF">2022-10-04T19:01:37Z</dcterms:created>
  <dcterms:modified xsi:type="dcterms:W3CDTF">2022-10-07T14:52:35Z</dcterms:modified>
</cp:coreProperties>
</file>