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72" r:id="rId3"/>
    <p:sldId id="273" r:id="rId4"/>
    <p:sldId id="258" r:id="rId5"/>
    <p:sldId id="259" r:id="rId6"/>
    <p:sldId id="261" r:id="rId7"/>
    <p:sldId id="264" r:id="rId8"/>
    <p:sldId id="265" r:id="rId9"/>
    <p:sldId id="267" r:id="rId10"/>
    <p:sldId id="268" r:id="rId11"/>
    <p:sldId id="270" r:id="rId12"/>
    <p:sldId id="269" r:id="rId13"/>
    <p:sldId id="271" r:id="rId1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67" autoAdjust="0"/>
    <p:restoredTop sz="94660"/>
  </p:normalViewPr>
  <p:slideViewPr>
    <p:cSldViewPr snapToGrid="0">
      <p:cViewPr>
        <p:scale>
          <a:sx n="66" d="100"/>
          <a:sy n="66" d="100"/>
        </p:scale>
        <p:origin x="7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5DA616-F028-41F0-ADBC-7B5365764C78}" type="datetimeFigureOut">
              <a:rPr lang="en-US" smtClean="0"/>
              <a:t>11/12/2022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968651-0D5D-45FC-B6AE-F0358D5258FA}" type="slidenum">
              <a:rPr lang="en-US" smtClean="0"/>
              <a:t>‹#›</a:t>
            </a:fld>
            <a:endParaRPr lang="en-US"/>
          </a:p>
        </p:txBody>
      </p:sp>
    </p:spTree>
    <p:extLst>
      <p:ext uri="{BB962C8B-B14F-4D97-AF65-F5344CB8AC3E}">
        <p14:creationId xmlns:p14="http://schemas.microsoft.com/office/powerpoint/2010/main" val="300439710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F5B516-C0C6-48A2-A218-43C20EA0330D}"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23218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F5B516-C0C6-48A2-A218-43C20EA0330D}"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248787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F5B516-C0C6-48A2-A218-43C20EA0330D}"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360500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F5B516-C0C6-48A2-A218-43C20EA0330D}"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3851836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F5B516-C0C6-48A2-A218-43C20EA0330D}"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2007330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F5B516-C0C6-48A2-A218-43C20EA0330D}" type="datetimeFigureOut">
              <a:rPr lang="en-US" smtClean="0"/>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1221161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F5B516-C0C6-48A2-A218-43C20EA0330D}" type="datetimeFigureOut">
              <a:rPr lang="en-US" smtClean="0"/>
              <a:t>11/12/2022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4290297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F5B516-C0C6-48A2-A218-43C20EA0330D}" type="datetimeFigureOut">
              <a:rPr lang="en-US" smtClean="0"/>
              <a:t>11/12/2022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380769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5B516-C0C6-48A2-A218-43C20EA0330D}" type="datetimeFigureOut">
              <a:rPr lang="en-US" smtClean="0"/>
              <a:t>11/12/2022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195812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0F5B516-C0C6-48A2-A218-43C20EA0330D}" type="datetimeFigureOut">
              <a:rPr lang="en-US" smtClean="0"/>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288763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0F5B516-C0C6-48A2-A218-43C20EA0330D}" type="datetimeFigureOut">
              <a:rPr lang="en-US" smtClean="0"/>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89C93-B57F-43CC-B207-C7BA8D787C3A}" type="slidenum">
              <a:rPr lang="en-US" smtClean="0"/>
              <a:t>‹#›</a:t>
            </a:fld>
            <a:endParaRPr lang="en-US"/>
          </a:p>
        </p:txBody>
      </p:sp>
    </p:spTree>
    <p:extLst>
      <p:ext uri="{BB962C8B-B14F-4D97-AF65-F5344CB8AC3E}">
        <p14:creationId xmlns:p14="http://schemas.microsoft.com/office/powerpoint/2010/main" val="146924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30F5B516-C0C6-48A2-A218-43C20EA0330D}" type="datetimeFigureOut">
              <a:rPr lang="en-US" smtClean="0"/>
              <a:t>11/12/2022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44489C93-B57F-43CC-B207-C7BA8D787C3A}" type="slidenum">
              <a:rPr lang="en-US" smtClean="0"/>
              <a:t>‹#›</a:t>
            </a:fld>
            <a:endParaRPr lang="en-US"/>
          </a:p>
        </p:txBody>
      </p:sp>
    </p:spTree>
    <p:extLst>
      <p:ext uri="{BB962C8B-B14F-4D97-AF65-F5344CB8AC3E}">
        <p14:creationId xmlns:p14="http://schemas.microsoft.com/office/powerpoint/2010/main" val="135000505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slide" Target="slide8.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BD7A1FB-279F-6B72-4A4A-816D38CA3DBF}"/>
              </a:ext>
            </a:extLst>
          </p:cNvPr>
          <p:cNvSpPr>
            <a:spLocks noGrp="1"/>
          </p:cNvSpPr>
          <p:nvPr>
            <p:ph type="title"/>
          </p:nvPr>
        </p:nvSpPr>
        <p:spPr>
          <a:xfrm>
            <a:off x="122663" y="791474"/>
            <a:ext cx="9021337" cy="2466807"/>
          </a:xfrm>
        </p:spPr>
        <p:txBody>
          <a:bodyPr>
            <a:noAutofit/>
          </a:bodyPr>
          <a:lstStyle/>
          <a:p>
            <a:r>
              <a:rPr lang="en-US" sz="2800" dirty="0" smtClean="0"/>
              <a:t>21</a:t>
            </a:r>
            <a:r>
              <a:rPr lang="en-US" sz="2800" dirty="0"/>
              <a:t> </a:t>
            </a:r>
            <a:r>
              <a:rPr lang="es-ES" sz="2800" dirty="0" smtClean="0"/>
              <a:t>No </a:t>
            </a:r>
            <a:r>
              <a:rPr lang="es-ES" sz="2800" dirty="0"/>
              <a:t>todo el que me dice: “Señor, Señor”, entrará en el reino de los cielos, sino </a:t>
            </a:r>
            <a:r>
              <a:rPr lang="es-ES" sz="2800" b="1" dirty="0">
                <a:solidFill>
                  <a:srgbClr val="FFFF00"/>
                </a:solidFill>
              </a:rPr>
              <a:t>el que hace la voluntad de Mi Padre que está en los cielos</a:t>
            </a:r>
            <a:r>
              <a:rPr lang="es-ES" sz="2800" dirty="0"/>
              <a:t>. </a:t>
            </a:r>
            <a:r>
              <a:rPr lang="es-ES" sz="2800" dirty="0" smtClean="0"/>
              <a:t>22</a:t>
            </a:r>
            <a:r>
              <a:rPr lang="es-ES" sz="2800" dirty="0"/>
              <a:t>  Muchos me dirán en aquel día: “Señor, Señor, ¿no profetizamos en Tu nombre, y en Tu nombre echamos fuera demonios, y en Tu nombre hicimos muchos milagros?”. </a:t>
            </a:r>
            <a:r>
              <a:rPr lang="es-ES" sz="2800" dirty="0" smtClean="0"/>
              <a:t>23</a:t>
            </a:r>
            <a:r>
              <a:rPr lang="es-ES" sz="2800" dirty="0"/>
              <a:t>  Entonces les declararé: “Jamás los conocí; APÁRTENSE DE MÍ, LOS QUE PRACTICAN LA INIQUIDAD”. </a:t>
            </a:r>
            <a:r>
              <a:rPr lang="en-US" sz="2800" dirty="0"/>
              <a:t> </a:t>
            </a:r>
            <a:endParaRPr lang="en-US" sz="2600" dirty="0"/>
          </a:p>
        </p:txBody>
      </p:sp>
      <p:sp>
        <p:nvSpPr>
          <p:cNvPr id="5" name="Content Placeholder 4">
            <a:extLst>
              <a:ext uri="{FF2B5EF4-FFF2-40B4-BE49-F238E27FC236}">
                <a16:creationId xmlns="" xmlns:a16="http://schemas.microsoft.com/office/drawing/2014/main" id="{688DA994-958A-4E04-7634-F674D610325D}"/>
              </a:ext>
            </a:extLst>
          </p:cNvPr>
          <p:cNvSpPr>
            <a:spLocks noGrp="1"/>
          </p:cNvSpPr>
          <p:nvPr>
            <p:ph idx="1"/>
          </p:nvPr>
        </p:nvSpPr>
        <p:spPr>
          <a:xfrm>
            <a:off x="476250" y="3371850"/>
            <a:ext cx="8515350" cy="2186328"/>
          </a:xfrm>
        </p:spPr>
        <p:txBody>
          <a:bodyPr>
            <a:noAutofit/>
          </a:bodyPr>
          <a:lstStyle/>
          <a:p>
            <a:pPr marL="457200" indent="-457200" algn="l" rtl="0">
              <a:buFont typeface="+mj-lt"/>
              <a:buAutoNum type="arabicPeriod"/>
            </a:pPr>
            <a:r>
              <a:rPr lang="en-US" sz="2600" dirty="0"/>
              <a:t>Estas son personas religiosas.</a:t>
            </a:r>
          </a:p>
          <a:p>
            <a:pPr marL="457200" indent="-457200" algn="l" rtl="0">
              <a:buFont typeface="+mj-lt"/>
              <a:buAutoNum type="arabicPeriod"/>
            </a:pPr>
            <a:r>
              <a:rPr lang="en-US" sz="2600" dirty="0"/>
              <a:t>Reconocen a Jesús como Señor.</a:t>
            </a:r>
          </a:p>
          <a:p>
            <a:pPr marL="457200" indent="-457200" algn="l" rtl="0">
              <a:buFont typeface="+mj-lt"/>
              <a:buAutoNum type="arabicPeriod"/>
            </a:pPr>
            <a:r>
              <a:rPr lang="en-US" sz="2600" dirty="0"/>
              <a:t>Participan activamente en su religión.</a:t>
            </a:r>
          </a:p>
          <a:p>
            <a:pPr marL="457200" indent="-457200" algn="l" rtl="0">
              <a:buFont typeface="+mj-lt"/>
              <a:buAutoNum type="arabicPeriod"/>
            </a:pPr>
            <a:r>
              <a:rPr lang="en-US" sz="2600" dirty="0"/>
              <a:t>Piensan que han hecho la voluntad de Dios.</a:t>
            </a:r>
          </a:p>
          <a:p>
            <a:pPr marL="457200" indent="-457200" algn="l" rtl="0">
              <a:buFont typeface="+mj-lt"/>
              <a:buAutoNum type="arabicPeriod"/>
            </a:pPr>
            <a:r>
              <a:rPr lang="en-US" sz="2600" dirty="0"/>
              <a:t>Sin embargo, son </a:t>
            </a:r>
            <a:r>
              <a:rPr lang="en-US" sz="2600" dirty="0" err="1" smtClean="0"/>
              <a:t>rechazadas</a:t>
            </a:r>
            <a:r>
              <a:rPr lang="en-US" sz="2600" dirty="0" smtClean="0"/>
              <a:t>, -- </a:t>
            </a:r>
            <a:r>
              <a:rPr lang="en-US" sz="2600" dirty="0"/>
              <a:t>¡ni </a:t>
            </a:r>
            <a:r>
              <a:rPr lang="en-US" sz="2600" dirty="0" err="1"/>
              <a:t>siquiera</a:t>
            </a:r>
            <a:r>
              <a:rPr lang="en-US" sz="2600" dirty="0"/>
              <a:t> </a:t>
            </a:r>
            <a:r>
              <a:rPr lang="en-US" sz="2600" dirty="0" smtClean="0"/>
              <a:t>son </a:t>
            </a:r>
            <a:r>
              <a:rPr lang="en-US" sz="2600" dirty="0" err="1" smtClean="0"/>
              <a:t>conocidas</a:t>
            </a:r>
            <a:r>
              <a:rPr lang="en-US" sz="2600" dirty="0" smtClean="0"/>
              <a:t>!</a:t>
            </a:r>
            <a:endParaRPr lang="en-US" sz="2600" dirty="0"/>
          </a:p>
        </p:txBody>
      </p:sp>
      <p:sp>
        <p:nvSpPr>
          <p:cNvPr id="2" name="TextBox 1">
            <a:extLst>
              <a:ext uri="{FF2B5EF4-FFF2-40B4-BE49-F238E27FC236}">
                <a16:creationId xmlns="" xmlns:a16="http://schemas.microsoft.com/office/drawing/2014/main" id="{20A2F838-DF49-7124-6CB0-2A72FACD6C2C}"/>
              </a:ext>
            </a:extLst>
          </p:cNvPr>
          <p:cNvSpPr txBox="1"/>
          <p:nvPr/>
        </p:nvSpPr>
        <p:spPr>
          <a:xfrm>
            <a:off x="2888343" y="145143"/>
            <a:ext cx="4165600" cy="646331"/>
          </a:xfrm>
          <a:prstGeom prst="rect">
            <a:avLst/>
          </a:prstGeom>
          <a:noFill/>
        </p:spPr>
        <p:txBody>
          <a:bodyPr wrap="square" rtlCol="0">
            <a:spAutoFit/>
          </a:bodyPr>
          <a:lstStyle/>
          <a:p>
            <a:pPr algn="l" rtl="0"/>
            <a:r>
              <a:rPr lang="en-US" sz="3600" b="1" dirty="0"/>
              <a:t>Mateo 7:21-23</a:t>
            </a:r>
          </a:p>
        </p:txBody>
      </p:sp>
    </p:spTree>
    <p:extLst>
      <p:ext uri="{BB962C8B-B14F-4D97-AF65-F5344CB8AC3E}">
        <p14:creationId xmlns:p14="http://schemas.microsoft.com/office/powerpoint/2010/main" val="382271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2CDA22-7AD3-7A85-C7B0-2D957C79BB05}"/>
              </a:ext>
            </a:extLst>
          </p:cNvPr>
          <p:cNvSpPr>
            <a:spLocks noGrp="1"/>
          </p:cNvSpPr>
          <p:nvPr>
            <p:ph type="title"/>
          </p:nvPr>
        </p:nvSpPr>
        <p:spPr>
          <a:xfrm>
            <a:off x="417909" y="129038"/>
            <a:ext cx="7886700" cy="822002"/>
          </a:xfrm>
        </p:spPr>
        <p:txBody>
          <a:bodyPr>
            <a:normAutofit/>
          </a:bodyPr>
          <a:lstStyle/>
          <a:p>
            <a:pPr algn="l" rtl="0"/>
            <a:r>
              <a:rPr lang="en-US" sz="4000" b="1" dirty="0" err="1">
                <a:latin typeface="Arial" panose="020B0604020202020204" pitchFamily="34" charset="0"/>
                <a:cs typeface="Arial" panose="020B0604020202020204" pitchFamily="34" charset="0"/>
              </a:rPr>
              <a:t>Jesús</a:t>
            </a:r>
            <a:r>
              <a:rPr lang="en-US" sz="4000" b="1" dirty="0">
                <a:latin typeface="Arial" panose="020B0604020202020204" pitchFamily="34" charset="0"/>
                <a:cs typeface="Arial" panose="020B0604020202020204" pitchFamily="34" charset="0"/>
              </a:rPr>
              <a:t> </a:t>
            </a:r>
            <a:r>
              <a:rPr lang="en-US" sz="4000" b="1" dirty="0" err="1" smtClean="0">
                <a:latin typeface="Arial" panose="020B0604020202020204" pitchFamily="34" charset="0"/>
                <a:cs typeface="Arial" panose="020B0604020202020204" pitchFamily="34" charset="0"/>
              </a:rPr>
              <a:t>hizo</a:t>
            </a:r>
            <a:r>
              <a:rPr lang="en-US" sz="4000" b="1" dirty="0" smtClean="0">
                <a:latin typeface="Arial" panose="020B0604020202020204" pitchFamily="34" charset="0"/>
                <a:cs typeface="Arial" panose="020B0604020202020204" pitchFamily="34" charset="0"/>
              </a:rPr>
              <a:t> </a:t>
            </a:r>
            <a:r>
              <a:rPr lang="en-US" sz="4000" b="1" dirty="0" err="1" smtClean="0">
                <a:latin typeface="Arial" panose="020B0604020202020204" pitchFamily="34" charset="0"/>
                <a:cs typeface="Arial" panose="020B0604020202020204" pitchFamily="34" charset="0"/>
              </a:rPr>
              <a:t>clara</a:t>
            </a:r>
            <a:r>
              <a:rPr lang="en-US" sz="4000" b="1" dirty="0" smtClean="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la </a:t>
            </a:r>
            <a:r>
              <a:rPr lang="en-US" sz="4000" b="1" dirty="0" err="1" smtClean="0">
                <a:latin typeface="Arial" panose="020B0604020202020204" pitchFamily="34" charset="0"/>
                <a:cs typeface="Arial" panose="020B0604020202020204" pitchFamily="34" charset="0"/>
              </a:rPr>
              <a:t>pregunta</a:t>
            </a:r>
            <a:r>
              <a:rPr lang="en-US"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 xmlns:a16="http://schemas.microsoft.com/office/drawing/2014/main" id="{9A98E215-A9BA-4DCC-BA96-598FA5193C38}"/>
              </a:ext>
            </a:extLst>
          </p:cNvPr>
          <p:cNvSpPr>
            <a:spLocks noGrp="1"/>
          </p:cNvSpPr>
          <p:nvPr>
            <p:ph type="body" idx="1"/>
          </p:nvPr>
        </p:nvSpPr>
        <p:spPr>
          <a:xfrm>
            <a:off x="629842" y="1400969"/>
            <a:ext cx="3713558" cy="686593"/>
          </a:xfrm>
        </p:spPr>
        <p:txBody>
          <a:bodyPr>
            <a:normAutofit/>
          </a:bodyPr>
          <a:lstStyle/>
          <a:p>
            <a:pPr algn="l" rtl="0"/>
            <a:r>
              <a:rPr lang="en-US" sz="3200" u="sng" dirty="0">
                <a:latin typeface="Arial" panose="020B0604020202020204" pitchFamily="34" charset="0"/>
                <a:cs typeface="Arial" panose="020B0604020202020204" pitchFamily="34" charset="0"/>
              </a:rPr>
              <a:t>¿Fue del </a:t>
            </a:r>
            <a:r>
              <a:rPr lang="en-US" sz="3200" u="sng" dirty="0" err="1" smtClean="0">
                <a:latin typeface="Arial" panose="020B0604020202020204" pitchFamily="34" charset="0"/>
                <a:cs typeface="Arial" panose="020B0604020202020204" pitchFamily="34" charset="0"/>
              </a:rPr>
              <a:t>cielo</a:t>
            </a:r>
            <a:endParaRPr lang="en-US" sz="3200" u="sng"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 xmlns:a16="http://schemas.microsoft.com/office/drawing/2014/main" id="{59842E4A-57C7-CDA1-1B10-4C29F814942F}"/>
              </a:ext>
            </a:extLst>
          </p:cNvPr>
          <p:cNvSpPr>
            <a:spLocks noGrp="1"/>
          </p:cNvSpPr>
          <p:nvPr>
            <p:ph sz="half" idx="2"/>
          </p:nvPr>
        </p:nvSpPr>
        <p:spPr>
          <a:xfrm>
            <a:off x="342900" y="2197098"/>
            <a:ext cx="4155282" cy="3517901"/>
          </a:xfrm>
        </p:spPr>
        <p:txBody>
          <a:bodyPr>
            <a:normAutofit/>
          </a:bodyPr>
          <a:lstStyle/>
          <a:p>
            <a:pPr algn="l" rtl="0"/>
            <a:r>
              <a:rPr lang="en-US" sz="2600" dirty="0">
                <a:latin typeface="Arial" panose="020B0604020202020204" pitchFamily="34" charset="0"/>
                <a:cs typeface="Arial" panose="020B0604020202020204" pitchFamily="34" charset="0"/>
              </a:rPr>
              <a:t>¡Si es del cielo, hay que </a:t>
            </a:r>
            <a:r>
              <a:rPr lang="en-US" sz="2600" dirty="0" err="1" smtClean="0">
                <a:latin typeface="Arial" panose="020B0604020202020204" pitchFamily="34" charset="0"/>
                <a:cs typeface="Arial" panose="020B0604020202020204" pitchFamily="34" charset="0"/>
              </a:rPr>
              <a:t>obedecerlo</a:t>
            </a: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r>
              <a:rPr lang="en-US" sz="2600" b="0" i="0" dirty="0">
                <a:effectLst/>
                <a:latin typeface="Arial" panose="020B0604020202020204" pitchFamily="34" charset="0"/>
                <a:cs typeface="Arial" panose="020B0604020202020204" pitchFamily="34" charset="0"/>
              </a:rPr>
              <a:t>Mateo 7:21 </a:t>
            </a:r>
            <a:r>
              <a:rPr lang="en-US" sz="2600" b="0" i="0" dirty="0" smtClean="0">
                <a:effectLst/>
                <a:latin typeface="Arial" panose="020B0604020202020204" pitchFamily="34" charset="0"/>
                <a:cs typeface="Arial" panose="020B0604020202020204" pitchFamily="34" charset="0"/>
              </a:rPr>
              <a:t>“</a:t>
            </a:r>
            <a:r>
              <a:rPr lang="es-ES" sz="2600" dirty="0">
                <a:latin typeface="Arial" panose="020B0604020202020204" pitchFamily="34" charset="0"/>
                <a:cs typeface="Arial" panose="020B0604020202020204" pitchFamily="34" charset="0"/>
              </a:rPr>
              <a:t>No todo el que me dice: “Señor, Señor”, entrará en el reino de los cielos, sino </a:t>
            </a:r>
            <a:r>
              <a:rPr lang="es-ES" sz="2600" b="1" dirty="0">
                <a:solidFill>
                  <a:srgbClr val="FFFF00"/>
                </a:solidFill>
                <a:latin typeface="Arial" panose="020B0604020202020204" pitchFamily="34" charset="0"/>
                <a:cs typeface="Arial" panose="020B0604020202020204" pitchFamily="34" charset="0"/>
              </a:rPr>
              <a:t>el que hace la voluntad de Mi Padre que está en los cielos.</a:t>
            </a:r>
            <a:endParaRPr lang="en-US" sz="3200" b="1" dirty="0">
              <a:solidFill>
                <a:srgbClr val="FFFF00"/>
              </a:solidFill>
            </a:endParaRPr>
          </a:p>
        </p:txBody>
      </p:sp>
      <p:sp>
        <p:nvSpPr>
          <p:cNvPr id="7" name="Text Placeholder 6">
            <a:extLst>
              <a:ext uri="{FF2B5EF4-FFF2-40B4-BE49-F238E27FC236}">
                <a16:creationId xmlns="" xmlns:a16="http://schemas.microsoft.com/office/drawing/2014/main" id="{BC8611D6-75CD-E1D0-CF7A-1AD489666CE8}"/>
              </a:ext>
            </a:extLst>
          </p:cNvPr>
          <p:cNvSpPr>
            <a:spLocks noGrp="1"/>
          </p:cNvSpPr>
          <p:nvPr>
            <p:ph type="body" sz="quarter" idx="3"/>
          </p:nvPr>
        </p:nvSpPr>
        <p:spPr>
          <a:xfrm>
            <a:off x="5105400" y="1400969"/>
            <a:ext cx="3411141" cy="686593"/>
          </a:xfrm>
        </p:spPr>
        <p:txBody>
          <a:bodyPr>
            <a:normAutofit fontScale="92500"/>
          </a:bodyPr>
          <a:lstStyle/>
          <a:p>
            <a:pPr algn="l" rtl="0"/>
            <a:r>
              <a:rPr lang="en-US" sz="3200" dirty="0">
                <a:latin typeface="Arial" panose="020B0604020202020204" pitchFamily="34" charset="0"/>
                <a:cs typeface="Arial" panose="020B0604020202020204" pitchFamily="34" charset="0"/>
              </a:rPr>
              <a:t> </a:t>
            </a:r>
            <a:r>
              <a:rPr lang="en-US" sz="3200" u="sng" dirty="0">
                <a:latin typeface="Arial" panose="020B0604020202020204" pitchFamily="34" charset="0"/>
                <a:cs typeface="Arial" panose="020B0604020202020204" pitchFamily="34" charset="0"/>
              </a:rPr>
              <a:t>de los hombres</a:t>
            </a:r>
            <a:r>
              <a:rPr lang="en-US" sz="3200" dirty="0">
                <a:latin typeface="Arial" panose="020B0604020202020204" pitchFamily="34" charset="0"/>
                <a:cs typeface="Arial" panose="020B0604020202020204" pitchFamily="34" charset="0"/>
              </a:rPr>
              <a:t>?</a:t>
            </a:r>
          </a:p>
        </p:txBody>
      </p:sp>
      <p:sp>
        <p:nvSpPr>
          <p:cNvPr id="8" name="Content Placeholder 7">
            <a:extLst>
              <a:ext uri="{FF2B5EF4-FFF2-40B4-BE49-F238E27FC236}">
                <a16:creationId xmlns="" xmlns:a16="http://schemas.microsoft.com/office/drawing/2014/main" id="{017EE6FC-DBBC-A8B4-42F8-7B7A9D9B8B3B}"/>
              </a:ext>
            </a:extLst>
          </p:cNvPr>
          <p:cNvSpPr>
            <a:spLocks noGrp="1"/>
          </p:cNvSpPr>
          <p:nvPr>
            <p:ph sz="quarter" idx="4"/>
          </p:nvPr>
        </p:nvSpPr>
        <p:spPr>
          <a:xfrm>
            <a:off x="4629150" y="2172135"/>
            <a:ext cx="4400550" cy="2985917"/>
          </a:xfrm>
        </p:spPr>
        <p:txBody>
          <a:bodyPr>
            <a:noAutofit/>
          </a:bodyPr>
          <a:lstStyle/>
          <a:p>
            <a:pPr algn="l" rtl="0"/>
            <a:r>
              <a:rPr lang="en-US" sz="2400" dirty="0">
                <a:latin typeface="Arial" panose="020B0604020202020204" pitchFamily="34" charset="0"/>
                <a:cs typeface="Arial" panose="020B0604020202020204" pitchFamily="34" charset="0"/>
              </a:rPr>
              <a:t>¡Si de los hombres, debe ser rechazado!</a:t>
            </a:r>
          </a:p>
          <a:p>
            <a:r>
              <a:rPr lang="en-US" sz="2400" b="0" i="0" dirty="0">
                <a:effectLst/>
                <a:latin typeface="Arial" panose="020B0604020202020204" pitchFamily="34" charset="0"/>
                <a:cs typeface="Arial" panose="020B0604020202020204" pitchFamily="34" charset="0"/>
              </a:rPr>
              <a:t>Mateo 15:9 </a:t>
            </a:r>
            <a:r>
              <a:rPr lang="en-US" sz="2400" b="0" i="0" dirty="0" smtClean="0">
                <a:effectLst/>
                <a:latin typeface="Arial" panose="020B0604020202020204" pitchFamily="34" charset="0"/>
                <a:cs typeface="Arial" panose="020B0604020202020204" pitchFamily="34" charset="0"/>
              </a:rPr>
              <a:t>“</a:t>
            </a:r>
            <a:r>
              <a:rPr lang="es-ES" sz="2400" dirty="0">
                <a:latin typeface="Arial" panose="020B0604020202020204" pitchFamily="34" charset="0"/>
                <a:cs typeface="Arial" panose="020B0604020202020204" pitchFamily="34" charset="0"/>
              </a:rPr>
              <a:t>PUES EN VANO ME RINDEN CULTO, ENSEÑANDO COMO DOCTRINAS </a:t>
            </a:r>
            <a:r>
              <a:rPr lang="es-ES" sz="2400" dirty="0">
                <a:solidFill>
                  <a:srgbClr val="FFFF00"/>
                </a:solidFill>
                <a:latin typeface="Arial" panose="020B0604020202020204" pitchFamily="34" charset="0"/>
                <a:cs typeface="Arial" panose="020B0604020202020204" pitchFamily="34" charset="0"/>
              </a:rPr>
              <a:t>PRECEPTOS DE </a:t>
            </a:r>
            <a:r>
              <a:rPr lang="es-ES" sz="2400" dirty="0" smtClean="0">
                <a:solidFill>
                  <a:srgbClr val="FFFF00"/>
                </a:solidFill>
                <a:latin typeface="Arial" panose="020B0604020202020204" pitchFamily="34" charset="0"/>
                <a:cs typeface="Arial" panose="020B0604020202020204" pitchFamily="34" charset="0"/>
              </a:rPr>
              <a:t>HOMBRES</a:t>
            </a:r>
            <a:r>
              <a:rPr lang="en-US" sz="2400" b="1" i="0"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400" b="1" i="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l" rtl="0"/>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 no está en las Escrituras, es de los hombres</a:t>
            </a:r>
            <a:r>
              <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 </a:t>
            </a:r>
            <a:r>
              <a:rPr lang="en-US" sz="2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Tim </a:t>
            </a:r>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3:16-17)</a:t>
            </a:r>
            <a:endPar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 xmlns:a16="http://schemas.microsoft.com/office/drawing/2014/main" id="{1D756CBA-4535-A1F8-C31A-98E96E498931}"/>
              </a:ext>
            </a:extLst>
          </p:cNvPr>
          <p:cNvSpPr txBox="1"/>
          <p:nvPr/>
        </p:nvSpPr>
        <p:spPr>
          <a:xfrm>
            <a:off x="4629150" y="1502787"/>
            <a:ext cx="609600" cy="584775"/>
          </a:xfrm>
          <a:prstGeom prst="rect">
            <a:avLst/>
          </a:prstGeom>
          <a:noFill/>
        </p:spPr>
        <p:txBody>
          <a:bodyPr wrap="square" rtlCol="0">
            <a:spAutoFit/>
          </a:bodyPr>
          <a:lstStyle/>
          <a:p>
            <a:pPr algn="l" rtl="0"/>
            <a:r>
              <a:rPr lang="en-US" sz="3200" b="1" dirty="0">
                <a:latin typeface="Arial" panose="020B0604020202020204" pitchFamily="34" charset="0"/>
                <a:cs typeface="Arial" panose="020B0604020202020204" pitchFamily="34" charset="0"/>
              </a:rPr>
              <a:t>o</a:t>
            </a:r>
          </a:p>
        </p:txBody>
      </p:sp>
      <p:sp>
        <p:nvSpPr>
          <p:cNvPr id="10" name="TextBox 9">
            <a:extLst>
              <a:ext uri="{FF2B5EF4-FFF2-40B4-BE49-F238E27FC236}">
                <a16:creationId xmlns="" xmlns:a16="http://schemas.microsoft.com/office/drawing/2014/main" id="{785FD465-1C53-F721-3F60-895DB60D580F}"/>
              </a:ext>
            </a:extLst>
          </p:cNvPr>
          <p:cNvSpPr txBox="1"/>
          <p:nvPr/>
        </p:nvSpPr>
        <p:spPr>
          <a:xfrm>
            <a:off x="361385" y="877558"/>
            <a:ext cx="7354431" cy="584775"/>
          </a:xfrm>
          <a:prstGeom prst="rect">
            <a:avLst/>
          </a:prstGeom>
          <a:noFill/>
        </p:spPr>
        <p:txBody>
          <a:bodyPr wrap="square" rtlCol="0">
            <a:spAutoFit/>
          </a:bodyPr>
          <a:lstStyle/>
          <a:p>
            <a:pPr algn="l" rtl="0"/>
            <a:r>
              <a:rPr lang="en-US" sz="3200" b="1" dirty="0">
                <a:latin typeface="Arial" panose="020B0604020202020204" pitchFamily="34" charset="0"/>
                <a:cs typeface="Arial" panose="020B0604020202020204" pitchFamily="34" charset="0"/>
              </a:rPr>
              <a:t>“El bautismo de Juan—</a:t>
            </a:r>
            <a:endParaRPr lang="en-US" sz="3200" dirty="0"/>
          </a:p>
        </p:txBody>
      </p:sp>
      <p:cxnSp>
        <p:nvCxnSpPr>
          <p:cNvPr id="12" name="Straight Connector 11">
            <a:extLst>
              <a:ext uri="{FF2B5EF4-FFF2-40B4-BE49-F238E27FC236}">
                <a16:creationId xmlns="" xmlns:a16="http://schemas.microsoft.com/office/drawing/2014/main" id="{2B42ADE0-35B6-1302-7D47-3C24EA2884E7}"/>
              </a:ext>
            </a:extLst>
          </p:cNvPr>
          <p:cNvCxnSpPr>
            <a:cxnSpLocks/>
          </p:cNvCxnSpPr>
          <p:nvPr/>
        </p:nvCxnSpPr>
        <p:spPr>
          <a:xfrm>
            <a:off x="4572000" y="2197098"/>
            <a:ext cx="0" cy="296095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90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F33A7DE-2997-D26D-A009-4E751408DCD8}"/>
              </a:ext>
            </a:extLst>
          </p:cNvPr>
          <p:cNvSpPr>
            <a:spLocks noGrp="1"/>
          </p:cNvSpPr>
          <p:nvPr>
            <p:ph type="title"/>
          </p:nvPr>
        </p:nvSpPr>
        <p:spPr/>
        <p:txBody>
          <a:bodyPr>
            <a:normAutofit/>
          </a:bodyPr>
          <a:lstStyle/>
          <a:p>
            <a:pPr algn="ctr" rtl="0"/>
            <a:r>
              <a:rPr lang="en-US" sz="4000" b="1" dirty="0">
                <a:latin typeface="Arial" panose="020B0604020202020204" pitchFamily="34" charset="0"/>
                <a:cs typeface="Arial" panose="020B0604020202020204" pitchFamily="34" charset="0"/>
              </a:rPr>
              <a:t>2 Timoteo 3:16-17</a:t>
            </a:r>
          </a:p>
        </p:txBody>
      </p:sp>
      <p:sp>
        <p:nvSpPr>
          <p:cNvPr id="8" name="TextBox 7">
            <a:extLst>
              <a:ext uri="{FF2B5EF4-FFF2-40B4-BE49-F238E27FC236}">
                <a16:creationId xmlns="" xmlns:a16="http://schemas.microsoft.com/office/drawing/2014/main" id="{78A01031-F99A-C558-27F7-F8C7A356B947}"/>
              </a:ext>
            </a:extLst>
          </p:cNvPr>
          <p:cNvSpPr txBox="1"/>
          <p:nvPr/>
        </p:nvSpPr>
        <p:spPr>
          <a:xfrm>
            <a:off x="628650" y="1734115"/>
            <a:ext cx="8010525" cy="2400657"/>
          </a:xfrm>
          <a:prstGeom prst="rect">
            <a:avLst/>
          </a:prstGeom>
          <a:noFill/>
        </p:spPr>
        <p:txBody>
          <a:bodyPr wrap="square" rtlCol="0">
            <a:spAutoFit/>
          </a:bodyPr>
          <a:lstStyle/>
          <a:p>
            <a:pPr algn="ctr"/>
            <a:r>
              <a:rPr lang="en-US" sz="3000" b="1" i="0" baseline="30000" dirty="0">
                <a:solidFill>
                  <a:srgbClr val="000000"/>
                </a:solidFill>
                <a:effectLst/>
                <a:latin typeface="system-ui"/>
              </a:rPr>
              <a:t> </a:t>
            </a:r>
            <a:r>
              <a:rPr lang="es-ES" sz="3000" dirty="0">
                <a:latin typeface="Arial" panose="020B0604020202020204" pitchFamily="34" charset="0"/>
                <a:cs typeface="Arial" panose="020B0604020202020204" pitchFamily="34" charset="0"/>
              </a:rPr>
              <a:t>Toda Escritura es inspirada por Dios y útil para enseñar, para reprender, para corregir, para instruir en justicia, </a:t>
            </a:r>
            <a:r>
              <a:rPr lang="es-ES" sz="3000" dirty="0" smtClean="0">
                <a:latin typeface="Arial" panose="020B0604020202020204" pitchFamily="34" charset="0"/>
                <a:cs typeface="Arial" panose="020B0604020202020204" pitchFamily="34" charset="0"/>
              </a:rPr>
              <a:t>a </a:t>
            </a:r>
            <a:r>
              <a:rPr lang="es-ES" sz="3000" dirty="0">
                <a:latin typeface="Arial" panose="020B0604020202020204" pitchFamily="34" charset="0"/>
                <a:cs typeface="Arial" panose="020B0604020202020204" pitchFamily="34" charset="0"/>
              </a:rPr>
              <a:t>fin de que el hombre de Dios sea </a:t>
            </a:r>
            <a:r>
              <a:rPr lang="es-ES" sz="3000" b="1" dirty="0">
                <a:solidFill>
                  <a:srgbClr val="FFFF00"/>
                </a:solidFill>
                <a:latin typeface="Arial" panose="020B0604020202020204" pitchFamily="34" charset="0"/>
                <a:cs typeface="Arial" panose="020B0604020202020204" pitchFamily="34" charset="0"/>
              </a:rPr>
              <a:t>perfecto, equipado para toda buena obra. </a:t>
            </a:r>
            <a:endParaRPr lang="en-US" sz="3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180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F707292B-AFDB-3B7A-595E-1252469B0E74}"/>
              </a:ext>
            </a:extLst>
          </p:cNvPr>
          <p:cNvSpPr>
            <a:spLocks noGrp="1"/>
          </p:cNvSpPr>
          <p:nvPr>
            <p:ph type="title"/>
          </p:nvPr>
        </p:nvSpPr>
        <p:spPr/>
        <p:txBody>
          <a:bodyPr>
            <a:normAutofit/>
          </a:bodyPr>
          <a:lstStyle/>
          <a:p>
            <a:pPr algn="l" rtl="0"/>
            <a:r>
              <a:rPr lang="en-US" sz="3600" b="1" dirty="0">
                <a:latin typeface="Arial" panose="020B0604020202020204" pitchFamily="34" charset="0"/>
                <a:cs typeface="Arial" panose="020B0604020202020204" pitchFamily="34" charset="0"/>
              </a:rPr>
              <a:t>¿Qué hace diferente a esta iglesia?</a:t>
            </a:r>
          </a:p>
        </p:txBody>
      </p:sp>
      <p:sp>
        <p:nvSpPr>
          <p:cNvPr id="8" name="Content Placeholder 7">
            <a:extLst>
              <a:ext uri="{FF2B5EF4-FFF2-40B4-BE49-F238E27FC236}">
                <a16:creationId xmlns="" xmlns:a16="http://schemas.microsoft.com/office/drawing/2014/main" id="{C44B6325-929B-FBA5-8AA1-492FDB7A9E69}"/>
              </a:ext>
            </a:extLst>
          </p:cNvPr>
          <p:cNvSpPr>
            <a:spLocks noGrp="1"/>
          </p:cNvSpPr>
          <p:nvPr>
            <p:ph idx="1"/>
          </p:nvPr>
        </p:nvSpPr>
        <p:spPr>
          <a:xfrm>
            <a:off x="628650" y="1408907"/>
            <a:ext cx="7886700" cy="1745953"/>
          </a:xfrm>
        </p:spPr>
        <p:txBody>
          <a:bodyPr>
            <a:normAutofit/>
          </a:bodyPr>
          <a:lstStyle/>
          <a:p>
            <a:pPr marL="457200" indent="-457200" algn="l" rtl="0">
              <a:buFont typeface="+mj-lt"/>
              <a:buAutoNum type="arabicPeriod"/>
            </a:pPr>
            <a:r>
              <a:rPr lang="en-US" sz="2800" dirty="0">
                <a:latin typeface="Arial" panose="020B0604020202020204" pitchFamily="34" charset="0"/>
                <a:cs typeface="Arial" panose="020B0604020202020204" pitchFamily="34" charset="0"/>
              </a:rPr>
              <a:t>Nuestro propósito: Ser la iglesia descrita en el Nuevo Testamento.</a:t>
            </a:r>
          </a:p>
          <a:p>
            <a:pPr marL="457200" indent="-457200" algn="l" rtl="0">
              <a:buFont typeface="+mj-lt"/>
              <a:buAutoNum type="arabicPeriod"/>
            </a:pPr>
            <a:r>
              <a:rPr lang="en-US" sz="2800" dirty="0">
                <a:latin typeface="Arial" panose="020B0604020202020204" pitchFamily="34" charset="0"/>
                <a:cs typeface="Arial" panose="020B0604020202020204" pitchFamily="34" charset="0"/>
              </a:rPr>
              <a:t>Nuestra intención: Hacer sólo lo que está autorizado en el Nuevo Testamento.</a:t>
            </a:r>
            <a:endParaRPr lang="en-US" sz="25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 xmlns:a16="http://schemas.microsoft.com/office/drawing/2014/main" id="{905068A7-17D8-6412-08C8-57A7066CC8A6}"/>
              </a:ext>
            </a:extLst>
          </p:cNvPr>
          <p:cNvSpPr txBox="1"/>
          <p:nvPr/>
        </p:nvSpPr>
        <p:spPr>
          <a:xfrm>
            <a:off x="628650" y="3245007"/>
            <a:ext cx="8515350" cy="2646878"/>
          </a:xfrm>
          <a:prstGeom prst="rect">
            <a:avLst/>
          </a:prstGeom>
          <a:noFill/>
        </p:spPr>
        <p:txBody>
          <a:bodyPr wrap="square" rtlCol="0">
            <a:spAutoFit/>
          </a:bodyPr>
          <a:lstStyle/>
          <a:p>
            <a:pPr algn="l" rtl="0"/>
            <a:r>
              <a:rPr lang="en-US" sz="2800" dirty="0">
                <a:latin typeface="Arial" panose="020B0604020202020204" pitchFamily="34" charset="0"/>
                <a:cs typeface="Arial" panose="020B0604020202020204" pitchFamily="34" charset="0"/>
              </a:rPr>
              <a:t>Esto explica:</a:t>
            </a:r>
          </a:p>
          <a:p>
            <a:pPr algn="l" rtl="0"/>
            <a:r>
              <a:rPr lang="en-US" sz="2400" dirty="0" err="1" smtClean="0">
                <a:latin typeface="Arial" panose="020B0604020202020204" pitchFamily="34" charset="0"/>
                <a:cs typeface="Arial" panose="020B0604020202020204" pitchFamily="34" charset="0"/>
              </a:rPr>
              <a:t>Por</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qué</a:t>
            </a:r>
            <a:r>
              <a:rPr lang="en-US" sz="2400" dirty="0" smtClean="0">
                <a:latin typeface="Arial" panose="020B0604020202020204" pitchFamily="34" charset="0"/>
                <a:cs typeface="Arial" panose="020B0604020202020204" pitchFamily="34" charset="0"/>
              </a:rPr>
              <a:t> no </a:t>
            </a:r>
            <a:r>
              <a:rPr lang="en-US" sz="2400" dirty="0" err="1" smtClean="0">
                <a:latin typeface="Arial" panose="020B0604020202020204" pitchFamily="34" charset="0"/>
                <a:cs typeface="Arial" panose="020B0604020202020204" pitchFamily="34" charset="0"/>
              </a:rPr>
              <a:t>usamos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instrumentos</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musicales</a:t>
            </a:r>
          </a:p>
          <a:p>
            <a:pPr algn="l" rtl="0"/>
            <a:r>
              <a:rPr lang="en-US" sz="2400" dirty="0" err="1" smtClean="0">
                <a:latin typeface="Arial" panose="020B0604020202020204" pitchFamily="34" charset="0"/>
                <a:cs typeface="Arial" panose="020B0604020202020204" pitchFamily="34" charset="0"/>
              </a:rPr>
              <a:t>Por</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qué</a:t>
            </a:r>
            <a:r>
              <a:rPr lang="en-US" sz="2400" dirty="0" smtClean="0">
                <a:latin typeface="Arial" panose="020B0604020202020204" pitchFamily="34" charset="0"/>
                <a:cs typeface="Arial" panose="020B0604020202020204" pitchFamily="34" charset="0"/>
              </a:rPr>
              <a:t> no </a:t>
            </a:r>
            <a:r>
              <a:rPr lang="en-US" sz="2400" dirty="0" err="1" smtClean="0">
                <a:latin typeface="Arial" panose="020B0604020202020204" pitchFamily="34" charset="0"/>
                <a:cs typeface="Arial" panose="020B0604020202020204" pitchFamily="34" charset="0"/>
              </a:rPr>
              <a:t>practicamos</a:t>
            </a:r>
            <a:r>
              <a:rPr lang="en-US" sz="2400" dirty="0" smtClean="0">
                <a:latin typeface="Arial" panose="020B0604020202020204" pitchFamily="34" charset="0"/>
                <a:cs typeface="Arial" panose="020B0604020202020204" pitchFamily="34" charset="0"/>
              </a:rPr>
              <a:t> el</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bautismo infantil</a:t>
            </a:r>
          </a:p>
          <a:p>
            <a:pPr algn="l" rtl="0"/>
            <a:r>
              <a:rPr lang="en-US" sz="2400" dirty="0" err="1" smtClean="0">
                <a:latin typeface="Arial" panose="020B0604020202020204" pitchFamily="34" charset="0"/>
                <a:cs typeface="Arial" panose="020B0604020202020204" pitchFamily="34" charset="0"/>
              </a:rPr>
              <a:t>Por</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qué</a:t>
            </a:r>
            <a:r>
              <a:rPr lang="en-US" sz="2400" dirty="0" smtClean="0">
                <a:latin typeface="Arial" panose="020B0604020202020204" pitchFamily="34" charset="0"/>
                <a:cs typeface="Arial" panose="020B0604020202020204" pitchFamily="34" charset="0"/>
              </a:rPr>
              <a:t> no </a:t>
            </a:r>
            <a:r>
              <a:rPr lang="en-US" sz="2400" dirty="0" err="1" smtClean="0">
                <a:latin typeface="Arial" panose="020B0604020202020204" pitchFamily="34" charset="0"/>
                <a:cs typeface="Arial" panose="020B0604020202020204" pitchFamily="34" charset="0"/>
              </a:rPr>
              <a:t>llevamos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otro</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nombre</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aparte</a:t>
            </a:r>
            <a:r>
              <a:rPr lang="en-US" sz="2400" dirty="0" smtClean="0">
                <a:latin typeface="Arial" panose="020B0604020202020204" pitchFamily="34" charset="0"/>
                <a:cs typeface="Arial" panose="020B0604020202020204" pitchFamily="34" charset="0"/>
              </a:rPr>
              <a:t> de </a:t>
            </a:r>
            <a:r>
              <a:rPr lang="en-US" sz="2400" dirty="0" err="1" smtClean="0">
                <a:latin typeface="Arial" panose="020B0604020202020204" pitchFamily="34" charset="0"/>
                <a:cs typeface="Arial" panose="020B0604020202020204" pitchFamily="34" charset="0"/>
              </a:rPr>
              <a:t>cristiano</a:t>
            </a:r>
            <a:endParaRPr lang="en-US" sz="2400" dirty="0">
              <a:latin typeface="Arial" panose="020B0604020202020204" pitchFamily="34" charset="0"/>
              <a:cs typeface="Arial" panose="020B0604020202020204" pitchFamily="34" charset="0"/>
            </a:endParaRPr>
          </a:p>
          <a:p>
            <a:pPr algn="l" rtl="0"/>
            <a:r>
              <a:rPr lang="en-US" sz="2400" dirty="0" err="1" smtClean="0">
                <a:latin typeface="Arial" panose="020B0604020202020204" pitchFamily="34" charset="0"/>
                <a:cs typeface="Arial" panose="020B0604020202020204" pitchFamily="34" charset="0"/>
              </a:rPr>
              <a:t>Por</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qué</a:t>
            </a:r>
            <a:r>
              <a:rPr lang="en-US" sz="2400" dirty="0" smtClean="0">
                <a:latin typeface="Arial" panose="020B0604020202020204" pitchFamily="34" charset="0"/>
                <a:cs typeface="Arial" panose="020B0604020202020204" pitchFamily="34" charset="0"/>
              </a:rPr>
              <a:t> no </a:t>
            </a:r>
            <a:r>
              <a:rPr lang="en-US" sz="2400" dirty="0">
                <a:latin typeface="Arial" panose="020B0604020202020204" pitchFamily="34" charset="0"/>
                <a:cs typeface="Arial" panose="020B0604020202020204" pitchFamily="34" charset="0"/>
              </a:rPr>
              <a:t>hay contribuciones a otras organizaciones para cumplir con nuestras responsabilidades.</a:t>
            </a:r>
          </a:p>
          <a:p>
            <a:pPr algn="l" rtl="0"/>
            <a:r>
              <a:rPr lang="en-US" dirty="0"/>
              <a:t> </a:t>
            </a:r>
          </a:p>
        </p:txBody>
      </p:sp>
      <p:cxnSp>
        <p:nvCxnSpPr>
          <p:cNvPr id="3" name="Straight Connector 2">
            <a:extLst>
              <a:ext uri="{FF2B5EF4-FFF2-40B4-BE49-F238E27FC236}">
                <a16:creationId xmlns="" xmlns:a16="http://schemas.microsoft.com/office/drawing/2014/main" id="{D32CAFE9-F200-5BC7-3DC1-755E31711D32}"/>
              </a:ext>
            </a:extLst>
          </p:cNvPr>
          <p:cNvCxnSpPr/>
          <p:nvPr/>
        </p:nvCxnSpPr>
        <p:spPr>
          <a:xfrm>
            <a:off x="2676880" y="1838425"/>
            <a:ext cx="1248936"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 xmlns:a16="http://schemas.microsoft.com/office/drawing/2014/main" id="{F527627A-DAB1-0260-4426-D701653EFEEC}"/>
              </a:ext>
            </a:extLst>
          </p:cNvPr>
          <p:cNvCxnSpPr>
            <a:cxnSpLocks/>
          </p:cNvCxnSpPr>
          <p:nvPr/>
        </p:nvCxnSpPr>
        <p:spPr>
          <a:xfrm>
            <a:off x="2676880" y="2682202"/>
            <a:ext cx="1248936"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81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xEl>
                                              <p:pRg st="1" end="1"/>
                                            </p:txEl>
                                          </p:spTgt>
                                        </p:tgtEl>
                                        <p:attrNameLst>
                                          <p:attrName>style.visibility</p:attrName>
                                        </p:attrNameLst>
                                      </p:cBhvr>
                                      <p:to>
                                        <p:strVal val="visible"/>
                                      </p:to>
                                    </p:set>
                                    <p:animEffect transition="in" filter="wipe(left)">
                                      <p:cBhvr>
                                        <p:cTn id="30" dur="500"/>
                                        <p:tgtEl>
                                          <p:spTgt spid="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Effect transition="in" filter="wipe(left)">
                                      <p:cBhvr>
                                        <p:cTn id="35" dur="500"/>
                                        <p:tgtEl>
                                          <p:spTgt spid="9">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9">
                                            <p:txEl>
                                              <p:pRg st="3" end="3"/>
                                            </p:txEl>
                                          </p:spTgt>
                                        </p:tgtEl>
                                        <p:attrNameLst>
                                          <p:attrName>style.visibility</p:attrName>
                                        </p:attrNameLst>
                                      </p:cBhvr>
                                      <p:to>
                                        <p:strVal val="visible"/>
                                      </p:to>
                                    </p:set>
                                    <p:animEffect transition="in" filter="wipe(left)">
                                      <p:cBhvr>
                                        <p:cTn id="40" dur="500"/>
                                        <p:tgtEl>
                                          <p:spTgt spid="9">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9">
                                            <p:txEl>
                                              <p:pRg st="4" end="4"/>
                                            </p:txEl>
                                          </p:spTgt>
                                        </p:tgtEl>
                                        <p:attrNameLst>
                                          <p:attrName>style.visibility</p:attrName>
                                        </p:attrNameLst>
                                      </p:cBhvr>
                                      <p:to>
                                        <p:strVal val="visible"/>
                                      </p:to>
                                    </p:set>
                                    <p:animEffect transition="in" filter="wipe(left)">
                                      <p:cBhvr>
                                        <p:cTn id="45"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DC0206-A9A9-894C-EFD3-8413778A7C0E}"/>
              </a:ext>
            </a:extLst>
          </p:cNvPr>
          <p:cNvSpPr>
            <a:spLocks noGrp="1"/>
          </p:cNvSpPr>
          <p:nvPr>
            <p:ph type="title"/>
          </p:nvPr>
        </p:nvSpPr>
        <p:spPr>
          <a:xfrm>
            <a:off x="628650" y="317635"/>
            <a:ext cx="7886700" cy="2077595"/>
          </a:xfrm>
        </p:spPr>
        <p:txBody>
          <a:bodyPr>
            <a:normAutofit/>
          </a:bodyPr>
          <a:lstStyle/>
          <a:p>
            <a:pPr algn="ctr" rtl="0"/>
            <a:r>
              <a:rPr lang="en-US" sz="3200" b="1" dirty="0">
                <a:latin typeface="Arial" panose="020B0604020202020204" pitchFamily="34" charset="0"/>
                <a:cs typeface="Arial" panose="020B0604020202020204" pitchFamily="34" charset="0"/>
              </a:rPr>
              <a:t>También </a:t>
            </a:r>
            <a:r>
              <a:rPr lang="en-US" sz="3200" b="1" dirty="0" err="1">
                <a:latin typeface="Arial" panose="020B0604020202020204" pitchFamily="34" charset="0"/>
                <a:cs typeface="Arial" panose="020B0604020202020204" pitchFamily="34" charset="0"/>
              </a:rPr>
              <a:t>explica</a:t>
            </a:r>
            <a:r>
              <a:rPr lang="en-US" sz="3200" b="1" dirty="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por</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qué</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siempre</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incluimos</a:t>
            </a:r>
            <a:r>
              <a:rPr lang="en-US" sz="3200" b="1" dirty="0" smtClean="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el bautismo cuando </a:t>
            </a:r>
            <a:r>
              <a:rPr lang="en-US" sz="3200" b="1" dirty="0" err="1">
                <a:latin typeface="Arial" panose="020B0604020202020204" pitchFamily="34" charset="0"/>
                <a:cs typeface="Arial" panose="020B0604020202020204" pitchFamily="34" charset="0"/>
              </a:rPr>
              <a:t>animamos</a:t>
            </a:r>
            <a:r>
              <a:rPr lang="en-US" sz="3200" b="1" dirty="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a la </a:t>
            </a:r>
            <a:r>
              <a:rPr lang="en-US" sz="3200" b="1" dirty="0" err="1" smtClean="0">
                <a:latin typeface="Arial" panose="020B0604020202020204" pitchFamily="34" charset="0"/>
                <a:cs typeface="Arial" panose="020B0604020202020204" pitchFamily="34" charset="0"/>
              </a:rPr>
              <a:t>gente</a:t>
            </a:r>
            <a:r>
              <a:rPr lang="en-US" sz="3200" b="1" dirty="0" smtClean="0">
                <a:latin typeface="Arial" panose="020B0604020202020204" pitchFamily="34" charset="0"/>
                <a:cs typeface="Arial" panose="020B0604020202020204" pitchFamily="34" charset="0"/>
              </a:rPr>
              <a:t> a </a:t>
            </a:r>
            <a:r>
              <a:rPr lang="en-US" sz="3200" b="1" dirty="0">
                <a:latin typeface="Arial" panose="020B0604020202020204" pitchFamily="34" charset="0"/>
                <a:cs typeface="Arial" panose="020B0604020202020204" pitchFamily="34" charset="0"/>
              </a:rPr>
              <a:t>responder al evangelio.</a:t>
            </a:r>
            <a:endParaRPr lang="en-US" dirty="0"/>
          </a:p>
        </p:txBody>
      </p:sp>
      <p:sp>
        <p:nvSpPr>
          <p:cNvPr id="3" name="Content Placeholder 2">
            <a:extLst>
              <a:ext uri="{FF2B5EF4-FFF2-40B4-BE49-F238E27FC236}">
                <a16:creationId xmlns="" xmlns:a16="http://schemas.microsoft.com/office/drawing/2014/main" id="{6D6CECCA-5AC1-2614-CF8E-35785CCBAF0B}"/>
              </a:ext>
            </a:extLst>
          </p:cNvPr>
          <p:cNvSpPr>
            <a:spLocks noGrp="1"/>
          </p:cNvSpPr>
          <p:nvPr>
            <p:ph idx="1"/>
          </p:nvPr>
        </p:nvSpPr>
        <p:spPr>
          <a:xfrm>
            <a:off x="628650" y="2569659"/>
            <a:ext cx="7886700" cy="3006435"/>
          </a:xfrm>
        </p:spPr>
        <p:txBody>
          <a:bodyPr/>
          <a:lstStyle/>
          <a:p>
            <a:r>
              <a:rPr lang="en-US" sz="3200" dirty="0" smtClean="0"/>
              <a:t>“</a:t>
            </a:r>
            <a:r>
              <a:rPr lang="es-ES" sz="3200" dirty="0" smtClean="0">
                <a:latin typeface="system-ui"/>
              </a:rPr>
              <a:t>Entonces </a:t>
            </a:r>
            <a:r>
              <a:rPr lang="es-ES" sz="3200" dirty="0">
                <a:latin typeface="system-ui"/>
              </a:rPr>
              <a:t>Pedro les dijo: «</a:t>
            </a:r>
            <a:r>
              <a:rPr lang="es-ES" sz="3200" b="1" dirty="0">
                <a:solidFill>
                  <a:srgbClr val="FFFF00"/>
                </a:solidFill>
                <a:latin typeface="system-ui"/>
              </a:rPr>
              <a:t>Arrepiéntanse</a:t>
            </a:r>
            <a:r>
              <a:rPr lang="es-ES" sz="3200" dirty="0">
                <a:latin typeface="system-ui"/>
              </a:rPr>
              <a:t> y </a:t>
            </a:r>
            <a:r>
              <a:rPr lang="es-ES" sz="3200" b="1" dirty="0">
                <a:solidFill>
                  <a:srgbClr val="FFFF00"/>
                </a:solidFill>
                <a:latin typeface="system-ui"/>
              </a:rPr>
              <a:t>sean bautizados </a:t>
            </a:r>
            <a:r>
              <a:rPr lang="es-ES" sz="3200" dirty="0">
                <a:latin typeface="system-ui"/>
              </a:rPr>
              <a:t>cada uno de ustedes en el nombre de Jesucristo para perdón de sus pecados, y recibirán el don del Espíritu </a:t>
            </a:r>
            <a:r>
              <a:rPr lang="es-ES" sz="3200" dirty="0" smtClean="0">
                <a:latin typeface="system-ui"/>
              </a:rPr>
              <a:t>Santo”. 			</a:t>
            </a:r>
            <a:r>
              <a:rPr lang="en-US" sz="3200" b="0" i="0" dirty="0" err="1" smtClean="0">
                <a:effectLst/>
                <a:latin typeface="system-ui"/>
              </a:rPr>
              <a:t>Hechos</a:t>
            </a:r>
            <a:r>
              <a:rPr lang="en-US" sz="3200" b="0" i="0" dirty="0" smtClean="0">
                <a:effectLst/>
                <a:latin typeface="system-ui"/>
              </a:rPr>
              <a:t> </a:t>
            </a:r>
            <a:r>
              <a:rPr lang="en-US" sz="3200" b="0" i="0" dirty="0">
                <a:effectLst/>
                <a:latin typeface="system-ui"/>
              </a:rPr>
              <a:t>2:38</a:t>
            </a:r>
            <a:endParaRPr lang="en-US" sz="3200" dirty="0"/>
          </a:p>
          <a:p>
            <a:pPr algn="l" rtl="0"/>
            <a:endParaRPr lang="en-US" dirty="0"/>
          </a:p>
        </p:txBody>
      </p:sp>
    </p:spTree>
    <p:extLst>
      <p:ext uri="{BB962C8B-B14F-4D97-AF65-F5344CB8AC3E}">
        <p14:creationId xmlns:p14="http://schemas.microsoft.com/office/powerpoint/2010/main" val="170241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7AD7286-A60C-E6DA-87EF-0337578CBB45}"/>
              </a:ext>
            </a:extLst>
          </p:cNvPr>
          <p:cNvSpPr>
            <a:spLocks noGrp="1"/>
          </p:cNvSpPr>
          <p:nvPr>
            <p:ph type="title"/>
          </p:nvPr>
        </p:nvSpPr>
        <p:spPr/>
        <p:txBody>
          <a:bodyPr/>
          <a:lstStyle/>
          <a:p>
            <a:pPr algn="ctr" rtl="0"/>
            <a:r>
              <a:rPr lang="en-US" b="1" dirty="0">
                <a:latin typeface="Arial" panose="020B0604020202020204" pitchFamily="34" charset="0"/>
                <a:cs typeface="Arial" panose="020B0604020202020204" pitchFamily="34" charset="0"/>
              </a:rPr>
              <a:t>1 Samuel 15</a:t>
            </a:r>
          </a:p>
        </p:txBody>
      </p:sp>
      <p:sp>
        <p:nvSpPr>
          <p:cNvPr id="5" name="TextBox 4">
            <a:extLst>
              <a:ext uri="{FF2B5EF4-FFF2-40B4-BE49-F238E27FC236}">
                <a16:creationId xmlns="" xmlns:a16="http://schemas.microsoft.com/office/drawing/2014/main" id="{D71A4CD2-6F76-2590-19B3-2E8EDD75F330}"/>
              </a:ext>
            </a:extLst>
          </p:cNvPr>
          <p:cNvSpPr txBox="1"/>
          <p:nvPr/>
        </p:nvSpPr>
        <p:spPr>
          <a:xfrm>
            <a:off x="345688" y="1147414"/>
            <a:ext cx="8385717" cy="1569660"/>
          </a:xfrm>
          <a:prstGeom prst="rect">
            <a:avLst/>
          </a:prstGeom>
          <a:noFill/>
        </p:spPr>
        <p:txBody>
          <a:bodyPr wrap="square" rtlCol="0">
            <a:spAutoFit/>
          </a:bodyPr>
          <a:lstStyle/>
          <a:p>
            <a:r>
              <a:rPr lang="es-ES" sz="2400" b="1" dirty="0" smtClean="0"/>
              <a:t>3 Ve </a:t>
            </a:r>
            <a:r>
              <a:rPr lang="es-ES" sz="2400" b="1" dirty="0"/>
              <a:t>ahora, y ataca a </a:t>
            </a:r>
            <a:r>
              <a:rPr lang="es-ES" sz="2400" b="1" dirty="0" err="1"/>
              <a:t>Amalec</a:t>
            </a:r>
            <a:r>
              <a:rPr lang="es-ES" sz="2400" b="1" dirty="0"/>
              <a:t>, y destruye por completo todo lo que tiene, y no te apiades de él; antes bien, da muerte tanto a hombres como a mujeres, a niños como a niños de pecho, a bueyes como a ovejas, a camellos como a asnos”». </a:t>
            </a:r>
            <a:endParaRPr lang="en-US" sz="2400" b="1" dirty="0"/>
          </a:p>
        </p:txBody>
      </p:sp>
      <p:sp>
        <p:nvSpPr>
          <p:cNvPr id="6" name="TextBox 5">
            <a:extLst>
              <a:ext uri="{FF2B5EF4-FFF2-40B4-BE49-F238E27FC236}">
                <a16:creationId xmlns="" xmlns:a16="http://schemas.microsoft.com/office/drawing/2014/main" id="{CA1D3A40-76B0-648B-8324-BB4378EE2349}"/>
              </a:ext>
            </a:extLst>
          </p:cNvPr>
          <p:cNvSpPr txBox="1"/>
          <p:nvPr/>
        </p:nvSpPr>
        <p:spPr>
          <a:xfrm>
            <a:off x="345688" y="2631538"/>
            <a:ext cx="8493512" cy="3046988"/>
          </a:xfrm>
          <a:prstGeom prst="rect">
            <a:avLst/>
          </a:prstGeom>
          <a:noFill/>
        </p:spPr>
        <p:txBody>
          <a:bodyPr wrap="square" rtlCol="0">
            <a:spAutoFit/>
          </a:bodyPr>
          <a:lstStyle/>
          <a:p>
            <a:r>
              <a:rPr lang="es-ES" sz="2400" b="1" dirty="0" smtClean="0"/>
              <a:t>7Saúl </a:t>
            </a:r>
            <a:r>
              <a:rPr lang="es-ES" sz="2400" b="1" dirty="0"/>
              <a:t>derrotó a los amalecitas desde </a:t>
            </a:r>
            <a:r>
              <a:rPr lang="es-ES" sz="2400" b="1" dirty="0" err="1"/>
              <a:t>Havila</a:t>
            </a:r>
            <a:r>
              <a:rPr lang="es-ES" sz="2400" b="1" dirty="0"/>
              <a:t> en dirección a </a:t>
            </a:r>
            <a:r>
              <a:rPr lang="es-ES" sz="2400" b="1" dirty="0" err="1"/>
              <a:t>Shur</a:t>
            </a:r>
            <a:r>
              <a:rPr lang="es-ES" sz="2400" b="1" dirty="0"/>
              <a:t>, que está al oriente de Egipto.  8  Capturó vivo a </a:t>
            </a:r>
            <a:r>
              <a:rPr lang="es-ES" sz="2400" b="1" dirty="0" err="1"/>
              <a:t>Agag</a:t>
            </a:r>
            <a:r>
              <a:rPr lang="es-ES" sz="2400" b="1" dirty="0"/>
              <a:t>, rey de los amalecitas, y destruyó por completo a todo el pueblo a filo de espada.  9  Pero Saúl y el pueblo perdonaron a </a:t>
            </a:r>
            <a:r>
              <a:rPr lang="es-ES" sz="2400" b="1" dirty="0" err="1"/>
              <a:t>Agag</a:t>
            </a:r>
            <a:r>
              <a:rPr lang="es-ES" sz="2400" b="1" dirty="0"/>
              <a:t>, y lo mejor de las ovejas, de los bueyes, de los animales engordados, de los corderos y de todo lo bueno. No lo quisieron destruir por completo; pero todo lo despreciable y sin valor lo destruyeron totalmente.</a:t>
            </a:r>
          </a:p>
        </p:txBody>
      </p:sp>
    </p:spTree>
    <p:extLst>
      <p:ext uri="{BB962C8B-B14F-4D97-AF65-F5344CB8AC3E}">
        <p14:creationId xmlns:p14="http://schemas.microsoft.com/office/powerpoint/2010/main" val="298554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subTnLst>
                                    <p:animClr clrSpc="rgb" dir="cw">
                                      <p:cBhvr override="childStyle">
                                        <p:cTn dur="1" fill="hold" display="0" masterRel="nextClick" afterEffect="1"/>
                                        <p:tgtEl>
                                          <p:spTgt spid="5"/>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7AD7286-A60C-E6DA-87EF-0337578CBB45}"/>
              </a:ext>
            </a:extLst>
          </p:cNvPr>
          <p:cNvSpPr>
            <a:spLocks noGrp="1"/>
          </p:cNvSpPr>
          <p:nvPr>
            <p:ph type="title"/>
          </p:nvPr>
        </p:nvSpPr>
        <p:spPr/>
        <p:txBody>
          <a:bodyPr/>
          <a:lstStyle/>
          <a:p>
            <a:pPr algn="ctr" rtl="0"/>
            <a:r>
              <a:rPr lang="en-US" b="1" dirty="0">
                <a:latin typeface="Arial" panose="020B0604020202020204" pitchFamily="34" charset="0"/>
                <a:cs typeface="Arial" panose="020B0604020202020204" pitchFamily="34" charset="0"/>
              </a:rPr>
              <a:t>1 Samuel 15</a:t>
            </a:r>
          </a:p>
        </p:txBody>
      </p:sp>
      <p:sp>
        <p:nvSpPr>
          <p:cNvPr id="5" name="TextBox 4">
            <a:extLst>
              <a:ext uri="{FF2B5EF4-FFF2-40B4-BE49-F238E27FC236}">
                <a16:creationId xmlns="" xmlns:a16="http://schemas.microsoft.com/office/drawing/2014/main" id="{D71A4CD2-6F76-2590-19B3-2E8EDD75F330}"/>
              </a:ext>
            </a:extLst>
          </p:cNvPr>
          <p:cNvSpPr txBox="1"/>
          <p:nvPr/>
        </p:nvSpPr>
        <p:spPr>
          <a:xfrm>
            <a:off x="345688" y="1271239"/>
            <a:ext cx="8569712" cy="1200329"/>
          </a:xfrm>
          <a:prstGeom prst="rect">
            <a:avLst/>
          </a:prstGeom>
          <a:noFill/>
        </p:spPr>
        <p:txBody>
          <a:bodyPr wrap="square" rtlCol="0">
            <a:spAutoFit/>
          </a:bodyPr>
          <a:lstStyle/>
          <a:p>
            <a:r>
              <a:rPr lang="es-ES" sz="2400" b="1" dirty="0" smtClean="0">
                <a:latin typeface="system-ui"/>
              </a:rPr>
              <a:t>10 Entonces </a:t>
            </a:r>
            <a:r>
              <a:rPr lang="es-ES" sz="2400" b="1" dirty="0">
                <a:latin typeface="system-ui"/>
              </a:rPr>
              <a:t>vino la palabra del SEÑOR a Samuel: </a:t>
            </a:r>
            <a:r>
              <a:rPr lang="es-ES" sz="2400" b="1" dirty="0" smtClean="0">
                <a:latin typeface="system-ui"/>
              </a:rPr>
              <a:t>11</a:t>
            </a:r>
            <a:r>
              <a:rPr lang="es-ES" sz="2400" b="1" dirty="0">
                <a:latin typeface="system-ui"/>
              </a:rPr>
              <a:t> </a:t>
            </a:r>
            <a:r>
              <a:rPr lang="es-ES" sz="2400" b="1" dirty="0" smtClean="0">
                <a:latin typeface="system-ui"/>
              </a:rPr>
              <a:t>«Me </a:t>
            </a:r>
            <a:r>
              <a:rPr lang="es-ES" sz="2400" b="1" dirty="0">
                <a:latin typeface="system-ui"/>
              </a:rPr>
              <a:t>pesa haber hecho rey a Saúl, porque ha dejado de seguirme y </a:t>
            </a:r>
            <a:r>
              <a:rPr lang="es-ES" sz="2400" b="1" dirty="0">
                <a:solidFill>
                  <a:srgbClr val="FFFF00"/>
                </a:solidFill>
                <a:latin typeface="system-ui"/>
              </a:rPr>
              <a:t>no ha cumplido Mis mandamientos</a:t>
            </a:r>
            <a:r>
              <a:rPr lang="es-ES" sz="2400" b="1" dirty="0">
                <a:latin typeface="system-ui"/>
              </a:rPr>
              <a:t>». </a:t>
            </a:r>
            <a:endParaRPr lang="en-US" sz="2400" b="1" dirty="0"/>
          </a:p>
        </p:txBody>
      </p:sp>
      <p:sp>
        <p:nvSpPr>
          <p:cNvPr id="6" name="TextBox 5">
            <a:extLst>
              <a:ext uri="{FF2B5EF4-FFF2-40B4-BE49-F238E27FC236}">
                <a16:creationId xmlns="" xmlns:a16="http://schemas.microsoft.com/office/drawing/2014/main" id="{CA1D3A40-76B0-648B-8324-BB4378EE2349}"/>
              </a:ext>
            </a:extLst>
          </p:cNvPr>
          <p:cNvSpPr txBox="1"/>
          <p:nvPr/>
        </p:nvSpPr>
        <p:spPr>
          <a:xfrm>
            <a:off x="345688" y="2631538"/>
            <a:ext cx="8385717" cy="1200329"/>
          </a:xfrm>
          <a:prstGeom prst="rect">
            <a:avLst/>
          </a:prstGeom>
          <a:noFill/>
        </p:spPr>
        <p:txBody>
          <a:bodyPr wrap="square" rtlCol="0">
            <a:spAutoFit/>
          </a:bodyPr>
          <a:lstStyle/>
          <a:p>
            <a:r>
              <a:rPr lang="es-ES" sz="2400" b="1" dirty="0" smtClean="0">
                <a:latin typeface="system-ui"/>
              </a:rPr>
              <a:t>13 Entonces </a:t>
            </a:r>
            <a:r>
              <a:rPr lang="es-ES" sz="2400" b="1" dirty="0">
                <a:latin typeface="system-ui"/>
              </a:rPr>
              <a:t>Samuel vino a Saúl, y Saúl le dijo: «¡Bendito seas del SEÑOR! </a:t>
            </a:r>
            <a:r>
              <a:rPr lang="es-ES" sz="2400" b="1" dirty="0">
                <a:solidFill>
                  <a:srgbClr val="FFFF00"/>
                </a:solidFill>
                <a:latin typeface="system-ui"/>
              </a:rPr>
              <a:t>He cumplido el mandamiento del SEÑOR</a:t>
            </a:r>
            <a:r>
              <a:rPr lang="es-ES" sz="2400" b="1" dirty="0">
                <a:latin typeface="system-ui"/>
              </a:rPr>
              <a:t>». </a:t>
            </a:r>
            <a:endParaRPr lang="en-US" sz="2400" b="1" dirty="0">
              <a:solidFill>
                <a:srgbClr val="FFFF00"/>
              </a:solidFill>
              <a:effectLst>
                <a:outerShdw blurRad="38100" dist="38100" dir="2700000" algn="tl">
                  <a:srgbClr val="000000">
                    <a:alpha val="43137"/>
                  </a:srgbClr>
                </a:outerShdw>
              </a:effectLst>
            </a:endParaRPr>
          </a:p>
        </p:txBody>
      </p:sp>
      <p:sp>
        <p:nvSpPr>
          <p:cNvPr id="2" name="TextBox 1">
            <a:extLst>
              <a:ext uri="{FF2B5EF4-FFF2-40B4-BE49-F238E27FC236}">
                <a16:creationId xmlns="" xmlns:a16="http://schemas.microsoft.com/office/drawing/2014/main" id="{E5E6F9CA-4949-F303-41D3-2729490543C1}"/>
              </a:ext>
            </a:extLst>
          </p:cNvPr>
          <p:cNvSpPr txBox="1"/>
          <p:nvPr/>
        </p:nvSpPr>
        <p:spPr>
          <a:xfrm>
            <a:off x="345687" y="3831867"/>
            <a:ext cx="8385717" cy="830997"/>
          </a:xfrm>
          <a:prstGeom prst="rect">
            <a:avLst/>
          </a:prstGeom>
          <a:noFill/>
        </p:spPr>
        <p:txBody>
          <a:bodyPr wrap="square" rtlCol="0">
            <a:spAutoFit/>
          </a:bodyPr>
          <a:lstStyle/>
          <a:p>
            <a:r>
              <a:rPr lang="es-ES" sz="2400" b="1" dirty="0" smtClean="0">
                <a:latin typeface="system-ui"/>
              </a:rPr>
              <a:t>14 Pero </a:t>
            </a:r>
            <a:r>
              <a:rPr lang="es-ES" sz="2400" b="1" dirty="0">
                <a:latin typeface="system-ui"/>
              </a:rPr>
              <a:t>Samuel dijo: «¿Qué es este balido de ovejas en mis oídos y el mugido de bueyes que oigo?». </a:t>
            </a:r>
            <a:endParaRPr lang="en-US" sz="2400" b="1" dirty="0"/>
          </a:p>
        </p:txBody>
      </p:sp>
      <p:sp>
        <p:nvSpPr>
          <p:cNvPr id="3" name="TextBox 2">
            <a:extLst>
              <a:ext uri="{FF2B5EF4-FFF2-40B4-BE49-F238E27FC236}">
                <a16:creationId xmlns="" xmlns:a16="http://schemas.microsoft.com/office/drawing/2014/main" id="{D6C90DCA-9331-54D4-DAD0-20DB12A7629F}"/>
              </a:ext>
            </a:extLst>
          </p:cNvPr>
          <p:cNvSpPr txBox="1"/>
          <p:nvPr/>
        </p:nvSpPr>
        <p:spPr>
          <a:xfrm>
            <a:off x="345687" y="4764398"/>
            <a:ext cx="7992836" cy="646331"/>
          </a:xfrm>
          <a:prstGeom prst="rect">
            <a:avLst/>
          </a:prstGeom>
          <a:noFill/>
        </p:spPr>
        <p:txBody>
          <a:bodyPr wrap="square" rtlCol="0">
            <a:spAutoFit/>
          </a:bodyPr>
          <a:lstStyle/>
          <a:p>
            <a:pPr algn="ctr" rtl="0"/>
            <a:r>
              <a:rPr lang="en-US" sz="3600" b="1" dirty="0"/>
              <a:t>¡Por esto, Dios rechazó a Saúl como rey!</a:t>
            </a:r>
          </a:p>
        </p:txBody>
      </p:sp>
    </p:spTree>
    <p:extLst>
      <p:ext uri="{BB962C8B-B14F-4D97-AF65-F5344CB8AC3E}">
        <p14:creationId xmlns:p14="http://schemas.microsoft.com/office/powerpoint/2010/main" val="118551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subTnLst>
                                    <p:animClr clrSpc="rgb" dir="cw">
                                      <p:cBhvr override="childStyle">
                                        <p:cTn dur="1" fill="hold" display="0" masterRel="nextClick" afterEffect="1"/>
                                        <p:tgtEl>
                                          <p:spTgt spid="5"/>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 xmlns:a16="http://schemas.microsoft.com/office/drawing/2014/main" id="{E53F3A8E-9AE2-60D0-E13D-8FD710A1699F}"/>
              </a:ext>
            </a:extLst>
          </p:cNvPr>
          <p:cNvSpPr>
            <a:spLocks noGrp="1"/>
          </p:cNvSpPr>
          <p:nvPr>
            <p:ph type="title"/>
          </p:nvPr>
        </p:nvSpPr>
        <p:spPr>
          <a:xfrm>
            <a:off x="-241300" y="316161"/>
            <a:ext cx="9385300" cy="1104636"/>
          </a:xfrm>
        </p:spPr>
        <p:txBody>
          <a:bodyPr>
            <a:normAutofit/>
          </a:bodyPr>
          <a:lstStyle/>
          <a:p>
            <a:pPr algn="ctr" rtl="0"/>
            <a:r>
              <a:rPr lang="en-US" b="1" dirty="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Dos formas de seguir instrucciones:</a:t>
            </a:r>
          </a:p>
        </p:txBody>
      </p:sp>
      <p:sp>
        <p:nvSpPr>
          <p:cNvPr id="10" name="Text Placeholder 9">
            <a:extLst>
              <a:ext uri="{FF2B5EF4-FFF2-40B4-BE49-F238E27FC236}">
                <a16:creationId xmlns="" xmlns:a16="http://schemas.microsoft.com/office/drawing/2014/main" id="{404609A0-6010-39DD-EC6C-58825FCC870F}"/>
              </a:ext>
            </a:extLst>
          </p:cNvPr>
          <p:cNvSpPr>
            <a:spLocks noGrp="1"/>
          </p:cNvSpPr>
          <p:nvPr>
            <p:ph type="body" idx="1"/>
          </p:nvPr>
        </p:nvSpPr>
        <p:spPr>
          <a:xfrm>
            <a:off x="407593" y="1289312"/>
            <a:ext cx="3868340" cy="686593"/>
          </a:xfrm>
        </p:spPr>
        <p:txBody>
          <a:bodyPr>
            <a:normAutofit/>
          </a:bodyPr>
          <a:lstStyle/>
          <a:p>
            <a:pPr algn="ctr" rtl="0"/>
            <a:r>
              <a:rPr lang="en-US" sz="4000" dirty="0"/>
              <a:t>Estrictamente</a:t>
            </a:r>
          </a:p>
        </p:txBody>
      </p:sp>
      <p:sp>
        <p:nvSpPr>
          <p:cNvPr id="11" name="Content Placeholder 10">
            <a:extLst>
              <a:ext uri="{FF2B5EF4-FFF2-40B4-BE49-F238E27FC236}">
                <a16:creationId xmlns="" xmlns:a16="http://schemas.microsoft.com/office/drawing/2014/main" id="{621875AE-6F9B-D574-F949-C18445D83888}"/>
              </a:ext>
            </a:extLst>
          </p:cNvPr>
          <p:cNvSpPr>
            <a:spLocks noGrp="1"/>
          </p:cNvSpPr>
          <p:nvPr>
            <p:ph sz="half" idx="2"/>
          </p:nvPr>
        </p:nvSpPr>
        <p:spPr>
          <a:xfrm>
            <a:off x="646171" y="2002435"/>
            <a:ext cx="3868340" cy="3070490"/>
          </a:xfrm>
        </p:spPr>
        <p:txBody>
          <a:bodyPr>
            <a:normAutofit/>
          </a:bodyPr>
          <a:lstStyle/>
          <a:p>
            <a:pPr algn="l" rtl="0"/>
            <a:r>
              <a:rPr lang="en-US" sz="2800" dirty="0"/>
              <a:t>Solo lo autorizado.</a:t>
            </a:r>
          </a:p>
        </p:txBody>
      </p:sp>
      <p:sp>
        <p:nvSpPr>
          <p:cNvPr id="12" name="Text Placeholder 11">
            <a:extLst>
              <a:ext uri="{FF2B5EF4-FFF2-40B4-BE49-F238E27FC236}">
                <a16:creationId xmlns="" xmlns:a16="http://schemas.microsoft.com/office/drawing/2014/main" id="{CA4D3154-57A0-909B-2A65-868F27BB9915}"/>
              </a:ext>
            </a:extLst>
          </p:cNvPr>
          <p:cNvSpPr>
            <a:spLocks noGrp="1"/>
          </p:cNvSpPr>
          <p:nvPr>
            <p:ph type="body" sz="quarter" idx="3"/>
          </p:nvPr>
        </p:nvSpPr>
        <p:spPr>
          <a:xfrm>
            <a:off x="4572000" y="1266769"/>
            <a:ext cx="3887391" cy="686593"/>
          </a:xfrm>
        </p:spPr>
        <p:txBody>
          <a:bodyPr>
            <a:normAutofit/>
          </a:bodyPr>
          <a:lstStyle/>
          <a:p>
            <a:pPr algn="ctr" rtl="0"/>
            <a:r>
              <a:rPr lang="en-US" sz="3600" dirty="0" err="1" smtClean="0"/>
              <a:t>Libremente</a:t>
            </a:r>
            <a:endParaRPr lang="en-US" sz="3600" dirty="0"/>
          </a:p>
        </p:txBody>
      </p:sp>
      <p:sp>
        <p:nvSpPr>
          <p:cNvPr id="13" name="Content Placeholder 12">
            <a:extLst>
              <a:ext uri="{FF2B5EF4-FFF2-40B4-BE49-F238E27FC236}">
                <a16:creationId xmlns="" xmlns:a16="http://schemas.microsoft.com/office/drawing/2014/main" id="{CDD32A27-75F0-4FD4-D5BC-6E07097B578F}"/>
              </a:ext>
            </a:extLst>
          </p:cNvPr>
          <p:cNvSpPr>
            <a:spLocks noGrp="1"/>
          </p:cNvSpPr>
          <p:nvPr>
            <p:ph sz="quarter" idx="4"/>
          </p:nvPr>
        </p:nvSpPr>
        <p:spPr>
          <a:xfrm>
            <a:off x="4629150" y="2014993"/>
            <a:ext cx="4514850" cy="3070490"/>
          </a:xfrm>
        </p:spPr>
        <p:txBody>
          <a:bodyPr>
            <a:normAutofit/>
          </a:bodyPr>
          <a:lstStyle/>
          <a:p>
            <a:pPr algn="l" rtl="0"/>
            <a:r>
              <a:rPr lang="en-US" sz="2800" dirty="0"/>
              <a:t>Cualquier cosa no prohibida</a:t>
            </a:r>
          </a:p>
        </p:txBody>
      </p:sp>
      <p:sp>
        <p:nvSpPr>
          <p:cNvPr id="2" name="TextBox 1">
            <a:extLst>
              <a:ext uri="{FF2B5EF4-FFF2-40B4-BE49-F238E27FC236}">
                <a16:creationId xmlns="" xmlns:a16="http://schemas.microsoft.com/office/drawing/2014/main" id="{8B4E393F-C34A-2525-8248-FBA6158A766F}"/>
              </a:ext>
            </a:extLst>
          </p:cNvPr>
          <p:cNvSpPr txBox="1"/>
          <p:nvPr/>
        </p:nvSpPr>
        <p:spPr>
          <a:xfrm>
            <a:off x="646171" y="2695462"/>
            <a:ext cx="8124655" cy="1938992"/>
          </a:xfrm>
          <a:prstGeom prst="rect">
            <a:avLst/>
          </a:prstGeom>
          <a:noFill/>
        </p:spPr>
        <p:txBody>
          <a:bodyPr wrap="square" rtlCol="0">
            <a:spAutoFit/>
          </a:bodyPr>
          <a:lstStyle/>
          <a:p>
            <a:r>
              <a:rPr lang="en-US" sz="3200" b="1" i="0" baseline="30000" dirty="0">
                <a:effectLst/>
                <a:latin typeface="system-ui"/>
              </a:rPr>
              <a:t>2 </a:t>
            </a:r>
            <a:r>
              <a:rPr lang="en-US" sz="3200" b="1" i="0" baseline="30000" dirty="0" err="1">
                <a:effectLst/>
                <a:latin typeface="system-ui"/>
              </a:rPr>
              <a:t>Timoteo</a:t>
            </a:r>
            <a:r>
              <a:rPr lang="en-US" sz="3200" b="1" i="0" baseline="30000" dirty="0">
                <a:effectLst/>
                <a:latin typeface="system-ui"/>
              </a:rPr>
              <a:t> </a:t>
            </a:r>
            <a:r>
              <a:rPr lang="en-US" sz="3200" b="1" i="0" baseline="30000" dirty="0" smtClean="0">
                <a:effectLst/>
                <a:latin typeface="system-ui"/>
              </a:rPr>
              <a:t>2:15</a:t>
            </a:r>
            <a:r>
              <a:rPr lang="en-US" sz="3000" dirty="0">
                <a:latin typeface="system-ui"/>
              </a:rPr>
              <a:t> </a:t>
            </a:r>
            <a:r>
              <a:rPr lang="es-ES" sz="3000" dirty="0" smtClean="0">
                <a:latin typeface="system-ui"/>
              </a:rPr>
              <a:t>Procura </a:t>
            </a:r>
            <a:r>
              <a:rPr lang="es-ES" sz="3000" dirty="0">
                <a:latin typeface="system-ui"/>
              </a:rPr>
              <a:t>con diligencia presentarte a Dios aprobado, como obrero que no tiene de qué avergonzarse, </a:t>
            </a:r>
            <a:r>
              <a:rPr lang="es-ES" sz="3000" b="1" dirty="0">
                <a:solidFill>
                  <a:srgbClr val="FFFF00"/>
                </a:solidFill>
                <a:latin typeface="system-ui"/>
              </a:rPr>
              <a:t>que maneja con precisión la palabra de verdad</a:t>
            </a:r>
            <a:r>
              <a:rPr lang="es-ES" sz="3000" dirty="0">
                <a:latin typeface="system-ui"/>
              </a:rPr>
              <a:t>. </a:t>
            </a:r>
            <a:endParaRPr lang="en-US" sz="3000" b="1" dirty="0">
              <a:solidFill>
                <a:srgbClr val="FFFF00"/>
              </a:solidFill>
            </a:endParaRPr>
          </a:p>
        </p:txBody>
      </p:sp>
      <p:sp>
        <p:nvSpPr>
          <p:cNvPr id="3" name="TextBox 2">
            <a:extLst>
              <a:ext uri="{FF2B5EF4-FFF2-40B4-BE49-F238E27FC236}">
                <a16:creationId xmlns="" xmlns:a16="http://schemas.microsoft.com/office/drawing/2014/main" id="{5EB90DB3-63A8-A8BE-3871-9AF0CAE3D424}"/>
              </a:ext>
            </a:extLst>
          </p:cNvPr>
          <p:cNvSpPr txBox="1"/>
          <p:nvPr/>
        </p:nvSpPr>
        <p:spPr>
          <a:xfrm>
            <a:off x="748961" y="4546874"/>
            <a:ext cx="7531100" cy="1077218"/>
          </a:xfrm>
          <a:prstGeom prst="rect">
            <a:avLst/>
          </a:prstGeom>
          <a:noFill/>
        </p:spPr>
        <p:txBody>
          <a:bodyPr wrap="square" rtlCol="0">
            <a:spAutoFit/>
          </a:bodyPr>
          <a:lstStyle/>
          <a:p>
            <a:pPr algn="ctr" rtl="0"/>
            <a:r>
              <a:rPr lang="en-US" sz="3200" b="1" dirty="0" err="1" smtClean="0"/>
              <a:t>Seguro</a:t>
            </a:r>
            <a:r>
              <a:rPr lang="en-US" sz="3200" b="1" dirty="0" smtClean="0"/>
              <a:t>, </a:t>
            </a:r>
            <a:r>
              <a:rPr lang="en-US" sz="3200" b="1" dirty="0"/>
              <a:t>Dios ha indicado cómo se debe manejar Su palabra.</a:t>
            </a:r>
          </a:p>
        </p:txBody>
      </p:sp>
    </p:spTree>
    <p:extLst>
      <p:ext uri="{BB962C8B-B14F-4D97-AF65-F5344CB8AC3E}">
        <p14:creationId xmlns:p14="http://schemas.microsoft.com/office/powerpoint/2010/main" val="202767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p:cTn id="2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2">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P spid="11" grpId="0" build="p"/>
      <p:bldP spid="12" grpId="0" build="p"/>
      <p:bldP spid="13"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8473F1EF-030C-7891-3A51-00F4C63EE812}"/>
              </a:ext>
            </a:extLst>
          </p:cNvPr>
          <p:cNvSpPr>
            <a:spLocks noGrp="1"/>
          </p:cNvSpPr>
          <p:nvPr>
            <p:ph type="title"/>
          </p:nvPr>
        </p:nvSpPr>
        <p:spPr>
          <a:xfrm>
            <a:off x="222051" y="210989"/>
            <a:ext cx="8699897" cy="1104636"/>
          </a:xfrm>
        </p:spPr>
        <p:txBody>
          <a:bodyPr/>
          <a:lstStyle/>
          <a:p>
            <a:pPr algn="ctr" rtl="0"/>
            <a:r>
              <a:rPr lang="en-US" b="1" dirty="0">
                <a:latin typeface="Arial" panose="020B0604020202020204" pitchFamily="34" charset="0"/>
                <a:cs typeface="Arial" panose="020B0604020202020204" pitchFamily="34" charset="0"/>
              </a:rPr>
              <a:t>¿Cómo espera Dios que manejemos Su Palabra?</a:t>
            </a:r>
          </a:p>
        </p:txBody>
      </p:sp>
      <p:pic>
        <p:nvPicPr>
          <p:cNvPr id="16" name="Content Placeholder 15" descr="Badge Tick1 with solid fill">
            <a:extLst>
              <a:ext uri="{FF2B5EF4-FFF2-40B4-BE49-F238E27FC236}">
                <a16:creationId xmlns="" xmlns:a16="http://schemas.microsoft.com/office/drawing/2014/main" id="{83886B8E-0C67-054F-E86E-EF74D8BE9E89}"/>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49417" y="1621840"/>
            <a:ext cx="669925" cy="669925"/>
          </a:xfrm>
        </p:spPr>
      </p:pic>
      <p:sp>
        <p:nvSpPr>
          <p:cNvPr id="10" name="TextBox 9">
            <a:extLst>
              <a:ext uri="{FF2B5EF4-FFF2-40B4-BE49-F238E27FC236}">
                <a16:creationId xmlns="" xmlns:a16="http://schemas.microsoft.com/office/drawing/2014/main" id="{FD5415F8-0A86-E000-A8CA-3536A99DC634}"/>
              </a:ext>
            </a:extLst>
          </p:cNvPr>
          <p:cNvSpPr txBox="1"/>
          <p:nvPr/>
        </p:nvSpPr>
        <p:spPr>
          <a:xfrm>
            <a:off x="249199" y="1037065"/>
            <a:ext cx="2971800" cy="584775"/>
          </a:xfrm>
          <a:prstGeom prst="rect">
            <a:avLst/>
          </a:prstGeom>
          <a:noFill/>
        </p:spPr>
        <p:txBody>
          <a:bodyPr wrap="square" rtlCol="0">
            <a:spAutoFit/>
          </a:bodyPr>
          <a:lstStyle/>
          <a:p>
            <a:pPr algn="l" rtl="0"/>
            <a:r>
              <a:rPr lang="en-US" sz="3200" b="1" dirty="0"/>
              <a:t>¿Estrictamente?</a:t>
            </a:r>
          </a:p>
        </p:txBody>
      </p:sp>
      <p:sp>
        <p:nvSpPr>
          <p:cNvPr id="11" name="TextBox 10">
            <a:extLst>
              <a:ext uri="{FF2B5EF4-FFF2-40B4-BE49-F238E27FC236}">
                <a16:creationId xmlns="" xmlns:a16="http://schemas.microsoft.com/office/drawing/2014/main" id="{2CE6ABDB-A6F4-D77B-D167-90EAB00698E2}"/>
              </a:ext>
            </a:extLst>
          </p:cNvPr>
          <p:cNvSpPr txBox="1"/>
          <p:nvPr/>
        </p:nvSpPr>
        <p:spPr>
          <a:xfrm>
            <a:off x="6365142" y="1037065"/>
            <a:ext cx="2556806" cy="584775"/>
          </a:xfrm>
          <a:prstGeom prst="rect">
            <a:avLst/>
          </a:prstGeom>
          <a:noFill/>
        </p:spPr>
        <p:txBody>
          <a:bodyPr wrap="square" rtlCol="0">
            <a:spAutoFit/>
          </a:bodyPr>
          <a:lstStyle/>
          <a:p>
            <a:pPr algn="l" rtl="0"/>
            <a:r>
              <a:rPr lang="en-US" sz="3200" b="1" dirty="0" smtClean="0"/>
              <a:t>¿</a:t>
            </a:r>
            <a:r>
              <a:rPr lang="en-US" sz="3200" b="1" dirty="0" err="1" smtClean="0"/>
              <a:t>Libremente</a:t>
            </a:r>
            <a:r>
              <a:rPr lang="en-US" sz="3200" b="1" dirty="0"/>
              <a:t>?</a:t>
            </a:r>
          </a:p>
        </p:txBody>
      </p:sp>
      <p:sp>
        <p:nvSpPr>
          <p:cNvPr id="12" name="TextBox 11">
            <a:extLst>
              <a:ext uri="{FF2B5EF4-FFF2-40B4-BE49-F238E27FC236}">
                <a16:creationId xmlns="" xmlns:a16="http://schemas.microsoft.com/office/drawing/2014/main" id="{ECCE812C-D37B-1F10-A450-617ABC640A4B}"/>
              </a:ext>
            </a:extLst>
          </p:cNvPr>
          <p:cNvSpPr txBox="1"/>
          <p:nvPr/>
        </p:nvSpPr>
        <p:spPr>
          <a:xfrm>
            <a:off x="3350013" y="1249367"/>
            <a:ext cx="2575932" cy="954107"/>
          </a:xfrm>
          <a:prstGeom prst="rect">
            <a:avLst/>
          </a:prstGeom>
          <a:noFill/>
        </p:spPr>
        <p:txBody>
          <a:bodyPr wrap="square" rtlCol="0">
            <a:spAutoFit/>
          </a:bodyPr>
          <a:lstStyle/>
          <a:p>
            <a:pPr algn="ctr" rtl="0"/>
            <a:r>
              <a:rPr lang="en-US" sz="2800" b="1" dirty="0" err="1" smtClean="0"/>
              <a:t>Antiguo</a:t>
            </a:r>
            <a:r>
              <a:rPr lang="en-US" sz="2800" b="1" dirty="0" smtClean="0"/>
              <a:t> </a:t>
            </a:r>
            <a:r>
              <a:rPr lang="en-US" sz="2800" b="1" dirty="0" err="1" smtClean="0"/>
              <a:t>Testamento</a:t>
            </a:r>
            <a:endParaRPr lang="en-US" sz="2800" b="1" dirty="0"/>
          </a:p>
        </p:txBody>
      </p:sp>
      <p:sp>
        <p:nvSpPr>
          <p:cNvPr id="13" name="TextBox 12">
            <a:extLst>
              <a:ext uri="{FF2B5EF4-FFF2-40B4-BE49-F238E27FC236}">
                <a16:creationId xmlns="" xmlns:a16="http://schemas.microsoft.com/office/drawing/2014/main" id="{2A0CB229-ADA7-6538-6AF4-7CD6DFA8BC51}"/>
              </a:ext>
            </a:extLst>
          </p:cNvPr>
          <p:cNvSpPr txBox="1"/>
          <p:nvPr/>
        </p:nvSpPr>
        <p:spPr>
          <a:xfrm>
            <a:off x="1253583" y="2583493"/>
            <a:ext cx="6423567" cy="2246769"/>
          </a:xfrm>
          <a:prstGeom prst="rect">
            <a:avLst/>
          </a:prstGeom>
          <a:noFill/>
        </p:spPr>
        <p:txBody>
          <a:bodyPr wrap="square" rtlCol="0">
            <a:spAutoFit/>
          </a:bodyPr>
          <a:lstStyle/>
          <a:p>
            <a:r>
              <a:rPr lang="en-US" sz="2800" b="0" i="0" dirty="0" smtClean="0">
                <a:effectLst/>
                <a:latin typeface="system-ui"/>
              </a:rPr>
              <a:t>“</a:t>
            </a:r>
            <a:r>
              <a:rPr lang="es-ES" sz="2800" dirty="0">
                <a:latin typeface="system-ui"/>
              </a:rPr>
              <a:t>Ustedes no añadirán nada a la palabra que yo les mando, ni quitarán nada de ella, para que guarden los mandamientos del SEÑOR su Dios que yo les </a:t>
            </a:r>
            <a:r>
              <a:rPr lang="es-ES" sz="2800" dirty="0" smtClean="0">
                <a:latin typeface="system-ui"/>
              </a:rPr>
              <a:t>mando”</a:t>
            </a:r>
            <a:r>
              <a:rPr lang="en-US" sz="2800" b="0" i="0" dirty="0" smtClean="0">
                <a:effectLst/>
                <a:latin typeface="system-ui"/>
              </a:rPr>
              <a:t>.</a:t>
            </a:r>
            <a:endParaRPr lang="en-US" sz="2800" dirty="0"/>
          </a:p>
        </p:txBody>
      </p:sp>
      <p:sp>
        <p:nvSpPr>
          <p:cNvPr id="14" name="TextBox 13">
            <a:extLst>
              <a:ext uri="{FF2B5EF4-FFF2-40B4-BE49-F238E27FC236}">
                <a16:creationId xmlns="" xmlns:a16="http://schemas.microsoft.com/office/drawing/2014/main" id="{BEC675C0-D191-6AD9-6B2B-C1F775F41B22}"/>
              </a:ext>
            </a:extLst>
          </p:cNvPr>
          <p:cNvSpPr txBox="1"/>
          <p:nvPr/>
        </p:nvSpPr>
        <p:spPr>
          <a:xfrm>
            <a:off x="3220999" y="2131874"/>
            <a:ext cx="3015129" cy="523220"/>
          </a:xfrm>
          <a:prstGeom prst="rect">
            <a:avLst/>
          </a:prstGeom>
          <a:noFill/>
        </p:spPr>
        <p:txBody>
          <a:bodyPr wrap="square" rtlCol="0">
            <a:spAutoFit/>
          </a:bodyPr>
          <a:lstStyle/>
          <a:p>
            <a:pPr algn="l" rtl="0"/>
            <a:r>
              <a:rPr lang="en-US" sz="2800" dirty="0"/>
              <a:t>Deuteronomio 4:2</a:t>
            </a:r>
          </a:p>
        </p:txBody>
      </p:sp>
    </p:spTree>
    <p:extLst>
      <p:ext uri="{BB962C8B-B14F-4D97-AF65-F5344CB8AC3E}">
        <p14:creationId xmlns:p14="http://schemas.microsoft.com/office/powerpoint/2010/main" val="198810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8473F1EF-030C-7891-3A51-00F4C63EE812}"/>
              </a:ext>
            </a:extLst>
          </p:cNvPr>
          <p:cNvSpPr>
            <a:spLocks noGrp="1"/>
          </p:cNvSpPr>
          <p:nvPr>
            <p:ph type="title"/>
          </p:nvPr>
        </p:nvSpPr>
        <p:spPr>
          <a:xfrm>
            <a:off x="211873" y="304271"/>
            <a:ext cx="8699897" cy="1104636"/>
          </a:xfrm>
        </p:spPr>
        <p:txBody>
          <a:bodyPr/>
          <a:lstStyle/>
          <a:p>
            <a:pPr algn="ctr" rtl="0"/>
            <a:r>
              <a:rPr lang="en-US" b="1" dirty="0">
                <a:latin typeface="Arial" panose="020B0604020202020204" pitchFamily="34" charset="0"/>
                <a:cs typeface="Arial" panose="020B0604020202020204" pitchFamily="34" charset="0"/>
              </a:rPr>
              <a:t>¿Cómo espera Dios que sigamos su voluntad?</a:t>
            </a:r>
          </a:p>
        </p:txBody>
      </p:sp>
      <p:pic>
        <p:nvPicPr>
          <p:cNvPr id="16" name="Content Placeholder 15" descr="Badge Tick1 with solid fill">
            <a:extLst>
              <a:ext uri="{FF2B5EF4-FFF2-40B4-BE49-F238E27FC236}">
                <a16:creationId xmlns="" xmlns:a16="http://schemas.microsoft.com/office/drawing/2014/main" id="{83886B8E-0C67-054F-E86E-EF74D8BE9E89}"/>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04812" y="1639679"/>
            <a:ext cx="669925" cy="669925"/>
          </a:xfrm>
        </p:spPr>
      </p:pic>
      <p:sp>
        <p:nvSpPr>
          <p:cNvPr id="12" name="TextBox 11">
            <a:extLst>
              <a:ext uri="{FF2B5EF4-FFF2-40B4-BE49-F238E27FC236}">
                <a16:creationId xmlns="" xmlns:a16="http://schemas.microsoft.com/office/drawing/2014/main" id="{ECCE812C-D37B-1F10-A450-617ABC640A4B}"/>
              </a:ext>
            </a:extLst>
          </p:cNvPr>
          <p:cNvSpPr txBox="1"/>
          <p:nvPr/>
        </p:nvSpPr>
        <p:spPr>
          <a:xfrm>
            <a:off x="3415917" y="1279364"/>
            <a:ext cx="2575932" cy="954107"/>
          </a:xfrm>
          <a:prstGeom prst="rect">
            <a:avLst/>
          </a:prstGeom>
          <a:noFill/>
        </p:spPr>
        <p:txBody>
          <a:bodyPr wrap="square" rtlCol="0">
            <a:spAutoFit/>
          </a:bodyPr>
          <a:lstStyle/>
          <a:p>
            <a:pPr algn="ctr"/>
            <a:r>
              <a:rPr lang="en-US" sz="2800" b="1" dirty="0" err="1"/>
              <a:t>Antiguo</a:t>
            </a:r>
            <a:r>
              <a:rPr lang="en-US" sz="2800" b="1" dirty="0"/>
              <a:t> </a:t>
            </a:r>
            <a:r>
              <a:rPr lang="en-US" sz="2800" b="1" dirty="0" err="1"/>
              <a:t>Testamento</a:t>
            </a:r>
            <a:endParaRPr lang="en-US" sz="2800" b="1" dirty="0"/>
          </a:p>
        </p:txBody>
      </p:sp>
      <p:sp>
        <p:nvSpPr>
          <p:cNvPr id="13" name="TextBox 12">
            <a:extLst>
              <a:ext uri="{FF2B5EF4-FFF2-40B4-BE49-F238E27FC236}">
                <a16:creationId xmlns="" xmlns:a16="http://schemas.microsoft.com/office/drawing/2014/main" id="{2A0CB229-ADA7-6538-6AF4-7CD6DFA8BC51}"/>
              </a:ext>
            </a:extLst>
          </p:cNvPr>
          <p:cNvSpPr txBox="1"/>
          <p:nvPr/>
        </p:nvSpPr>
        <p:spPr>
          <a:xfrm>
            <a:off x="1253583" y="2583493"/>
            <a:ext cx="6507666" cy="3108543"/>
          </a:xfrm>
          <a:prstGeom prst="rect">
            <a:avLst/>
          </a:prstGeom>
          <a:noFill/>
        </p:spPr>
        <p:txBody>
          <a:bodyPr wrap="square" rtlCol="0">
            <a:spAutoFit/>
          </a:bodyPr>
          <a:lstStyle/>
          <a:p>
            <a:pPr algn="l" rtl="0"/>
            <a:r>
              <a:rPr lang="en-US" sz="2800" b="0" i="0" dirty="0">
                <a:effectLst/>
                <a:latin typeface="system-ui"/>
              </a:rPr>
              <a:t>“Entonces Nadab y Abiú, hijos de Aarón, tomaron cada uno su incensario y pusieron fuego en él, pusieron sobre él incienso y ofrecieron fuego profano delante del</a:t>
            </a:r>
            <a:r>
              <a:rPr lang="en-US" sz="2800" b="0" i="0" cap="small" dirty="0">
                <a:effectLst/>
                <a:latin typeface="system-ui"/>
              </a:rPr>
              <a:t>Caballero</a:t>
            </a:r>
            <a:r>
              <a:rPr lang="en-US" sz="2800" b="0" i="0" dirty="0">
                <a:effectLst/>
                <a:latin typeface="system-ui"/>
              </a:rPr>
              <a:t>,</a:t>
            </a:r>
            <a:r>
              <a:rPr lang="en-US" sz="2800" b="1" i="0" dirty="0">
                <a:solidFill>
                  <a:srgbClr val="FFFF00"/>
                </a:solidFill>
                <a:effectLst>
                  <a:outerShdw blurRad="38100" dist="38100" dir="2700000" algn="tl">
                    <a:srgbClr val="000000">
                      <a:alpha val="43137"/>
                    </a:srgbClr>
                  </a:outerShdw>
                </a:effectLst>
                <a:latin typeface="system-ui"/>
              </a:rPr>
              <a:t>que él no les había mandado.</a:t>
            </a:r>
            <a:r>
              <a:rPr lang="en-US" sz="2800" b="1" i="0" baseline="30000" dirty="0">
                <a:effectLst/>
                <a:latin typeface="system-ui"/>
              </a:rPr>
              <a:t>2</a:t>
            </a:r>
            <a:r>
              <a:rPr lang="en-US" sz="2800" b="0" i="0" dirty="0">
                <a:effectLst/>
                <a:latin typeface="system-ui"/>
              </a:rPr>
              <a:t>Entonces salió fuego del</a:t>
            </a:r>
            <a:r>
              <a:rPr lang="en-US" sz="2800" b="0" i="0" cap="small" dirty="0">
                <a:effectLst/>
                <a:latin typeface="system-ui"/>
              </a:rPr>
              <a:t>Caballero</a:t>
            </a:r>
            <a:r>
              <a:rPr lang="en-US" sz="2800" b="0" i="0" dirty="0">
                <a:effectLst/>
                <a:latin typeface="system-ui"/>
              </a:rPr>
              <a:t>y los devoró, y murieron delante del</a:t>
            </a:r>
            <a:r>
              <a:rPr lang="en-US" sz="2800" b="0" i="0" cap="small" dirty="0">
                <a:effectLst/>
                <a:latin typeface="system-ui"/>
              </a:rPr>
              <a:t>Caballero</a:t>
            </a:r>
            <a:r>
              <a:rPr lang="en-US" sz="2800" b="0" i="0" dirty="0">
                <a:effectLst/>
                <a:latin typeface="system-ui"/>
              </a:rPr>
              <a:t>.”</a:t>
            </a:r>
            <a:endParaRPr lang="en-US" sz="2800" dirty="0"/>
          </a:p>
        </p:txBody>
      </p:sp>
      <p:sp>
        <p:nvSpPr>
          <p:cNvPr id="14" name="TextBox 13">
            <a:extLst>
              <a:ext uri="{FF2B5EF4-FFF2-40B4-BE49-F238E27FC236}">
                <a16:creationId xmlns="" xmlns:a16="http://schemas.microsoft.com/office/drawing/2014/main" id="{BEC675C0-D191-6AD9-6B2B-C1F775F41B22}"/>
              </a:ext>
            </a:extLst>
          </p:cNvPr>
          <p:cNvSpPr txBox="1"/>
          <p:nvPr/>
        </p:nvSpPr>
        <p:spPr>
          <a:xfrm>
            <a:off x="3289145" y="2108950"/>
            <a:ext cx="2575932" cy="523220"/>
          </a:xfrm>
          <a:prstGeom prst="rect">
            <a:avLst/>
          </a:prstGeom>
          <a:noFill/>
        </p:spPr>
        <p:txBody>
          <a:bodyPr wrap="square" rtlCol="0">
            <a:spAutoFit/>
          </a:bodyPr>
          <a:lstStyle/>
          <a:p>
            <a:pPr algn="ctr" rtl="0"/>
            <a:r>
              <a:rPr lang="en-US" sz="2800" dirty="0"/>
              <a:t>Levítico 10:1-3</a:t>
            </a:r>
          </a:p>
        </p:txBody>
      </p:sp>
      <p:pic>
        <p:nvPicPr>
          <p:cNvPr id="2" name="Content Placeholder 15" descr="Badge Tick1 with solid fill">
            <a:extLst>
              <a:ext uri="{FF2B5EF4-FFF2-40B4-BE49-F238E27FC236}">
                <a16:creationId xmlns="" xmlns:a16="http://schemas.microsoft.com/office/drawing/2014/main" id="{56ECB62B-30C7-730E-4FD2-A141169748E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04812" y="2248530"/>
            <a:ext cx="669925" cy="669925"/>
          </a:xfrm>
          <a:prstGeom prst="rect">
            <a:avLst/>
          </a:prstGeom>
        </p:spPr>
      </p:pic>
      <p:sp>
        <p:nvSpPr>
          <p:cNvPr id="15" name="TextBox 14">
            <a:extLst>
              <a:ext uri="{FF2B5EF4-FFF2-40B4-BE49-F238E27FC236}">
                <a16:creationId xmlns="" xmlns:a16="http://schemas.microsoft.com/office/drawing/2014/main" id="{FD5415F8-0A86-E000-A8CA-3536A99DC634}"/>
              </a:ext>
            </a:extLst>
          </p:cNvPr>
          <p:cNvSpPr txBox="1"/>
          <p:nvPr/>
        </p:nvSpPr>
        <p:spPr>
          <a:xfrm>
            <a:off x="249199" y="1037065"/>
            <a:ext cx="2971800" cy="584775"/>
          </a:xfrm>
          <a:prstGeom prst="rect">
            <a:avLst/>
          </a:prstGeom>
          <a:noFill/>
        </p:spPr>
        <p:txBody>
          <a:bodyPr wrap="square" rtlCol="0">
            <a:spAutoFit/>
          </a:bodyPr>
          <a:lstStyle/>
          <a:p>
            <a:pPr algn="l" rtl="0"/>
            <a:r>
              <a:rPr lang="en-US" sz="3200" b="1" dirty="0"/>
              <a:t>¿Estrictamente?</a:t>
            </a:r>
          </a:p>
        </p:txBody>
      </p:sp>
      <p:sp>
        <p:nvSpPr>
          <p:cNvPr id="17" name="TextBox 16">
            <a:extLst>
              <a:ext uri="{FF2B5EF4-FFF2-40B4-BE49-F238E27FC236}">
                <a16:creationId xmlns="" xmlns:a16="http://schemas.microsoft.com/office/drawing/2014/main" id="{2CE6ABDB-A6F4-D77B-D167-90EAB00698E2}"/>
              </a:ext>
            </a:extLst>
          </p:cNvPr>
          <p:cNvSpPr txBox="1"/>
          <p:nvPr/>
        </p:nvSpPr>
        <p:spPr>
          <a:xfrm>
            <a:off x="6365142" y="1037065"/>
            <a:ext cx="2556806" cy="584775"/>
          </a:xfrm>
          <a:prstGeom prst="rect">
            <a:avLst/>
          </a:prstGeom>
          <a:noFill/>
        </p:spPr>
        <p:txBody>
          <a:bodyPr wrap="square" rtlCol="0">
            <a:spAutoFit/>
          </a:bodyPr>
          <a:lstStyle/>
          <a:p>
            <a:pPr algn="l" rtl="0"/>
            <a:r>
              <a:rPr lang="en-US" sz="3200" b="1" dirty="0" smtClean="0"/>
              <a:t>¿</a:t>
            </a:r>
            <a:r>
              <a:rPr lang="en-US" sz="3200" b="1" dirty="0" err="1" smtClean="0"/>
              <a:t>Libremente</a:t>
            </a:r>
            <a:r>
              <a:rPr lang="en-US" sz="3200" b="1" dirty="0"/>
              <a:t>?</a:t>
            </a:r>
          </a:p>
        </p:txBody>
      </p:sp>
    </p:spTree>
    <p:extLst>
      <p:ext uri="{BB962C8B-B14F-4D97-AF65-F5344CB8AC3E}">
        <p14:creationId xmlns:p14="http://schemas.microsoft.com/office/powerpoint/2010/main" val="212260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8473F1EF-030C-7891-3A51-00F4C63EE812}"/>
              </a:ext>
            </a:extLst>
          </p:cNvPr>
          <p:cNvSpPr>
            <a:spLocks noGrp="1"/>
          </p:cNvSpPr>
          <p:nvPr>
            <p:ph type="title"/>
          </p:nvPr>
        </p:nvSpPr>
        <p:spPr>
          <a:xfrm>
            <a:off x="211873" y="226213"/>
            <a:ext cx="8699897" cy="1104636"/>
          </a:xfrm>
        </p:spPr>
        <p:txBody>
          <a:bodyPr/>
          <a:lstStyle/>
          <a:p>
            <a:pPr algn="ctr" rtl="0"/>
            <a:r>
              <a:rPr lang="en-US" b="1" dirty="0">
                <a:latin typeface="Arial" panose="020B0604020202020204" pitchFamily="34" charset="0"/>
                <a:cs typeface="Arial" panose="020B0604020202020204" pitchFamily="34" charset="0"/>
              </a:rPr>
              <a:t>¿Cómo espera Dios que sigamos su voluntad?</a:t>
            </a:r>
          </a:p>
        </p:txBody>
      </p:sp>
      <p:pic>
        <p:nvPicPr>
          <p:cNvPr id="16" name="Content Placeholder 15" descr="Badge Tick1 with solid fill">
            <a:extLst>
              <a:ext uri="{FF2B5EF4-FFF2-40B4-BE49-F238E27FC236}">
                <a16:creationId xmlns="" xmlns:a16="http://schemas.microsoft.com/office/drawing/2014/main" id="{83886B8E-0C67-054F-E86E-EF74D8BE9E89}"/>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1" y="1561621"/>
            <a:ext cx="669925" cy="669925"/>
          </a:xfrm>
        </p:spPr>
      </p:pic>
      <p:sp>
        <p:nvSpPr>
          <p:cNvPr id="12" name="TextBox 11">
            <a:extLst>
              <a:ext uri="{FF2B5EF4-FFF2-40B4-BE49-F238E27FC236}">
                <a16:creationId xmlns="" xmlns:a16="http://schemas.microsoft.com/office/drawing/2014/main" id="{ECCE812C-D37B-1F10-A450-617ABC640A4B}"/>
              </a:ext>
            </a:extLst>
          </p:cNvPr>
          <p:cNvSpPr txBox="1"/>
          <p:nvPr/>
        </p:nvSpPr>
        <p:spPr>
          <a:xfrm>
            <a:off x="3467487" y="1214171"/>
            <a:ext cx="2575932" cy="954107"/>
          </a:xfrm>
          <a:prstGeom prst="rect">
            <a:avLst/>
          </a:prstGeom>
          <a:noFill/>
        </p:spPr>
        <p:txBody>
          <a:bodyPr wrap="square" rtlCol="0">
            <a:spAutoFit/>
          </a:bodyPr>
          <a:lstStyle/>
          <a:p>
            <a:pPr algn="ctr" rtl="0"/>
            <a:r>
              <a:rPr lang="en-US" sz="2800" b="1" dirty="0"/>
              <a:t>Nuevo Testamento</a:t>
            </a:r>
          </a:p>
        </p:txBody>
      </p:sp>
      <p:sp>
        <p:nvSpPr>
          <p:cNvPr id="14" name="TextBox 13">
            <a:extLst>
              <a:ext uri="{FF2B5EF4-FFF2-40B4-BE49-F238E27FC236}">
                <a16:creationId xmlns="" xmlns:a16="http://schemas.microsoft.com/office/drawing/2014/main" id="{BEC675C0-D191-6AD9-6B2B-C1F775F41B22}"/>
              </a:ext>
            </a:extLst>
          </p:cNvPr>
          <p:cNvSpPr txBox="1"/>
          <p:nvPr/>
        </p:nvSpPr>
        <p:spPr>
          <a:xfrm>
            <a:off x="2861450" y="2108308"/>
            <a:ext cx="3524250" cy="523220"/>
          </a:xfrm>
          <a:prstGeom prst="rect">
            <a:avLst/>
          </a:prstGeom>
          <a:noFill/>
        </p:spPr>
        <p:txBody>
          <a:bodyPr wrap="square" rtlCol="0">
            <a:spAutoFit/>
          </a:bodyPr>
          <a:lstStyle/>
          <a:p>
            <a:pPr algn="ctr" rtl="0"/>
            <a:r>
              <a:rPr lang="en-US" sz="2800" dirty="0"/>
              <a:t>Lucas 4:3-4</a:t>
            </a:r>
          </a:p>
        </p:txBody>
      </p:sp>
      <p:pic>
        <p:nvPicPr>
          <p:cNvPr id="2" name="Content Placeholder 15" descr="Badge Tick1 with solid fill">
            <a:extLst>
              <a:ext uri="{FF2B5EF4-FFF2-40B4-BE49-F238E27FC236}">
                <a16:creationId xmlns="" xmlns:a16="http://schemas.microsoft.com/office/drawing/2014/main" id="{56ECB62B-30C7-730E-4FD2-A141169748E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0" y="2168278"/>
            <a:ext cx="669925" cy="669925"/>
          </a:xfrm>
          <a:prstGeom prst="rect">
            <a:avLst/>
          </a:prstGeom>
        </p:spPr>
      </p:pic>
      <p:sp>
        <p:nvSpPr>
          <p:cNvPr id="5" name="TextBox 4">
            <a:extLst>
              <a:ext uri="{FF2B5EF4-FFF2-40B4-BE49-F238E27FC236}">
                <a16:creationId xmlns="" xmlns:a16="http://schemas.microsoft.com/office/drawing/2014/main" id="{B6F162D0-37C6-BD0A-2D36-7A21BEA59B2B}"/>
              </a:ext>
            </a:extLst>
          </p:cNvPr>
          <p:cNvSpPr txBox="1"/>
          <p:nvPr/>
        </p:nvSpPr>
        <p:spPr>
          <a:xfrm>
            <a:off x="1326996" y="2631528"/>
            <a:ext cx="6222380" cy="1938992"/>
          </a:xfrm>
          <a:prstGeom prst="rect">
            <a:avLst/>
          </a:prstGeom>
          <a:noFill/>
        </p:spPr>
        <p:txBody>
          <a:bodyPr wrap="square" rtlCol="0">
            <a:spAutoFit/>
          </a:bodyPr>
          <a:lstStyle/>
          <a:p>
            <a:r>
              <a:rPr lang="en-US" b="1" baseline="30000" dirty="0"/>
              <a:t> </a:t>
            </a:r>
            <a:r>
              <a:rPr lang="es-ES" sz="2400" dirty="0"/>
              <a:t>Entonces el diablo le dijo: «Si eres Hijo de Dios, dile a esta piedra que se convierta en pan». </a:t>
            </a:r>
            <a:r>
              <a:rPr lang="es-ES" sz="2400" dirty="0" smtClean="0"/>
              <a:t> 4</a:t>
            </a:r>
            <a:r>
              <a:rPr lang="es-ES" sz="2400" dirty="0"/>
              <a:t>  Jesús le respondió: «Escrito está: “NO SOLO DE PAN VIVIRÁ EL </a:t>
            </a:r>
            <a:r>
              <a:rPr lang="es-ES" sz="2400" dirty="0" smtClean="0"/>
              <a:t>HOMBRE</a:t>
            </a:r>
            <a:r>
              <a:rPr lang="es-ES" sz="2400" dirty="0"/>
              <a:t>, mas con toda palabra de Dios.”». </a:t>
            </a:r>
            <a:r>
              <a:rPr lang="en-US" sz="2400" dirty="0" smtClean="0"/>
              <a:t>”</a:t>
            </a:r>
            <a:endParaRPr lang="en-US" sz="2600" b="1" dirty="0">
              <a:solidFill>
                <a:srgbClr val="FFFF00"/>
              </a:solidFill>
              <a:effectLst>
                <a:outerShdw blurRad="38100" dist="38100" dir="2700000" algn="tl">
                  <a:srgbClr val="000000">
                    <a:alpha val="43137"/>
                  </a:srgbClr>
                </a:outerShdw>
              </a:effectLst>
            </a:endParaRPr>
          </a:p>
        </p:txBody>
      </p:sp>
      <p:pic>
        <p:nvPicPr>
          <p:cNvPr id="6" name="Content Placeholder 15" descr="Badge Tick1 with solid fill">
            <a:extLst>
              <a:ext uri="{FF2B5EF4-FFF2-40B4-BE49-F238E27FC236}">
                <a16:creationId xmlns="" xmlns:a16="http://schemas.microsoft.com/office/drawing/2014/main" id="{3F657185-6B6B-33C9-CD45-90B44922B55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0" y="2771297"/>
            <a:ext cx="669925" cy="669925"/>
          </a:xfrm>
          <a:prstGeom prst="rect">
            <a:avLst/>
          </a:prstGeom>
        </p:spPr>
      </p:pic>
      <p:sp>
        <p:nvSpPr>
          <p:cNvPr id="3" name="TextBox 2">
            <a:extLst>
              <a:ext uri="{FF2B5EF4-FFF2-40B4-BE49-F238E27FC236}">
                <a16:creationId xmlns="" xmlns:a16="http://schemas.microsoft.com/office/drawing/2014/main" id="{A26B5E10-3BCB-F6FE-3A8E-9F8D5F7C7FDD}"/>
              </a:ext>
            </a:extLst>
          </p:cNvPr>
          <p:cNvSpPr txBox="1"/>
          <p:nvPr/>
        </p:nvSpPr>
        <p:spPr>
          <a:xfrm>
            <a:off x="1360449" y="4570519"/>
            <a:ext cx="6010507" cy="1200329"/>
          </a:xfrm>
          <a:prstGeom prst="rect">
            <a:avLst/>
          </a:prstGeom>
          <a:noFill/>
        </p:spPr>
        <p:txBody>
          <a:bodyPr wrap="square" rtlCol="0">
            <a:spAutoFit/>
          </a:bodyPr>
          <a:lstStyle/>
          <a:p>
            <a:r>
              <a:rPr lang="en-US" sz="2400" b="0" i="0" dirty="0" smtClean="0">
                <a:effectLst/>
                <a:latin typeface="system-ui"/>
              </a:rPr>
              <a:t>“N</a:t>
            </a:r>
            <a:r>
              <a:rPr lang="es-ES" sz="2400" dirty="0" smtClean="0">
                <a:latin typeface="system-ui"/>
              </a:rPr>
              <a:t>o </a:t>
            </a:r>
            <a:r>
              <a:rPr lang="es-ES" sz="2400" dirty="0">
                <a:latin typeface="system-ui"/>
              </a:rPr>
              <a:t>hago nada por Mi cuenta, sino que hablo estas cosas como el Padre me enseñó. </a:t>
            </a:r>
            <a:r>
              <a:rPr lang="en-US" sz="2400" b="0" i="0" dirty="0" smtClean="0">
                <a:effectLst/>
                <a:latin typeface="system-ui"/>
              </a:rPr>
              <a:t>” </a:t>
            </a:r>
            <a:r>
              <a:rPr lang="en-US" sz="2400" b="0" i="0" dirty="0">
                <a:effectLst/>
                <a:latin typeface="system-ui"/>
              </a:rPr>
              <a:t>(Juan 8:28).</a:t>
            </a:r>
            <a:endParaRPr lang="en-US" sz="2400" dirty="0"/>
          </a:p>
        </p:txBody>
      </p:sp>
      <p:cxnSp>
        <p:nvCxnSpPr>
          <p:cNvPr id="8" name="Straight Connector 7">
            <a:extLst>
              <a:ext uri="{FF2B5EF4-FFF2-40B4-BE49-F238E27FC236}">
                <a16:creationId xmlns="" xmlns:a16="http://schemas.microsoft.com/office/drawing/2014/main" id="{EA615FE6-408D-5711-E747-9E3CED500524}"/>
              </a:ext>
            </a:extLst>
          </p:cNvPr>
          <p:cNvCxnSpPr/>
          <p:nvPr/>
        </p:nvCxnSpPr>
        <p:spPr>
          <a:xfrm>
            <a:off x="5747071" y="4122057"/>
            <a:ext cx="148045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D8F1907B-93BC-BCE5-66CA-4FB6598E70CB}"/>
              </a:ext>
            </a:extLst>
          </p:cNvPr>
          <p:cNvCxnSpPr/>
          <p:nvPr/>
        </p:nvCxnSpPr>
        <p:spPr>
          <a:xfrm flipV="1">
            <a:off x="1451430" y="4514850"/>
            <a:ext cx="1850570" cy="90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11E3FAF5-CBFE-CAD1-7107-7368CAAD6F48}"/>
              </a:ext>
            </a:extLst>
          </p:cNvPr>
          <p:cNvCxnSpPr>
            <a:cxnSpLocks/>
          </p:cNvCxnSpPr>
          <p:nvPr/>
        </p:nvCxnSpPr>
        <p:spPr>
          <a:xfrm>
            <a:off x="1538216" y="4972957"/>
            <a:ext cx="3821184" cy="1391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FD5415F8-0A86-E000-A8CA-3536A99DC634}"/>
              </a:ext>
            </a:extLst>
          </p:cNvPr>
          <p:cNvSpPr txBox="1"/>
          <p:nvPr/>
        </p:nvSpPr>
        <p:spPr>
          <a:xfrm>
            <a:off x="249199" y="1037065"/>
            <a:ext cx="2971800" cy="584775"/>
          </a:xfrm>
          <a:prstGeom prst="rect">
            <a:avLst/>
          </a:prstGeom>
          <a:noFill/>
        </p:spPr>
        <p:txBody>
          <a:bodyPr wrap="square" rtlCol="0">
            <a:spAutoFit/>
          </a:bodyPr>
          <a:lstStyle/>
          <a:p>
            <a:pPr algn="l" rtl="0"/>
            <a:r>
              <a:rPr lang="en-US" sz="3200" b="1" dirty="0"/>
              <a:t>¿Estrictamente?</a:t>
            </a:r>
          </a:p>
        </p:txBody>
      </p:sp>
      <p:sp>
        <p:nvSpPr>
          <p:cNvPr id="18" name="TextBox 17">
            <a:extLst>
              <a:ext uri="{FF2B5EF4-FFF2-40B4-BE49-F238E27FC236}">
                <a16:creationId xmlns="" xmlns:a16="http://schemas.microsoft.com/office/drawing/2014/main" id="{2CE6ABDB-A6F4-D77B-D167-90EAB00698E2}"/>
              </a:ext>
            </a:extLst>
          </p:cNvPr>
          <p:cNvSpPr txBox="1"/>
          <p:nvPr/>
        </p:nvSpPr>
        <p:spPr>
          <a:xfrm>
            <a:off x="6365142" y="1037065"/>
            <a:ext cx="2556806" cy="584775"/>
          </a:xfrm>
          <a:prstGeom prst="rect">
            <a:avLst/>
          </a:prstGeom>
          <a:noFill/>
        </p:spPr>
        <p:txBody>
          <a:bodyPr wrap="square" rtlCol="0">
            <a:spAutoFit/>
          </a:bodyPr>
          <a:lstStyle/>
          <a:p>
            <a:pPr algn="l" rtl="0"/>
            <a:r>
              <a:rPr lang="en-US" sz="3200" b="1" dirty="0" smtClean="0"/>
              <a:t>¿</a:t>
            </a:r>
            <a:r>
              <a:rPr lang="en-US" sz="3200" b="1" dirty="0" err="1" smtClean="0"/>
              <a:t>Libremente</a:t>
            </a:r>
            <a:r>
              <a:rPr lang="en-US" sz="3200" b="1" dirty="0"/>
              <a:t>?</a:t>
            </a:r>
          </a:p>
        </p:txBody>
      </p:sp>
    </p:spTree>
    <p:extLst>
      <p:ext uri="{BB962C8B-B14F-4D97-AF65-F5344CB8AC3E}">
        <p14:creationId xmlns:p14="http://schemas.microsoft.com/office/powerpoint/2010/main" val="264966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par>
                          <p:cTn id="20" fill="hold">
                            <p:stCondLst>
                              <p:cond delay="0"/>
                            </p:stCondLst>
                            <p:childTnLst>
                              <p:par>
                                <p:cTn id="21" presetID="22" presetClass="entr" presetSubtype="8"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8473F1EF-030C-7891-3A51-00F4C63EE812}"/>
              </a:ext>
            </a:extLst>
          </p:cNvPr>
          <p:cNvSpPr>
            <a:spLocks noGrp="1"/>
          </p:cNvSpPr>
          <p:nvPr>
            <p:ph type="title"/>
          </p:nvPr>
        </p:nvSpPr>
        <p:spPr>
          <a:xfrm>
            <a:off x="211873" y="226213"/>
            <a:ext cx="8699897" cy="1104636"/>
          </a:xfrm>
        </p:spPr>
        <p:txBody>
          <a:bodyPr/>
          <a:lstStyle/>
          <a:p>
            <a:pPr algn="ctr" rtl="0"/>
            <a:r>
              <a:rPr lang="en-US" b="1" dirty="0">
                <a:latin typeface="Arial" panose="020B0604020202020204" pitchFamily="34" charset="0"/>
                <a:cs typeface="Arial" panose="020B0604020202020204" pitchFamily="34" charset="0"/>
              </a:rPr>
              <a:t>¿Cómo espera Dios que sigamos su voluntad?</a:t>
            </a:r>
          </a:p>
        </p:txBody>
      </p:sp>
      <p:pic>
        <p:nvPicPr>
          <p:cNvPr id="16" name="Content Placeholder 15" descr="Badge Tick1 with solid fill">
            <a:extLst>
              <a:ext uri="{FF2B5EF4-FFF2-40B4-BE49-F238E27FC236}">
                <a16:creationId xmlns="" xmlns:a16="http://schemas.microsoft.com/office/drawing/2014/main" id="{83886B8E-0C67-054F-E86E-EF74D8BE9E89}"/>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1" y="1561621"/>
            <a:ext cx="669925" cy="669925"/>
          </a:xfrm>
        </p:spPr>
      </p:pic>
      <p:sp>
        <p:nvSpPr>
          <p:cNvPr id="9" name="Content Placeholder 8">
            <a:extLst>
              <a:ext uri="{FF2B5EF4-FFF2-40B4-BE49-F238E27FC236}">
                <a16:creationId xmlns="" xmlns:a16="http://schemas.microsoft.com/office/drawing/2014/main" id="{E334F880-D54E-6BD8-51CC-E149027E45A3}"/>
              </a:ext>
            </a:extLst>
          </p:cNvPr>
          <p:cNvSpPr>
            <a:spLocks noGrp="1"/>
          </p:cNvSpPr>
          <p:nvPr>
            <p:ph sz="half" idx="2"/>
          </p:nvPr>
        </p:nvSpPr>
        <p:spPr>
          <a:xfrm>
            <a:off x="7761249" y="1906859"/>
            <a:ext cx="754100" cy="3240610"/>
          </a:xfrm>
        </p:spPr>
        <p:txBody>
          <a:bodyPr/>
          <a:lstStyle/>
          <a:p>
            <a:pPr algn="l" rtl="0"/>
            <a:endParaRPr lang="en-US" dirty="0"/>
          </a:p>
        </p:txBody>
      </p:sp>
      <p:sp>
        <p:nvSpPr>
          <p:cNvPr id="14" name="TextBox 13">
            <a:extLst>
              <a:ext uri="{FF2B5EF4-FFF2-40B4-BE49-F238E27FC236}">
                <a16:creationId xmlns="" xmlns:a16="http://schemas.microsoft.com/office/drawing/2014/main" id="{BEC675C0-D191-6AD9-6B2B-C1F775F41B22}"/>
              </a:ext>
            </a:extLst>
          </p:cNvPr>
          <p:cNvSpPr txBox="1"/>
          <p:nvPr/>
        </p:nvSpPr>
        <p:spPr>
          <a:xfrm>
            <a:off x="2821142" y="2108308"/>
            <a:ext cx="3680135" cy="523220"/>
          </a:xfrm>
          <a:prstGeom prst="rect">
            <a:avLst/>
          </a:prstGeom>
          <a:noFill/>
        </p:spPr>
        <p:txBody>
          <a:bodyPr wrap="square" rtlCol="0">
            <a:spAutoFit/>
          </a:bodyPr>
          <a:lstStyle/>
          <a:p>
            <a:pPr algn="ctr" rtl="0"/>
            <a:r>
              <a:rPr lang="en-US" sz="2800" dirty="0"/>
              <a:t>1 </a:t>
            </a:r>
            <a:r>
              <a:rPr lang="en-US" sz="2800" dirty="0" err="1"/>
              <a:t>Corintios</a:t>
            </a:r>
            <a:r>
              <a:rPr lang="en-US" sz="2800" dirty="0"/>
              <a:t> </a:t>
            </a:r>
            <a:r>
              <a:rPr lang="en-US" sz="2800" dirty="0" smtClean="0"/>
              <a:t>4:6</a:t>
            </a:r>
            <a:endParaRPr lang="en-US" sz="2800" dirty="0"/>
          </a:p>
        </p:txBody>
      </p:sp>
      <p:pic>
        <p:nvPicPr>
          <p:cNvPr id="2" name="Content Placeholder 15" descr="Badge Tick1 with solid fill">
            <a:extLst>
              <a:ext uri="{FF2B5EF4-FFF2-40B4-BE49-F238E27FC236}">
                <a16:creationId xmlns="" xmlns:a16="http://schemas.microsoft.com/office/drawing/2014/main" id="{56ECB62B-30C7-730E-4FD2-A141169748E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0" y="2168278"/>
            <a:ext cx="669925" cy="669925"/>
          </a:xfrm>
          <a:prstGeom prst="rect">
            <a:avLst/>
          </a:prstGeom>
        </p:spPr>
      </p:pic>
      <p:sp>
        <p:nvSpPr>
          <p:cNvPr id="5" name="TextBox 4">
            <a:extLst>
              <a:ext uri="{FF2B5EF4-FFF2-40B4-BE49-F238E27FC236}">
                <a16:creationId xmlns="" xmlns:a16="http://schemas.microsoft.com/office/drawing/2014/main" id="{B6F162D0-37C6-BD0A-2D36-7A21BEA59B2B}"/>
              </a:ext>
            </a:extLst>
          </p:cNvPr>
          <p:cNvSpPr txBox="1"/>
          <p:nvPr/>
        </p:nvSpPr>
        <p:spPr>
          <a:xfrm>
            <a:off x="1485900" y="2631528"/>
            <a:ext cx="6275348" cy="2677656"/>
          </a:xfrm>
          <a:prstGeom prst="rect">
            <a:avLst/>
          </a:prstGeom>
          <a:noFill/>
        </p:spPr>
        <p:txBody>
          <a:bodyPr wrap="square" rtlCol="0">
            <a:spAutoFit/>
          </a:bodyPr>
          <a:lstStyle/>
          <a:p>
            <a:r>
              <a:rPr lang="es-ES" sz="2800" dirty="0"/>
              <a:t>Esto, hermanos, lo he aplicado en sentido figurado a mí mismo y a Apolos por amor a ustedes, para que en nosotros aprendan a no sobrepasar lo que está escrito, para que </a:t>
            </a:r>
            <a:r>
              <a:rPr lang="es-ES" sz="2800" b="1" dirty="0">
                <a:solidFill>
                  <a:srgbClr val="FFFF00"/>
                </a:solidFill>
              </a:rPr>
              <a:t>ninguno de ustedes se vuelva arrogante a favor del uno contra el otro. </a:t>
            </a:r>
            <a:endParaRPr lang="en-US" sz="2800" b="1" dirty="0">
              <a:solidFill>
                <a:srgbClr val="FFFF00"/>
              </a:solidFill>
              <a:effectLst>
                <a:outerShdw blurRad="38100" dist="38100" dir="2700000" algn="tl">
                  <a:srgbClr val="000000">
                    <a:alpha val="43137"/>
                  </a:srgbClr>
                </a:outerShdw>
              </a:effectLst>
            </a:endParaRPr>
          </a:p>
        </p:txBody>
      </p:sp>
      <p:pic>
        <p:nvPicPr>
          <p:cNvPr id="6" name="Content Placeholder 15" descr="Badge Tick1 with solid fill">
            <a:extLst>
              <a:ext uri="{FF2B5EF4-FFF2-40B4-BE49-F238E27FC236}">
                <a16:creationId xmlns="" xmlns:a16="http://schemas.microsoft.com/office/drawing/2014/main" id="{3F657185-6B6B-33C9-CD45-90B44922B55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0" y="2771297"/>
            <a:ext cx="669925" cy="669925"/>
          </a:xfrm>
          <a:prstGeom prst="rect">
            <a:avLst/>
          </a:prstGeom>
        </p:spPr>
      </p:pic>
      <p:pic>
        <p:nvPicPr>
          <p:cNvPr id="3" name="Content Placeholder 15" descr="Badge Tick1 with solid fill">
            <a:extLst>
              <a:ext uri="{FF2B5EF4-FFF2-40B4-BE49-F238E27FC236}">
                <a16:creationId xmlns="" xmlns:a16="http://schemas.microsoft.com/office/drawing/2014/main" id="{4161E64E-9B0D-B902-A541-D788754DC31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0" y="3384641"/>
            <a:ext cx="669925" cy="669925"/>
          </a:xfrm>
          <a:prstGeom prst="rect">
            <a:avLst/>
          </a:prstGeom>
        </p:spPr>
      </p:pic>
      <mc:AlternateContent xmlns:mc="http://schemas.openxmlformats.org/markup-compatibility/2006">
        <mc:Choice xmlns="" xmlns:pslz="http://schemas.microsoft.com/office/powerpoint/2016/slidezoom" Requires="pslz">
          <p:graphicFrame>
            <p:nvGraphicFramePr>
              <p:cNvPr id="8" name="Slide Zoom 7">
                <a:extLst>
                  <a:ext uri="{FF2B5EF4-FFF2-40B4-BE49-F238E27FC236}">
                    <a16:creationId xmlns:a16="http://schemas.microsoft.com/office/drawing/2014/main" id="{631122B4-4A39-2BDB-9808-C8DBE356973C}"/>
                  </a:ext>
                </a:extLst>
              </p:cNvPr>
              <p:cNvGraphicFramePr>
                <a:graphicFrameLocks noChangeAspect="1"/>
              </p:cNvGraphicFramePr>
              <p:nvPr>
                <p:extLst>
                  <p:ext uri="{D42A27DB-BD31-4B8C-83A1-F6EECF244321}">
                    <p14:modId xmlns:p14="http://schemas.microsoft.com/office/powerpoint/2010/main" val="566686067"/>
                  </p:ext>
                </p:extLst>
              </p:nvPr>
            </p:nvGraphicFramePr>
            <p:xfrm>
              <a:off x="-2375314" y="4054566"/>
              <a:ext cx="2286000" cy="1428750"/>
            </p:xfrm>
            <a:graphic>
              <a:graphicData uri="http://schemas.microsoft.com/office/powerpoint/2016/slidezoom">
                <pslz:sldZm>
                  <pslz:sldZmObj sldId="265" cId="890255136">
                    <pslz:zmPr id="{08DB7508-2289-4CD3-8098-023389A793A8}" returnToParent="0" transitionDur="1000">
                      <p166:blipFill xmlns:p166="http://schemas.microsoft.com/office/powerpoint/2016/6/main">
                        <a:blip r:embed="rId4"/>
                        <a:stretch>
                          <a:fillRect/>
                        </a:stretch>
                      </p166:blipFill>
                      <p166:spPr xmlns:p166="http://schemas.microsoft.com/office/powerpoint/2016/6/main">
                        <a:xfrm>
                          <a:off x="0" y="0"/>
                          <a:ext cx="2286000" cy="1428750"/>
                        </a:xfrm>
                        <a:prstGeom prst="rect">
                          <a:avLst/>
                        </a:prstGeom>
                        <a:ln w="3175">
                          <a:solidFill>
                            <a:prstClr val="ltGray"/>
                          </a:solidFill>
                        </a:ln>
                      </p166:spPr>
                    </pslz:zmPr>
                  </pslz:sldZmObj>
                </pslz:sldZm>
              </a:graphicData>
            </a:graphic>
          </p:graphicFrame>
        </mc:Choice>
        <mc:Fallback>
          <p:pic>
            <p:nvPicPr>
              <p:cNvPr id="8" name="Slide Zoom 7">
                <a:hlinkClick r:id="rId5" action="ppaction://hlinksldjump"/>
                <a:extLst>
                  <a:ext uri="{FF2B5EF4-FFF2-40B4-BE49-F238E27FC236}">
                    <a16:creationId xmlns:pslz="http://schemas.microsoft.com/office/powerpoint/2016/slidezoom" xmlns="" xmlns:a16="http://schemas.microsoft.com/office/drawing/2014/main" id="{631122B4-4A39-2BDB-9808-C8DBE356973C}"/>
                  </a:ext>
                </a:extLst>
              </p:cNvPr>
              <p:cNvPicPr>
                <a:picLocks noGrp="1" noRot="1" noChangeAspect="1" noMove="1" noResize="1" noEditPoints="1" noAdjustHandles="1" noChangeArrowheads="1" noChangeShapeType="1"/>
              </p:cNvPicPr>
              <p:nvPr/>
            </p:nvPicPr>
            <p:blipFill>
              <a:blip r:embed="rId6"/>
              <a:stretch>
                <a:fillRect/>
              </a:stretch>
            </p:blipFill>
            <p:spPr>
              <a:xfrm>
                <a:off x="-2375314" y="4054566"/>
                <a:ext cx="2286000" cy="1428750"/>
              </a:xfrm>
              <a:prstGeom prst="rect">
                <a:avLst/>
              </a:prstGeom>
              <a:ln w="3175">
                <a:solidFill>
                  <a:prstClr val="ltGray"/>
                </a:solidFill>
              </a:ln>
            </p:spPr>
          </p:pic>
        </mc:Fallback>
      </mc:AlternateContent>
      <p:sp>
        <p:nvSpPr>
          <p:cNvPr id="15" name="TextBox 14">
            <a:extLst>
              <a:ext uri="{FF2B5EF4-FFF2-40B4-BE49-F238E27FC236}">
                <a16:creationId xmlns="" xmlns:a16="http://schemas.microsoft.com/office/drawing/2014/main" id="{FD5415F8-0A86-E000-A8CA-3536A99DC634}"/>
              </a:ext>
            </a:extLst>
          </p:cNvPr>
          <p:cNvSpPr txBox="1"/>
          <p:nvPr/>
        </p:nvSpPr>
        <p:spPr>
          <a:xfrm>
            <a:off x="249199" y="1037065"/>
            <a:ext cx="2971800" cy="584775"/>
          </a:xfrm>
          <a:prstGeom prst="rect">
            <a:avLst/>
          </a:prstGeom>
          <a:noFill/>
        </p:spPr>
        <p:txBody>
          <a:bodyPr wrap="square" rtlCol="0">
            <a:spAutoFit/>
          </a:bodyPr>
          <a:lstStyle/>
          <a:p>
            <a:pPr algn="l" rtl="0"/>
            <a:r>
              <a:rPr lang="en-US" sz="3200" b="1" dirty="0"/>
              <a:t>¿Estrictamente?</a:t>
            </a:r>
          </a:p>
        </p:txBody>
      </p:sp>
      <p:sp>
        <p:nvSpPr>
          <p:cNvPr id="17" name="TextBox 16">
            <a:extLst>
              <a:ext uri="{FF2B5EF4-FFF2-40B4-BE49-F238E27FC236}">
                <a16:creationId xmlns="" xmlns:a16="http://schemas.microsoft.com/office/drawing/2014/main" id="{2CE6ABDB-A6F4-D77B-D167-90EAB00698E2}"/>
              </a:ext>
            </a:extLst>
          </p:cNvPr>
          <p:cNvSpPr txBox="1"/>
          <p:nvPr/>
        </p:nvSpPr>
        <p:spPr>
          <a:xfrm>
            <a:off x="6365142" y="1037065"/>
            <a:ext cx="2556806" cy="584775"/>
          </a:xfrm>
          <a:prstGeom prst="rect">
            <a:avLst/>
          </a:prstGeom>
          <a:noFill/>
        </p:spPr>
        <p:txBody>
          <a:bodyPr wrap="square" rtlCol="0">
            <a:spAutoFit/>
          </a:bodyPr>
          <a:lstStyle/>
          <a:p>
            <a:pPr algn="l" rtl="0"/>
            <a:r>
              <a:rPr lang="en-US" sz="3200" b="1" dirty="0" smtClean="0"/>
              <a:t>¿</a:t>
            </a:r>
            <a:r>
              <a:rPr lang="en-US" sz="3200" b="1" dirty="0" err="1" smtClean="0"/>
              <a:t>Libremente</a:t>
            </a:r>
            <a:r>
              <a:rPr lang="en-US" sz="3200" b="1" dirty="0"/>
              <a:t>?</a:t>
            </a:r>
          </a:p>
        </p:txBody>
      </p:sp>
      <p:sp>
        <p:nvSpPr>
          <p:cNvPr id="18" name="TextBox 17">
            <a:extLst>
              <a:ext uri="{FF2B5EF4-FFF2-40B4-BE49-F238E27FC236}">
                <a16:creationId xmlns="" xmlns:a16="http://schemas.microsoft.com/office/drawing/2014/main" id="{ECCE812C-D37B-1F10-A450-617ABC640A4B}"/>
              </a:ext>
            </a:extLst>
          </p:cNvPr>
          <p:cNvSpPr txBox="1"/>
          <p:nvPr/>
        </p:nvSpPr>
        <p:spPr>
          <a:xfrm>
            <a:off x="3467487" y="1214171"/>
            <a:ext cx="2575932" cy="954107"/>
          </a:xfrm>
          <a:prstGeom prst="rect">
            <a:avLst/>
          </a:prstGeom>
          <a:noFill/>
        </p:spPr>
        <p:txBody>
          <a:bodyPr wrap="square" rtlCol="0">
            <a:spAutoFit/>
          </a:bodyPr>
          <a:lstStyle/>
          <a:p>
            <a:pPr algn="ctr" rtl="0"/>
            <a:r>
              <a:rPr lang="en-US" sz="2800" b="1" dirty="0"/>
              <a:t>Nuevo Testamento</a:t>
            </a:r>
          </a:p>
        </p:txBody>
      </p:sp>
    </p:spTree>
    <p:extLst>
      <p:ext uri="{BB962C8B-B14F-4D97-AF65-F5344CB8AC3E}">
        <p14:creationId xmlns:p14="http://schemas.microsoft.com/office/powerpoint/2010/main" val="89025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8473F1EF-030C-7891-3A51-00F4C63EE812}"/>
              </a:ext>
            </a:extLst>
          </p:cNvPr>
          <p:cNvSpPr>
            <a:spLocks noGrp="1"/>
          </p:cNvSpPr>
          <p:nvPr>
            <p:ph type="title"/>
          </p:nvPr>
        </p:nvSpPr>
        <p:spPr>
          <a:xfrm>
            <a:off x="211873" y="226213"/>
            <a:ext cx="8699897" cy="1104636"/>
          </a:xfrm>
        </p:spPr>
        <p:txBody>
          <a:bodyPr/>
          <a:lstStyle/>
          <a:p>
            <a:pPr algn="ctr" rtl="0"/>
            <a:r>
              <a:rPr lang="en-US" b="1" dirty="0">
                <a:latin typeface="Arial" panose="020B0604020202020204" pitchFamily="34" charset="0"/>
                <a:cs typeface="Arial" panose="020B0604020202020204" pitchFamily="34" charset="0"/>
              </a:rPr>
              <a:t>¿Cómo espera Dios que sigamos su voluntad?</a:t>
            </a:r>
          </a:p>
        </p:txBody>
      </p:sp>
      <p:pic>
        <p:nvPicPr>
          <p:cNvPr id="16" name="Content Placeholder 15" descr="Badge Tick1 with solid fill">
            <a:extLst>
              <a:ext uri="{FF2B5EF4-FFF2-40B4-BE49-F238E27FC236}">
                <a16:creationId xmlns="" xmlns:a16="http://schemas.microsoft.com/office/drawing/2014/main" id="{83886B8E-0C67-054F-E86E-EF74D8BE9E89}"/>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1" y="1561621"/>
            <a:ext cx="669925" cy="669925"/>
          </a:xfrm>
        </p:spPr>
      </p:pic>
      <p:sp>
        <p:nvSpPr>
          <p:cNvPr id="14" name="TextBox 13">
            <a:extLst>
              <a:ext uri="{FF2B5EF4-FFF2-40B4-BE49-F238E27FC236}">
                <a16:creationId xmlns="" xmlns:a16="http://schemas.microsoft.com/office/drawing/2014/main" id="{BEC675C0-D191-6AD9-6B2B-C1F775F41B22}"/>
              </a:ext>
            </a:extLst>
          </p:cNvPr>
          <p:cNvSpPr txBox="1"/>
          <p:nvPr/>
        </p:nvSpPr>
        <p:spPr>
          <a:xfrm>
            <a:off x="2915385" y="2117075"/>
            <a:ext cx="3680135" cy="523220"/>
          </a:xfrm>
          <a:prstGeom prst="rect">
            <a:avLst/>
          </a:prstGeom>
          <a:noFill/>
        </p:spPr>
        <p:txBody>
          <a:bodyPr wrap="square" rtlCol="0">
            <a:spAutoFit/>
          </a:bodyPr>
          <a:lstStyle/>
          <a:p>
            <a:pPr algn="ctr" rtl="0"/>
            <a:r>
              <a:rPr lang="en-US" sz="2800" dirty="0"/>
              <a:t>2 Juan </a:t>
            </a:r>
            <a:r>
              <a:rPr lang="en-US" sz="2800" dirty="0" smtClean="0"/>
              <a:t>9</a:t>
            </a:r>
            <a:endParaRPr lang="en-US" sz="2800" dirty="0"/>
          </a:p>
        </p:txBody>
      </p:sp>
      <p:pic>
        <p:nvPicPr>
          <p:cNvPr id="2" name="Content Placeholder 15" descr="Badge Tick1 with solid fill">
            <a:extLst>
              <a:ext uri="{FF2B5EF4-FFF2-40B4-BE49-F238E27FC236}">
                <a16:creationId xmlns="" xmlns:a16="http://schemas.microsoft.com/office/drawing/2014/main" id="{56ECB62B-30C7-730E-4FD2-A141169748E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0" y="2168278"/>
            <a:ext cx="669925" cy="669925"/>
          </a:xfrm>
          <a:prstGeom prst="rect">
            <a:avLst/>
          </a:prstGeom>
        </p:spPr>
      </p:pic>
      <p:pic>
        <p:nvPicPr>
          <p:cNvPr id="6" name="Content Placeholder 15" descr="Badge Tick1 with solid fill">
            <a:extLst>
              <a:ext uri="{FF2B5EF4-FFF2-40B4-BE49-F238E27FC236}">
                <a16:creationId xmlns="" xmlns:a16="http://schemas.microsoft.com/office/drawing/2014/main" id="{3F657185-6B6B-33C9-CD45-90B44922B55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0" y="2771297"/>
            <a:ext cx="669925" cy="669925"/>
          </a:xfrm>
          <a:prstGeom prst="rect">
            <a:avLst/>
          </a:prstGeom>
        </p:spPr>
      </p:pic>
      <p:pic>
        <p:nvPicPr>
          <p:cNvPr id="3" name="Content Placeholder 15" descr="Badge Tick1 with solid fill">
            <a:extLst>
              <a:ext uri="{FF2B5EF4-FFF2-40B4-BE49-F238E27FC236}">
                <a16:creationId xmlns="" xmlns:a16="http://schemas.microsoft.com/office/drawing/2014/main" id="{4161E64E-9B0D-B902-A541-D788754DC31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0" y="3384641"/>
            <a:ext cx="669925" cy="669925"/>
          </a:xfrm>
          <a:prstGeom prst="rect">
            <a:avLst/>
          </a:prstGeom>
        </p:spPr>
      </p:pic>
      <p:sp>
        <p:nvSpPr>
          <p:cNvPr id="4" name="TextBox 3">
            <a:extLst>
              <a:ext uri="{FF2B5EF4-FFF2-40B4-BE49-F238E27FC236}">
                <a16:creationId xmlns="" xmlns:a16="http://schemas.microsoft.com/office/drawing/2014/main" id="{190A7D60-A0FD-E6F1-3137-777D376D913D}"/>
              </a:ext>
            </a:extLst>
          </p:cNvPr>
          <p:cNvSpPr txBox="1"/>
          <p:nvPr/>
        </p:nvSpPr>
        <p:spPr>
          <a:xfrm>
            <a:off x="1320800" y="2578738"/>
            <a:ext cx="6094877" cy="1815882"/>
          </a:xfrm>
          <a:prstGeom prst="rect">
            <a:avLst/>
          </a:prstGeom>
          <a:noFill/>
        </p:spPr>
        <p:txBody>
          <a:bodyPr wrap="square" rtlCol="0">
            <a:spAutoFit/>
          </a:bodyPr>
          <a:lstStyle/>
          <a:p>
            <a:r>
              <a:rPr lang="es-ES" sz="2800" dirty="0" smtClean="0"/>
              <a:t>Todo </a:t>
            </a:r>
            <a:r>
              <a:rPr lang="es-ES" sz="2800" dirty="0"/>
              <a:t>el que se desvía y no permanece en la enseñanza de Cristo, no tiene a Dios. El que permanece en la enseñanza tiene tanto al Padre como al Hijo. </a:t>
            </a:r>
            <a:endParaRPr lang="en-US" sz="2800" b="1" dirty="0">
              <a:solidFill>
                <a:srgbClr val="FFFF00"/>
              </a:solidFill>
              <a:effectLst>
                <a:outerShdw blurRad="38100" dist="38100" dir="2700000" algn="tl">
                  <a:srgbClr val="000000">
                    <a:alpha val="43137"/>
                  </a:srgbClr>
                </a:outerShdw>
              </a:effectLst>
            </a:endParaRPr>
          </a:p>
        </p:txBody>
      </p:sp>
      <p:pic>
        <p:nvPicPr>
          <p:cNvPr id="8" name="Content Placeholder 15" descr="Badge Tick1 with solid fill">
            <a:extLst>
              <a:ext uri="{FF2B5EF4-FFF2-40B4-BE49-F238E27FC236}">
                <a16:creationId xmlns="" xmlns:a16="http://schemas.microsoft.com/office/drawing/2014/main" id="{1C219662-6FB9-1DA4-09A4-6FC3B85B9A8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83760" y="4008010"/>
            <a:ext cx="669925" cy="669925"/>
          </a:xfrm>
          <a:prstGeom prst="rect">
            <a:avLst/>
          </a:prstGeom>
        </p:spPr>
      </p:pic>
      <p:cxnSp>
        <p:nvCxnSpPr>
          <p:cNvPr id="17" name="Straight Connector 16">
            <a:extLst>
              <a:ext uri="{FF2B5EF4-FFF2-40B4-BE49-F238E27FC236}">
                <a16:creationId xmlns="" xmlns:a16="http://schemas.microsoft.com/office/drawing/2014/main" id="{64416706-5987-CB26-100A-87033B2E3ED0}"/>
              </a:ext>
            </a:extLst>
          </p:cNvPr>
          <p:cNvCxnSpPr/>
          <p:nvPr/>
        </p:nvCxnSpPr>
        <p:spPr>
          <a:xfrm flipV="1">
            <a:off x="3111500" y="3022600"/>
            <a:ext cx="3678767" cy="2328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C88C265B-CF57-6866-660D-19155A72D571}"/>
              </a:ext>
            </a:extLst>
          </p:cNvPr>
          <p:cNvCxnSpPr>
            <a:cxnSpLocks/>
          </p:cNvCxnSpPr>
          <p:nvPr/>
        </p:nvCxnSpPr>
        <p:spPr>
          <a:xfrm flipV="1">
            <a:off x="1484467" y="3441222"/>
            <a:ext cx="5149166" cy="2857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C3CA37F0-57F8-416E-D5AE-6D0405905EE2}"/>
              </a:ext>
            </a:extLst>
          </p:cNvPr>
          <p:cNvCxnSpPr>
            <a:cxnSpLocks/>
          </p:cNvCxnSpPr>
          <p:nvPr/>
        </p:nvCxnSpPr>
        <p:spPr>
          <a:xfrm flipV="1">
            <a:off x="1417792" y="3911600"/>
            <a:ext cx="686175" cy="587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 xmlns:a16="http://schemas.microsoft.com/office/drawing/2014/main" id="{FD5415F8-0A86-E000-A8CA-3536A99DC634}"/>
              </a:ext>
            </a:extLst>
          </p:cNvPr>
          <p:cNvSpPr txBox="1"/>
          <p:nvPr/>
        </p:nvSpPr>
        <p:spPr>
          <a:xfrm>
            <a:off x="249199" y="1037065"/>
            <a:ext cx="2971800" cy="584775"/>
          </a:xfrm>
          <a:prstGeom prst="rect">
            <a:avLst/>
          </a:prstGeom>
          <a:noFill/>
        </p:spPr>
        <p:txBody>
          <a:bodyPr wrap="square" rtlCol="0">
            <a:spAutoFit/>
          </a:bodyPr>
          <a:lstStyle/>
          <a:p>
            <a:pPr algn="l" rtl="0"/>
            <a:r>
              <a:rPr lang="en-US" sz="3200" b="1" dirty="0"/>
              <a:t>¿Estrictamente?</a:t>
            </a:r>
          </a:p>
        </p:txBody>
      </p:sp>
      <p:sp>
        <p:nvSpPr>
          <p:cNvPr id="21" name="TextBox 20">
            <a:extLst>
              <a:ext uri="{FF2B5EF4-FFF2-40B4-BE49-F238E27FC236}">
                <a16:creationId xmlns="" xmlns:a16="http://schemas.microsoft.com/office/drawing/2014/main" id="{2CE6ABDB-A6F4-D77B-D167-90EAB00698E2}"/>
              </a:ext>
            </a:extLst>
          </p:cNvPr>
          <p:cNvSpPr txBox="1"/>
          <p:nvPr/>
        </p:nvSpPr>
        <p:spPr>
          <a:xfrm>
            <a:off x="6365142" y="1037065"/>
            <a:ext cx="2556806" cy="584775"/>
          </a:xfrm>
          <a:prstGeom prst="rect">
            <a:avLst/>
          </a:prstGeom>
          <a:noFill/>
        </p:spPr>
        <p:txBody>
          <a:bodyPr wrap="square" rtlCol="0">
            <a:spAutoFit/>
          </a:bodyPr>
          <a:lstStyle/>
          <a:p>
            <a:pPr algn="l" rtl="0"/>
            <a:r>
              <a:rPr lang="en-US" sz="3200" b="1" dirty="0" smtClean="0"/>
              <a:t>¿</a:t>
            </a:r>
            <a:r>
              <a:rPr lang="en-US" sz="3200" b="1" dirty="0" err="1" smtClean="0"/>
              <a:t>Libremente</a:t>
            </a:r>
            <a:r>
              <a:rPr lang="en-US" sz="3200" b="1" dirty="0"/>
              <a:t>?</a:t>
            </a:r>
          </a:p>
        </p:txBody>
      </p:sp>
      <p:sp>
        <p:nvSpPr>
          <p:cNvPr id="22" name="TextBox 21">
            <a:extLst>
              <a:ext uri="{FF2B5EF4-FFF2-40B4-BE49-F238E27FC236}">
                <a16:creationId xmlns="" xmlns:a16="http://schemas.microsoft.com/office/drawing/2014/main" id="{ECCE812C-D37B-1F10-A450-617ABC640A4B}"/>
              </a:ext>
            </a:extLst>
          </p:cNvPr>
          <p:cNvSpPr txBox="1"/>
          <p:nvPr/>
        </p:nvSpPr>
        <p:spPr>
          <a:xfrm>
            <a:off x="3467487" y="1214171"/>
            <a:ext cx="2575932" cy="954107"/>
          </a:xfrm>
          <a:prstGeom prst="rect">
            <a:avLst/>
          </a:prstGeom>
          <a:noFill/>
        </p:spPr>
        <p:txBody>
          <a:bodyPr wrap="square" rtlCol="0">
            <a:spAutoFit/>
          </a:bodyPr>
          <a:lstStyle/>
          <a:p>
            <a:pPr algn="ctr" rtl="0"/>
            <a:r>
              <a:rPr lang="en-US" sz="2800" b="1" dirty="0"/>
              <a:t>Nuevo Testamento</a:t>
            </a:r>
          </a:p>
        </p:txBody>
      </p:sp>
    </p:spTree>
    <p:extLst>
      <p:ext uri="{BB962C8B-B14F-4D97-AF65-F5344CB8AC3E}">
        <p14:creationId xmlns:p14="http://schemas.microsoft.com/office/powerpoint/2010/main" val="188750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0"/>
                            </p:stCondLst>
                            <p:childTnLst>
                              <p:par>
                                <p:cTn id="12" presetID="22" presetClass="entr" presetSubtype="8"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500"/>
                                        <p:tgtEl>
                                          <p:spTgt spid="17"/>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500"/>
                                        <p:tgtEl>
                                          <p:spTgt spid="18"/>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493</TotalTime>
  <Words>899</Words>
  <Application>Microsoft Office PowerPoint</Application>
  <PresentationFormat>On-screen Show (16:10)</PresentationFormat>
  <Paragraphs>76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system-ui</vt:lpstr>
      <vt:lpstr>Office Theme</vt:lpstr>
      <vt:lpstr>21 No todo el que me dice: “Señor, Señor”, entrará en el reino de los cielos, sino el que hace la voluntad de Mi Padre que está en los cielos. 22  Muchos me dirán en aquel día: “Señor, Señor, ¿no profetizamos en Tu nombre, y en Tu nombre echamos fuera demonios, y en Tu nombre hicimos muchos milagros?”. 23  Entonces les declararé: “Jamás los conocí; APÁRTENSE DE MÍ, LOS QUE PRACTICAN LA INIQUIDAD”.  </vt:lpstr>
      <vt:lpstr>1 Samuel 15</vt:lpstr>
      <vt:lpstr>1 Samuel 15</vt:lpstr>
      <vt:lpstr> Dos formas de seguir instrucciones:</vt:lpstr>
      <vt:lpstr>¿Cómo espera Dios que manejemos Su Palabra?</vt:lpstr>
      <vt:lpstr>¿Cómo espera Dios que sigamos su voluntad?</vt:lpstr>
      <vt:lpstr>¿Cómo espera Dios que sigamos su voluntad?</vt:lpstr>
      <vt:lpstr>¿Cómo espera Dios que sigamos su voluntad?</vt:lpstr>
      <vt:lpstr>¿Cómo espera Dios que sigamos su voluntad?</vt:lpstr>
      <vt:lpstr>Jesús hizo clara la pregunta:</vt:lpstr>
      <vt:lpstr>2 Timoteo 3:16-17</vt:lpstr>
      <vt:lpstr>¿Qué hace diferente a esta iglesia?</vt:lpstr>
      <vt:lpstr>También explica por qué siempre incluimos el bautismo cuando animamos a la gente a responder al evangelio.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 will say to Me in that day, ‘Lord, Lord, have we not prophesied in Your name, cast out demons in Your name, and done many wonders in Your name?’ And then I will declare to them, ‘I never knew you; depart from Me, you who practice lawlessness!’ (Matthew 7:22-23)</dc:title>
  <dc:creator>Sewell Hall</dc:creator>
  <cp:lastModifiedBy>Esther Eubanks</cp:lastModifiedBy>
  <cp:revision>18</cp:revision>
  <dcterms:created xsi:type="dcterms:W3CDTF">2022-11-09T15:43:03Z</dcterms:created>
  <dcterms:modified xsi:type="dcterms:W3CDTF">2022-11-12T22:28:23Z</dcterms:modified>
</cp:coreProperties>
</file>