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62" r:id="rId3"/>
    <p:sldId id="263" r:id="rId4"/>
    <p:sldId id="264" r:id="rId5"/>
    <p:sldId id="265" r:id="rId6"/>
    <p:sldId id="258" r:id="rId7"/>
    <p:sldId id="259" r:id="rId8"/>
    <p:sldId id="260" r:id="rId9"/>
    <p:sldId id="266" r:id="rId10"/>
    <p:sldId id="267" r:id="rId11"/>
    <p:sldId id="268" r:id="rId12"/>
    <p:sldId id="269" r:id="rId13"/>
    <p:sldId id="261" r:id="rId14"/>
    <p:sldId id="257" r:id="rId15"/>
    <p:sldId id="270" r:id="rId16"/>
    <p:sldId id="271" r:id="rId17"/>
    <p:sldId id="272" r:id="rId18"/>
    <p:sldId id="273" r:id="rId19"/>
    <p:sldId id="277" r:id="rId20"/>
    <p:sldId id="274" r:id="rId21"/>
    <p:sldId id="275" r:id="rId22"/>
    <p:sldId id="276" r:id="rId2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8" autoAdjust="0"/>
    <p:restoredTop sz="86381" autoAdjust="0"/>
  </p:normalViewPr>
  <p:slideViewPr>
    <p:cSldViewPr>
      <p:cViewPr varScale="1">
        <p:scale>
          <a:sx n="71" d="100"/>
          <a:sy n="71" d="100"/>
        </p:scale>
        <p:origin x="460" y="52"/>
      </p:cViewPr>
      <p:guideLst>
        <p:guide orient="horz" pos="1800"/>
        <p:guide pos="2880"/>
      </p:guideLst>
    </p:cSldViewPr>
  </p:slideViewPr>
  <p:outlineViewPr>
    <p:cViewPr>
      <p:scale>
        <a:sx n="33" d="100"/>
        <a:sy n="33" d="100"/>
      </p:scale>
      <p:origin x="0" y="634"/>
    </p:cViewPr>
  </p:outlineViewPr>
  <p:notesTextViewPr>
    <p:cViewPr>
      <p:scale>
        <a:sx n="100" d="100"/>
        <a:sy n="100" d="100"/>
      </p:scale>
      <p:origin x="0" y="0"/>
    </p:cViewPr>
  </p:notesTextViewPr>
  <p:sorterViewPr>
    <p:cViewPr>
      <p:scale>
        <a:sx n="66" d="100"/>
        <a:sy n="66"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93543E-9746-4BB9-95DC-3F54D6BC2BC7}" type="datetimeFigureOut">
              <a:rPr lang="en-US" smtClean="0"/>
              <a:pPr/>
              <a:t>11/15/2022</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B85E8F-ACF7-41FE-B17A-EA2E7E6B53B5}" type="slidenum">
              <a:rPr lang="en-US" smtClean="0"/>
              <a:pPr/>
              <a:t>‹#›</a:t>
            </a:fld>
            <a:endParaRPr lang="en-US"/>
          </a:p>
        </p:txBody>
      </p:sp>
    </p:spTree>
    <p:extLst>
      <p:ext uri="{BB962C8B-B14F-4D97-AF65-F5344CB8AC3E}">
        <p14:creationId xmlns:p14="http://schemas.microsoft.com/office/powerpoint/2010/main" val="882203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B85E8F-ACF7-41FE-B17A-EA2E7E6B53B5}" type="slidenum">
              <a:rPr lang="en-US" smtClean="0"/>
              <a:pPr/>
              <a:t>1</a:t>
            </a:fld>
            <a:endParaRPr lang="en-US"/>
          </a:p>
        </p:txBody>
      </p:sp>
    </p:spTree>
    <p:extLst>
      <p:ext uri="{BB962C8B-B14F-4D97-AF65-F5344CB8AC3E}">
        <p14:creationId xmlns:p14="http://schemas.microsoft.com/office/powerpoint/2010/main" val="343035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B85E8F-ACF7-41FE-B17A-EA2E7E6B53B5}" type="slidenum">
              <a:rPr lang="en-US" smtClean="0"/>
              <a:pPr/>
              <a:t>15</a:t>
            </a:fld>
            <a:endParaRPr lang="en-US"/>
          </a:p>
        </p:txBody>
      </p:sp>
    </p:spTree>
    <p:extLst>
      <p:ext uri="{BB962C8B-B14F-4D97-AF65-F5344CB8AC3E}">
        <p14:creationId xmlns:p14="http://schemas.microsoft.com/office/powerpoint/2010/main" val="1915963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58130"/>
            <a:ext cx="9013372" cy="557683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2667000"/>
            <a:ext cx="6400800" cy="13335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DDCA6EC-A9A9-410C-A286-1CCE1341526A}" type="slidenum">
              <a:rPr lang="en-US" smtClean="0"/>
              <a:pPr/>
              <a:t>‹#›</a:t>
            </a:fld>
            <a:endParaRPr lang="en-US"/>
          </a:p>
        </p:txBody>
      </p:sp>
      <p:sp>
        <p:nvSpPr>
          <p:cNvPr id="7" name="Rectangle 6"/>
          <p:cNvSpPr/>
          <p:nvPr/>
        </p:nvSpPr>
        <p:spPr>
          <a:xfrm>
            <a:off x="62932" y="1207753"/>
            <a:ext cx="9021537" cy="1272791"/>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163934"/>
            <a:ext cx="9021537" cy="10048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480541"/>
            <a:ext cx="9021537" cy="9211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254942"/>
            <a:ext cx="8229600" cy="1225021"/>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CA6EC-A9A9-410C-A286-1CCE134152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8"/>
            <a:ext cx="2011680" cy="487627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28867"/>
            <a:ext cx="5562600" cy="48762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CA6EC-A9A9-410C-A286-1CCE134152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CA6EC-A9A9-410C-A286-1CCE1341526A}" type="slidenum">
              <a:rPr lang="en-US" smtClean="0"/>
              <a:pPr/>
              <a:t>‹#›</a:t>
            </a:fld>
            <a:endParaRPr lang="en-US"/>
          </a:p>
        </p:txBody>
      </p:sp>
      <p:sp>
        <p:nvSpPr>
          <p:cNvPr id="8" name="Content Placeholder 7"/>
          <p:cNvSpPr>
            <a:spLocks noGrp="1"/>
          </p:cNvSpPr>
          <p:nvPr>
            <p:ph sz="quarter" idx="1"/>
          </p:nvPr>
        </p:nvSpPr>
        <p:spPr>
          <a:xfrm>
            <a:off x="914400" y="1206500"/>
            <a:ext cx="7772400" cy="3810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58130"/>
            <a:ext cx="9013372" cy="557683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793750"/>
            <a:ext cx="7772400" cy="1135063"/>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123282"/>
            <a:ext cx="7772400" cy="1115218"/>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5" name="Footer Placeholder 4"/>
          <p:cNvSpPr>
            <a:spLocks noGrp="1"/>
          </p:cNvSpPr>
          <p:nvPr>
            <p:ph type="ftr" sz="quarter" idx="11"/>
          </p:nvPr>
        </p:nvSpPr>
        <p:spPr>
          <a:xfrm>
            <a:off x="800100" y="5143500"/>
            <a:ext cx="4000500" cy="381000"/>
          </a:xfrm>
        </p:spPr>
        <p:txBody>
          <a:bodyPr/>
          <a:lstStyle/>
          <a:p>
            <a:endParaRPr lang="en-US"/>
          </a:p>
        </p:txBody>
      </p:sp>
      <p:sp>
        <p:nvSpPr>
          <p:cNvPr id="7" name="Rectangle 6"/>
          <p:cNvSpPr/>
          <p:nvPr/>
        </p:nvSpPr>
        <p:spPr>
          <a:xfrm flipV="1">
            <a:off x="69413" y="1980692"/>
            <a:ext cx="9013515" cy="762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7" y="1951230"/>
            <a:ext cx="9013781" cy="3809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7" y="2057400"/>
            <a:ext cx="9014621" cy="3810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5173980"/>
            <a:ext cx="457200" cy="381000"/>
          </a:xfrm>
        </p:spPr>
        <p:txBody>
          <a:bodyPr/>
          <a:lstStyle/>
          <a:p>
            <a:fld id="{DDDCA6EC-A9A9-410C-A286-1CCE134152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CA6EC-A9A9-410C-A286-1CCE1341526A}" type="slidenum">
              <a:rPr lang="en-US" smtClean="0"/>
              <a:pPr/>
              <a:t>‹#›</a:t>
            </a:fld>
            <a:endParaRPr lang="en-US"/>
          </a:p>
        </p:txBody>
      </p:sp>
      <p:sp>
        <p:nvSpPr>
          <p:cNvPr id="9" name="Content Placeholder 8"/>
          <p:cNvSpPr>
            <a:spLocks noGrp="1"/>
          </p:cNvSpPr>
          <p:nvPr>
            <p:ph sz="quarter" idx="1"/>
          </p:nvPr>
        </p:nvSpPr>
        <p:spPr>
          <a:xfrm>
            <a:off x="914400" y="1206500"/>
            <a:ext cx="3749040" cy="3810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206500"/>
            <a:ext cx="3749040" cy="3810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27542"/>
            <a:ext cx="7772400" cy="9525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206500"/>
            <a:ext cx="3733800" cy="635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206500"/>
            <a:ext cx="3733800" cy="635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CA6EC-A9A9-410C-A286-1CCE1341526A}" type="slidenum">
              <a:rPr lang="en-US" smtClean="0"/>
              <a:pPr/>
              <a:t>‹#›</a:t>
            </a:fld>
            <a:endParaRPr lang="en-US"/>
          </a:p>
        </p:txBody>
      </p:sp>
      <p:sp>
        <p:nvSpPr>
          <p:cNvPr id="11" name="Content Placeholder 10"/>
          <p:cNvSpPr>
            <a:spLocks noGrp="1"/>
          </p:cNvSpPr>
          <p:nvPr>
            <p:ph sz="half" idx="2"/>
          </p:nvPr>
        </p:nvSpPr>
        <p:spPr>
          <a:xfrm>
            <a:off x="914400" y="1873250"/>
            <a:ext cx="3733800" cy="32385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1873250"/>
            <a:ext cx="3733800" cy="32385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CA6EC-A9A9-410C-A286-1CCE134152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CA6EC-A9A9-410C-A286-1CCE134152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715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58129"/>
            <a:ext cx="9013372" cy="557784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27542"/>
            <a:ext cx="7772400" cy="9525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333500"/>
            <a:ext cx="1905000" cy="37465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CA6EC-A9A9-410C-A286-1CCE1341526A}" type="slidenum">
              <a:rPr lang="en-US" smtClean="0"/>
              <a:pPr/>
              <a:t>‹#›</a:t>
            </a:fld>
            <a:endParaRPr lang="en-US"/>
          </a:p>
        </p:txBody>
      </p:sp>
      <p:sp>
        <p:nvSpPr>
          <p:cNvPr id="11" name="Content Placeholder 10"/>
          <p:cNvSpPr>
            <a:spLocks noGrp="1"/>
          </p:cNvSpPr>
          <p:nvPr>
            <p:ph sz="quarter" idx="1"/>
          </p:nvPr>
        </p:nvSpPr>
        <p:spPr>
          <a:xfrm>
            <a:off x="2971800" y="1333500"/>
            <a:ext cx="5715000" cy="37465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083792"/>
            <a:ext cx="7315200" cy="435240"/>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4538188"/>
            <a:ext cx="7315200" cy="5715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165825-3309-40B2-AB17-373EC79BCD8D}" type="datetimeFigureOut">
              <a:rPr lang="en-US" smtClean="0"/>
              <a:pPr/>
              <a:t>11/15/2022</a:t>
            </a:fld>
            <a:endParaRPr lang="en-US"/>
          </a:p>
        </p:txBody>
      </p:sp>
      <p:sp>
        <p:nvSpPr>
          <p:cNvPr id="6" name="Footer Placeholder 5"/>
          <p:cNvSpPr>
            <a:spLocks noGrp="1"/>
          </p:cNvSpPr>
          <p:nvPr>
            <p:ph type="ftr" sz="quarter" idx="11"/>
          </p:nvPr>
        </p:nvSpPr>
        <p:spPr>
          <a:xfrm>
            <a:off x="914400" y="5143500"/>
            <a:ext cx="3886200" cy="381000"/>
          </a:xfrm>
        </p:spPr>
        <p:txBody>
          <a:bodyPr/>
          <a:lstStyle/>
          <a:p>
            <a:endParaRPr lang="en-US"/>
          </a:p>
        </p:txBody>
      </p:sp>
      <p:sp>
        <p:nvSpPr>
          <p:cNvPr id="7" name="Slide Number Placeholder 6"/>
          <p:cNvSpPr>
            <a:spLocks noGrp="1"/>
          </p:cNvSpPr>
          <p:nvPr>
            <p:ph type="sldNum" sz="quarter" idx="12"/>
          </p:nvPr>
        </p:nvSpPr>
        <p:spPr>
          <a:xfrm>
            <a:off x="146304" y="5173980"/>
            <a:ext cx="457200" cy="381000"/>
          </a:xfrm>
        </p:spPr>
        <p:txBody>
          <a:bodyPr/>
          <a:lstStyle/>
          <a:p>
            <a:fld id="{DDDCA6EC-A9A9-410C-A286-1CCE1341526A}" type="slidenum">
              <a:rPr lang="en-US" smtClean="0"/>
              <a:pPr/>
              <a:t>‹#›</a:t>
            </a:fld>
            <a:endParaRPr lang="en-US"/>
          </a:p>
        </p:txBody>
      </p:sp>
      <p:sp>
        <p:nvSpPr>
          <p:cNvPr id="11" name="Rectangle 10"/>
          <p:cNvSpPr/>
          <p:nvPr/>
        </p:nvSpPr>
        <p:spPr>
          <a:xfrm flipV="1">
            <a:off x="68307" y="3902963"/>
            <a:ext cx="9006840" cy="762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3875396"/>
            <a:ext cx="9006639" cy="3809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3977687"/>
            <a:ext cx="9006637" cy="40673"/>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55563"/>
            <a:ext cx="9001873" cy="3817938"/>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715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58129"/>
            <a:ext cx="9013372" cy="557784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28865"/>
            <a:ext cx="7772400" cy="9525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206500"/>
            <a:ext cx="7772400" cy="3810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5159375"/>
            <a:ext cx="2476500" cy="396875"/>
          </a:xfrm>
          <a:prstGeom prst="rect">
            <a:avLst/>
          </a:prstGeom>
        </p:spPr>
        <p:txBody>
          <a:bodyPr anchor="ctr" anchorCtr="0"/>
          <a:lstStyle>
            <a:lvl1pPr algn="r" eaLnBrk="1" latinLnBrk="0" hangingPunct="1">
              <a:defRPr kumimoji="0" sz="1400">
                <a:solidFill>
                  <a:schemeClr val="tx2"/>
                </a:solidFill>
              </a:defRPr>
            </a:lvl1pPr>
          </a:lstStyle>
          <a:p>
            <a:fld id="{F8165825-3309-40B2-AB17-373EC79BCD8D}" type="datetimeFigureOut">
              <a:rPr lang="en-US" smtClean="0"/>
              <a:pPr/>
              <a:t>11/15/2022</a:t>
            </a:fld>
            <a:endParaRPr lang="en-US"/>
          </a:p>
        </p:txBody>
      </p:sp>
      <p:sp>
        <p:nvSpPr>
          <p:cNvPr id="3" name="Footer Placeholder 2"/>
          <p:cNvSpPr>
            <a:spLocks noGrp="1"/>
          </p:cNvSpPr>
          <p:nvPr>
            <p:ph type="ftr" sz="quarter" idx="3"/>
          </p:nvPr>
        </p:nvSpPr>
        <p:spPr>
          <a:xfrm>
            <a:off x="914400" y="5143500"/>
            <a:ext cx="3962400" cy="3810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5175250"/>
            <a:ext cx="457200" cy="3810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DDCA6EC-A9A9-410C-A286-1CCE134152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667000"/>
            <a:ext cx="7924800" cy="2781300"/>
          </a:xfrm>
        </p:spPr>
        <p:txBody>
          <a:bodyPr>
            <a:normAutofit fontScale="92500" lnSpcReduction="10000"/>
          </a:bodyPr>
          <a:lstStyle/>
          <a:p>
            <a:r>
              <a:rPr lang="en-US" b="1" dirty="0" smtClean="0">
                <a:solidFill>
                  <a:schemeClr val="tx1"/>
                </a:solidFill>
              </a:rPr>
              <a:t>John 17:14-17</a:t>
            </a:r>
          </a:p>
          <a:p>
            <a:r>
              <a:rPr lang="en-US" sz="2800" dirty="0" smtClean="0">
                <a:solidFill>
                  <a:schemeClr val="tx1"/>
                </a:solidFill>
              </a:rPr>
              <a:t>I </a:t>
            </a:r>
            <a:r>
              <a:rPr lang="en-US" sz="2800" dirty="0">
                <a:solidFill>
                  <a:schemeClr val="tx1"/>
                </a:solidFill>
              </a:rPr>
              <a:t>have given them Your word; and the world has hated them because they are not of the world, just as I am not of the world. </a:t>
            </a:r>
            <a:r>
              <a:rPr lang="en-US" sz="2800" baseline="30000" dirty="0">
                <a:solidFill>
                  <a:schemeClr val="tx1"/>
                </a:solidFill>
              </a:rPr>
              <a:t>15 </a:t>
            </a:r>
            <a:r>
              <a:rPr lang="en-US" sz="2800" dirty="0">
                <a:solidFill>
                  <a:schemeClr val="tx1"/>
                </a:solidFill>
              </a:rPr>
              <a:t>I do not pray that You should take them out of the world, but that You should keep them from the evil one. </a:t>
            </a:r>
            <a:r>
              <a:rPr lang="en-US" sz="2800" baseline="30000" dirty="0">
                <a:solidFill>
                  <a:schemeClr val="tx1"/>
                </a:solidFill>
              </a:rPr>
              <a:t>16 </a:t>
            </a:r>
            <a:r>
              <a:rPr lang="en-US" sz="2800" dirty="0">
                <a:solidFill>
                  <a:schemeClr val="tx1"/>
                </a:solidFill>
              </a:rPr>
              <a:t>They are not of the world, just as I am not of the world. </a:t>
            </a:r>
            <a:r>
              <a:rPr lang="en-US" sz="2800" baseline="30000" dirty="0">
                <a:solidFill>
                  <a:schemeClr val="tx1"/>
                </a:solidFill>
              </a:rPr>
              <a:t>17 </a:t>
            </a:r>
            <a:r>
              <a:rPr lang="en-US" sz="2800" dirty="0">
                <a:solidFill>
                  <a:schemeClr val="tx1"/>
                </a:solidFill>
              </a:rPr>
              <a:t>Sanctify them by Your truth. Your word is truth. </a:t>
            </a:r>
          </a:p>
        </p:txBody>
      </p:sp>
      <p:sp>
        <p:nvSpPr>
          <p:cNvPr id="2" name="Title 1"/>
          <p:cNvSpPr>
            <a:spLocks noGrp="1"/>
          </p:cNvSpPr>
          <p:nvPr>
            <p:ph type="ctrTitle"/>
          </p:nvPr>
        </p:nvSpPr>
        <p:spPr/>
        <p:txBody>
          <a:bodyPr>
            <a:normAutofit/>
          </a:bodyPr>
          <a:lstStyle/>
          <a:p>
            <a:r>
              <a:rPr lang="en-US" b="1" dirty="0" smtClean="0"/>
              <a:t>Women, Not of This World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2857500"/>
            <a:ext cx="8229600" cy="2308324"/>
          </a:xfrm>
          <a:prstGeom prst="rect">
            <a:avLst/>
          </a:prstGeom>
          <a:noFill/>
        </p:spPr>
        <p:txBody>
          <a:bodyPr wrap="square" rtlCol="0">
            <a:spAutoFit/>
          </a:bodyPr>
          <a:lstStyle/>
          <a:p>
            <a:r>
              <a:rPr lang="en-US" sz="2400" b="1" dirty="0" smtClean="0"/>
              <a:t>John 12:2-3</a:t>
            </a:r>
          </a:p>
          <a:p>
            <a:r>
              <a:rPr lang="en-US" sz="2400" dirty="0" smtClean="0"/>
              <a:t>There they made Him a supper; and Martha served, but Lazarus was one of those who sat at the table with Him. </a:t>
            </a:r>
            <a:r>
              <a:rPr lang="en-US" sz="2400" baseline="30000" dirty="0" smtClean="0"/>
              <a:t>3 </a:t>
            </a:r>
            <a:r>
              <a:rPr lang="en-US" sz="2400" dirty="0" smtClean="0"/>
              <a:t>Then Mary took a pound of very costly oil of spikenard, anointed the feet of Jesus, and wiped His feet with her hair. And the house was filled with the fragrance of the oil.</a:t>
            </a:r>
            <a:endParaRPr lang="en-US" sz="2400" dirty="0"/>
          </a:p>
        </p:txBody>
      </p:sp>
      <p:sp>
        <p:nvSpPr>
          <p:cNvPr id="3" name="TextBox 2"/>
          <p:cNvSpPr txBox="1"/>
          <p:nvPr/>
        </p:nvSpPr>
        <p:spPr>
          <a:xfrm>
            <a:off x="381000" y="320576"/>
            <a:ext cx="8382000" cy="2308324"/>
          </a:xfrm>
          <a:prstGeom prst="rect">
            <a:avLst/>
          </a:prstGeom>
          <a:noFill/>
        </p:spPr>
        <p:txBody>
          <a:bodyPr wrap="square" rtlCol="0">
            <a:spAutoFit/>
          </a:bodyPr>
          <a:lstStyle/>
          <a:p>
            <a:r>
              <a:rPr lang="en-US" sz="2400" b="1" dirty="0" smtClean="0"/>
              <a:t>Luke 8:1-3                                                                                                </a:t>
            </a:r>
            <a:r>
              <a:rPr lang="en-US" sz="2400" dirty="0" smtClean="0"/>
              <a:t>And </a:t>
            </a:r>
            <a:r>
              <a:rPr lang="en-US" sz="2400" dirty="0"/>
              <a:t>the twelve </a:t>
            </a:r>
            <a:r>
              <a:rPr lang="en-US" sz="2400" i="1" dirty="0"/>
              <a:t>were</a:t>
            </a:r>
            <a:r>
              <a:rPr lang="en-US" sz="2400" dirty="0"/>
              <a:t> with Him, </a:t>
            </a:r>
            <a:r>
              <a:rPr lang="en-US" sz="2400" baseline="30000" dirty="0"/>
              <a:t>2 </a:t>
            </a:r>
            <a:r>
              <a:rPr lang="en-US" sz="2400" dirty="0"/>
              <a:t>and certain women who had been healed of evil spirits and infirmities—Mary called Magdalene, out of whom had come seven demons, </a:t>
            </a:r>
            <a:r>
              <a:rPr lang="en-US" sz="2400" baseline="30000" dirty="0"/>
              <a:t>3 </a:t>
            </a:r>
            <a:r>
              <a:rPr lang="en-US" sz="2400" dirty="0"/>
              <a:t>and Joanna the wife of </a:t>
            </a:r>
            <a:r>
              <a:rPr lang="en-US" sz="2400" dirty="0" err="1"/>
              <a:t>Chuza</a:t>
            </a:r>
            <a:r>
              <a:rPr lang="en-US" sz="2400" dirty="0"/>
              <a:t>, Herod’s steward, and Susanna, and many others who provided for Him from their substance</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495300"/>
            <a:ext cx="8077200" cy="1200329"/>
          </a:xfrm>
          <a:prstGeom prst="rect">
            <a:avLst/>
          </a:prstGeom>
          <a:noFill/>
        </p:spPr>
        <p:txBody>
          <a:bodyPr wrap="square" rtlCol="0">
            <a:spAutoFit/>
          </a:bodyPr>
          <a:lstStyle/>
          <a:p>
            <a:r>
              <a:rPr lang="en-US" sz="2400" b="1" dirty="0" smtClean="0"/>
              <a:t>Mark 15:47</a:t>
            </a:r>
          </a:p>
          <a:p>
            <a:r>
              <a:rPr lang="en-US" sz="2400" baseline="30000" dirty="0" smtClean="0"/>
              <a:t>47 </a:t>
            </a:r>
            <a:r>
              <a:rPr lang="en-US" sz="2400" dirty="0" smtClean="0"/>
              <a:t>And Mary Magdalene and Mary </a:t>
            </a:r>
            <a:r>
              <a:rPr lang="en-US" sz="2400" i="1" dirty="0" smtClean="0"/>
              <a:t>the mother</a:t>
            </a:r>
            <a:r>
              <a:rPr lang="en-US" sz="2400" dirty="0" smtClean="0"/>
              <a:t> of </a:t>
            </a:r>
            <a:r>
              <a:rPr lang="en-US" sz="2400" dirty="0" err="1" smtClean="0"/>
              <a:t>Joses</a:t>
            </a:r>
            <a:r>
              <a:rPr lang="en-US" sz="2400" dirty="0" smtClean="0"/>
              <a:t> observed where He was laid.</a:t>
            </a:r>
            <a:endParaRPr lang="en-US" sz="2400" dirty="0"/>
          </a:p>
        </p:txBody>
      </p:sp>
      <p:sp>
        <p:nvSpPr>
          <p:cNvPr id="4" name="TextBox 3"/>
          <p:cNvSpPr txBox="1"/>
          <p:nvPr/>
        </p:nvSpPr>
        <p:spPr>
          <a:xfrm>
            <a:off x="533400" y="1809571"/>
            <a:ext cx="8077200" cy="1569660"/>
          </a:xfrm>
          <a:prstGeom prst="rect">
            <a:avLst/>
          </a:prstGeom>
          <a:noFill/>
        </p:spPr>
        <p:txBody>
          <a:bodyPr wrap="square" rtlCol="0">
            <a:spAutoFit/>
          </a:bodyPr>
          <a:lstStyle/>
          <a:p>
            <a:r>
              <a:rPr lang="en-US" sz="2400" b="1" dirty="0" smtClean="0"/>
              <a:t>Mark 16:1</a:t>
            </a:r>
          </a:p>
          <a:p>
            <a:r>
              <a:rPr lang="en-US" sz="2400" dirty="0" smtClean="0"/>
              <a:t>Now when the Sabbath was past, Mary Magdalene, Mary </a:t>
            </a:r>
            <a:r>
              <a:rPr lang="en-US" sz="2400" i="1" dirty="0" smtClean="0"/>
              <a:t>the mother</a:t>
            </a:r>
            <a:r>
              <a:rPr lang="en-US" sz="2400" dirty="0" smtClean="0"/>
              <a:t> of James, and Salome bought spices, that they might come and anoint Him.</a:t>
            </a:r>
            <a:endParaRPr lang="en-US" sz="2400" b="1" dirty="0" smtClean="0"/>
          </a:p>
        </p:txBody>
      </p:sp>
      <p:sp>
        <p:nvSpPr>
          <p:cNvPr id="5" name="TextBox 4"/>
          <p:cNvSpPr txBox="1"/>
          <p:nvPr/>
        </p:nvSpPr>
        <p:spPr>
          <a:xfrm>
            <a:off x="533400" y="3497640"/>
            <a:ext cx="8077200" cy="1938992"/>
          </a:xfrm>
          <a:prstGeom prst="rect">
            <a:avLst/>
          </a:prstGeom>
          <a:noFill/>
        </p:spPr>
        <p:txBody>
          <a:bodyPr wrap="square" rtlCol="0">
            <a:spAutoFit/>
          </a:bodyPr>
          <a:lstStyle/>
          <a:p>
            <a:r>
              <a:rPr lang="en-US" sz="2400" b="1" dirty="0" smtClean="0"/>
              <a:t>Mark 16:9-10</a:t>
            </a:r>
          </a:p>
          <a:p>
            <a:r>
              <a:rPr lang="en-US" sz="2400" dirty="0" smtClean="0"/>
              <a:t>Now when </a:t>
            </a:r>
            <a:r>
              <a:rPr lang="en-US" sz="2400" i="1" dirty="0" smtClean="0"/>
              <a:t>He</a:t>
            </a:r>
            <a:r>
              <a:rPr lang="en-US" sz="2400" dirty="0" smtClean="0"/>
              <a:t> rose early on the first </a:t>
            </a:r>
            <a:r>
              <a:rPr lang="en-US" sz="2400" i="1" dirty="0" smtClean="0"/>
              <a:t>day</a:t>
            </a:r>
            <a:r>
              <a:rPr lang="en-US" sz="2400" dirty="0" smtClean="0"/>
              <a:t> of the week, He appeared first to Mary Magdalene, out of whom He had cast seven demons.</a:t>
            </a:r>
            <a:r>
              <a:rPr lang="en-US" sz="2400" baseline="30000" dirty="0" smtClean="0"/>
              <a:t> 10 </a:t>
            </a:r>
            <a:r>
              <a:rPr lang="en-US" sz="2400" dirty="0" smtClean="0"/>
              <a:t>She went and told those who had been with Him, as they mourned and wept.</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subTnLst>
                                    <p:animClr clrSpc="rgb" dir="cw">
                                      <p:cBhvr override="childStyle">
                                        <p:cTn dur="1" fill="hold" display="0" masterRel="nextClick" afterEffect="1"/>
                                        <p:tgtEl>
                                          <p:spTgt spid="4"/>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23900"/>
            <a:ext cx="8153400" cy="1569660"/>
          </a:xfrm>
          <a:prstGeom prst="rect">
            <a:avLst/>
          </a:prstGeom>
          <a:noFill/>
        </p:spPr>
        <p:txBody>
          <a:bodyPr wrap="square" rtlCol="0">
            <a:spAutoFit/>
          </a:bodyPr>
          <a:lstStyle/>
          <a:p>
            <a:r>
              <a:rPr lang="en-US" sz="2400" b="1" dirty="0" smtClean="0"/>
              <a:t>Acts 9:36</a:t>
            </a:r>
          </a:p>
          <a:p>
            <a:r>
              <a:rPr lang="en-US" sz="2400" dirty="0" smtClean="0"/>
              <a:t>At Joppa there was a certain disciple named Tabitha, which is translated </a:t>
            </a:r>
            <a:r>
              <a:rPr lang="en-US" sz="2400" dirty="0" err="1" smtClean="0"/>
              <a:t>Dorcas</a:t>
            </a:r>
            <a:r>
              <a:rPr lang="en-US" sz="2400" dirty="0" smtClean="0"/>
              <a:t>. This woman was full of good works and charitable deeds which she did. </a:t>
            </a:r>
            <a:endParaRPr lang="en-US" sz="2400" dirty="0"/>
          </a:p>
        </p:txBody>
      </p:sp>
      <p:sp>
        <p:nvSpPr>
          <p:cNvPr id="3" name="TextBox 2"/>
          <p:cNvSpPr txBox="1"/>
          <p:nvPr/>
        </p:nvSpPr>
        <p:spPr>
          <a:xfrm>
            <a:off x="381000" y="2247900"/>
            <a:ext cx="8153400" cy="2308324"/>
          </a:xfrm>
          <a:prstGeom prst="rect">
            <a:avLst/>
          </a:prstGeom>
          <a:noFill/>
        </p:spPr>
        <p:txBody>
          <a:bodyPr wrap="square" rtlCol="0">
            <a:spAutoFit/>
          </a:bodyPr>
          <a:lstStyle/>
          <a:p>
            <a:r>
              <a:rPr lang="en-US" sz="2400" b="1" dirty="0" smtClean="0"/>
              <a:t>Acts 18:24,26</a:t>
            </a:r>
          </a:p>
          <a:p>
            <a:r>
              <a:rPr lang="en-US" sz="2400" dirty="0" smtClean="0"/>
              <a:t>Now a certain Jew named </a:t>
            </a:r>
            <a:r>
              <a:rPr lang="en-US" sz="2400" dirty="0" err="1" smtClean="0"/>
              <a:t>Apollos</a:t>
            </a:r>
            <a:r>
              <a:rPr lang="en-US" sz="2400" dirty="0" smtClean="0"/>
              <a:t>, born at Alexandria, an eloquent man </a:t>
            </a:r>
            <a:r>
              <a:rPr lang="en-US" sz="2400" i="1" dirty="0" smtClean="0"/>
              <a:t>and</a:t>
            </a:r>
            <a:r>
              <a:rPr lang="en-US" sz="2400" dirty="0" smtClean="0"/>
              <a:t> mighty in the Scriptures, came to Ephesus…. When Aquila and Priscilla heard him, they took him aside and explained to him the way of God more accurately. </a:t>
            </a:r>
            <a:endParaRPr lang="en-US" sz="2400" b="1" dirty="0" smtClean="0"/>
          </a:p>
        </p:txBody>
      </p:sp>
      <p:sp>
        <p:nvSpPr>
          <p:cNvPr id="4" name="TextBox 3"/>
          <p:cNvSpPr txBox="1"/>
          <p:nvPr/>
        </p:nvSpPr>
        <p:spPr>
          <a:xfrm>
            <a:off x="457200" y="4457700"/>
            <a:ext cx="8839200" cy="1200329"/>
          </a:xfrm>
          <a:prstGeom prst="rect">
            <a:avLst/>
          </a:prstGeom>
          <a:noFill/>
        </p:spPr>
        <p:txBody>
          <a:bodyPr wrap="square" rtlCol="0">
            <a:spAutoFit/>
          </a:bodyPr>
          <a:lstStyle/>
          <a:p>
            <a:r>
              <a:rPr lang="en-US" sz="2400" b="1" dirty="0" smtClean="0"/>
              <a:t>Acts 21:8-9</a:t>
            </a:r>
          </a:p>
          <a:p>
            <a:r>
              <a:rPr lang="en-US" sz="2400" dirty="0" smtClean="0"/>
              <a:t>“Philip the evangelist...had four virgin daughters who prophesied.</a:t>
            </a:r>
          </a:p>
        </p:txBody>
      </p:sp>
      <p:sp>
        <p:nvSpPr>
          <p:cNvPr id="5" name="TextBox 4"/>
          <p:cNvSpPr txBox="1"/>
          <p:nvPr/>
        </p:nvSpPr>
        <p:spPr>
          <a:xfrm>
            <a:off x="1524000" y="114300"/>
            <a:ext cx="7162800" cy="646331"/>
          </a:xfrm>
          <a:prstGeom prst="rect">
            <a:avLst/>
          </a:prstGeom>
          <a:noFill/>
        </p:spPr>
        <p:txBody>
          <a:bodyPr wrap="square" rtlCol="0">
            <a:spAutoFit/>
          </a:bodyPr>
          <a:lstStyle/>
          <a:p>
            <a:r>
              <a:rPr lang="en-US" sz="3600" b="1" dirty="0" smtClean="0"/>
              <a:t>Women in the Early Church</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
            <a:ext cx="7772400" cy="952500"/>
          </a:xfrm>
        </p:spPr>
        <p:txBody>
          <a:bodyPr/>
          <a:lstStyle/>
          <a:p>
            <a:pPr algn="ctr"/>
            <a:r>
              <a:rPr lang="en-US" dirty="0" smtClean="0">
                <a:solidFill>
                  <a:schemeClr val="tx1"/>
                </a:solidFill>
                <a:latin typeface="+mn-lt"/>
              </a:rPr>
              <a:t>Instructions in the Epistles</a:t>
            </a:r>
            <a:endParaRPr lang="en-US" dirty="0">
              <a:solidFill>
                <a:schemeClr val="tx1"/>
              </a:solidFill>
              <a:latin typeface="+mn-lt"/>
            </a:endParaRPr>
          </a:p>
        </p:txBody>
      </p:sp>
      <p:sp>
        <p:nvSpPr>
          <p:cNvPr id="4" name="TextBox 3"/>
          <p:cNvSpPr txBox="1"/>
          <p:nvPr/>
        </p:nvSpPr>
        <p:spPr>
          <a:xfrm>
            <a:off x="228600" y="952500"/>
            <a:ext cx="8686800" cy="4693593"/>
          </a:xfrm>
          <a:prstGeom prst="rect">
            <a:avLst/>
          </a:prstGeom>
          <a:noFill/>
        </p:spPr>
        <p:txBody>
          <a:bodyPr wrap="square" rtlCol="0">
            <a:spAutoFit/>
          </a:bodyPr>
          <a:lstStyle/>
          <a:p>
            <a:r>
              <a:rPr lang="en-US" sz="2300" b="1" dirty="0" smtClean="0"/>
              <a:t>1 Corinthians 11:2-16</a:t>
            </a:r>
          </a:p>
          <a:p>
            <a:r>
              <a:rPr lang="en-US" sz="2300" dirty="0"/>
              <a:t>N</a:t>
            </a:r>
            <a:r>
              <a:rPr lang="en-US" sz="2300" dirty="0" smtClean="0"/>
              <a:t>ow I praise you, brethren, that you remember me in all things and keep the traditions just as I delivered </a:t>
            </a:r>
            <a:r>
              <a:rPr lang="en-US" sz="2300" i="1" dirty="0" smtClean="0"/>
              <a:t>them</a:t>
            </a:r>
            <a:r>
              <a:rPr lang="en-US" sz="2300" dirty="0" smtClean="0"/>
              <a:t> to you. </a:t>
            </a:r>
            <a:r>
              <a:rPr lang="en-US" sz="2300" baseline="30000" dirty="0" smtClean="0"/>
              <a:t>3 </a:t>
            </a:r>
            <a:r>
              <a:rPr lang="en-US" sz="2300" dirty="0" smtClean="0"/>
              <a:t>But I want you to know that the head of every man is Christ, the head of woman </a:t>
            </a:r>
            <a:r>
              <a:rPr lang="en-US" sz="2300" i="1" dirty="0" smtClean="0"/>
              <a:t>is</a:t>
            </a:r>
            <a:r>
              <a:rPr lang="en-US" sz="2300" dirty="0" smtClean="0"/>
              <a:t> man, and the head of Christ </a:t>
            </a:r>
            <a:r>
              <a:rPr lang="en-US" sz="2300" i="1" dirty="0" smtClean="0"/>
              <a:t>is</a:t>
            </a:r>
            <a:r>
              <a:rPr lang="en-US" sz="2300" dirty="0" smtClean="0"/>
              <a:t> God. </a:t>
            </a:r>
            <a:r>
              <a:rPr lang="en-US" sz="2300" baseline="30000" dirty="0" smtClean="0"/>
              <a:t>4 </a:t>
            </a:r>
            <a:r>
              <a:rPr lang="en-US" sz="2300" dirty="0" smtClean="0"/>
              <a:t>Every man praying or prophesying, having </a:t>
            </a:r>
            <a:r>
              <a:rPr lang="en-US" sz="2300" i="1" dirty="0" smtClean="0"/>
              <a:t>his</a:t>
            </a:r>
            <a:r>
              <a:rPr lang="en-US" sz="2300" dirty="0" smtClean="0"/>
              <a:t> head covered, dishonors his head. </a:t>
            </a:r>
            <a:r>
              <a:rPr lang="en-US" sz="2300" baseline="30000" dirty="0" smtClean="0"/>
              <a:t>5 </a:t>
            </a:r>
            <a:r>
              <a:rPr lang="en-US" sz="2300" dirty="0" smtClean="0"/>
              <a:t>But every woman who prays or prophesies with </a:t>
            </a:r>
            <a:r>
              <a:rPr lang="en-US" sz="2300" i="1" dirty="0" smtClean="0"/>
              <a:t>her</a:t>
            </a:r>
            <a:r>
              <a:rPr lang="en-US" sz="2300" dirty="0" smtClean="0"/>
              <a:t> head uncovered dishonors her head, for that is one and the same as if her head were shaved. </a:t>
            </a:r>
            <a:r>
              <a:rPr lang="en-US" sz="2300" baseline="30000" dirty="0" smtClean="0"/>
              <a:t>6 </a:t>
            </a:r>
            <a:r>
              <a:rPr lang="en-US" sz="2300" dirty="0" smtClean="0"/>
              <a:t>For if a woman is not covered, let her also be shorn. But if it is shame-</a:t>
            </a:r>
            <a:r>
              <a:rPr lang="en-US" sz="2300" dirty="0" err="1" smtClean="0"/>
              <a:t>ful</a:t>
            </a:r>
            <a:r>
              <a:rPr lang="en-US" sz="2300" dirty="0" smtClean="0"/>
              <a:t> for a woman to be shorn or shaved, let her be covered. </a:t>
            </a:r>
            <a:r>
              <a:rPr lang="en-US" sz="2300" baseline="30000" dirty="0" smtClean="0"/>
              <a:t>7 </a:t>
            </a:r>
            <a:r>
              <a:rPr lang="en-US" sz="2300" dirty="0" smtClean="0"/>
              <a:t>For a man indeed ought not to cover </a:t>
            </a:r>
            <a:r>
              <a:rPr lang="en-US" sz="2300" i="1" dirty="0" smtClean="0"/>
              <a:t>his</a:t>
            </a:r>
            <a:r>
              <a:rPr lang="en-US" sz="2300" dirty="0" smtClean="0"/>
              <a:t> head, since he is the image and glory of God; but woman is the glory of man. </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42900"/>
            <a:ext cx="8610600" cy="5909310"/>
          </a:xfrm>
          <a:prstGeom prst="rect">
            <a:avLst/>
          </a:prstGeom>
          <a:noFill/>
        </p:spPr>
        <p:txBody>
          <a:bodyPr wrap="square" rtlCol="0">
            <a:spAutoFit/>
          </a:bodyPr>
          <a:lstStyle/>
          <a:p>
            <a:r>
              <a:rPr lang="en-US" sz="2400" baseline="30000" dirty="0" smtClean="0"/>
              <a:t>8 </a:t>
            </a:r>
            <a:r>
              <a:rPr lang="en-US" sz="2400" dirty="0" smtClean="0"/>
              <a:t>For man is not from woman, but woman from man. </a:t>
            </a:r>
            <a:r>
              <a:rPr lang="en-US" sz="2400" baseline="30000" dirty="0" smtClean="0"/>
              <a:t>9 </a:t>
            </a:r>
            <a:r>
              <a:rPr lang="en-US" sz="2400" dirty="0" smtClean="0"/>
              <a:t>Nor was man created for the woman, but woman for the man. </a:t>
            </a:r>
            <a:r>
              <a:rPr lang="en-US" sz="2400" baseline="30000" dirty="0" smtClean="0"/>
              <a:t>10 </a:t>
            </a:r>
            <a:r>
              <a:rPr lang="en-US" sz="2400" dirty="0" smtClean="0"/>
              <a:t>For this reason the woman ought to have </a:t>
            </a:r>
            <a:r>
              <a:rPr lang="en-US" sz="2400" i="1" dirty="0" smtClean="0"/>
              <a:t>a symbol of</a:t>
            </a:r>
            <a:r>
              <a:rPr lang="en-US" sz="2400" dirty="0" smtClean="0"/>
              <a:t> authority on </a:t>
            </a:r>
            <a:r>
              <a:rPr lang="en-US" sz="2400" i="1" dirty="0" smtClean="0"/>
              <a:t>her</a:t>
            </a:r>
            <a:r>
              <a:rPr lang="en-US" sz="2400" dirty="0" smtClean="0"/>
              <a:t> head, because of the angels. </a:t>
            </a:r>
            <a:r>
              <a:rPr lang="en-US" sz="2400" baseline="30000" dirty="0" smtClean="0"/>
              <a:t>11 </a:t>
            </a:r>
            <a:r>
              <a:rPr lang="en-US" sz="2400" dirty="0" smtClean="0"/>
              <a:t>Nevertheless, neither </a:t>
            </a:r>
            <a:r>
              <a:rPr lang="en-US" sz="2400" i="1" dirty="0" smtClean="0"/>
              <a:t>is</a:t>
            </a:r>
            <a:r>
              <a:rPr lang="en-US" sz="2400" dirty="0" smtClean="0"/>
              <a:t> man independent of woman, nor woman independent of man, in the Lord. </a:t>
            </a:r>
            <a:r>
              <a:rPr lang="en-US" sz="2400" baseline="30000" dirty="0" smtClean="0"/>
              <a:t>12 </a:t>
            </a:r>
            <a:r>
              <a:rPr lang="en-US" sz="2400" dirty="0" smtClean="0"/>
              <a:t>For as woman </a:t>
            </a:r>
            <a:r>
              <a:rPr lang="en-US" sz="2400" i="1" dirty="0" smtClean="0"/>
              <a:t>came</a:t>
            </a:r>
            <a:r>
              <a:rPr lang="en-US" sz="2400" dirty="0" smtClean="0"/>
              <a:t> from man, even so man also </a:t>
            </a:r>
            <a:r>
              <a:rPr lang="en-US" sz="2400" i="1" dirty="0" smtClean="0"/>
              <a:t>comes</a:t>
            </a:r>
            <a:r>
              <a:rPr lang="en-US" sz="2400" dirty="0" smtClean="0"/>
              <a:t> through woman; but all things are from God.</a:t>
            </a:r>
          </a:p>
          <a:p>
            <a:r>
              <a:rPr lang="en-US" sz="2400" baseline="30000" dirty="0" smtClean="0"/>
              <a:t>13 </a:t>
            </a:r>
            <a:r>
              <a:rPr lang="en-US" sz="2400" dirty="0" smtClean="0"/>
              <a:t>Judge among yourselves. Is it proper for a woman to pray to God with her head uncovered? </a:t>
            </a:r>
            <a:r>
              <a:rPr lang="en-US" sz="2400" baseline="30000" dirty="0" smtClean="0"/>
              <a:t>14 </a:t>
            </a:r>
            <a:r>
              <a:rPr lang="en-US" sz="2400" dirty="0" smtClean="0"/>
              <a:t>Does not even nature itself teach you that if a man has long hair, it is a dishonor to him? </a:t>
            </a:r>
            <a:r>
              <a:rPr lang="en-US" sz="2400" baseline="30000" dirty="0" smtClean="0"/>
              <a:t>15 </a:t>
            </a:r>
            <a:r>
              <a:rPr lang="en-US" sz="2400" dirty="0" smtClean="0"/>
              <a:t>But if a woman has long hair, it is a glory to her; for </a:t>
            </a:r>
            <a:r>
              <a:rPr lang="en-US" sz="2400" i="1" dirty="0" smtClean="0"/>
              <a:t>her</a:t>
            </a:r>
            <a:r>
              <a:rPr lang="en-US" sz="2400" dirty="0" smtClean="0"/>
              <a:t> hair is given to her for a covering. </a:t>
            </a:r>
            <a:r>
              <a:rPr lang="en-US" sz="2400" baseline="30000" dirty="0" smtClean="0"/>
              <a:t>16 </a:t>
            </a:r>
            <a:r>
              <a:rPr lang="en-US" sz="2400" dirty="0" smtClean="0"/>
              <a:t>But if anyone seems to be contentious, we have no such custom, nor </a:t>
            </a:r>
            <a:r>
              <a:rPr lang="en-US" sz="2400" i="1" dirty="0" smtClean="0"/>
              <a:t>do</a:t>
            </a:r>
            <a:r>
              <a:rPr lang="en-US" sz="2400" dirty="0" smtClean="0"/>
              <a:t> the churches of God.</a:t>
            </a:r>
          </a:p>
          <a:p>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772400" cy="952500"/>
          </a:xfrm>
        </p:spPr>
        <p:txBody>
          <a:bodyPr>
            <a:normAutofit/>
          </a:bodyPr>
          <a:lstStyle/>
          <a:p>
            <a:r>
              <a:rPr lang="en-US" sz="3200" b="1" dirty="0" smtClean="0">
                <a:solidFill>
                  <a:schemeClr val="tx1"/>
                </a:solidFill>
                <a:latin typeface="+mn-lt"/>
              </a:rPr>
              <a:t>1 Corinthians 14:33-35</a:t>
            </a:r>
            <a:endParaRPr lang="en-US" sz="3200" b="1" dirty="0">
              <a:solidFill>
                <a:schemeClr val="tx1"/>
              </a:solidFill>
              <a:latin typeface="+mn-lt"/>
            </a:endParaRPr>
          </a:p>
        </p:txBody>
      </p:sp>
      <p:sp>
        <p:nvSpPr>
          <p:cNvPr id="5" name="TextBox 4"/>
          <p:cNvSpPr txBox="1"/>
          <p:nvPr/>
        </p:nvSpPr>
        <p:spPr>
          <a:xfrm>
            <a:off x="990600" y="1409700"/>
            <a:ext cx="7467600" cy="3046988"/>
          </a:xfrm>
          <a:prstGeom prst="rect">
            <a:avLst/>
          </a:prstGeom>
          <a:noFill/>
        </p:spPr>
        <p:txBody>
          <a:bodyPr wrap="square" rtlCol="0">
            <a:spAutoFit/>
          </a:bodyPr>
          <a:lstStyle/>
          <a:p>
            <a:r>
              <a:rPr lang="en-US" baseline="30000" dirty="0" smtClean="0"/>
              <a:t> </a:t>
            </a:r>
            <a:r>
              <a:rPr lang="en-US" sz="3200" dirty="0" smtClean="0"/>
              <a:t>Let your women keep silent in the churches, for they are not permitted to speak; but </a:t>
            </a:r>
            <a:r>
              <a:rPr lang="en-US" sz="3200" i="1" dirty="0" smtClean="0"/>
              <a:t>they are</a:t>
            </a:r>
            <a:r>
              <a:rPr lang="en-US" sz="3200" dirty="0" smtClean="0"/>
              <a:t> to be submissive, as the law also says. </a:t>
            </a:r>
            <a:r>
              <a:rPr lang="en-US" sz="3200" baseline="30000" dirty="0" smtClean="0"/>
              <a:t>35 </a:t>
            </a:r>
            <a:r>
              <a:rPr lang="en-US" sz="3200" dirty="0" smtClean="0"/>
              <a:t>And if they want to learn something, let them ask their own husbands at home; for it is shameful for women to speak in church.</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42900"/>
            <a:ext cx="8153400" cy="3108543"/>
          </a:xfrm>
          <a:prstGeom prst="rect">
            <a:avLst/>
          </a:prstGeom>
          <a:noFill/>
        </p:spPr>
        <p:txBody>
          <a:bodyPr wrap="square" rtlCol="0">
            <a:spAutoFit/>
          </a:bodyPr>
          <a:lstStyle/>
          <a:p>
            <a:r>
              <a:rPr lang="en-US" sz="2800" b="1" dirty="0" smtClean="0"/>
              <a:t>Ephesians 5:22-24</a:t>
            </a:r>
          </a:p>
          <a:p>
            <a:r>
              <a:rPr lang="en-US" sz="2800" dirty="0" smtClean="0"/>
              <a:t>Wives, submit to your own husbands, as to the Lord. </a:t>
            </a:r>
            <a:r>
              <a:rPr lang="en-US" sz="2800" baseline="30000" dirty="0" smtClean="0"/>
              <a:t>23 </a:t>
            </a:r>
            <a:r>
              <a:rPr lang="en-US" sz="2800" dirty="0" smtClean="0"/>
              <a:t>For the husband is head of the wife, as also Christ is head of the church; and He is the Savior of the body. </a:t>
            </a:r>
            <a:r>
              <a:rPr lang="en-US" sz="2800" baseline="30000" dirty="0" smtClean="0"/>
              <a:t>24 </a:t>
            </a:r>
            <a:r>
              <a:rPr lang="en-US" sz="2800" dirty="0" smtClean="0"/>
              <a:t>Therefore, just as the church is subject to Christ, so </a:t>
            </a:r>
            <a:r>
              <a:rPr lang="en-US" sz="2800" i="1" dirty="0" smtClean="0"/>
              <a:t>let</a:t>
            </a:r>
            <a:r>
              <a:rPr lang="en-US" sz="2800" dirty="0" smtClean="0"/>
              <a:t> the wives </a:t>
            </a:r>
            <a:r>
              <a:rPr lang="en-US" sz="2800" i="1" dirty="0" smtClean="0"/>
              <a:t>be</a:t>
            </a:r>
            <a:r>
              <a:rPr lang="en-US" sz="2800" dirty="0" smtClean="0"/>
              <a:t> to their own husbands in everything.</a:t>
            </a:r>
            <a:endParaRPr lang="en-US" sz="2800" dirty="0"/>
          </a:p>
        </p:txBody>
      </p:sp>
      <p:sp>
        <p:nvSpPr>
          <p:cNvPr id="5" name="TextBox 4"/>
          <p:cNvSpPr txBox="1"/>
          <p:nvPr/>
        </p:nvSpPr>
        <p:spPr>
          <a:xfrm>
            <a:off x="304800" y="3529905"/>
            <a:ext cx="7848600" cy="1384995"/>
          </a:xfrm>
          <a:prstGeom prst="rect">
            <a:avLst/>
          </a:prstGeom>
          <a:noFill/>
        </p:spPr>
        <p:txBody>
          <a:bodyPr wrap="square" rtlCol="0">
            <a:spAutoFit/>
          </a:bodyPr>
          <a:lstStyle/>
          <a:p>
            <a:r>
              <a:rPr lang="en-US" sz="2800" b="1" dirty="0" smtClean="0"/>
              <a:t>Colossians 3:18</a:t>
            </a:r>
          </a:p>
          <a:p>
            <a:r>
              <a:rPr lang="en-US" sz="2800" dirty="0" smtClean="0"/>
              <a:t>Wives, submit to your own husbands, as is fitting in the Lord.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subTnLst>
                                    <p:animClr clrSpc="rgb" dir="cw">
                                      <p:cBhvr override="childStyle">
                                        <p:cTn dur="1" fill="hold" display="0" masterRel="nextClick" afterEffect="1"/>
                                        <p:tgtEl>
                                          <p:spTgt spid="4"/>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66700"/>
            <a:ext cx="8610600" cy="4001095"/>
          </a:xfrm>
          <a:prstGeom prst="rect">
            <a:avLst/>
          </a:prstGeom>
          <a:noFill/>
        </p:spPr>
        <p:txBody>
          <a:bodyPr wrap="square" rtlCol="0">
            <a:spAutoFit/>
          </a:bodyPr>
          <a:lstStyle/>
          <a:p>
            <a:r>
              <a:rPr lang="en-US" sz="2400" b="1" dirty="0" smtClean="0"/>
              <a:t>1 Timothy 2:9-15</a:t>
            </a:r>
            <a:endParaRPr lang="en-US" sz="2400" b="1" baseline="30000" dirty="0" smtClean="0"/>
          </a:p>
          <a:p>
            <a:r>
              <a:rPr lang="en-US" sz="2300" baseline="30000" dirty="0" smtClean="0"/>
              <a:t>9 </a:t>
            </a:r>
            <a:r>
              <a:rPr lang="en-US" sz="2300" dirty="0" smtClean="0"/>
              <a:t>in like manner also, that the women adorn themselves in modest apparel, with propriety and moderation, not with braided hair or gold or pearls or costly clothing, </a:t>
            </a:r>
            <a:r>
              <a:rPr lang="en-US" sz="2300" baseline="30000" dirty="0" smtClean="0"/>
              <a:t>10 </a:t>
            </a:r>
            <a:r>
              <a:rPr lang="en-US" sz="2300" dirty="0" smtClean="0"/>
              <a:t>but, which is proper for women professing godliness, with good works. </a:t>
            </a:r>
            <a:r>
              <a:rPr lang="en-US" sz="2300" baseline="30000" dirty="0" smtClean="0"/>
              <a:t>11 </a:t>
            </a:r>
            <a:r>
              <a:rPr lang="en-US" sz="2300" dirty="0" smtClean="0"/>
              <a:t>Let a woman learn in silence with all submission. </a:t>
            </a:r>
            <a:r>
              <a:rPr lang="en-US" sz="2300" baseline="30000" dirty="0" smtClean="0"/>
              <a:t>12 </a:t>
            </a:r>
            <a:r>
              <a:rPr lang="en-US" sz="2300" dirty="0" smtClean="0"/>
              <a:t>And I do not permit a woman to teach or to have authority over a man, but to be in silence. </a:t>
            </a:r>
            <a:r>
              <a:rPr lang="en-US" sz="2300" baseline="30000" dirty="0" smtClean="0"/>
              <a:t>13 </a:t>
            </a:r>
            <a:r>
              <a:rPr lang="en-US" sz="2300" dirty="0" smtClean="0"/>
              <a:t>For Adam was formed first, then Eve. </a:t>
            </a:r>
            <a:r>
              <a:rPr lang="en-US" sz="2300" baseline="30000" dirty="0" smtClean="0"/>
              <a:t>14 </a:t>
            </a:r>
            <a:r>
              <a:rPr lang="en-US" sz="2300" dirty="0" smtClean="0"/>
              <a:t>And Adam was not deceived, but the woman being deceived, fell into transgression. </a:t>
            </a:r>
            <a:r>
              <a:rPr lang="en-US" sz="2300" baseline="30000" dirty="0" smtClean="0"/>
              <a:t>15 </a:t>
            </a:r>
            <a:r>
              <a:rPr lang="en-US" sz="2300" dirty="0" smtClean="0"/>
              <a:t>Nevertheless she will be saved in childbearing if they continue in faith, love, and holiness, with self-control.</a:t>
            </a:r>
            <a:endParaRPr lang="en-US" sz="2300" dirty="0"/>
          </a:p>
        </p:txBody>
      </p:sp>
      <p:sp>
        <p:nvSpPr>
          <p:cNvPr id="2" name="TextBox 1"/>
          <p:cNvSpPr txBox="1"/>
          <p:nvPr/>
        </p:nvSpPr>
        <p:spPr>
          <a:xfrm>
            <a:off x="304800" y="4229100"/>
            <a:ext cx="8077200" cy="1200329"/>
          </a:xfrm>
          <a:prstGeom prst="rect">
            <a:avLst/>
          </a:prstGeom>
          <a:noFill/>
        </p:spPr>
        <p:txBody>
          <a:bodyPr wrap="square" rtlCol="0">
            <a:spAutoFit/>
          </a:bodyPr>
          <a:lstStyle/>
          <a:p>
            <a:r>
              <a:rPr lang="en-US" sz="2400" b="1" dirty="0" smtClean="0"/>
              <a:t>1 Timothy 3:11</a:t>
            </a:r>
          </a:p>
          <a:p>
            <a:r>
              <a:rPr lang="en-US" sz="2400" dirty="0"/>
              <a:t>Likewise, </a:t>
            </a:r>
            <a:r>
              <a:rPr lang="en-US" sz="2400" i="1" dirty="0"/>
              <a:t>their</a:t>
            </a:r>
            <a:r>
              <a:rPr lang="en-US" sz="2400" dirty="0"/>
              <a:t> wives </a:t>
            </a:r>
            <a:r>
              <a:rPr lang="en-US" sz="2400" i="1" dirty="0"/>
              <a:t>must be</a:t>
            </a:r>
            <a:r>
              <a:rPr lang="en-US" sz="2400" dirty="0"/>
              <a:t> reverent, not slanderers, temperate, faithful in all things.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63766"/>
            <a:ext cx="8305800" cy="2569934"/>
          </a:xfrm>
          <a:prstGeom prst="rect">
            <a:avLst/>
          </a:prstGeom>
          <a:noFill/>
        </p:spPr>
        <p:txBody>
          <a:bodyPr wrap="square" rtlCol="0">
            <a:spAutoFit/>
          </a:bodyPr>
          <a:lstStyle/>
          <a:p>
            <a:r>
              <a:rPr lang="en-US" sz="2300" b="1" dirty="0" smtClean="0"/>
              <a:t>1 Timothy 5:9-10</a:t>
            </a:r>
          </a:p>
          <a:p>
            <a:r>
              <a:rPr lang="en-US" sz="2300" dirty="0" smtClean="0"/>
              <a:t>“Do not let a widow under sixty years old be taken into the number, </a:t>
            </a:r>
            <a:r>
              <a:rPr lang="en-US" sz="2300" i="1" dirty="0" smtClean="0"/>
              <a:t>and not unless</a:t>
            </a:r>
            <a:r>
              <a:rPr lang="en-US" sz="2300" dirty="0" smtClean="0"/>
              <a:t> she has been the wife of one man, </a:t>
            </a:r>
            <a:r>
              <a:rPr lang="en-US" sz="2300" baseline="30000" dirty="0" smtClean="0"/>
              <a:t>10 </a:t>
            </a:r>
            <a:r>
              <a:rPr lang="en-US" sz="2300" dirty="0" smtClean="0"/>
              <a:t>well reported for good works: if she has brought up children, if she has lodged strangers, if she has washed the saints’ feet, if she has relieved the afflicted, if she has diligently followed every good work.”</a:t>
            </a:r>
            <a:endParaRPr lang="en-US" sz="2300" dirty="0"/>
          </a:p>
        </p:txBody>
      </p:sp>
      <p:sp>
        <p:nvSpPr>
          <p:cNvPr id="4" name="TextBox 3"/>
          <p:cNvSpPr txBox="1"/>
          <p:nvPr/>
        </p:nvSpPr>
        <p:spPr>
          <a:xfrm>
            <a:off x="457200" y="3192840"/>
            <a:ext cx="8305800" cy="1569660"/>
          </a:xfrm>
          <a:prstGeom prst="rect">
            <a:avLst/>
          </a:prstGeom>
          <a:noFill/>
        </p:spPr>
        <p:txBody>
          <a:bodyPr wrap="square" rtlCol="0">
            <a:spAutoFit/>
          </a:bodyPr>
          <a:lstStyle/>
          <a:p>
            <a:r>
              <a:rPr lang="en-US" sz="2400" b="1" dirty="0" smtClean="0"/>
              <a:t>1 Timothy 5:14                                                                                    “</a:t>
            </a:r>
            <a:r>
              <a:rPr lang="en-US" sz="2400" dirty="0" smtClean="0"/>
              <a:t>Therefore </a:t>
            </a:r>
            <a:r>
              <a:rPr lang="en-US" sz="2400" dirty="0"/>
              <a:t>I desire that </a:t>
            </a:r>
            <a:r>
              <a:rPr lang="en-US" sz="2400" i="1" dirty="0"/>
              <a:t>the</a:t>
            </a:r>
            <a:r>
              <a:rPr lang="en-US" sz="2400" dirty="0"/>
              <a:t> younger </a:t>
            </a:r>
            <a:r>
              <a:rPr lang="en-US" sz="2400" i="1" dirty="0"/>
              <a:t>widows</a:t>
            </a:r>
            <a:r>
              <a:rPr lang="en-US" sz="2400" dirty="0"/>
              <a:t> marry, bear children, manage the house, give no opportunity to the adversary to speak reproachfully</a:t>
            </a: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23900"/>
            <a:ext cx="8458200" cy="3754874"/>
          </a:xfrm>
          <a:prstGeom prst="rect">
            <a:avLst/>
          </a:prstGeom>
          <a:noFill/>
        </p:spPr>
        <p:txBody>
          <a:bodyPr wrap="square" rtlCol="0">
            <a:spAutoFit/>
          </a:bodyPr>
          <a:lstStyle/>
          <a:p>
            <a:r>
              <a:rPr lang="en-US" sz="2800" b="1" dirty="0" smtClean="0"/>
              <a:t>Titus 2:3-5</a:t>
            </a:r>
          </a:p>
          <a:p>
            <a:endParaRPr lang="en-US" sz="1400" b="1" dirty="0" smtClean="0"/>
          </a:p>
          <a:p>
            <a:r>
              <a:rPr lang="en-US" sz="2800" dirty="0" smtClean="0"/>
              <a:t>“the older women likewise, that they be reverent in behavior, not slanderers, not given to much wine, teachers of good things— </a:t>
            </a:r>
            <a:r>
              <a:rPr lang="en-US" sz="2800" baseline="30000" dirty="0" smtClean="0"/>
              <a:t>4 </a:t>
            </a:r>
            <a:r>
              <a:rPr lang="en-US" sz="2800" dirty="0" smtClean="0"/>
              <a:t>that they admonish the young women to love their husbands, to love their children, </a:t>
            </a:r>
            <a:r>
              <a:rPr lang="en-US" sz="2800" baseline="30000" dirty="0" smtClean="0"/>
              <a:t>5 </a:t>
            </a:r>
            <a:r>
              <a:rPr lang="en-US" sz="2800" i="1" dirty="0" smtClean="0"/>
              <a:t>to be</a:t>
            </a:r>
            <a:r>
              <a:rPr lang="en-US" sz="2800" dirty="0" smtClean="0"/>
              <a:t> discreet, chaste, homemakers, good, obedient to their own husbands, that the word of God may not be blasphemed.”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09600"/>
            <a:ext cx="7772400" cy="952500"/>
          </a:xfrm>
        </p:spPr>
        <p:txBody>
          <a:bodyPr>
            <a:normAutofit fontScale="90000"/>
          </a:bodyPr>
          <a:lstStyle/>
          <a:p>
            <a:pPr algn="ctr"/>
            <a:r>
              <a:rPr lang="en-US" b="1" dirty="0" smtClean="0">
                <a:solidFill>
                  <a:schemeClr val="tx1"/>
                </a:solidFill>
              </a:rPr>
              <a:t>Picture in your Mind the World’s Most Admired Women:</a:t>
            </a:r>
            <a:endParaRPr lang="en-US" b="1" dirty="0">
              <a:solidFill>
                <a:schemeClr val="tx1"/>
              </a:solidFill>
            </a:endParaRPr>
          </a:p>
        </p:txBody>
      </p:sp>
      <p:sp>
        <p:nvSpPr>
          <p:cNvPr id="5" name="Content Placeholder 4"/>
          <p:cNvSpPr>
            <a:spLocks noGrp="1"/>
          </p:cNvSpPr>
          <p:nvPr>
            <p:ph sz="quarter" idx="1"/>
          </p:nvPr>
        </p:nvSpPr>
        <p:spPr>
          <a:xfrm>
            <a:off x="3048000" y="1485900"/>
            <a:ext cx="7772400" cy="4229100"/>
          </a:xfrm>
        </p:spPr>
        <p:txBody>
          <a:bodyPr>
            <a:normAutofit/>
          </a:bodyPr>
          <a:lstStyle/>
          <a:p>
            <a:r>
              <a:rPr lang="en-US" sz="3600" dirty="0" smtClean="0"/>
              <a:t>In Politics</a:t>
            </a:r>
          </a:p>
          <a:p>
            <a:r>
              <a:rPr lang="en-US" sz="3600" dirty="0" smtClean="0"/>
              <a:t>In Business</a:t>
            </a:r>
          </a:p>
          <a:p>
            <a:r>
              <a:rPr lang="en-US" sz="3600" dirty="0" smtClean="0"/>
              <a:t>In Sports</a:t>
            </a:r>
          </a:p>
          <a:p>
            <a:r>
              <a:rPr lang="en-US" sz="3600" dirty="0" smtClean="0"/>
              <a:t>In Entertainment</a:t>
            </a:r>
          </a:p>
          <a:p>
            <a:r>
              <a:rPr lang="en-US" sz="3600" dirty="0" smtClean="0"/>
              <a:t>In Fashion</a:t>
            </a:r>
          </a:p>
          <a:p>
            <a:r>
              <a:rPr lang="en-US" sz="3600" dirty="0" smtClean="0"/>
              <a:t>In the Military</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305800" cy="5324535"/>
          </a:xfrm>
          <a:prstGeom prst="rect">
            <a:avLst/>
          </a:prstGeom>
          <a:noFill/>
        </p:spPr>
        <p:txBody>
          <a:bodyPr wrap="square" rtlCol="0">
            <a:spAutoFit/>
          </a:bodyPr>
          <a:lstStyle/>
          <a:p>
            <a:r>
              <a:rPr lang="en-US" sz="2400" b="1" dirty="0" smtClean="0"/>
              <a:t>1 Peter 3:1-6</a:t>
            </a:r>
          </a:p>
          <a:p>
            <a:r>
              <a:rPr lang="en-US" sz="2400" dirty="0" smtClean="0"/>
              <a:t>Wives, likewise, </a:t>
            </a:r>
            <a:r>
              <a:rPr lang="en-US" sz="2400" i="1" dirty="0" smtClean="0"/>
              <a:t>be</a:t>
            </a:r>
            <a:r>
              <a:rPr lang="en-US" sz="2400" dirty="0" smtClean="0"/>
              <a:t> submissive to your own husbands, that even if some do not obey the word, they, without a word, may be won by the conduct of their wives, </a:t>
            </a:r>
            <a:r>
              <a:rPr lang="en-US" sz="2400" baseline="30000" dirty="0" smtClean="0"/>
              <a:t>2 </a:t>
            </a:r>
            <a:r>
              <a:rPr lang="en-US" sz="2400" dirty="0" smtClean="0"/>
              <a:t>when they observe your chaste conduct </a:t>
            </a:r>
            <a:r>
              <a:rPr lang="en-US" sz="2400" i="1" dirty="0" smtClean="0"/>
              <a:t>accompanied</a:t>
            </a:r>
            <a:r>
              <a:rPr lang="en-US" sz="2400" dirty="0" smtClean="0"/>
              <a:t> by fear. </a:t>
            </a:r>
            <a:r>
              <a:rPr lang="en-US" sz="2400" baseline="30000" dirty="0" smtClean="0"/>
              <a:t>3 </a:t>
            </a:r>
            <a:r>
              <a:rPr lang="en-US" sz="2400" dirty="0" smtClean="0"/>
              <a:t>Do not let your adornment be </a:t>
            </a:r>
            <a:r>
              <a:rPr lang="en-US" sz="2400" i="1" dirty="0" smtClean="0"/>
              <a:t>merely</a:t>
            </a:r>
            <a:r>
              <a:rPr lang="en-US" sz="2400" dirty="0" smtClean="0"/>
              <a:t> outward—arranging the hair, wearing gold, or putting on </a:t>
            </a:r>
            <a:r>
              <a:rPr lang="en-US" sz="2400" i="1" dirty="0" smtClean="0"/>
              <a:t>fine</a:t>
            </a:r>
            <a:r>
              <a:rPr lang="en-US" sz="2400" dirty="0" smtClean="0"/>
              <a:t> apparel— </a:t>
            </a:r>
            <a:r>
              <a:rPr lang="en-US" sz="2400" baseline="30000" dirty="0" smtClean="0"/>
              <a:t>4 </a:t>
            </a:r>
            <a:r>
              <a:rPr lang="en-US" sz="2400" dirty="0" smtClean="0"/>
              <a:t>rather </a:t>
            </a:r>
            <a:r>
              <a:rPr lang="en-US" sz="2400" i="1" dirty="0" smtClean="0"/>
              <a:t>let it be</a:t>
            </a:r>
            <a:r>
              <a:rPr lang="en-US" sz="2400" dirty="0" smtClean="0"/>
              <a:t> the hidden person of the heart, with the incorruptible </a:t>
            </a:r>
            <a:r>
              <a:rPr lang="en-US" sz="2400" i="1" dirty="0" smtClean="0"/>
              <a:t>beauty</a:t>
            </a:r>
            <a:r>
              <a:rPr lang="en-US" sz="2400" dirty="0" smtClean="0"/>
              <a:t> of a gentle and quiet spirit, which is very precious in the sight of God. </a:t>
            </a:r>
            <a:r>
              <a:rPr lang="en-US" sz="2400" baseline="30000" dirty="0" smtClean="0"/>
              <a:t>5 </a:t>
            </a:r>
            <a:r>
              <a:rPr lang="en-US" sz="2400" dirty="0" smtClean="0"/>
              <a:t>For in this manner, in former times, the holy women who trusted in God also adorned themselves, being submissive to their own husbands, </a:t>
            </a:r>
            <a:r>
              <a:rPr lang="en-US" sz="2400" baseline="30000" dirty="0" smtClean="0"/>
              <a:t>6 </a:t>
            </a:r>
            <a:r>
              <a:rPr lang="en-US" sz="2400" dirty="0" smtClean="0"/>
              <a:t>as Sarah obeyed Abraham, calling him lord, whose daughters </a:t>
            </a:r>
            <a:r>
              <a:rPr lang="en-US" sz="2600" dirty="0" smtClean="0"/>
              <a:t>you are if you do good and are not afraid with any terror.</a:t>
            </a:r>
            <a:endParaRPr lang="en-US"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Three Possible Reactions:</a:t>
            </a:r>
            <a:endParaRPr lang="en-US" b="1" dirty="0">
              <a:solidFill>
                <a:schemeClr val="tx1"/>
              </a:solidFill>
            </a:endParaRPr>
          </a:p>
        </p:txBody>
      </p:sp>
      <p:sp>
        <p:nvSpPr>
          <p:cNvPr id="3" name="Text Placeholder 2"/>
          <p:cNvSpPr>
            <a:spLocks noGrp="1"/>
          </p:cNvSpPr>
          <p:nvPr>
            <p:ph type="body" idx="1"/>
          </p:nvPr>
        </p:nvSpPr>
        <p:spPr/>
        <p:txBody>
          <a:bodyPr>
            <a:noAutofit/>
          </a:bodyPr>
          <a:lstStyle/>
          <a:p>
            <a:pPr marL="457200" indent="-457200">
              <a:buAutoNum type="arabicPeriod"/>
            </a:pPr>
            <a:r>
              <a:rPr lang="en-US" sz="3200" dirty="0" smtClean="0">
                <a:solidFill>
                  <a:schemeClr val="tx1"/>
                </a:solidFill>
              </a:rPr>
              <a:t>“I don’t agree with your interpretations.”</a:t>
            </a:r>
          </a:p>
          <a:p>
            <a:pPr marL="457200" indent="-457200">
              <a:buAutoNum type="arabicPeriod"/>
            </a:pPr>
            <a:r>
              <a:rPr lang="en-US" sz="3200" dirty="0" smtClean="0">
                <a:solidFill>
                  <a:schemeClr val="tx1"/>
                </a:solidFill>
              </a:rPr>
              <a:t>“This doesn’t fit our times.”</a:t>
            </a:r>
          </a:p>
          <a:p>
            <a:pPr marL="457200" indent="-457200">
              <a:buAutoNum type="arabicPeriod"/>
            </a:pPr>
            <a:endParaRPr lang="en-US" sz="3200" dirty="0">
              <a:solidFill>
                <a:schemeClr val="tx1"/>
              </a:solidFill>
            </a:endParaRPr>
          </a:p>
        </p:txBody>
      </p:sp>
      <p:cxnSp>
        <p:nvCxnSpPr>
          <p:cNvPr id="5" name="Straight Connector 4"/>
          <p:cNvCxnSpPr/>
          <p:nvPr/>
        </p:nvCxnSpPr>
        <p:spPr>
          <a:xfrm>
            <a:off x="4267200" y="3009900"/>
            <a:ext cx="83717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0" y="2680891"/>
            <a:ext cx="2057400" cy="584775"/>
          </a:xfrm>
          <a:prstGeom prst="rect">
            <a:avLst/>
          </a:prstGeom>
          <a:noFill/>
        </p:spPr>
        <p:txBody>
          <a:bodyPr wrap="square" rtlCol="0">
            <a:spAutoFit/>
          </a:bodyPr>
          <a:lstStyle/>
          <a:p>
            <a:r>
              <a:rPr lang="en-US" sz="3200" dirty="0" smtClean="0"/>
              <a:t>world</a:t>
            </a:r>
            <a:endParaRPr lang="en-US" sz="3200" dirty="0"/>
          </a:p>
        </p:txBody>
      </p:sp>
      <p:sp>
        <p:nvSpPr>
          <p:cNvPr id="8" name="TextBox 7"/>
          <p:cNvSpPr txBox="1"/>
          <p:nvPr/>
        </p:nvSpPr>
        <p:spPr>
          <a:xfrm>
            <a:off x="1371600" y="3204508"/>
            <a:ext cx="7391400" cy="1938992"/>
          </a:xfrm>
          <a:prstGeom prst="rect">
            <a:avLst/>
          </a:prstGeom>
          <a:noFill/>
        </p:spPr>
        <p:txBody>
          <a:bodyPr wrap="square" rtlCol="0">
            <a:spAutoFit/>
          </a:bodyPr>
          <a:lstStyle/>
          <a:p>
            <a:r>
              <a:rPr lang="en-US" sz="2400" dirty="0" smtClean="0"/>
              <a:t>“Do not love the world or the things in the world. If anyone loves the world, the love of the Father is not in him. </a:t>
            </a:r>
            <a:r>
              <a:rPr lang="en-US" sz="2400" baseline="30000" dirty="0" smtClean="0"/>
              <a:t>16 </a:t>
            </a:r>
            <a:r>
              <a:rPr lang="en-US" sz="2400" dirty="0" smtClean="0"/>
              <a:t>For all that </a:t>
            </a:r>
            <a:r>
              <a:rPr lang="en-US" sz="2400" i="1" dirty="0" smtClean="0"/>
              <a:t>is</a:t>
            </a:r>
            <a:r>
              <a:rPr lang="en-US" sz="2400" dirty="0" smtClean="0"/>
              <a:t> in the world—the lust of the flesh, the lust of the eyes, and the pride of life—is not of the Father but is of the world.” (1 John 2:15-16)</a:t>
            </a:r>
            <a:endParaRPr lang="en-US" sz="2400" dirty="0"/>
          </a:p>
        </p:txBody>
      </p:sp>
      <p:cxnSp>
        <p:nvCxnSpPr>
          <p:cNvPr id="10" name="Straight Connector 9"/>
          <p:cNvCxnSpPr/>
          <p:nvPr/>
        </p:nvCxnSpPr>
        <p:spPr>
          <a:xfrm>
            <a:off x="3352800" y="4305300"/>
            <a:ext cx="12573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71600" y="4679309"/>
            <a:ext cx="1981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638800" y="4724400"/>
            <a:ext cx="1905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32396" y="4305300"/>
            <a:ext cx="150180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500"/>
                            </p:stCondLst>
                            <p:childTnLst>
                              <p:par>
                                <p:cTn id="17" presetID="53"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Three Possible Reactions:</a:t>
            </a:r>
            <a:endParaRPr lang="en-US" b="1" dirty="0">
              <a:solidFill>
                <a:schemeClr val="tx1"/>
              </a:solidFill>
            </a:endParaRPr>
          </a:p>
        </p:txBody>
      </p:sp>
      <p:sp>
        <p:nvSpPr>
          <p:cNvPr id="3" name="Text Placeholder 2"/>
          <p:cNvSpPr>
            <a:spLocks noGrp="1"/>
          </p:cNvSpPr>
          <p:nvPr>
            <p:ph type="body" idx="1"/>
          </p:nvPr>
        </p:nvSpPr>
        <p:spPr/>
        <p:txBody>
          <a:bodyPr>
            <a:noAutofit/>
          </a:bodyPr>
          <a:lstStyle/>
          <a:p>
            <a:pPr marL="457200" indent="-457200">
              <a:buAutoNum type="arabicPeriod"/>
            </a:pPr>
            <a:r>
              <a:rPr lang="en-US" sz="3200" dirty="0" smtClean="0">
                <a:solidFill>
                  <a:schemeClr val="tx2">
                    <a:lumMod val="60000"/>
                    <a:lumOff val="40000"/>
                  </a:schemeClr>
                </a:solidFill>
              </a:rPr>
              <a:t>“I don’t agree with your interpretations.”</a:t>
            </a:r>
          </a:p>
          <a:p>
            <a:pPr marL="457200" indent="-457200">
              <a:buAutoNum type="arabicPeriod"/>
            </a:pPr>
            <a:r>
              <a:rPr lang="en-US" sz="3200" dirty="0" smtClean="0">
                <a:solidFill>
                  <a:schemeClr val="tx2">
                    <a:lumMod val="60000"/>
                    <a:lumOff val="40000"/>
                  </a:schemeClr>
                </a:solidFill>
              </a:rPr>
              <a:t>“This doesn’t fit our times.”</a:t>
            </a:r>
          </a:p>
          <a:p>
            <a:pPr marL="457200" indent="-457200">
              <a:buAutoNum type="arabicPeriod"/>
            </a:pPr>
            <a:r>
              <a:rPr lang="en-US" sz="3200" dirty="0" smtClean="0">
                <a:solidFill>
                  <a:schemeClr val="tx1"/>
                </a:solidFill>
              </a:rPr>
              <a:t>“It is impossible to be this kind woman”</a:t>
            </a:r>
            <a:endParaRPr lang="en-US" sz="3200" dirty="0">
              <a:solidFill>
                <a:schemeClr val="tx1"/>
              </a:solidFill>
            </a:endParaRPr>
          </a:p>
        </p:txBody>
      </p:sp>
      <p:cxnSp>
        <p:nvCxnSpPr>
          <p:cNvPr id="5" name="Straight Connector 4"/>
          <p:cNvCxnSpPr/>
          <p:nvPr/>
        </p:nvCxnSpPr>
        <p:spPr>
          <a:xfrm>
            <a:off x="4343400" y="2933700"/>
            <a:ext cx="914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96000" y="2705100"/>
            <a:ext cx="2057400" cy="584775"/>
          </a:xfrm>
          <a:prstGeom prst="rect">
            <a:avLst/>
          </a:prstGeom>
          <a:noFill/>
        </p:spPr>
        <p:txBody>
          <a:bodyPr wrap="square" rtlCol="0">
            <a:spAutoFit/>
          </a:bodyPr>
          <a:lstStyle/>
          <a:p>
            <a:r>
              <a:rPr lang="en-US" sz="3200" dirty="0" smtClean="0">
                <a:solidFill>
                  <a:schemeClr val="bg2">
                    <a:lumMod val="50000"/>
                  </a:schemeClr>
                </a:solidFill>
              </a:rPr>
              <a:t>world</a:t>
            </a:r>
            <a:endParaRPr lang="en-US" sz="3200" dirty="0">
              <a:solidFill>
                <a:schemeClr val="bg2">
                  <a:lumMod val="50000"/>
                </a:schemeClr>
              </a:solidFill>
            </a:endParaRPr>
          </a:p>
        </p:txBody>
      </p:sp>
      <p:sp>
        <p:nvSpPr>
          <p:cNvPr id="6" name="TextBox 5"/>
          <p:cNvSpPr txBox="1"/>
          <p:nvPr/>
        </p:nvSpPr>
        <p:spPr>
          <a:xfrm>
            <a:off x="1371600" y="3771900"/>
            <a:ext cx="6629400" cy="584775"/>
          </a:xfrm>
          <a:prstGeom prst="rect">
            <a:avLst/>
          </a:prstGeom>
          <a:noFill/>
        </p:spPr>
        <p:txBody>
          <a:bodyPr wrap="square" rtlCol="0">
            <a:spAutoFit/>
          </a:bodyPr>
          <a:lstStyle/>
          <a:p>
            <a:r>
              <a:rPr lang="en-US" sz="3200" i="1" dirty="0" smtClean="0"/>
              <a:t>Perhaps, especially Proverbs 31</a:t>
            </a:r>
            <a:endParaRPr lang="en-US" sz="3200" i="1" dirty="0"/>
          </a:p>
        </p:txBody>
      </p:sp>
      <p:sp>
        <p:nvSpPr>
          <p:cNvPr id="8" name="TextBox 7"/>
          <p:cNvSpPr txBox="1"/>
          <p:nvPr/>
        </p:nvSpPr>
        <p:spPr>
          <a:xfrm>
            <a:off x="1371600" y="4305300"/>
            <a:ext cx="7924800" cy="584775"/>
          </a:xfrm>
          <a:prstGeom prst="rect">
            <a:avLst/>
          </a:prstGeom>
          <a:noFill/>
        </p:spPr>
        <p:txBody>
          <a:bodyPr wrap="square" rtlCol="0">
            <a:spAutoFit/>
          </a:bodyPr>
          <a:lstStyle/>
          <a:p>
            <a:r>
              <a:rPr lang="en-US" sz="3200" i="1" dirty="0" smtClean="0"/>
              <a:t>Some come close because it is their goal.</a:t>
            </a:r>
            <a:endParaRPr lang="en-US" sz="3200" i="1" dirty="0"/>
          </a:p>
        </p:txBody>
      </p:sp>
      <p:sp>
        <p:nvSpPr>
          <p:cNvPr id="10" name="TextBox 9"/>
          <p:cNvSpPr txBox="1"/>
          <p:nvPr/>
        </p:nvSpPr>
        <p:spPr>
          <a:xfrm>
            <a:off x="1371600" y="4914900"/>
            <a:ext cx="6934200" cy="584775"/>
          </a:xfrm>
          <a:prstGeom prst="rect">
            <a:avLst/>
          </a:prstGeom>
          <a:noFill/>
        </p:spPr>
        <p:txBody>
          <a:bodyPr wrap="square" rtlCol="0">
            <a:spAutoFit/>
          </a:bodyPr>
          <a:lstStyle/>
          <a:p>
            <a:r>
              <a:rPr lang="en-US" sz="3200" i="1" dirty="0" smtClean="0"/>
              <a:t>What is </a:t>
            </a:r>
            <a:r>
              <a:rPr lang="en-US" sz="3200" b="1" i="1" u="sng" dirty="0" smtClean="0"/>
              <a:t>your</a:t>
            </a:r>
            <a:r>
              <a:rPr lang="en-US" sz="3200" i="1" dirty="0" smtClean="0"/>
              <a:t> goal?</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933700"/>
            <a:ext cx="6400800" cy="1333500"/>
          </a:xfrm>
        </p:spPr>
        <p:txBody>
          <a:bodyPr/>
          <a:lstStyle/>
          <a:p>
            <a:r>
              <a:rPr lang="en-US" b="1" dirty="0" smtClean="0">
                <a:solidFill>
                  <a:schemeClr val="tx1"/>
                </a:solidFill>
              </a:rPr>
              <a:t>The Old Testament</a:t>
            </a:r>
            <a:endParaRPr lang="en-US" b="1" dirty="0">
              <a:solidFill>
                <a:schemeClr val="tx1"/>
              </a:solidFill>
            </a:endParaRPr>
          </a:p>
          <a:p>
            <a:r>
              <a:rPr lang="en-US" b="1" dirty="0" smtClean="0">
                <a:solidFill>
                  <a:schemeClr val="tx1"/>
                </a:solidFill>
              </a:rPr>
              <a:t>God’s Purpose in the Beginning</a:t>
            </a:r>
            <a:endParaRPr lang="en-US" b="1" dirty="0">
              <a:solidFill>
                <a:schemeClr val="tx1"/>
              </a:solidFill>
            </a:endParaRPr>
          </a:p>
        </p:txBody>
      </p:sp>
      <p:sp>
        <p:nvSpPr>
          <p:cNvPr id="2" name="Title 1"/>
          <p:cNvSpPr>
            <a:spLocks noGrp="1"/>
          </p:cNvSpPr>
          <p:nvPr>
            <p:ph type="ctrTitle"/>
          </p:nvPr>
        </p:nvSpPr>
        <p:spPr/>
        <p:txBody>
          <a:bodyPr>
            <a:normAutofit/>
          </a:bodyPr>
          <a:lstStyle/>
          <a:p>
            <a:r>
              <a:rPr lang="en-US" b="1" dirty="0" smtClean="0"/>
              <a:t>The Bible Picture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266700"/>
            <a:ext cx="7467600" cy="1938992"/>
          </a:xfrm>
          <a:prstGeom prst="rect">
            <a:avLst/>
          </a:prstGeom>
          <a:noFill/>
        </p:spPr>
        <p:txBody>
          <a:bodyPr wrap="square" rtlCol="0">
            <a:spAutoFit/>
          </a:bodyPr>
          <a:lstStyle/>
          <a:p>
            <a:r>
              <a:rPr lang="en-US" sz="3000" b="1" dirty="0" smtClean="0"/>
              <a:t>Genesis 2:18</a:t>
            </a:r>
          </a:p>
          <a:p>
            <a:r>
              <a:rPr lang="en-US" sz="3000" dirty="0" smtClean="0"/>
              <a:t>And the </a:t>
            </a:r>
            <a:r>
              <a:rPr lang="en-US" sz="3000" cap="small" dirty="0" smtClean="0"/>
              <a:t>Lord</a:t>
            </a:r>
            <a:r>
              <a:rPr lang="en-US" sz="3000" dirty="0" smtClean="0"/>
              <a:t> God said, “</a:t>
            </a:r>
            <a:r>
              <a:rPr lang="en-US" sz="3000" i="1" dirty="0" smtClean="0"/>
              <a:t>It is</a:t>
            </a:r>
            <a:r>
              <a:rPr lang="en-US" sz="3000" dirty="0" smtClean="0"/>
              <a:t> not good that man should be alone; I will make him a helper comparable to him.”</a:t>
            </a:r>
            <a:endParaRPr lang="en-US" sz="3000" dirty="0"/>
          </a:p>
        </p:txBody>
      </p:sp>
      <p:sp>
        <p:nvSpPr>
          <p:cNvPr id="7" name="TextBox 6"/>
          <p:cNvSpPr txBox="1"/>
          <p:nvPr/>
        </p:nvSpPr>
        <p:spPr>
          <a:xfrm>
            <a:off x="1066800" y="2196048"/>
            <a:ext cx="7086600" cy="3785652"/>
          </a:xfrm>
          <a:prstGeom prst="rect">
            <a:avLst/>
          </a:prstGeom>
          <a:noFill/>
        </p:spPr>
        <p:txBody>
          <a:bodyPr wrap="square" rtlCol="0">
            <a:spAutoFit/>
          </a:bodyPr>
          <a:lstStyle/>
          <a:p>
            <a:r>
              <a:rPr lang="en-US" sz="3000" b="1" dirty="0" smtClean="0"/>
              <a:t>Genesis 3:16</a:t>
            </a:r>
          </a:p>
          <a:p>
            <a:r>
              <a:rPr lang="en-US" sz="3000" dirty="0" smtClean="0"/>
              <a:t>To the woman He said:</a:t>
            </a:r>
          </a:p>
          <a:p>
            <a:r>
              <a:rPr lang="en-US" sz="3000" dirty="0" smtClean="0"/>
              <a:t>“I will greatly multiply your sorrow and your conception;</a:t>
            </a:r>
            <a:br>
              <a:rPr lang="en-US" sz="3000" dirty="0" smtClean="0"/>
            </a:br>
            <a:r>
              <a:rPr lang="en-US" sz="3000" dirty="0" smtClean="0"/>
              <a:t>In pain you shall bring forth children;</a:t>
            </a:r>
            <a:br>
              <a:rPr lang="en-US" sz="3000" dirty="0" smtClean="0"/>
            </a:br>
            <a:r>
              <a:rPr lang="en-US" sz="3000" dirty="0" smtClean="0"/>
              <a:t>Your desire </a:t>
            </a:r>
            <a:r>
              <a:rPr lang="en-US" sz="3000" i="1" dirty="0" smtClean="0"/>
              <a:t>shall be</a:t>
            </a:r>
            <a:r>
              <a:rPr lang="en-US" sz="3000" dirty="0" smtClean="0"/>
              <a:t> for your husband,</a:t>
            </a:r>
            <a:br>
              <a:rPr lang="en-US" sz="3000" dirty="0" smtClean="0"/>
            </a:br>
            <a:r>
              <a:rPr lang="en-US" sz="3000" dirty="0" smtClean="0"/>
              <a:t>And he shall rule over you.”</a:t>
            </a:r>
          </a:p>
          <a:p>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66700"/>
            <a:ext cx="8382000" cy="3046988"/>
          </a:xfrm>
          <a:prstGeom prst="rect">
            <a:avLst/>
          </a:prstGeom>
          <a:noFill/>
        </p:spPr>
        <p:txBody>
          <a:bodyPr wrap="square" rtlCol="0">
            <a:spAutoFit/>
          </a:bodyPr>
          <a:lstStyle/>
          <a:p>
            <a:r>
              <a:rPr lang="en-US" sz="2400" b="1" dirty="0" smtClean="0"/>
              <a:t>Exodus 15:20-21 </a:t>
            </a:r>
          </a:p>
          <a:p>
            <a:r>
              <a:rPr lang="en-US" sz="2400" dirty="0" smtClean="0"/>
              <a:t>Then Miriam the prophetess, the sister of Aaron, took the </a:t>
            </a:r>
            <a:r>
              <a:rPr lang="en-US" sz="2400" dirty="0" err="1" smtClean="0"/>
              <a:t>timbrel</a:t>
            </a:r>
            <a:r>
              <a:rPr lang="en-US" sz="2400" dirty="0" smtClean="0"/>
              <a:t> in her hand; and all the women went out after her with </a:t>
            </a:r>
            <a:r>
              <a:rPr lang="en-US" sz="2400" dirty="0" err="1" smtClean="0"/>
              <a:t>timbrels</a:t>
            </a:r>
            <a:r>
              <a:rPr lang="en-US" sz="2400" dirty="0" smtClean="0"/>
              <a:t> and with dances. </a:t>
            </a:r>
            <a:r>
              <a:rPr lang="en-US" sz="2400" baseline="30000" dirty="0" smtClean="0"/>
              <a:t>21 </a:t>
            </a:r>
            <a:r>
              <a:rPr lang="en-US" sz="2400" dirty="0" smtClean="0"/>
              <a:t>And Miriam answered them:   “Sing to the </a:t>
            </a:r>
            <a:r>
              <a:rPr lang="en-US" sz="2400" cap="small" dirty="0" smtClean="0"/>
              <a:t>Lord</a:t>
            </a:r>
            <a:r>
              <a:rPr lang="en-US" sz="2400" dirty="0" smtClean="0"/>
              <a:t>,</a:t>
            </a:r>
            <a:br>
              <a:rPr lang="en-US" sz="2400" dirty="0" smtClean="0"/>
            </a:br>
            <a:r>
              <a:rPr lang="en-US" sz="2400" dirty="0" smtClean="0"/>
              <a:t>	  For He has triumphed gloriously!</a:t>
            </a:r>
            <a:br>
              <a:rPr lang="en-US" sz="2400" dirty="0" smtClean="0"/>
            </a:br>
            <a:r>
              <a:rPr lang="en-US" sz="2400" dirty="0" smtClean="0"/>
              <a:t>	  The horse and its rider</a:t>
            </a:r>
            <a:br>
              <a:rPr lang="en-US" sz="2400" dirty="0" smtClean="0"/>
            </a:br>
            <a:r>
              <a:rPr lang="en-US" sz="2400" dirty="0" smtClean="0"/>
              <a:t>	  He has thrown into the sea!”</a:t>
            </a:r>
            <a:endParaRPr lang="en-US" sz="2400" dirty="0"/>
          </a:p>
        </p:txBody>
      </p:sp>
      <p:sp>
        <p:nvSpPr>
          <p:cNvPr id="4" name="TextBox 3"/>
          <p:cNvSpPr txBox="1"/>
          <p:nvPr/>
        </p:nvSpPr>
        <p:spPr>
          <a:xfrm>
            <a:off x="457200" y="3280708"/>
            <a:ext cx="8077200" cy="1938992"/>
          </a:xfrm>
          <a:prstGeom prst="rect">
            <a:avLst/>
          </a:prstGeom>
          <a:noFill/>
        </p:spPr>
        <p:txBody>
          <a:bodyPr wrap="square" rtlCol="0">
            <a:spAutoFit/>
          </a:bodyPr>
          <a:lstStyle/>
          <a:p>
            <a:r>
              <a:rPr lang="en-US" sz="2400" b="1" dirty="0" smtClean="0"/>
              <a:t>Judges 4:4-5 </a:t>
            </a:r>
          </a:p>
          <a:p>
            <a:r>
              <a:rPr lang="en-US" sz="2400" dirty="0" smtClean="0"/>
              <a:t>Now Deborah, a prophetess, the wife of </a:t>
            </a:r>
            <a:r>
              <a:rPr lang="en-US" sz="2400" dirty="0" err="1" smtClean="0"/>
              <a:t>Lapidoth</a:t>
            </a:r>
            <a:r>
              <a:rPr lang="en-US" sz="2400" dirty="0" smtClean="0"/>
              <a:t>, was judging Israel at that time. </a:t>
            </a:r>
            <a:r>
              <a:rPr lang="en-US" sz="2400" baseline="30000" dirty="0" smtClean="0"/>
              <a:t>5 </a:t>
            </a:r>
            <a:r>
              <a:rPr lang="en-US" sz="2400" dirty="0" smtClean="0"/>
              <a:t>And she would sit under the palm tree of Deborah between Ramah and Bethel in the mountains of Ephraim. And the children of Israel came up to her for judgment.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subTnLst>
                                    <p:animClr clrSpc="rgb" dir="cw">
                                      <p:cBhvr override="childStyle">
                                        <p:cTn dur="1" fill="hold" display="0" masterRel="nextClick" afterEffect="1"/>
                                        <p:tgtEl>
                                          <p:spTgt spid="3"/>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
            <a:ext cx="7772400" cy="952500"/>
          </a:xfrm>
        </p:spPr>
        <p:txBody>
          <a:bodyPr/>
          <a:lstStyle/>
          <a:p>
            <a:pPr algn="ctr"/>
            <a:r>
              <a:rPr lang="en-US" b="1" dirty="0" smtClean="0">
                <a:solidFill>
                  <a:schemeClr val="tx1"/>
                </a:solidFill>
              </a:rPr>
              <a:t>Proverbs 31:10-31</a:t>
            </a:r>
            <a:endParaRPr lang="en-US" b="1" dirty="0">
              <a:solidFill>
                <a:schemeClr val="tx1"/>
              </a:solidFill>
            </a:endParaRPr>
          </a:p>
        </p:txBody>
      </p:sp>
      <p:sp>
        <p:nvSpPr>
          <p:cNvPr id="4" name="TextBox 3"/>
          <p:cNvSpPr txBox="1"/>
          <p:nvPr/>
        </p:nvSpPr>
        <p:spPr>
          <a:xfrm>
            <a:off x="1600200" y="952500"/>
            <a:ext cx="7696200" cy="4939814"/>
          </a:xfrm>
          <a:prstGeom prst="rect">
            <a:avLst/>
          </a:prstGeom>
          <a:noFill/>
        </p:spPr>
        <p:txBody>
          <a:bodyPr wrap="square" rtlCol="0">
            <a:spAutoFit/>
          </a:bodyPr>
          <a:lstStyle/>
          <a:p>
            <a:r>
              <a:rPr lang="en-US" sz="2250" baseline="30000" dirty="0" smtClean="0"/>
              <a:t>10</a:t>
            </a:r>
            <a:r>
              <a:rPr lang="en-US" sz="2250" dirty="0" smtClean="0"/>
              <a:t> Who can find a virtuous wife?</a:t>
            </a:r>
            <a:br>
              <a:rPr lang="en-US" sz="2250" dirty="0" smtClean="0"/>
            </a:br>
            <a:r>
              <a:rPr lang="en-US" sz="2250" dirty="0" smtClean="0"/>
              <a:t>For her worth </a:t>
            </a:r>
            <a:r>
              <a:rPr lang="en-US" sz="2250" i="1" dirty="0" smtClean="0"/>
              <a:t>is</a:t>
            </a:r>
            <a:r>
              <a:rPr lang="en-US" sz="2250" dirty="0" smtClean="0"/>
              <a:t> far above rubies.</a:t>
            </a:r>
            <a:br>
              <a:rPr lang="en-US" sz="2250" dirty="0" smtClean="0"/>
            </a:br>
            <a:r>
              <a:rPr lang="en-US" sz="2250" baseline="30000" dirty="0" smtClean="0"/>
              <a:t>11 </a:t>
            </a:r>
            <a:r>
              <a:rPr lang="en-US" sz="2250" dirty="0" smtClean="0"/>
              <a:t>The heart of her husband safely trusts her;</a:t>
            </a:r>
            <a:br>
              <a:rPr lang="en-US" sz="2250" dirty="0" smtClean="0"/>
            </a:br>
            <a:r>
              <a:rPr lang="en-US" sz="2250" dirty="0" smtClean="0"/>
              <a:t>So he will have no lack of gain.</a:t>
            </a:r>
            <a:br>
              <a:rPr lang="en-US" sz="2250" dirty="0" smtClean="0"/>
            </a:br>
            <a:r>
              <a:rPr lang="en-US" sz="2250" baseline="30000" dirty="0" smtClean="0"/>
              <a:t>12 </a:t>
            </a:r>
            <a:r>
              <a:rPr lang="en-US" sz="2250" dirty="0" smtClean="0"/>
              <a:t>She does him good and not evil</a:t>
            </a:r>
            <a:br>
              <a:rPr lang="en-US" sz="2250" dirty="0" smtClean="0"/>
            </a:br>
            <a:r>
              <a:rPr lang="en-US" sz="2250" dirty="0" smtClean="0"/>
              <a:t>All the days of her life.</a:t>
            </a:r>
            <a:br>
              <a:rPr lang="en-US" sz="2250" dirty="0" smtClean="0"/>
            </a:br>
            <a:r>
              <a:rPr lang="en-US" sz="2250" baseline="30000" dirty="0" smtClean="0"/>
              <a:t>13 </a:t>
            </a:r>
            <a:r>
              <a:rPr lang="en-US" sz="2250" dirty="0" smtClean="0"/>
              <a:t>She seeks wool and flax,</a:t>
            </a:r>
            <a:br>
              <a:rPr lang="en-US" sz="2250" dirty="0" smtClean="0"/>
            </a:br>
            <a:r>
              <a:rPr lang="en-US" sz="2250" dirty="0" smtClean="0"/>
              <a:t>And willingly works with her hands.</a:t>
            </a:r>
            <a:br>
              <a:rPr lang="en-US" sz="2250" dirty="0" smtClean="0"/>
            </a:br>
            <a:r>
              <a:rPr lang="en-US" sz="2250" baseline="30000" dirty="0" smtClean="0"/>
              <a:t>14 </a:t>
            </a:r>
            <a:r>
              <a:rPr lang="en-US" sz="2250" dirty="0" smtClean="0"/>
              <a:t>She is like the merchant ships,</a:t>
            </a:r>
            <a:br>
              <a:rPr lang="en-US" sz="2250" dirty="0" smtClean="0"/>
            </a:br>
            <a:r>
              <a:rPr lang="en-US" sz="2250" dirty="0" smtClean="0"/>
              <a:t>She brings her food from afar.</a:t>
            </a:r>
            <a:br>
              <a:rPr lang="en-US" sz="2250" dirty="0" smtClean="0"/>
            </a:br>
            <a:r>
              <a:rPr lang="en-US" sz="2250" baseline="30000" dirty="0" smtClean="0"/>
              <a:t>15 </a:t>
            </a:r>
            <a:r>
              <a:rPr lang="en-US" sz="2250" dirty="0" smtClean="0"/>
              <a:t>She also rises while it is yet night,</a:t>
            </a:r>
            <a:br>
              <a:rPr lang="en-US" sz="2250" dirty="0" smtClean="0"/>
            </a:br>
            <a:r>
              <a:rPr lang="en-US" sz="2250" dirty="0" smtClean="0"/>
              <a:t>And provides food for her household,</a:t>
            </a:r>
            <a:br>
              <a:rPr lang="en-US" sz="2250" dirty="0" smtClean="0"/>
            </a:br>
            <a:r>
              <a:rPr lang="en-US" sz="2250" dirty="0" smtClean="0"/>
              <a:t>And a portion for her maidservants.</a:t>
            </a:r>
            <a:br>
              <a:rPr lang="en-US" sz="2250" dirty="0" smtClean="0"/>
            </a:br>
            <a:r>
              <a:rPr lang="en-US" sz="2250" dirty="0" smtClean="0"/>
              <a:t> </a:t>
            </a:r>
            <a:endParaRPr lang="en-US" sz="22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114300"/>
            <a:ext cx="8458200" cy="5909310"/>
          </a:xfrm>
          <a:prstGeom prst="rect">
            <a:avLst/>
          </a:prstGeom>
          <a:noFill/>
        </p:spPr>
        <p:txBody>
          <a:bodyPr wrap="square" rtlCol="0">
            <a:spAutoFit/>
          </a:bodyPr>
          <a:lstStyle/>
          <a:p>
            <a:r>
              <a:rPr lang="en-US" sz="2200" dirty="0" smtClean="0"/>
              <a:t>She considers a field and buys it;</a:t>
            </a:r>
            <a:br>
              <a:rPr lang="en-US" sz="2200" dirty="0" smtClean="0"/>
            </a:br>
            <a:r>
              <a:rPr lang="en-US" sz="2200" dirty="0" smtClean="0"/>
              <a:t>From her profits she plants a vineyard.</a:t>
            </a:r>
            <a:br>
              <a:rPr lang="en-US" sz="2200" dirty="0" smtClean="0"/>
            </a:br>
            <a:r>
              <a:rPr lang="en-US" sz="2200" baseline="30000" dirty="0" smtClean="0"/>
              <a:t>17 </a:t>
            </a:r>
            <a:r>
              <a:rPr lang="en-US" sz="2200" dirty="0" smtClean="0"/>
              <a:t>She girds herself with strength,</a:t>
            </a:r>
            <a:br>
              <a:rPr lang="en-US" sz="2200" dirty="0" smtClean="0"/>
            </a:br>
            <a:r>
              <a:rPr lang="en-US" sz="2200" dirty="0" smtClean="0"/>
              <a:t>And strengthens her arms.</a:t>
            </a:r>
            <a:br>
              <a:rPr lang="en-US" sz="2200" dirty="0" smtClean="0"/>
            </a:br>
            <a:r>
              <a:rPr lang="en-US" sz="2200" baseline="30000" dirty="0" smtClean="0"/>
              <a:t>18 </a:t>
            </a:r>
            <a:r>
              <a:rPr lang="en-US" sz="2200" dirty="0" smtClean="0"/>
              <a:t>She perceives that her merchandise </a:t>
            </a:r>
            <a:r>
              <a:rPr lang="en-US" sz="2200" i="1" dirty="0" smtClean="0"/>
              <a:t>is</a:t>
            </a:r>
            <a:r>
              <a:rPr lang="en-US" sz="2200" dirty="0" smtClean="0"/>
              <a:t> good,</a:t>
            </a:r>
            <a:br>
              <a:rPr lang="en-US" sz="2200" dirty="0" smtClean="0"/>
            </a:br>
            <a:r>
              <a:rPr lang="en-US" sz="2200" dirty="0" smtClean="0"/>
              <a:t>And her lamp does not go out by night.</a:t>
            </a:r>
            <a:br>
              <a:rPr lang="en-US" sz="2200" dirty="0" smtClean="0"/>
            </a:br>
            <a:r>
              <a:rPr lang="en-US" sz="2200" baseline="30000" dirty="0" smtClean="0"/>
              <a:t>19 </a:t>
            </a:r>
            <a:r>
              <a:rPr lang="en-US" sz="2200" dirty="0" smtClean="0"/>
              <a:t>She stretches out her hands to the distaff,</a:t>
            </a:r>
            <a:br>
              <a:rPr lang="en-US" sz="2200" dirty="0" smtClean="0"/>
            </a:br>
            <a:r>
              <a:rPr lang="en-US" sz="2200" dirty="0" smtClean="0"/>
              <a:t>And her hand holds the spindle.</a:t>
            </a:r>
            <a:br>
              <a:rPr lang="en-US" sz="2200" dirty="0" smtClean="0"/>
            </a:br>
            <a:r>
              <a:rPr lang="en-US" sz="2200" baseline="30000" dirty="0" smtClean="0"/>
              <a:t>20 </a:t>
            </a:r>
            <a:r>
              <a:rPr lang="en-US" sz="2200" dirty="0" smtClean="0"/>
              <a:t>She extends her hand to the poor,</a:t>
            </a:r>
            <a:br>
              <a:rPr lang="en-US" sz="2200" dirty="0" smtClean="0"/>
            </a:br>
            <a:r>
              <a:rPr lang="en-US" sz="2200" dirty="0" smtClean="0"/>
              <a:t>Yes, she reaches out her hands to the needy.</a:t>
            </a:r>
            <a:br>
              <a:rPr lang="en-US" sz="2200" dirty="0" smtClean="0"/>
            </a:br>
            <a:r>
              <a:rPr lang="en-US" sz="2200" baseline="30000" dirty="0" smtClean="0"/>
              <a:t>21 </a:t>
            </a:r>
            <a:r>
              <a:rPr lang="en-US" sz="2200" dirty="0" smtClean="0"/>
              <a:t>She is not afraid of snow for her household,</a:t>
            </a:r>
            <a:br>
              <a:rPr lang="en-US" sz="2200" dirty="0" smtClean="0"/>
            </a:br>
            <a:r>
              <a:rPr lang="en-US" sz="2200" dirty="0" smtClean="0"/>
              <a:t>For all her household </a:t>
            </a:r>
            <a:r>
              <a:rPr lang="en-US" sz="2200" i="1" dirty="0" smtClean="0"/>
              <a:t>is</a:t>
            </a:r>
            <a:r>
              <a:rPr lang="en-US" sz="2200" dirty="0" smtClean="0"/>
              <a:t> clothed with scarlet.</a:t>
            </a:r>
            <a:br>
              <a:rPr lang="en-US" sz="2200" dirty="0" smtClean="0"/>
            </a:br>
            <a:r>
              <a:rPr lang="en-US" sz="2200" baseline="30000" dirty="0" smtClean="0"/>
              <a:t>22 </a:t>
            </a:r>
            <a:r>
              <a:rPr lang="en-US" sz="2200" dirty="0" smtClean="0"/>
              <a:t>She makes tapestry for herself;</a:t>
            </a:r>
            <a:br>
              <a:rPr lang="en-US" sz="2200" dirty="0" smtClean="0"/>
            </a:br>
            <a:r>
              <a:rPr lang="en-US" sz="2200" dirty="0" smtClean="0"/>
              <a:t>Her clothing </a:t>
            </a:r>
            <a:r>
              <a:rPr lang="en-US" sz="2200" i="1" dirty="0" smtClean="0"/>
              <a:t>is</a:t>
            </a:r>
            <a:r>
              <a:rPr lang="en-US" sz="2200" dirty="0" smtClean="0"/>
              <a:t> fine linen and purple.</a:t>
            </a:r>
          </a:p>
          <a:p>
            <a:r>
              <a:rPr lang="en-US" sz="2200" baseline="30000" dirty="0" smtClean="0"/>
              <a:t>23 </a:t>
            </a:r>
            <a:r>
              <a:rPr lang="en-US" sz="2200" dirty="0" smtClean="0"/>
              <a:t>Her husband is known in the gates,</a:t>
            </a:r>
            <a:br>
              <a:rPr lang="en-US" sz="2200" dirty="0" smtClean="0"/>
            </a:br>
            <a:r>
              <a:rPr lang="en-US" sz="2200" dirty="0" smtClean="0"/>
              <a:t>When he sits among the elders of the land..</a:t>
            </a:r>
            <a:br>
              <a:rPr lang="en-US" sz="2200" dirty="0" smtClean="0"/>
            </a:b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14300"/>
            <a:ext cx="8610600" cy="5632311"/>
          </a:xfrm>
          <a:prstGeom prst="rect">
            <a:avLst/>
          </a:prstGeom>
          <a:noFill/>
        </p:spPr>
        <p:txBody>
          <a:bodyPr wrap="square" rtlCol="0">
            <a:spAutoFit/>
          </a:bodyPr>
          <a:lstStyle/>
          <a:p>
            <a:r>
              <a:rPr lang="en-US" sz="2200" baseline="30000" dirty="0" smtClean="0"/>
              <a:t>24 </a:t>
            </a:r>
            <a:r>
              <a:rPr lang="en-US" sz="2200" dirty="0" smtClean="0"/>
              <a:t>She makes linen garments and sells </a:t>
            </a:r>
            <a:r>
              <a:rPr lang="en-US" sz="2200" i="1" dirty="0" smtClean="0"/>
              <a:t>them,</a:t>
            </a:r>
            <a:r>
              <a:rPr lang="en-US" sz="2200" dirty="0" smtClean="0"/>
              <a:t/>
            </a:r>
            <a:br>
              <a:rPr lang="en-US" sz="2200" dirty="0" smtClean="0"/>
            </a:br>
            <a:r>
              <a:rPr lang="en-US" sz="2200" dirty="0" smtClean="0"/>
              <a:t>And supplies sashes for the merchants.</a:t>
            </a:r>
            <a:br>
              <a:rPr lang="en-US" sz="2200" dirty="0" smtClean="0"/>
            </a:br>
            <a:r>
              <a:rPr lang="en-US" sz="2200" baseline="30000" dirty="0" smtClean="0"/>
              <a:t>25 </a:t>
            </a:r>
            <a:r>
              <a:rPr lang="en-US" sz="2200" dirty="0" smtClean="0"/>
              <a:t>Strength and honor </a:t>
            </a:r>
            <a:r>
              <a:rPr lang="en-US" sz="2200" i="1" dirty="0" smtClean="0"/>
              <a:t>are</a:t>
            </a:r>
            <a:r>
              <a:rPr lang="en-US" sz="2200" dirty="0" smtClean="0"/>
              <a:t> her clothing;</a:t>
            </a:r>
            <a:br>
              <a:rPr lang="en-US" sz="2200" dirty="0" smtClean="0"/>
            </a:br>
            <a:r>
              <a:rPr lang="en-US" sz="2200" dirty="0" smtClean="0"/>
              <a:t>She shall rejoice in time to come.</a:t>
            </a:r>
            <a:br>
              <a:rPr lang="en-US" sz="2200" dirty="0" smtClean="0"/>
            </a:br>
            <a:r>
              <a:rPr lang="en-US" sz="2200" baseline="30000" dirty="0" smtClean="0"/>
              <a:t>26 </a:t>
            </a:r>
            <a:r>
              <a:rPr lang="en-US" sz="2200" dirty="0" smtClean="0"/>
              <a:t>She opens her mouth with wisdom,</a:t>
            </a:r>
            <a:br>
              <a:rPr lang="en-US" sz="2200" dirty="0" smtClean="0"/>
            </a:br>
            <a:r>
              <a:rPr lang="en-US" sz="2200" dirty="0" smtClean="0"/>
              <a:t>And on her tongue </a:t>
            </a:r>
            <a:r>
              <a:rPr lang="en-US" sz="2200" i="1" dirty="0" smtClean="0"/>
              <a:t>is</a:t>
            </a:r>
            <a:r>
              <a:rPr lang="en-US" sz="2200" dirty="0" smtClean="0"/>
              <a:t> the law of kindness.</a:t>
            </a:r>
            <a:br>
              <a:rPr lang="en-US" sz="2200" dirty="0" smtClean="0"/>
            </a:br>
            <a:r>
              <a:rPr lang="en-US" sz="2200" baseline="30000" dirty="0" smtClean="0"/>
              <a:t>27 </a:t>
            </a:r>
            <a:r>
              <a:rPr lang="en-US" sz="2200" dirty="0" smtClean="0"/>
              <a:t>She watches over the ways of her household,</a:t>
            </a:r>
            <a:br>
              <a:rPr lang="en-US" sz="2200" dirty="0" smtClean="0"/>
            </a:br>
            <a:r>
              <a:rPr lang="en-US" sz="2200" dirty="0" smtClean="0"/>
              <a:t>And does not eat the bread of idleness.</a:t>
            </a:r>
            <a:br>
              <a:rPr lang="en-US" sz="2200" dirty="0" smtClean="0"/>
            </a:br>
            <a:r>
              <a:rPr lang="en-US" sz="2200" baseline="30000" dirty="0" smtClean="0"/>
              <a:t>28 </a:t>
            </a:r>
            <a:r>
              <a:rPr lang="en-US" sz="2200" dirty="0" smtClean="0"/>
              <a:t>Her children rise up and call her blessed;</a:t>
            </a:r>
            <a:br>
              <a:rPr lang="en-US" sz="2200" dirty="0" smtClean="0"/>
            </a:br>
            <a:r>
              <a:rPr lang="en-US" sz="2200" dirty="0" smtClean="0"/>
              <a:t>Her husband </a:t>
            </a:r>
            <a:r>
              <a:rPr lang="en-US" sz="2200" i="1" dirty="0" smtClean="0"/>
              <a:t>also,</a:t>
            </a:r>
            <a:r>
              <a:rPr lang="en-US" sz="2200" dirty="0" smtClean="0"/>
              <a:t> and he praises her:</a:t>
            </a:r>
            <a:br>
              <a:rPr lang="en-US" sz="2200" dirty="0" smtClean="0"/>
            </a:br>
            <a:r>
              <a:rPr lang="en-US" sz="2200" baseline="30000" dirty="0" smtClean="0"/>
              <a:t>29 </a:t>
            </a:r>
            <a:r>
              <a:rPr lang="en-US" sz="2200" dirty="0" smtClean="0"/>
              <a:t>“Many daughters have done well,</a:t>
            </a:r>
            <a:br>
              <a:rPr lang="en-US" sz="2200" dirty="0" smtClean="0"/>
            </a:br>
            <a:r>
              <a:rPr lang="en-US" sz="2200" dirty="0" smtClean="0"/>
              <a:t>But you excel them all.”</a:t>
            </a:r>
          </a:p>
          <a:p>
            <a:r>
              <a:rPr lang="en-US" sz="2200" baseline="30000" dirty="0" smtClean="0"/>
              <a:t>30 </a:t>
            </a:r>
            <a:r>
              <a:rPr lang="en-US" sz="2200" dirty="0" smtClean="0"/>
              <a:t>Charm </a:t>
            </a:r>
            <a:r>
              <a:rPr lang="en-US" sz="2200" i="1" dirty="0" smtClean="0"/>
              <a:t>is</a:t>
            </a:r>
            <a:r>
              <a:rPr lang="en-US" sz="2200" dirty="0" smtClean="0"/>
              <a:t> deceitful and beauty </a:t>
            </a:r>
            <a:r>
              <a:rPr lang="en-US" sz="2200" i="1" dirty="0" smtClean="0"/>
              <a:t>is</a:t>
            </a:r>
            <a:r>
              <a:rPr lang="en-US" sz="2200" dirty="0" smtClean="0"/>
              <a:t> passing,</a:t>
            </a:r>
            <a:br>
              <a:rPr lang="en-US" sz="2200" dirty="0" smtClean="0"/>
            </a:br>
            <a:r>
              <a:rPr lang="en-US" sz="2200" dirty="0" smtClean="0"/>
              <a:t>But a woman </a:t>
            </a:r>
            <a:r>
              <a:rPr lang="en-US" sz="2200" i="1" dirty="0" smtClean="0"/>
              <a:t>who</a:t>
            </a:r>
            <a:r>
              <a:rPr lang="en-US" sz="2200" dirty="0" smtClean="0"/>
              <a:t> fears the </a:t>
            </a:r>
            <a:r>
              <a:rPr lang="en-US" sz="2200" cap="small" dirty="0" smtClean="0"/>
              <a:t>Lord</a:t>
            </a:r>
            <a:r>
              <a:rPr lang="en-US" sz="2200" dirty="0" smtClean="0"/>
              <a:t>, she shall be praised.</a:t>
            </a:r>
            <a:br>
              <a:rPr lang="en-US" sz="2200" dirty="0" smtClean="0"/>
            </a:br>
            <a:r>
              <a:rPr lang="en-US" sz="2200" baseline="30000" dirty="0" smtClean="0"/>
              <a:t>31 </a:t>
            </a:r>
            <a:r>
              <a:rPr lang="en-US" sz="2200" dirty="0" smtClean="0"/>
              <a:t>Give her of the fruit of her hands,</a:t>
            </a:r>
            <a:br>
              <a:rPr lang="en-US" sz="2200" dirty="0" smtClean="0"/>
            </a:br>
            <a:r>
              <a:rPr lang="en-US" sz="2200" dirty="0" smtClean="0"/>
              <a:t>And let her own works praise her in the gates.</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New Testament</a:t>
            </a:r>
            <a:endParaRPr lang="en-US" b="1" dirty="0">
              <a:solidFill>
                <a:schemeClr val="tx1"/>
              </a:solidFill>
            </a:endParaRPr>
          </a:p>
        </p:txBody>
      </p:sp>
      <p:sp>
        <p:nvSpPr>
          <p:cNvPr id="4" name="Text Placeholder 3"/>
          <p:cNvSpPr>
            <a:spLocks noGrp="1"/>
          </p:cNvSpPr>
          <p:nvPr>
            <p:ph type="body" idx="1"/>
          </p:nvPr>
        </p:nvSpPr>
        <p:spPr>
          <a:xfrm>
            <a:off x="381000" y="2123282"/>
            <a:ext cx="8382000" cy="3401218"/>
          </a:xfrm>
        </p:spPr>
        <p:txBody>
          <a:bodyPr>
            <a:normAutofit fontScale="92500" lnSpcReduction="10000"/>
          </a:bodyPr>
          <a:lstStyle/>
          <a:p>
            <a:pPr algn="ctr"/>
            <a:r>
              <a:rPr lang="en-US" sz="3000" b="1" dirty="0" smtClean="0">
                <a:solidFill>
                  <a:schemeClr val="tx1"/>
                </a:solidFill>
              </a:rPr>
              <a:t>Life of Christ</a:t>
            </a:r>
          </a:p>
          <a:p>
            <a:r>
              <a:rPr lang="en-US" sz="2600" b="1" dirty="0" smtClean="0">
                <a:solidFill>
                  <a:schemeClr val="tx1"/>
                </a:solidFill>
              </a:rPr>
              <a:t>Luke 1:26-28, 30</a:t>
            </a:r>
          </a:p>
          <a:p>
            <a:r>
              <a:rPr lang="en-US" sz="2600" dirty="0" smtClean="0">
                <a:solidFill>
                  <a:schemeClr val="tx1"/>
                </a:solidFill>
              </a:rPr>
              <a:t>The angel </a:t>
            </a:r>
            <a:r>
              <a:rPr lang="en-US" sz="2600" dirty="0">
                <a:solidFill>
                  <a:schemeClr val="tx1"/>
                </a:solidFill>
              </a:rPr>
              <a:t>Gabriel was sent by God to a city of Galilee named Nazareth, </a:t>
            </a:r>
            <a:r>
              <a:rPr lang="en-US" sz="2600" baseline="30000" dirty="0">
                <a:solidFill>
                  <a:schemeClr val="tx1"/>
                </a:solidFill>
              </a:rPr>
              <a:t>27 </a:t>
            </a:r>
            <a:r>
              <a:rPr lang="en-US" sz="2600" dirty="0">
                <a:solidFill>
                  <a:schemeClr val="tx1"/>
                </a:solidFill>
              </a:rPr>
              <a:t>to a virgin betrothed to a man whose name was Joseph, of the house of David. The virgin’s name </a:t>
            </a:r>
            <a:r>
              <a:rPr lang="en-US" sz="2600" i="1" dirty="0">
                <a:solidFill>
                  <a:schemeClr val="tx1"/>
                </a:solidFill>
              </a:rPr>
              <a:t>was</a:t>
            </a:r>
            <a:r>
              <a:rPr lang="en-US" sz="2600" dirty="0">
                <a:solidFill>
                  <a:schemeClr val="tx1"/>
                </a:solidFill>
              </a:rPr>
              <a:t> Mary. </a:t>
            </a:r>
            <a:r>
              <a:rPr lang="en-US" sz="2600" baseline="30000" dirty="0">
                <a:solidFill>
                  <a:schemeClr val="tx1"/>
                </a:solidFill>
              </a:rPr>
              <a:t>28 </a:t>
            </a:r>
            <a:r>
              <a:rPr lang="en-US" sz="2600" dirty="0">
                <a:solidFill>
                  <a:schemeClr val="tx1"/>
                </a:solidFill>
              </a:rPr>
              <a:t>And having come in, the angel said to her, “Rejoice, highly favored </a:t>
            </a:r>
            <a:r>
              <a:rPr lang="en-US" sz="2600" i="1" dirty="0">
                <a:solidFill>
                  <a:schemeClr val="tx1"/>
                </a:solidFill>
              </a:rPr>
              <a:t>one,</a:t>
            </a:r>
            <a:r>
              <a:rPr lang="en-US" sz="2600" dirty="0">
                <a:solidFill>
                  <a:schemeClr val="tx1"/>
                </a:solidFill>
              </a:rPr>
              <a:t> the Lord </a:t>
            </a:r>
            <a:r>
              <a:rPr lang="en-US" sz="2600" i="1" dirty="0">
                <a:solidFill>
                  <a:schemeClr val="tx1"/>
                </a:solidFill>
              </a:rPr>
              <a:t>is</a:t>
            </a:r>
            <a:r>
              <a:rPr lang="en-US" sz="2600" dirty="0">
                <a:solidFill>
                  <a:schemeClr val="tx1"/>
                </a:solidFill>
              </a:rPr>
              <a:t> with you; blessed </a:t>
            </a:r>
            <a:r>
              <a:rPr lang="en-US" sz="2600" i="1" dirty="0">
                <a:solidFill>
                  <a:schemeClr val="tx1"/>
                </a:solidFill>
              </a:rPr>
              <a:t>are</a:t>
            </a:r>
            <a:r>
              <a:rPr lang="en-US" sz="2600" dirty="0">
                <a:solidFill>
                  <a:schemeClr val="tx1"/>
                </a:solidFill>
              </a:rPr>
              <a:t> you among women</a:t>
            </a:r>
            <a:r>
              <a:rPr lang="en-US" sz="2600" dirty="0" smtClean="0">
                <a:solidFill>
                  <a:schemeClr val="tx1"/>
                </a:solidFill>
              </a:rPr>
              <a:t>!”</a:t>
            </a:r>
            <a:r>
              <a:rPr lang="en-US" sz="2600" baseline="30000" dirty="0" smtClean="0">
                <a:solidFill>
                  <a:schemeClr val="tx1"/>
                </a:solidFill>
              </a:rPr>
              <a:t>…</a:t>
            </a:r>
          </a:p>
          <a:p>
            <a:r>
              <a:rPr lang="en-US" sz="2600" baseline="30000" dirty="0">
                <a:solidFill>
                  <a:schemeClr val="tx1"/>
                </a:solidFill>
              </a:rPr>
              <a:t>30 </a:t>
            </a:r>
            <a:r>
              <a:rPr lang="en-US" sz="2600" dirty="0">
                <a:solidFill>
                  <a:schemeClr val="tx1"/>
                </a:solidFill>
              </a:rPr>
              <a:t>Then the angel said to her, “Do not be afraid, Mary, for you have found favor with God. </a:t>
            </a:r>
            <a:endParaRPr lang="en-US" sz="2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690</TotalTime>
  <Words>885</Words>
  <Application>Microsoft Office PowerPoint</Application>
  <PresentationFormat>On-screen Show (16:10)</PresentationFormat>
  <Paragraphs>87</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Franklin Gothic Book</vt:lpstr>
      <vt:lpstr>Perpetua</vt:lpstr>
      <vt:lpstr>Wingdings 2</vt:lpstr>
      <vt:lpstr>Equity</vt:lpstr>
      <vt:lpstr>Women, Not of This World</vt:lpstr>
      <vt:lpstr>Picture in your Mind the World’s Most Admired Women:</vt:lpstr>
      <vt:lpstr>The Bible Picture</vt:lpstr>
      <vt:lpstr>PowerPoint Presentation</vt:lpstr>
      <vt:lpstr>PowerPoint Presentation</vt:lpstr>
      <vt:lpstr>Proverbs 31:10-31</vt:lpstr>
      <vt:lpstr>PowerPoint Presentation</vt:lpstr>
      <vt:lpstr>PowerPoint Presentation</vt:lpstr>
      <vt:lpstr>New Testament</vt:lpstr>
      <vt:lpstr>PowerPoint Presentation</vt:lpstr>
      <vt:lpstr>PowerPoint Presentation</vt:lpstr>
      <vt:lpstr>PowerPoint Presentation</vt:lpstr>
      <vt:lpstr>Instructions in the Epistles</vt:lpstr>
      <vt:lpstr>PowerPoint Presentation</vt:lpstr>
      <vt:lpstr>1 Corinthians 14:33-35</vt:lpstr>
      <vt:lpstr>PowerPoint Presentation</vt:lpstr>
      <vt:lpstr>PowerPoint Presentation</vt:lpstr>
      <vt:lpstr>PowerPoint Presentation</vt:lpstr>
      <vt:lpstr>PowerPoint Presentation</vt:lpstr>
      <vt:lpstr>PowerPoint Presentation</vt:lpstr>
      <vt:lpstr>Three Possible Reactions:</vt:lpstr>
      <vt:lpstr>Three Possible Reactions: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Not of This World</dc:title>
  <dc:creator>Christina</dc:creator>
  <cp:lastModifiedBy>Esther Eubanks</cp:lastModifiedBy>
  <cp:revision>30</cp:revision>
  <dcterms:created xsi:type="dcterms:W3CDTF">2016-02-14T20:49:00Z</dcterms:created>
  <dcterms:modified xsi:type="dcterms:W3CDTF">2022-11-15T15:45:49Z</dcterms:modified>
</cp:coreProperties>
</file>