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78" r:id="rId2"/>
    <p:sldId id="379" r:id="rId3"/>
    <p:sldId id="380" r:id="rId4"/>
    <p:sldId id="381" r:id="rId5"/>
    <p:sldId id="392" r:id="rId6"/>
    <p:sldId id="382" r:id="rId7"/>
    <p:sldId id="383" r:id="rId8"/>
    <p:sldId id="387" r:id="rId9"/>
    <p:sldId id="388" r:id="rId10"/>
    <p:sldId id="385" r:id="rId11"/>
    <p:sldId id="386" r:id="rId12"/>
    <p:sldId id="384" r:id="rId13"/>
    <p:sldId id="389" r:id="rId14"/>
    <p:sldId id="390" r:id="rId15"/>
    <p:sldId id="399" r:id="rId16"/>
    <p:sldId id="395" r:id="rId17"/>
    <p:sldId id="393" r:id="rId18"/>
    <p:sldId id="394" r:id="rId19"/>
    <p:sldId id="397" r:id="rId20"/>
    <p:sldId id="398" r:id="rId21"/>
    <p:sldId id="402" r:id="rId22"/>
    <p:sldId id="401" r:id="rId23"/>
    <p:sldId id="400" r:id="rId24"/>
  </p:sldIdLst>
  <p:sldSz cx="9144000" cy="5715000" type="screen16x1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14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00"/>
    <a:srgbClr val="0000FF"/>
    <a:srgbClr val="0066FF"/>
    <a:srgbClr val="000066"/>
    <a:srgbClr val="0000CC"/>
    <a:srgbClr val="FF0000"/>
    <a:srgbClr val="00FF00"/>
    <a:srgbClr val="C0C0C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72672" autoAdjust="0"/>
  </p:normalViewPr>
  <p:slideViewPr>
    <p:cSldViewPr>
      <p:cViewPr varScale="1">
        <p:scale>
          <a:sx n="83" d="100"/>
          <a:sy n="83" d="100"/>
        </p:scale>
        <p:origin x="632" y="44"/>
      </p:cViewPr>
      <p:guideLst>
        <p:guide orient="horz" pos="720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03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8722183-28E7-4A62-A956-B5CF2CB3B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5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23900"/>
            <a:ext cx="5775325" cy="3609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73588"/>
            <a:ext cx="5365750" cy="433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7175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47175"/>
            <a:ext cx="3168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F3677BD1-F61E-4A8A-93FD-955EDF7EC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7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F3677BD1-F61E-4A8A-93FD-955EDF7EC03F}" type="slidenum">
              <a:rPr lang="en-US" smtClean="0"/>
              <a:pPr algn="l" rtl="0"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4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1400" i="1" dirty="0" smtClean="0"/>
              <a:t>La palabra:</a:t>
            </a:r>
            <a:r>
              <a:rPr lang="en-US" sz="1400" i="1" baseline="0" dirty="0" smtClean="0"/>
              <a:t> </a:t>
            </a:r>
            <a:r>
              <a:rPr lang="en-US" sz="1400" i="1" dirty="0" smtClean="0"/>
              <a:t>Reprender</a:t>
            </a:r>
            <a:r>
              <a:rPr lang="en-US" sz="1400" dirty="0" smtClean="0"/>
              <a:t>o</a:t>
            </a:r>
            <a:r>
              <a:rPr lang="en-US" sz="1400" i="1" strike="sngStrike" baseline="0" dirty="0" smtClean="0"/>
              <a:t>condenar</a:t>
            </a:r>
            <a:r>
              <a:rPr lang="en-US" sz="1400" dirty="0" smtClean="0"/>
              <a:t>("decir una falta")</a:t>
            </a:r>
          </a:p>
          <a:p>
            <a:pPr algn="l" rtl="0"/>
            <a:r>
              <a:rPr lang="en-US" sz="1400" dirty="0" smtClean="0"/>
              <a:t>Lo contrario de tener compañerismo (11)</a:t>
            </a:r>
          </a:p>
          <a:p>
            <a:pPr algn="l" rtl="0"/>
            <a:r>
              <a:rPr lang="en-US" sz="1400" dirty="0" smtClean="0"/>
              <a:t>Logrado al hacer manifiesto [visible] (13)…</a:t>
            </a:r>
          </a:p>
          <a:p>
            <a:pPr algn="l" rtl="0"/>
            <a:r>
              <a:rPr lang="en-US" sz="1400" dirty="0" smtClean="0"/>
              <a:t>…Por</a:t>
            </a:r>
            <a:r>
              <a:rPr lang="en-US" sz="1400" dirty="0" smtClean="0">
                <a:solidFill>
                  <a:srgbClr val="FFFF00"/>
                </a:solidFill>
              </a:rPr>
              <a:t>Luz</a:t>
            </a:r>
            <a:r>
              <a:rPr lang="en-US" sz="1400" dirty="0" smtClean="0"/>
              <a:t>(13)d</a:t>
            </a:r>
          </a:p>
          <a:p>
            <a:pPr algn="l" rtl="0"/>
            <a:endParaRPr lang="en-US" sz="1400" dirty="0" smtClean="0"/>
          </a:p>
          <a:p>
            <a:pPr algn="l" rtl="0"/>
            <a:r>
              <a:rPr lang="en-US" sz="1400" dirty="0" smtClean="0"/>
              <a:t>Pero</a:t>
            </a:r>
            <a:r>
              <a:rPr lang="en-US" sz="1400" baseline="0" dirty="0" smtClean="0"/>
              <a:t>¿Qué significa 'exponer' las obras de las tinieblas? (Demostraciones públicas, acción política, leyes nacionales, editoriales... nótese que Pablo no hizo ninguna de estas cosas...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F3677BD1-F61E-4A8A-93FD-955EDF7EC03F}" type="slidenum">
              <a:rPr lang="en-US" smtClean="0"/>
              <a:pPr algn="l" rtl="0"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518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Tenga en cuenta las razones</a:t>
            </a:r>
            <a:r>
              <a:rPr lang="en-US" baseline="0" dirty="0" smtClean="0"/>
              <a:t>no lo son: como una guía práctica para el éxito en la vida, para la salud mental y social, para salvar a nuestra nación, para el bien social de la humanidad.</a:t>
            </a:r>
          </a:p>
          <a:p>
            <a:pPr algn="l" rtl="0"/>
            <a:endParaRPr lang="en-US" baseline="0" dirty="0" smtClean="0"/>
          </a:p>
          <a:p>
            <a:pPr algn="l" rtl="0"/>
            <a:r>
              <a:rPr lang="en-US" baseline="0" dirty="0" smtClean="0"/>
              <a:t>Comienzan y terminan con Dios y Cristo: Imitadores de Dios, Como Cristo también… y finalmente… Despertar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F3677BD1-F61E-4A8A-93FD-955EDF7EC03F}" type="slidenum">
              <a:rPr lang="en-US" smtClean="0"/>
              <a:pPr algn="l" rtl="0"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29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F3677BD1-F61E-4A8A-93FD-955EDF7EC03F}" type="slidenum">
              <a:rPr lang="en-US" smtClean="0"/>
              <a:pPr algn="l" rtl="0"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09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F3677BD1-F61E-4A8A-93FD-955EDF7EC03F}" type="slidenum">
              <a:rPr lang="en-US" smtClean="0"/>
              <a:pPr algn="l" rtl="0"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76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F3677BD1-F61E-4A8A-93FD-955EDF7EC03F}" type="slidenum">
              <a:rPr lang="en-US" smtClean="0"/>
              <a:pPr algn="l" rtl="0"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7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Referencia</a:t>
            </a:r>
            <a:r>
              <a:rPr lang="en-US" baseline="0" dirty="0" smtClean="0"/>
              <a:t>en II Pedro viene justo después de la referencia a la transfiguración (</a:t>
            </a:r>
            <a:r>
              <a:rPr lang="en-US" baseline="0" dirty="0" err="1" smtClean="0"/>
              <a:t>v.v.</a:t>
            </a:r>
            <a:r>
              <a:rPr lang="en-US" baseline="0" dirty="0" smtClean="0"/>
              <a:t>16-18)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F3677BD1-F61E-4A8A-93FD-955EDF7EC03F}" type="slidenum">
              <a:rPr lang="en-US" smtClean="0"/>
              <a:pPr algn="l" rtl="0"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11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1600" dirty="0" smtClean="0"/>
              <a:t>Introducción:</a:t>
            </a:r>
            <a:r>
              <a:rPr lang="en-US" sz="1600" baseline="0" dirty="0" smtClean="0"/>
              <a:t>Pablo fue cegado por una gran luz en el camino a Damasco: “Una luz del cielo, más brillante que el sol…” (Hechos 26:18)</a:t>
            </a:r>
          </a:p>
          <a:p>
            <a:pPr algn="l" rtl="0"/>
            <a:endParaRPr lang="en-US" sz="1600" baseline="0" dirty="0" smtClean="0"/>
          </a:p>
          <a:p>
            <a:pPr algn="l" rtl="0"/>
            <a:r>
              <a:rPr lang="en-US" sz="1600" baseline="0" dirty="0" smtClean="0"/>
              <a:t>Rom 13,13 (siguiente versículo): “Andemos como de día, como de día, no en lascivia…”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F3677BD1-F61E-4A8A-93FD-955EDF7EC03F}" type="slidenum">
              <a:rPr lang="en-US" smtClean="0"/>
              <a:pPr algn="l" rtl="0"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2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F3677BD1-F61E-4A8A-93FD-955EDF7EC03F}" type="slidenum">
              <a:rPr lang="en-US" smtClean="0"/>
              <a:pPr algn="l" rtl="0"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10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F3677BD1-F61E-4A8A-93FD-955EDF7EC03F}" type="slidenum">
              <a:rPr lang="en-US" smtClean="0"/>
              <a:pPr algn="l" rtl="0"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04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Nota</a:t>
            </a:r>
            <a:r>
              <a:rPr lang="en-US" dirty="0" err="1" smtClean="0"/>
              <a:t>filiación</a:t>
            </a:r>
            <a:r>
              <a:rPr lang="en-US" baseline="0" dirty="0" smtClean="0"/>
              <a:t>a lo largo de</a:t>
            </a:r>
          </a:p>
          <a:p>
            <a:pPr algn="l" rtl="0"/>
            <a:endParaRPr lang="en-US" baseline="0" dirty="0" smtClean="0"/>
          </a:p>
          <a:p>
            <a:pPr algn="l" rtl="0"/>
            <a:r>
              <a:rPr lang="en-US" baseline="0" dirty="0" smtClean="0"/>
              <a:t>“Hijos amados” (1)</a:t>
            </a:r>
          </a:p>
          <a:p>
            <a:pPr algn="l" rtl="0"/>
            <a:r>
              <a:rPr lang="en-US" baseline="0" dirty="0" smtClean="0"/>
              <a:t>“Hijos de la Luz” (8)</a:t>
            </a:r>
          </a:p>
          <a:p>
            <a:pPr algn="l" rtl="0"/>
            <a:r>
              <a:rPr lang="en-US" baseline="0" dirty="0" smtClean="0"/>
              <a:t>“Hijos de la desobediencia” (6)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F3677BD1-F61E-4A8A-93FD-955EDF7EC03F}" type="slidenum">
              <a:rPr lang="en-US" smtClean="0"/>
              <a:pPr algn="l" rtl="0"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73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Otros pecados abordados</a:t>
            </a:r>
            <a:r>
              <a:rPr lang="en-US" baseline="0" dirty="0" smtClean="0"/>
              <a:t>: (antes) ira, robar, mentir, quejarse; (después) de perder el tiempo,</a:t>
            </a:r>
            <a:r>
              <a:rPr lang="en-US" baseline="0" dirty="0" err="1" smtClean="0"/>
              <a:t>embriaguez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F3677BD1-F61E-4A8A-93FD-955EDF7EC03F}" type="slidenum">
              <a:rPr lang="en-US" smtClean="0"/>
              <a:pPr algn="l" rtl="0"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42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22C54-73A3-46A9-9681-4B2392B7E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AC15-BA32-4120-B239-1BCD0E786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016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016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78603-6850-46E9-AFC8-79F4A98EA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3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500"/>
            <a:ext cx="7772400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318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389DF-B1F5-4991-89B8-72C57CDB7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8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E66E8-EC9A-4C81-A4F1-A7D9E5A27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6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73BF-ED1D-4F21-8D62-A72031FF0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7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C1C0B-9345-4355-826E-E62B859D5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D5E7F-5B88-49A2-B514-B1E99E37D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5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B770-531F-49C4-83F7-842E0B8C6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5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E8664-7A74-4C3A-8C93-8E2EDCADB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087F-6DDF-4D0E-8711-10D544066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8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98500"/>
            <a:ext cx="86106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5461000"/>
            <a:ext cx="4572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58B422F-BE06-4BB0-9173-E47491106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775355"/>
            <a:ext cx="9144000" cy="1225021"/>
          </a:xfrm>
        </p:spPr>
        <p:txBody>
          <a:bodyPr/>
          <a:lstStyle/>
          <a:p>
            <a:pPr rtl="0"/>
            <a:r>
              <a:rPr lang="en-US" sz="6600" dirty="0" smtClean="0"/>
              <a:t>La luz y las </a:t>
            </a:r>
            <a:r>
              <a:rPr lang="en-US" sz="6600" dirty="0" err="1" smtClean="0"/>
              <a:t>tinieblas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313680"/>
            <a:ext cx="6400800" cy="393700"/>
          </a:xfrm>
        </p:spPr>
        <p:txBody>
          <a:bodyPr>
            <a:noAutofit/>
          </a:bodyPr>
          <a:lstStyle/>
          <a:p>
            <a:pPr rtl="0"/>
            <a:r>
              <a:rPr lang="en-US" sz="1800" dirty="0" smtClean="0"/>
              <a:t>Embry Hills – octubre de 2016</a:t>
            </a:r>
            <a:endParaRPr lang="en-US" sz="1800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3B408B-7A52-439F-A942-49859F450FFC}" type="slidenum">
              <a:rPr lang="en-US" smtClean="0"/>
              <a:pPr algn="l" rtl="0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265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Pedro: </a:t>
            </a:r>
            <a:r>
              <a:rPr lang="en-US" dirty="0"/>
              <a:t>luz y </a:t>
            </a:r>
            <a:r>
              <a:rPr lang="en-US" dirty="0" err="1" smtClean="0"/>
              <a:t>tinieblas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49300"/>
            <a:ext cx="8839200" cy="48514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b="0" dirty="0"/>
              <a:t>Pero ustedes son linaje escogido, real sacerdocio, nación santa, pueblo adquirido para posesión de Dios, a fin de que anuncien las virtudes de Aquel que los llamó de las </a:t>
            </a:r>
            <a:r>
              <a:rPr lang="es-ES" dirty="0">
                <a:solidFill>
                  <a:srgbClr val="FFFF00"/>
                </a:solidFill>
              </a:rPr>
              <a:t>tinieblas </a:t>
            </a:r>
            <a:r>
              <a:rPr lang="es-ES" b="0" dirty="0"/>
              <a:t>a Su </a:t>
            </a:r>
            <a:r>
              <a:rPr lang="es-ES" dirty="0">
                <a:solidFill>
                  <a:srgbClr val="FFFF00"/>
                </a:solidFill>
              </a:rPr>
              <a:t>luz</a:t>
            </a:r>
            <a:r>
              <a:rPr lang="es-ES" b="0" dirty="0"/>
              <a:t> admirable. </a:t>
            </a:r>
            <a:r>
              <a:rPr lang="en-US" b="0" dirty="0" smtClean="0"/>
              <a:t>(1 Pedro 2:9)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b="0" dirty="0"/>
              <a:t>Y así tenemos la palabra profética más segura, a la cual ustedes hacen bien en prestar atención como a una </a:t>
            </a:r>
            <a:r>
              <a:rPr lang="es-ES" dirty="0">
                <a:solidFill>
                  <a:srgbClr val="FFFF00"/>
                </a:solidFill>
              </a:rPr>
              <a:t>lámpara que brilla </a:t>
            </a:r>
            <a:r>
              <a:rPr lang="es-ES" b="0" dirty="0"/>
              <a:t>en el lugar </a:t>
            </a:r>
            <a:r>
              <a:rPr lang="es-ES" dirty="0">
                <a:solidFill>
                  <a:srgbClr val="FFFF00"/>
                </a:solidFill>
              </a:rPr>
              <a:t>oscuro</a:t>
            </a:r>
            <a:r>
              <a:rPr lang="es-ES" b="0" dirty="0"/>
              <a:t>, hasta que </a:t>
            </a:r>
            <a:r>
              <a:rPr lang="es-ES" dirty="0">
                <a:solidFill>
                  <a:srgbClr val="66FFFF"/>
                </a:solidFill>
              </a:rPr>
              <a:t>el día despunte</a:t>
            </a:r>
            <a:r>
              <a:rPr lang="es-ES" b="0" dirty="0"/>
              <a:t> y el </a:t>
            </a:r>
            <a:r>
              <a:rPr lang="es-ES" dirty="0">
                <a:solidFill>
                  <a:srgbClr val="66FFFF"/>
                </a:solidFill>
              </a:rPr>
              <a:t>lucero de la mañana aparezca </a:t>
            </a:r>
            <a:r>
              <a:rPr lang="es-ES" b="0" dirty="0"/>
              <a:t>en sus corazones. 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(II Pedro 1:19)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2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 smtClean="0"/>
              <a:t>Epístolas de Juan: </a:t>
            </a:r>
            <a:r>
              <a:rPr lang="en-US" dirty="0"/>
              <a:t>luz y </a:t>
            </a:r>
            <a:r>
              <a:rPr lang="en-US" dirty="0" err="1"/>
              <a:t>tinieblas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0100"/>
            <a:ext cx="8229600" cy="4470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b="0" dirty="0"/>
              <a:t>Por otra parte, les escribo un mandamiento nuevo, el cual es </a:t>
            </a:r>
            <a:r>
              <a:rPr lang="es-ES" dirty="0">
                <a:solidFill>
                  <a:srgbClr val="66FFFF"/>
                </a:solidFill>
              </a:rPr>
              <a:t>verdadero </a:t>
            </a:r>
            <a:r>
              <a:rPr lang="es-ES" b="0" dirty="0"/>
              <a:t>en Él y en ustedes, porque las </a:t>
            </a:r>
            <a:r>
              <a:rPr lang="es-ES" dirty="0">
                <a:solidFill>
                  <a:srgbClr val="FFFF00"/>
                </a:solidFill>
              </a:rPr>
              <a:t>tinieblas</a:t>
            </a:r>
            <a:r>
              <a:rPr lang="es-ES" b="0" dirty="0"/>
              <a:t> </a:t>
            </a:r>
            <a:r>
              <a:rPr lang="es-ES" dirty="0">
                <a:solidFill>
                  <a:srgbClr val="66FFFF"/>
                </a:solidFill>
              </a:rPr>
              <a:t>van pasando</a:t>
            </a:r>
            <a:r>
              <a:rPr lang="es-ES" b="0" dirty="0"/>
              <a:t>, y </a:t>
            </a:r>
            <a:r>
              <a:rPr lang="es-ES" dirty="0">
                <a:solidFill>
                  <a:srgbClr val="FFFF00"/>
                </a:solidFill>
              </a:rPr>
              <a:t>la Luz </a:t>
            </a:r>
            <a:r>
              <a:rPr lang="es-ES" dirty="0">
                <a:solidFill>
                  <a:srgbClr val="66FFFF"/>
                </a:solidFill>
              </a:rPr>
              <a:t>verdadera</a:t>
            </a:r>
            <a:r>
              <a:rPr lang="es-ES" b="0" dirty="0"/>
              <a:t> ya está </a:t>
            </a:r>
            <a:r>
              <a:rPr lang="es-ES" dirty="0">
                <a:solidFill>
                  <a:srgbClr val="66FFFF"/>
                </a:solidFill>
              </a:rPr>
              <a:t>alumbrando</a:t>
            </a:r>
            <a:r>
              <a:rPr lang="es-ES" b="0" dirty="0"/>
              <a:t>.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(I </a:t>
            </a:r>
            <a:r>
              <a:rPr lang="en-US" b="0" dirty="0" err="1" smtClean="0"/>
              <a:t>Jn</a:t>
            </a:r>
            <a:r>
              <a:rPr lang="en-US" b="0" dirty="0" smtClean="0"/>
              <a:t> 2:8)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b="0" dirty="0"/>
              <a:t>El que dice que está en la </a:t>
            </a:r>
            <a:r>
              <a:rPr lang="es-ES" dirty="0">
                <a:solidFill>
                  <a:srgbClr val="FFFF00"/>
                </a:solidFill>
              </a:rPr>
              <a:t>Luz </a:t>
            </a:r>
            <a:r>
              <a:rPr lang="es-ES" b="0" dirty="0"/>
              <a:t>y aborrece a su hermano, está aún en </a:t>
            </a:r>
            <a:r>
              <a:rPr lang="es-ES" dirty="0">
                <a:solidFill>
                  <a:srgbClr val="FFFF00"/>
                </a:solidFill>
              </a:rPr>
              <a:t>tinieblas</a:t>
            </a:r>
            <a:r>
              <a:rPr lang="es-ES" b="0" dirty="0"/>
              <a:t>.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/>
              <a:t>(I </a:t>
            </a:r>
            <a:r>
              <a:rPr lang="en-US" b="0" dirty="0" err="1"/>
              <a:t>Jn</a:t>
            </a:r>
            <a:r>
              <a:rPr lang="en-US" b="0" dirty="0"/>
              <a:t> 2:9</a:t>
            </a:r>
            <a:r>
              <a:rPr lang="en-US" b="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8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Pablo: </a:t>
            </a:r>
            <a:r>
              <a:rPr lang="en-US" dirty="0"/>
              <a:t>luz y </a:t>
            </a:r>
            <a:r>
              <a:rPr lang="en-US" dirty="0" err="1"/>
              <a:t>tinieblas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0100"/>
            <a:ext cx="9067800" cy="4953000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b="0" dirty="0" smtClean="0"/>
              <a:t>Jesús: “Te </a:t>
            </a:r>
            <a:r>
              <a:rPr lang="es-ES" b="0" dirty="0"/>
              <a:t>rescataré del pueblo judío y de los gentiles, a los cuales Yo te envío, </a:t>
            </a:r>
            <a:r>
              <a:rPr lang="es-ES" b="0" dirty="0" smtClean="0"/>
              <a:t>18</a:t>
            </a:r>
            <a:r>
              <a:rPr lang="es-ES" b="0" dirty="0"/>
              <a:t>  para que les </a:t>
            </a:r>
            <a:r>
              <a:rPr lang="es-ES" dirty="0">
                <a:solidFill>
                  <a:srgbClr val="FFFF00"/>
                </a:solidFill>
              </a:rPr>
              <a:t>abras sus ojos </a:t>
            </a:r>
            <a:r>
              <a:rPr lang="es-ES" b="0" dirty="0"/>
              <a:t>a fin de que se conviertan de las </a:t>
            </a:r>
            <a:r>
              <a:rPr lang="es-ES" dirty="0">
                <a:solidFill>
                  <a:srgbClr val="FFFF00"/>
                </a:solidFill>
              </a:rPr>
              <a:t>tinieblas a la luz</a:t>
            </a:r>
            <a:r>
              <a:rPr lang="es-ES" b="0" dirty="0"/>
              <a:t>, y del </a:t>
            </a:r>
            <a:r>
              <a:rPr lang="es-ES" dirty="0">
                <a:solidFill>
                  <a:srgbClr val="66FFFF"/>
                </a:solidFill>
              </a:rPr>
              <a:t>dominio de Satanás a Dios</a:t>
            </a:r>
            <a:r>
              <a:rPr lang="es-ES" b="0" dirty="0"/>
              <a:t>, para que reciban, por la fe en Mí, el perdón de pecados y herencia entre los que han sido </a:t>
            </a:r>
            <a:r>
              <a:rPr lang="es-ES" dirty="0">
                <a:solidFill>
                  <a:srgbClr val="66FFFF"/>
                </a:solidFill>
              </a:rPr>
              <a:t>santificados</a:t>
            </a:r>
            <a:r>
              <a:rPr lang="es-ES" b="0" dirty="0"/>
              <a:t>”. </a:t>
            </a:r>
            <a:r>
              <a:rPr lang="en-US" b="0" dirty="0" smtClean="0"/>
              <a:t>(Hch 26:18)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b="0" dirty="0" smtClean="0"/>
              <a:t>La </a:t>
            </a:r>
            <a:r>
              <a:rPr lang="es-ES" dirty="0" smtClean="0">
                <a:solidFill>
                  <a:srgbClr val="FFFF00"/>
                </a:solidFill>
              </a:rPr>
              <a:t>noche </a:t>
            </a:r>
            <a:r>
              <a:rPr lang="es-ES" b="0" dirty="0" smtClean="0"/>
              <a:t>está muy avanzada, y el </a:t>
            </a:r>
            <a:r>
              <a:rPr lang="es-ES" dirty="0" smtClean="0">
                <a:solidFill>
                  <a:srgbClr val="FFFF00"/>
                </a:solidFill>
              </a:rPr>
              <a:t>día</a:t>
            </a:r>
            <a:r>
              <a:rPr lang="es-ES" b="0" dirty="0" smtClean="0"/>
              <a:t> está cerca. Por tanto, desechemos las </a:t>
            </a:r>
            <a:r>
              <a:rPr lang="es-ES" dirty="0" smtClean="0">
                <a:solidFill>
                  <a:srgbClr val="66FFFF"/>
                </a:solidFill>
              </a:rPr>
              <a:t>obras</a:t>
            </a:r>
            <a:r>
              <a:rPr lang="es-ES" b="0" dirty="0" smtClean="0"/>
              <a:t> de las tinieblas y vistámonos con las armas de la </a:t>
            </a:r>
            <a:r>
              <a:rPr lang="es-ES" dirty="0" smtClean="0">
                <a:solidFill>
                  <a:srgbClr val="FFFF00"/>
                </a:solidFill>
              </a:rPr>
              <a:t>luz</a:t>
            </a:r>
            <a:r>
              <a:rPr lang="es-ES" b="0" dirty="0" smtClean="0"/>
              <a:t>. </a:t>
            </a:r>
            <a:r>
              <a:rPr lang="en-US" b="0" dirty="0" smtClean="0"/>
              <a:t>(</a:t>
            </a:r>
            <a:r>
              <a:rPr lang="en-US" b="0" dirty="0" err="1" smtClean="0"/>
              <a:t>Romanos</a:t>
            </a:r>
            <a:r>
              <a:rPr lang="en-US" b="0" dirty="0" smtClean="0"/>
              <a:t> 13:12)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b="0" dirty="0" smtClean="0"/>
              <a:t>Pues </a:t>
            </a:r>
            <a:r>
              <a:rPr lang="es-ES" b="0" dirty="0"/>
              <a:t>Dios, que dijo: «</a:t>
            </a:r>
            <a:r>
              <a:rPr lang="es-ES" dirty="0">
                <a:solidFill>
                  <a:srgbClr val="FFFF00"/>
                </a:solidFill>
              </a:rPr>
              <a:t>De las tinieblas resplandecerá la luz</a:t>
            </a:r>
            <a:r>
              <a:rPr lang="es-ES" b="0" dirty="0"/>
              <a:t>», es el que ha resplandecido en nuestros corazones, para </a:t>
            </a:r>
            <a:r>
              <a:rPr lang="es-ES" dirty="0">
                <a:solidFill>
                  <a:srgbClr val="FFFF00"/>
                </a:solidFill>
              </a:rPr>
              <a:t>iluminación</a:t>
            </a:r>
            <a:r>
              <a:rPr lang="es-ES" b="0" dirty="0"/>
              <a:t> del </a:t>
            </a:r>
            <a:r>
              <a:rPr lang="es-ES" dirty="0">
                <a:solidFill>
                  <a:srgbClr val="66FFFF"/>
                </a:solidFill>
              </a:rPr>
              <a:t>conocimiento</a:t>
            </a:r>
            <a:r>
              <a:rPr lang="es-ES" b="0" dirty="0"/>
              <a:t> de la </a:t>
            </a:r>
            <a:r>
              <a:rPr lang="es-ES" dirty="0">
                <a:solidFill>
                  <a:srgbClr val="66FFFF"/>
                </a:solidFill>
              </a:rPr>
              <a:t>gloria</a:t>
            </a:r>
            <a:r>
              <a:rPr lang="es-ES" b="0" dirty="0"/>
              <a:t> de Dios en el rostro de Cristo. </a:t>
            </a:r>
            <a:r>
              <a:rPr lang="en-US" b="0" dirty="0" smtClean="0"/>
              <a:t>(II Co 4:6)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b="0" dirty="0"/>
              <a:t>No estén </a:t>
            </a:r>
            <a:r>
              <a:rPr lang="es-ES" dirty="0">
                <a:solidFill>
                  <a:srgbClr val="66FFFF"/>
                </a:solidFill>
              </a:rPr>
              <a:t>unidos en yugo desigual </a:t>
            </a:r>
            <a:r>
              <a:rPr lang="es-ES" b="0" dirty="0"/>
              <a:t>con los incrédulos, pues ¿qué </a:t>
            </a:r>
            <a:r>
              <a:rPr lang="es-ES" dirty="0">
                <a:solidFill>
                  <a:srgbClr val="66FFFF"/>
                </a:solidFill>
              </a:rPr>
              <a:t>asociación </a:t>
            </a:r>
            <a:r>
              <a:rPr lang="es-ES" b="0" dirty="0"/>
              <a:t>tienen </a:t>
            </a:r>
            <a:r>
              <a:rPr lang="es-ES" dirty="0">
                <a:solidFill>
                  <a:srgbClr val="66FFFF"/>
                </a:solidFill>
              </a:rPr>
              <a:t>la justicia y la iniquidad</a:t>
            </a:r>
            <a:r>
              <a:rPr lang="es-ES" b="0" dirty="0"/>
              <a:t>? ¿O qué </a:t>
            </a:r>
            <a:r>
              <a:rPr lang="es-ES" dirty="0">
                <a:solidFill>
                  <a:srgbClr val="66FFFF"/>
                </a:solidFill>
              </a:rPr>
              <a:t>comunión</a:t>
            </a:r>
            <a:r>
              <a:rPr lang="es-ES" b="0" dirty="0"/>
              <a:t> la </a:t>
            </a:r>
            <a:r>
              <a:rPr lang="es-ES" dirty="0">
                <a:solidFill>
                  <a:srgbClr val="FFFF00"/>
                </a:solidFill>
              </a:rPr>
              <a:t>luz</a:t>
            </a:r>
            <a:r>
              <a:rPr lang="es-ES" b="0" dirty="0"/>
              <a:t> con las </a:t>
            </a:r>
            <a:r>
              <a:rPr lang="es-ES" dirty="0">
                <a:solidFill>
                  <a:srgbClr val="FFFF00"/>
                </a:solidFill>
              </a:rPr>
              <a:t>tinieblas</a:t>
            </a:r>
            <a:r>
              <a:rPr lang="es-ES" b="0" dirty="0"/>
              <a:t>? </a:t>
            </a:r>
            <a:r>
              <a:rPr lang="en-US" b="0" dirty="0" smtClean="0"/>
              <a:t>(II Co 6:14)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b="0" dirty="0" smtClean="0"/>
              <a:t>Porque </a:t>
            </a:r>
            <a:r>
              <a:rPr lang="es-ES" b="0" dirty="0"/>
              <a:t>todos ustedes son hijos de la </a:t>
            </a:r>
            <a:r>
              <a:rPr lang="es-ES" dirty="0">
                <a:solidFill>
                  <a:srgbClr val="FFFF00"/>
                </a:solidFill>
              </a:rPr>
              <a:t>luz </a:t>
            </a:r>
            <a:r>
              <a:rPr lang="es-ES" b="0" dirty="0"/>
              <a:t>e hijos del </a:t>
            </a:r>
            <a:r>
              <a:rPr lang="es-ES" dirty="0">
                <a:solidFill>
                  <a:srgbClr val="FFFF00"/>
                </a:solidFill>
              </a:rPr>
              <a:t>día. </a:t>
            </a:r>
            <a:r>
              <a:rPr lang="es-ES" b="0" dirty="0"/>
              <a:t>No somos de la </a:t>
            </a:r>
            <a:r>
              <a:rPr lang="es-ES" dirty="0">
                <a:solidFill>
                  <a:srgbClr val="FFFF00"/>
                </a:solidFill>
              </a:rPr>
              <a:t>noche</a:t>
            </a:r>
            <a:r>
              <a:rPr lang="es-ES" b="0" dirty="0"/>
              <a:t> ni de las </a:t>
            </a:r>
            <a:r>
              <a:rPr lang="es-ES" dirty="0" smtClean="0">
                <a:solidFill>
                  <a:srgbClr val="FFFF00"/>
                </a:solidFill>
              </a:rPr>
              <a:t>tinieblas. </a:t>
            </a:r>
            <a:r>
              <a:rPr lang="es-ES" b="0" dirty="0" smtClean="0"/>
              <a:t>Por </a:t>
            </a:r>
            <a:r>
              <a:rPr lang="es-ES" b="0" dirty="0"/>
              <a:t>tanto, no </a:t>
            </a:r>
            <a:r>
              <a:rPr lang="es-ES" dirty="0">
                <a:solidFill>
                  <a:srgbClr val="66FFFF"/>
                </a:solidFill>
              </a:rPr>
              <a:t>durmamos</a:t>
            </a:r>
            <a:r>
              <a:rPr lang="es-ES" b="0" dirty="0"/>
              <a:t> como los demás</a:t>
            </a:r>
            <a:r>
              <a:rPr lang="en-US" b="0" dirty="0" smtClean="0"/>
              <a:t>… (I </a:t>
            </a:r>
            <a:r>
              <a:rPr lang="en-US" b="0" dirty="0" err="1" smtClean="0"/>
              <a:t>Tes</a:t>
            </a:r>
            <a:r>
              <a:rPr lang="en-US" b="0" dirty="0" smtClean="0"/>
              <a:t> 5:5)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1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luz y las </a:t>
            </a:r>
            <a:r>
              <a:rPr lang="en-US" dirty="0" err="1"/>
              <a:t>tinieblas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smtClean="0"/>
              <a:t>Efesios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00100"/>
            <a:ext cx="8839200" cy="4914900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b="0" dirty="0"/>
              <a:t>Esto digo, pues, y afirmo juntamente con el Señor: que ustedes ya no anden así como andan también los gentiles, en la </a:t>
            </a:r>
            <a:r>
              <a:rPr lang="es-ES" dirty="0">
                <a:solidFill>
                  <a:srgbClr val="66FFFF"/>
                </a:solidFill>
              </a:rPr>
              <a:t>vanidad</a:t>
            </a:r>
            <a:r>
              <a:rPr lang="es-ES" b="0" dirty="0"/>
              <a:t> de su mente. </a:t>
            </a:r>
            <a:r>
              <a:rPr lang="es-ES" b="0" dirty="0" smtClean="0"/>
              <a:t>18</a:t>
            </a:r>
            <a:r>
              <a:rPr lang="es-ES" b="0" dirty="0"/>
              <a:t>  Ellos tienen </a:t>
            </a:r>
            <a:r>
              <a:rPr lang="es-ES" dirty="0">
                <a:solidFill>
                  <a:srgbClr val="FFFF00"/>
                </a:solidFill>
              </a:rPr>
              <a:t>entenebrecido</a:t>
            </a:r>
            <a:r>
              <a:rPr lang="es-ES" b="0" dirty="0"/>
              <a:t> su entendimiento, están excluidos de la vida de Dios por causa de la </a:t>
            </a:r>
            <a:r>
              <a:rPr lang="es-ES" dirty="0">
                <a:solidFill>
                  <a:srgbClr val="66FFFF"/>
                </a:solidFill>
              </a:rPr>
              <a:t>ignorancia </a:t>
            </a:r>
            <a:r>
              <a:rPr lang="es-ES" b="0" dirty="0"/>
              <a:t>que hay en ellos, por la dureza de su corazón. </a:t>
            </a:r>
            <a:r>
              <a:rPr lang="es-ES" b="0" dirty="0" smtClean="0"/>
              <a:t>19</a:t>
            </a:r>
            <a:r>
              <a:rPr lang="es-ES" b="0" dirty="0"/>
              <a:t>  Habiendo llegado a ser </a:t>
            </a:r>
            <a:r>
              <a:rPr lang="es-ES" dirty="0">
                <a:solidFill>
                  <a:srgbClr val="66FFFF"/>
                </a:solidFill>
              </a:rPr>
              <a:t>insensibles</a:t>
            </a:r>
            <a:r>
              <a:rPr lang="es-ES" b="0" dirty="0"/>
              <a:t>, se entregaron a la sensualidad para cometer con avidez toda clase de</a:t>
            </a:r>
            <a:r>
              <a:rPr lang="es-ES" dirty="0">
                <a:solidFill>
                  <a:srgbClr val="66FFFF"/>
                </a:solidFill>
              </a:rPr>
              <a:t> impurezas</a:t>
            </a:r>
            <a:r>
              <a:rPr lang="es-ES" b="0" dirty="0"/>
              <a:t>. </a:t>
            </a:r>
            <a:r>
              <a:rPr lang="en-US" b="0" dirty="0" smtClean="0"/>
              <a:t>(</a:t>
            </a:r>
            <a:r>
              <a:rPr lang="en-US" b="0" dirty="0" err="1" smtClean="0"/>
              <a:t>Ef</a:t>
            </a:r>
            <a:r>
              <a:rPr lang="en-US" b="0" dirty="0" smtClean="0"/>
              <a:t> 4:17-19)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b="0" dirty="0"/>
              <a:t>Porque nuestra lucha no es contra sangre y carne, sino contra principados, contra potestades, contra los poderes de este mundo de </a:t>
            </a:r>
            <a:r>
              <a:rPr lang="es-ES" dirty="0">
                <a:solidFill>
                  <a:srgbClr val="FFFF00"/>
                </a:solidFill>
              </a:rPr>
              <a:t>tinieblas, </a:t>
            </a:r>
            <a:r>
              <a:rPr lang="es-ES" b="0" dirty="0"/>
              <a:t>contra las fuerzas espirituales de </a:t>
            </a:r>
            <a:r>
              <a:rPr lang="es-ES" dirty="0">
                <a:solidFill>
                  <a:srgbClr val="66FFFF"/>
                </a:solidFill>
              </a:rPr>
              <a:t>maldad</a:t>
            </a:r>
            <a:r>
              <a:rPr lang="es-ES" b="0" dirty="0"/>
              <a:t> en las regiones celestes. </a:t>
            </a:r>
            <a:r>
              <a:rPr lang="en-US" b="0" dirty="0" smtClean="0"/>
              <a:t>(</a:t>
            </a:r>
            <a:r>
              <a:rPr lang="en-US" b="0" dirty="0" err="1" smtClean="0"/>
              <a:t>Ef</a:t>
            </a:r>
            <a:r>
              <a:rPr lang="en-US" b="0" dirty="0" smtClean="0"/>
              <a:t> 6:12)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8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/>
              <a:t>La luz y las </a:t>
            </a:r>
            <a:r>
              <a:rPr lang="en-US" dirty="0" err="1"/>
              <a:t>tinieblas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Biblia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714542"/>
            <a:ext cx="8610600" cy="4851400"/>
          </a:xfrm>
        </p:spPr>
        <p:txBody>
          <a:bodyPr>
            <a:normAutofit/>
          </a:bodyPr>
          <a:lstStyle/>
          <a:p>
            <a:pPr algn="l" rtl="0"/>
            <a:r>
              <a:rPr lang="en-US" i="1" dirty="0" err="1" smtClean="0">
                <a:solidFill>
                  <a:srgbClr val="66FFFF"/>
                </a:solidFill>
              </a:rPr>
              <a:t>Bondad</a:t>
            </a:r>
            <a:r>
              <a:rPr lang="en-US" i="1" dirty="0" smtClean="0">
                <a:solidFill>
                  <a:srgbClr val="66FFFF"/>
                </a:solidFill>
              </a:rPr>
              <a:t> </a:t>
            </a:r>
            <a:r>
              <a:rPr lang="en-US" dirty="0" smtClean="0"/>
              <a:t>vs mal</a:t>
            </a:r>
          </a:p>
          <a:p>
            <a:pPr lvl="1" algn="l" rtl="0"/>
            <a:r>
              <a:rPr lang="en-US" dirty="0" smtClean="0"/>
              <a:t>Beneficioso vs </a:t>
            </a:r>
            <a:r>
              <a:rPr lang="en-US" dirty="0" err="1" smtClean="0"/>
              <a:t>dañino</a:t>
            </a:r>
            <a:r>
              <a:rPr lang="en-US" dirty="0" smtClean="0"/>
              <a:t> (</a:t>
            </a:r>
            <a:r>
              <a:rPr lang="en-US" dirty="0" err="1"/>
              <a:t>v</a:t>
            </a:r>
            <a:r>
              <a:rPr lang="en-US" dirty="0" err="1" smtClean="0"/>
              <a:t>ano</a:t>
            </a:r>
            <a:r>
              <a:rPr lang="en-US" dirty="0" smtClean="0"/>
              <a:t>, </a:t>
            </a:r>
            <a:r>
              <a:rPr lang="en-US" dirty="0" err="1" smtClean="0"/>
              <a:t>estéril</a:t>
            </a:r>
            <a:r>
              <a:rPr lang="en-US" dirty="0" smtClean="0"/>
              <a:t>)</a:t>
            </a:r>
          </a:p>
          <a:p>
            <a:pPr lvl="1" algn="l" rtl="0"/>
            <a:r>
              <a:rPr lang="en-US" dirty="0" smtClean="0"/>
              <a:t>De Dios o de Satanás</a:t>
            </a:r>
            <a:endParaRPr lang="en-US" dirty="0"/>
          </a:p>
          <a:p>
            <a:pPr algn="l" rtl="0"/>
            <a:r>
              <a:rPr lang="en-US" dirty="0" err="1"/>
              <a:t>Obediencia</a:t>
            </a:r>
            <a:r>
              <a:rPr lang="en-US" dirty="0"/>
              <a:t> </a:t>
            </a:r>
            <a:r>
              <a:rPr lang="en-US" dirty="0" smtClean="0"/>
              <a:t>vs </a:t>
            </a:r>
            <a:r>
              <a:rPr lang="en-US" dirty="0" err="1" smtClean="0"/>
              <a:t>desobediencia</a:t>
            </a:r>
            <a:endParaRPr lang="en-US" dirty="0" smtClean="0"/>
          </a:p>
          <a:p>
            <a:pPr lvl="1" algn="l" rtl="0"/>
            <a:r>
              <a:rPr lang="en-US" i="1" dirty="0" err="1" smtClean="0">
                <a:solidFill>
                  <a:srgbClr val="66FFFF"/>
                </a:solidFill>
              </a:rPr>
              <a:t>Justicia</a:t>
            </a:r>
            <a:r>
              <a:rPr lang="en-US" dirty="0" smtClean="0">
                <a:solidFill>
                  <a:srgbClr val="66FFFF"/>
                </a:solidFill>
              </a:rPr>
              <a:t> </a:t>
            </a:r>
            <a:r>
              <a:rPr lang="en-US" dirty="0" smtClean="0"/>
              <a:t>vs </a:t>
            </a:r>
            <a:r>
              <a:rPr lang="en-US" dirty="0" err="1" smtClean="0"/>
              <a:t>pecado</a:t>
            </a:r>
            <a:endParaRPr lang="en-US" dirty="0" smtClean="0"/>
          </a:p>
          <a:p>
            <a:pPr lvl="1" algn="l" rtl="0"/>
            <a:r>
              <a:rPr lang="en-US" dirty="0" smtClean="0"/>
              <a:t>Sumisión vs </a:t>
            </a:r>
            <a:r>
              <a:rPr lang="en-US" dirty="0" err="1" smtClean="0"/>
              <a:t>rebelión</a:t>
            </a:r>
            <a:endParaRPr lang="en-US" dirty="0"/>
          </a:p>
          <a:p>
            <a:pPr algn="l" rtl="0"/>
            <a:r>
              <a:rPr lang="en-US" dirty="0" smtClean="0"/>
              <a:t>Conocimiento vs </a:t>
            </a:r>
            <a:r>
              <a:rPr lang="en-US" dirty="0" err="1" smtClean="0"/>
              <a:t>ignorancia</a:t>
            </a:r>
            <a:endParaRPr lang="en-US" dirty="0" smtClean="0"/>
          </a:p>
          <a:p>
            <a:pPr lvl="1" algn="l" rtl="0"/>
            <a:r>
              <a:rPr lang="en-US" i="1" dirty="0" smtClean="0">
                <a:solidFill>
                  <a:srgbClr val="66FFFF"/>
                </a:solidFill>
              </a:rPr>
              <a:t>Verdad</a:t>
            </a:r>
            <a:r>
              <a:rPr lang="en-US" dirty="0" smtClean="0">
                <a:solidFill>
                  <a:srgbClr val="66FFFF"/>
                </a:solidFill>
              </a:rPr>
              <a:t> </a:t>
            </a:r>
            <a:r>
              <a:rPr lang="en-US" dirty="0" smtClean="0"/>
              <a:t>contra error</a:t>
            </a:r>
          </a:p>
          <a:p>
            <a:pPr lvl="1" algn="l" rtl="0"/>
            <a:r>
              <a:rPr lang="en-US" dirty="0" smtClean="0"/>
              <a:t>Claridad vs </a:t>
            </a:r>
            <a:r>
              <a:rPr lang="en-US" dirty="0" err="1" smtClean="0"/>
              <a:t>confusión</a:t>
            </a:r>
            <a:endParaRPr lang="en-US" dirty="0" smtClean="0"/>
          </a:p>
          <a:p>
            <a:pPr lvl="1"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00800" y="663333"/>
            <a:ext cx="2514600" cy="83820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en-US" b="1" dirty="0" smtClean="0">
                <a:solidFill>
                  <a:schemeClr val="tx1"/>
                </a:solidFill>
              </a:rPr>
              <a:t>Estructura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328541" y="2258022"/>
            <a:ext cx="2514600" cy="83820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en-US" b="1" dirty="0" err="1" smtClean="0">
                <a:solidFill>
                  <a:schemeClr val="tx1"/>
                </a:solidFill>
              </a:rPr>
              <a:t>Reacción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291755" y="3826666"/>
            <a:ext cx="2514600" cy="83820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en-US" b="1" dirty="0" smtClean="0">
                <a:solidFill>
                  <a:schemeClr val="tx1"/>
                </a:solidFill>
              </a:rPr>
              <a:t>Contenido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89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Efesios 5:1-14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28700"/>
            <a:ext cx="8534400" cy="4114800"/>
          </a:xfrm>
        </p:spPr>
        <p:txBody>
          <a:bodyPr>
            <a:normAutofit lnSpcReduction="10000"/>
          </a:bodyPr>
          <a:lstStyle/>
          <a:p>
            <a:pPr marL="0" indent="0" algn="l" rtl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dirty="0"/>
              <a:t>(</a:t>
            </a:r>
            <a:r>
              <a:rPr lang="en-US" sz="3600" dirty="0" smtClean="0"/>
              <a:t>1-2) Imitando a Dios y a Cristo</a:t>
            </a:r>
          </a:p>
          <a:p>
            <a:pPr marL="0" indent="0" algn="l" rtl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dirty="0"/>
              <a:t>(3-7</a:t>
            </a:r>
            <a:r>
              <a:rPr lang="en-US" sz="3600" dirty="0" smtClean="0"/>
              <a:t>) Secuencia de </a:t>
            </a:r>
            <a:r>
              <a:rPr lang="en-US" sz="3600" dirty="0" err="1" smtClean="0"/>
              <a:t>pecados</a:t>
            </a:r>
            <a:r>
              <a:rPr lang="en-US" sz="3600" dirty="0" smtClean="0"/>
              <a:t> a </a:t>
            </a:r>
            <a:r>
              <a:rPr lang="en-US" sz="3600" dirty="0" err="1" smtClean="0"/>
              <a:t>evitar</a:t>
            </a:r>
            <a:endParaRPr lang="en-US" sz="3600" dirty="0" smtClean="0"/>
          </a:p>
          <a:p>
            <a:pPr marL="0" indent="0" algn="l" rtl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dirty="0"/>
              <a:t>(8-9</a:t>
            </a:r>
            <a:r>
              <a:rPr lang="en-US" sz="3600" dirty="0" smtClean="0"/>
              <a:t>) </a:t>
            </a:r>
            <a:r>
              <a:rPr lang="en-US" sz="3600" dirty="0" err="1" smtClean="0"/>
              <a:t>Ser</a:t>
            </a:r>
            <a:r>
              <a:rPr lang="en-US" sz="3600" dirty="0" smtClean="0"/>
              <a:t> luz</a:t>
            </a:r>
          </a:p>
          <a:p>
            <a:pPr marL="0" indent="0" algn="l" rtl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dirty="0"/>
              <a:t>(10-13</a:t>
            </a:r>
            <a:r>
              <a:rPr lang="en-US" sz="3600" dirty="0" smtClean="0"/>
              <a:t>) Relación con las obras de las tinieblas</a:t>
            </a:r>
          </a:p>
          <a:p>
            <a:pPr marL="0" indent="0" algn="l" rtl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dirty="0"/>
              <a:t>(14</a:t>
            </a:r>
            <a:r>
              <a:rPr lang="en-US" sz="3600" dirty="0" smtClean="0"/>
              <a:t>) </a:t>
            </a:r>
            <a:r>
              <a:rPr lang="en-US" sz="3600" dirty="0" err="1" smtClean="0"/>
              <a:t>Llamado</a:t>
            </a:r>
            <a:r>
              <a:rPr lang="en-US" sz="3600" dirty="0" smtClean="0"/>
              <a:t> a </a:t>
            </a:r>
            <a:r>
              <a:rPr lang="en-US" sz="3600" dirty="0" err="1" smtClean="0"/>
              <a:t>despertarnos</a:t>
            </a: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Secuencia de </a:t>
            </a:r>
            <a:r>
              <a:rPr lang="en-US" dirty="0" err="1" smtClean="0"/>
              <a:t>pecados</a:t>
            </a:r>
            <a:r>
              <a:rPr lang="en-US" dirty="0" smtClean="0"/>
              <a:t> (3-5)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76300"/>
            <a:ext cx="8610600" cy="4508500"/>
          </a:xfrm>
        </p:spPr>
        <p:txBody>
          <a:bodyPr/>
          <a:lstStyle/>
          <a:p>
            <a:pPr marL="0" indent="0" algn="l" rtl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/>
              <a:t>(3,5) </a:t>
            </a:r>
            <a:r>
              <a:rPr lang="en-US" dirty="0" err="1" smtClean="0"/>
              <a:t>Fornicación</a:t>
            </a:r>
            <a:r>
              <a:rPr lang="en-US" dirty="0" smtClean="0"/>
              <a:t> [</a:t>
            </a:r>
            <a:r>
              <a:rPr lang="en-US" dirty="0" err="1" smtClean="0"/>
              <a:t>inmoralidad</a:t>
            </a:r>
            <a:r>
              <a:rPr lang="en-US" dirty="0" smtClean="0"/>
              <a:t> sexual]</a:t>
            </a:r>
          </a:p>
          <a:p>
            <a:pPr marL="0" indent="0" algn="l" rtl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/>
              <a:t>(3,5) Toda </a:t>
            </a:r>
            <a:r>
              <a:rPr lang="en-US" dirty="0" err="1" smtClean="0"/>
              <a:t>impureza</a:t>
            </a:r>
            <a:r>
              <a:rPr lang="en-US" dirty="0" smtClean="0"/>
              <a:t> [</a:t>
            </a:r>
            <a:r>
              <a:rPr lang="en-US" dirty="0" err="1" smtClean="0"/>
              <a:t>inmundicia</a:t>
            </a:r>
            <a:r>
              <a:rPr lang="en-US" dirty="0" smtClean="0"/>
              <a:t>]</a:t>
            </a:r>
          </a:p>
          <a:p>
            <a:pPr marL="0" indent="0" algn="l" rtl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/>
              <a:t>(3,5) </a:t>
            </a:r>
            <a:r>
              <a:rPr lang="en-US" dirty="0" err="1" smtClean="0"/>
              <a:t>Avaricia</a:t>
            </a:r>
            <a:r>
              <a:rPr lang="en-US" dirty="0" smtClean="0"/>
              <a:t> [</a:t>
            </a:r>
            <a:r>
              <a:rPr lang="en-US" dirty="0" err="1" smtClean="0"/>
              <a:t>codicia</a:t>
            </a:r>
            <a:r>
              <a:rPr lang="en-US" dirty="0" smtClean="0"/>
              <a:t>]</a:t>
            </a:r>
          </a:p>
          <a:p>
            <a:pPr marL="0" indent="0" algn="l" rtl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/>
              <a:t>(5) </a:t>
            </a:r>
            <a:r>
              <a:rPr lang="en-US" dirty="0" err="1" smtClean="0"/>
              <a:t>Obscenidades</a:t>
            </a:r>
            <a:r>
              <a:rPr lang="en-US" dirty="0" smtClean="0"/>
              <a:t> [</a:t>
            </a:r>
            <a:r>
              <a:rPr lang="en-US" dirty="0" err="1" smtClean="0"/>
              <a:t>suciedad</a:t>
            </a:r>
            <a:r>
              <a:rPr lang="en-US" dirty="0" smtClean="0"/>
              <a:t>]</a:t>
            </a:r>
          </a:p>
          <a:p>
            <a:pPr marL="0" indent="0" algn="l" rtl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/>
              <a:t>(5) </a:t>
            </a:r>
            <a:r>
              <a:rPr lang="en-US" dirty="0" err="1" smtClean="0"/>
              <a:t>Necesidades</a:t>
            </a:r>
            <a:r>
              <a:rPr lang="en-US" dirty="0" smtClean="0"/>
              <a:t> [</a:t>
            </a:r>
            <a:r>
              <a:rPr lang="en-US" dirty="0" err="1" smtClean="0"/>
              <a:t>habla</a:t>
            </a:r>
            <a:r>
              <a:rPr lang="en-US" dirty="0" smtClean="0"/>
              <a:t> </a:t>
            </a:r>
            <a:r>
              <a:rPr lang="en-US" dirty="0" err="1" smtClean="0"/>
              <a:t>insensata</a:t>
            </a:r>
            <a:r>
              <a:rPr lang="en-US" dirty="0" smtClean="0"/>
              <a:t>]</a:t>
            </a:r>
          </a:p>
          <a:p>
            <a:pPr marL="0" indent="0" algn="l" rtl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/>
              <a:t>(5) </a:t>
            </a:r>
            <a:r>
              <a:rPr lang="en-US" dirty="0" err="1" smtClean="0"/>
              <a:t>Groserías</a:t>
            </a:r>
            <a:r>
              <a:rPr lang="en-US" dirty="0" smtClean="0"/>
              <a:t> [</a:t>
            </a:r>
            <a:r>
              <a:rPr lang="en-US" dirty="0" err="1" smtClean="0"/>
              <a:t>chistes</a:t>
            </a:r>
            <a:r>
              <a:rPr lang="en-US" dirty="0" smtClean="0"/>
              <a:t> </a:t>
            </a:r>
            <a:r>
              <a:rPr lang="en-US" dirty="0" err="1" smtClean="0"/>
              <a:t>vulgares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53200" y="975662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000" b="1" i="1" dirty="0" smtClean="0">
                <a:solidFill>
                  <a:srgbClr val="FFFF00"/>
                </a:solidFill>
              </a:rPr>
              <a:t>Acción especifica</a:t>
            </a:r>
            <a:endParaRPr lang="en-US" sz="2000" b="1" i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10654" y="1604232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lnSpc>
                <a:spcPct val="80000"/>
              </a:lnSpc>
            </a:pPr>
            <a:r>
              <a:rPr lang="en-US" sz="2000" b="1" i="1" dirty="0" smtClean="0">
                <a:solidFill>
                  <a:srgbClr val="FFFF00"/>
                </a:solidFill>
              </a:rPr>
              <a:t>Inmoralidad relacionada</a:t>
            </a:r>
            <a:endParaRPr lang="en-US" sz="2000" b="1" i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82407" y="2376015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000" b="1" i="1" dirty="0" err="1" smtClean="0">
                <a:solidFill>
                  <a:srgbClr val="FFFF00"/>
                </a:solidFill>
              </a:rPr>
              <a:t>Deseo</a:t>
            </a:r>
            <a:r>
              <a:rPr lang="en-US" sz="2000" b="1" i="1" dirty="0" smtClean="0">
                <a:solidFill>
                  <a:srgbClr val="FFFF00"/>
                </a:solidFill>
              </a:rPr>
              <a:t> de </a:t>
            </a:r>
            <a:r>
              <a:rPr lang="en-US" sz="2000" b="1" i="1" dirty="0" err="1" smtClean="0">
                <a:solidFill>
                  <a:srgbClr val="FFFF00"/>
                </a:solidFill>
              </a:rPr>
              <a:t>hacer</a:t>
            </a:r>
            <a:endParaRPr lang="en-US" sz="2000" b="1" i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3153323"/>
            <a:ext cx="3372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000" b="1" i="1" dirty="0" smtClean="0">
                <a:solidFill>
                  <a:srgbClr val="FFFF00"/>
                </a:solidFill>
              </a:rPr>
              <a:t>Actividades relacionadas</a:t>
            </a:r>
            <a:endParaRPr lang="en-US" sz="2000" b="1" i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3852713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000" b="1" i="1" dirty="0" smtClean="0">
                <a:solidFill>
                  <a:srgbClr val="FFFF00"/>
                </a:solidFill>
              </a:rPr>
              <a:t>Pensando y </a:t>
            </a:r>
            <a:r>
              <a:rPr lang="en-US" sz="2000" b="1" i="1" dirty="0" err="1" smtClean="0">
                <a:solidFill>
                  <a:srgbClr val="FFFF00"/>
                </a:solidFill>
              </a:rPr>
              <a:t>hablando</a:t>
            </a:r>
            <a:r>
              <a:rPr lang="en-US" sz="2000" b="1" i="1" dirty="0" smtClean="0">
                <a:solidFill>
                  <a:srgbClr val="FFFF00"/>
                </a:solidFill>
              </a:rPr>
              <a:t> de </a:t>
            </a:r>
            <a:r>
              <a:rPr lang="en-US" sz="2000" b="1" i="1" dirty="0" err="1" smtClean="0">
                <a:solidFill>
                  <a:srgbClr val="FFFF00"/>
                </a:solidFill>
              </a:rPr>
              <a:t>los</a:t>
            </a:r>
            <a:r>
              <a:rPr lang="en-US" sz="2000" b="1" i="1" dirty="0" smtClean="0">
                <a:solidFill>
                  <a:srgbClr val="FFFF00"/>
                </a:solidFill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</a:rPr>
              <a:t>pecados</a:t>
            </a:r>
            <a:endParaRPr lang="en-US" sz="2000" b="1" i="1" dirty="0">
              <a:solidFill>
                <a:srgbClr val="FFFF00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7411107" y="1368118"/>
            <a:ext cx="457200" cy="221609"/>
          </a:xfrm>
          <a:prstGeom prst="downArrow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7411107" y="2228074"/>
            <a:ext cx="457200" cy="221609"/>
          </a:xfrm>
          <a:prstGeom prst="downArrow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7411107" y="2904623"/>
            <a:ext cx="457200" cy="221609"/>
          </a:xfrm>
          <a:prstGeom prst="downArrow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7439354" y="3647901"/>
            <a:ext cx="457200" cy="221609"/>
          </a:xfrm>
          <a:prstGeom prst="downArrow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6" name="Right Brace 15"/>
          <p:cNvSpPr/>
          <p:nvPr/>
        </p:nvSpPr>
        <p:spPr>
          <a:xfrm>
            <a:off x="6271202" y="3805720"/>
            <a:ext cx="314654" cy="1350190"/>
          </a:xfrm>
          <a:prstGeom prst="rightBrac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pPr rtl="0"/>
            <a:r>
              <a:rPr lang="en-US" dirty="0" smtClean="0"/>
              <a:t>Por qué caminamos como hijos de luz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394200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 smtClean="0"/>
              <a:t>Nuestras vidas 'encajan' en nuestra santificación (3,4)</a:t>
            </a:r>
          </a:p>
          <a:p>
            <a:pPr algn="l" rtl="0"/>
            <a:r>
              <a:rPr lang="en-US" dirty="0" smtClean="0"/>
              <a:t>Heredaremos el </a:t>
            </a:r>
            <a:r>
              <a:rPr lang="en-US" dirty="0" err="1" smtClean="0"/>
              <a:t>reino</a:t>
            </a:r>
            <a:r>
              <a:rPr lang="en-US" dirty="0" smtClean="0"/>
              <a:t> (5)</a:t>
            </a:r>
          </a:p>
          <a:p>
            <a:pPr algn="l" rtl="0"/>
            <a:r>
              <a:rPr lang="en-US" dirty="0" smtClean="0"/>
              <a:t>No queremos la ira de Dios sobre nosotros (6)</a:t>
            </a:r>
          </a:p>
          <a:p>
            <a:pPr algn="l" rtl="0"/>
            <a:r>
              <a:rPr lang="en-US" dirty="0" smtClean="0"/>
              <a:t>Éramos, pero ya no somos oscuridad (8)</a:t>
            </a:r>
          </a:p>
          <a:p>
            <a:pPr algn="l" rtl="0"/>
            <a:r>
              <a:rPr lang="en-US" dirty="0" smtClean="0"/>
              <a:t>Somos luz e hijos [de un Padre] de luz (8)</a:t>
            </a:r>
          </a:p>
          <a:p>
            <a:pPr algn="l" rtl="0"/>
            <a:r>
              <a:rPr lang="en-US" dirty="0" smtClean="0"/>
              <a:t>Nuestro fruto es bondad, justicia, verdad (9)</a:t>
            </a:r>
          </a:p>
          <a:p>
            <a:pPr algn="l" rtl="0"/>
            <a:r>
              <a:rPr lang="en-US" dirty="0" err="1" smtClean="0"/>
              <a:t>Examinamos</a:t>
            </a:r>
            <a:r>
              <a:rPr lang="en-US" dirty="0" smtClean="0"/>
              <a:t> lo que es agradable al Señor (10)</a:t>
            </a:r>
          </a:p>
          <a:p>
            <a:pPr algn="l" rtl="0"/>
            <a:r>
              <a:rPr lang="en-US" dirty="0" smtClean="0"/>
              <a:t>Las tinieblas solo tienen </a:t>
            </a:r>
            <a:r>
              <a:rPr lang="en-US" dirty="0" err="1" smtClean="0"/>
              <a:t>obras</a:t>
            </a:r>
            <a:r>
              <a:rPr lang="en-US" dirty="0" smtClean="0"/>
              <a:t> </a:t>
            </a:r>
            <a:r>
              <a:rPr lang="en-US" dirty="0" err="1" smtClean="0"/>
              <a:t>estériles</a:t>
            </a:r>
            <a:r>
              <a:rPr lang="en-US" dirty="0" smtClean="0"/>
              <a:t> (11)</a:t>
            </a:r>
          </a:p>
          <a:p>
            <a:pPr algn="l" rtl="0"/>
            <a:r>
              <a:rPr lang="en-US" dirty="0" smtClean="0"/>
              <a:t>No tenemos comunión con las tinieblas (11)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Secuencia de Pecados (3-5)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18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623034" y="1181100"/>
            <a:ext cx="3505200" cy="3523594"/>
          </a:xfrm>
          <a:prstGeom prst="downArrow">
            <a:avLst/>
          </a:prstGeom>
          <a:gradFill flip="none" rotWithShape="1">
            <a:gsLst>
              <a:gs pos="0">
                <a:srgbClr val="000066"/>
              </a:gs>
              <a:gs pos="50000">
                <a:srgbClr val="0000FF"/>
              </a:gs>
              <a:gs pos="100000">
                <a:srgbClr val="0066FF"/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en-US" b="1" dirty="0" err="1" smtClean="0"/>
              <a:t>Comunión</a:t>
            </a:r>
            <a:r>
              <a:rPr lang="en-US" b="1" dirty="0" smtClean="0"/>
              <a:t> con las </a:t>
            </a:r>
            <a:r>
              <a:rPr lang="en-US" b="1" dirty="0" err="1" smtClean="0"/>
              <a:t>tinieblas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52400" y="876300"/>
            <a:ext cx="5943600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/>
              <a:t>(3,5) </a:t>
            </a:r>
            <a:r>
              <a:rPr lang="en-US" dirty="0" err="1"/>
              <a:t>Fornicación</a:t>
            </a:r>
            <a:r>
              <a:rPr lang="en-US" dirty="0"/>
              <a:t> [</a:t>
            </a:r>
            <a:r>
              <a:rPr lang="en-US" dirty="0" err="1"/>
              <a:t>inmoralidad</a:t>
            </a:r>
            <a:r>
              <a:rPr lang="en-US" dirty="0"/>
              <a:t> sexual]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/>
              <a:t>(3,5) Toda </a:t>
            </a:r>
            <a:r>
              <a:rPr lang="en-US" dirty="0" err="1"/>
              <a:t>impureza</a:t>
            </a:r>
            <a:r>
              <a:rPr lang="en-US" dirty="0"/>
              <a:t> [</a:t>
            </a:r>
            <a:r>
              <a:rPr lang="en-US" dirty="0" err="1"/>
              <a:t>inmundicia</a:t>
            </a:r>
            <a:r>
              <a:rPr lang="en-US" dirty="0"/>
              <a:t>]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/>
              <a:t>(3,5) </a:t>
            </a:r>
            <a:r>
              <a:rPr lang="en-US" dirty="0" err="1"/>
              <a:t>Avaricia</a:t>
            </a:r>
            <a:r>
              <a:rPr lang="en-US" dirty="0"/>
              <a:t> [</a:t>
            </a:r>
            <a:r>
              <a:rPr lang="en-US" dirty="0" err="1"/>
              <a:t>codicia</a:t>
            </a:r>
            <a:r>
              <a:rPr lang="en-US" dirty="0"/>
              <a:t>]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/>
              <a:t>(5) </a:t>
            </a:r>
            <a:r>
              <a:rPr lang="en-US" dirty="0" err="1"/>
              <a:t>Obscenidades</a:t>
            </a:r>
            <a:r>
              <a:rPr lang="en-US" dirty="0"/>
              <a:t> [</a:t>
            </a:r>
            <a:r>
              <a:rPr lang="en-US" dirty="0" err="1"/>
              <a:t>suciedad</a:t>
            </a:r>
            <a:r>
              <a:rPr lang="en-US" dirty="0"/>
              <a:t>]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/>
              <a:t>(5) </a:t>
            </a:r>
            <a:r>
              <a:rPr lang="en-US" dirty="0" err="1"/>
              <a:t>Necesidades</a:t>
            </a:r>
            <a:r>
              <a:rPr lang="en-US" dirty="0"/>
              <a:t> [</a:t>
            </a:r>
            <a:r>
              <a:rPr lang="en-US" dirty="0" err="1"/>
              <a:t>habla</a:t>
            </a:r>
            <a:r>
              <a:rPr lang="en-US" dirty="0"/>
              <a:t> </a:t>
            </a:r>
            <a:r>
              <a:rPr lang="en-US" dirty="0" err="1"/>
              <a:t>insensata</a:t>
            </a:r>
            <a:r>
              <a:rPr lang="en-US" dirty="0"/>
              <a:t>]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/>
              <a:t>(5) </a:t>
            </a:r>
            <a:r>
              <a:rPr lang="en-US" dirty="0" err="1"/>
              <a:t>Groserías</a:t>
            </a:r>
            <a:r>
              <a:rPr lang="en-US" dirty="0"/>
              <a:t> [</a:t>
            </a:r>
            <a:r>
              <a:rPr lang="en-US" dirty="0" err="1"/>
              <a:t>chistes</a:t>
            </a:r>
            <a:r>
              <a:rPr lang="en-US" dirty="0"/>
              <a:t> </a:t>
            </a:r>
            <a:r>
              <a:rPr lang="en-US" dirty="0" err="1"/>
              <a:t>vulgares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42049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pPr rtl="0"/>
            <a:r>
              <a:rPr lang="en-US" dirty="0" smtClean="0"/>
              <a:t>Por qué caminamos como hijos de luz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851400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Nuestras vidas 'encajan' en nuestra santificación (3,4)</a:t>
            </a:r>
          </a:p>
          <a:p>
            <a:pPr algn="l" rtl="0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Queremos heredar el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reino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(5)</a:t>
            </a:r>
          </a:p>
          <a:p>
            <a:pPr algn="l" rtl="0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No queremos la ira de Dios sobre nosotros (6)</a:t>
            </a:r>
          </a:p>
          <a:p>
            <a:pPr algn="l" rtl="0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Éramos, pero ya no somos oscuridad (8)</a:t>
            </a:r>
          </a:p>
          <a:p>
            <a:pPr algn="l" rtl="0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Somos hijos [de un Padre] de luz (8)</a:t>
            </a:r>
          </a:p>
          <a:p>
            <a:pPr algn="l" rtl="0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Nuestro fruto es bondad, justicia, verdad (9)</a:t>
            </a:r>
          </a:p>
          <a:p>
            <a:pPr algn="l" rtl="0"/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Examinamos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lo que es agradable al Señor (10)</a:t>
            </a:r>
          </a:p>
          <a:p>
            <a:pPr algn="l" rtl="0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Las tinieblas solo tienen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obras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estériles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(11)</a:t>
            </a:r>
          </a:p>
          <a:p>
            <a:pPr algn="l" rtl="0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No tenemos comunión con las tinieblas (11)</a:t>
            </a:r>
          </a:p>
          <a:p>
            <a:pPr algn="l" rtl="0"/>
            <a:r>
              <a:rPr lang="en-US" dirty="0" err="1" smtClean="0">
                <a:solidFill>
                  <a:srgbClr val="FFFF00"/>
                </a:solidFill>
              </a:rPr>
              <a:t>Desenmascaramos</a:t>
            </a:r>
            <a:r>
              <a:rPr lang="en-US" dirty="0" smtClean="0">
                <a:solidFill>
                  <a:srgbClr val="FFFF00"/>
                </a:solidFill>
              </a:rPr>
              <a:t> [reprobamos] las obras de las tinieblas (12-13)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4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9525" y="114300"/>
            <a:ext cx="9144000" cy="457200"/>
          </a:xfrm>
        </p:spPr>
        <p:txBody>
          <a:bodyPr>
            <a:noAutofit/>
          </a:bodyPr>
          <a:lstStyle/>
          <a:p>
            <a:pPr rtl="0"/>
            <a:r>
              <a:rPr lang="en-US" sz="36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Tema</a:t>
            </a:r>
            <a:r>
              <a:rPr lang="en-US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para 2016-17: </a:t>
            </a:r>
            <a:r>
              <a:rPr lang="en-US" sz="36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Hijos</a:t>
            </a:r>
            <a:r>
              <a:rPr lang="en-US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de </a:t>
            </a:r>
            <a:r>
              <a:rPr lang="en-US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luz</a:t>
            </a:r>
            <a:endParaRPr lang="en-US" sz="4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42875" y="952500"/>
            <a:ext cx="8839200" cy="4419600"/>
          </a:xfrm>
        </p:spPr>
        <p:txBody>
          <a:bodyPr>
            <a:noAutofit/>
          </a:bodyPr>
          <a:lstStyle/>
          <a:p>
            <a:pPr marL="0" indent="0" algn="l" rtl="0">
              <a:lnSpc>
                <a:spcPts val="2884"/>
              </a:lnSpc>
              <a:spcBef>
                <a:spcPts val="0"/>
              </a:spcBef>
              <a:buNone/>
              <a:defRPr/>
            </a:pPr>
            <a:r>
              <a:rPr lang="en-US" sz="2800" b="1" u="sng" dirty="0">
                <a:solidFill>
                  <a:srgbClr val="FFFF00"/>
                </a:solidFill>
                <a:latin typeface="Calibri" panose="020F0502020204030204" pitchFamily="34" charset="0"/>
              </a:rPr>
              <a:t>Objetivo:</a:t>
            </a:r>
            <a:r>
              <a:rPr lang="en-US" sz="2400" b="1" u="sng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</a:p>
          <a:p>
            <a:pPr marL="355203" indent="-233164" algn="l" rtl="0">
              <a:spcBef>
                <a:spcPts val="0"/>
              </a:spcBef>
              <a:buClr>
                <a:srgbClr val="FFFF00"/>
              </a:buClr>
              <a:buSzPct val="107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libri" panose="020F0502020204030204" pitchFamily="34" charset="0"/>
              </a:rPr>
              <a:t>Ser más conscientes y comprometidos con nuestra </a:t>
            </a:r>
            <a:r>
              <a:rPr lang="en-US" sz="2400" dirty="0" err="1">
                <a:latin typeface="Calibri" panose="020F0502020204030204" pitchFamily="34" charset="0"/>
              </a:rPr>
              <a:t>identidad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como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hijos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de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Dios </a:t>
            </a:r>
            <a:r>
              <a:rPr lang="en-US" sz="2400" dirty="0" smtClean="0">
                <a:latin typeface="Calibri" panose="020F0502020204030204" pitchFamily="34" charset="0"/>
              </a:rPr>
              <a:t>y </a:t>
            </a:r>
            <a:r>
              <a:rPr lang="en-US" sz="2400" dirty="0" err="1" smtClean="0">
                <a:latin typeface="Calibri" panose="020F0502020204030204" pitchFamily="34" charset="0"/>
              </a:rPr>
              <a:t>compartir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en</a:t>
            </a:r>
            <a:r>
              <a:rPr lang="en-US" sz="2400" dirty="0" smtClean="0">
                <a:latin typeface="Calibri" panose="020F0502020204030204" pitchFamily="34" charset="0"/>
              </a:rPr>
              <a:t> la </a:t>
            </a:r>
            <a:r>
              <a:rPr lang="en-U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santidad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</a:rPr>
              <a:t>de </a:t>
            </a:r>
            <a:r>
              <a:rPr lang="en-US" sz="2400" dirty="0">
                <a:latin typeface="Calibri" panose="020F0502020204030204" pitchFamily="34" charset="0"/>
              </a:rPr>
              <a:t>Cristo</a:t>
            </a:r>
          </a:p>
          <a:p>
            <a:pPr marL="355203" indent="-233164" algn="l" rtl="0">
              <a:spcBef>
                <a:spcPts val="0"/>
              </a:spcBef>
              <a:buClr>
                <a:srgbClr val="FFFF00"/>
              </a:buClr>
              <a:buSzPct val="107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libri" panose="020F0502020204030204" pitchFamily="34" charset="0"/>
              </a:rPr>
              <a:t>Para </a:t>
            </a:r>
            <a:r>
              <a:rPr lang="en-US" sz="2400" dirty="0" err="1" smtClean="0"/>
              <a:t>esforzarnos</a:t>
            </a:r>
            <a:r>
              <a:rPr lang="en-US" sz="2400" dirty="0" smtClean="0"/>
              <a:t> con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más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diligencia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por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examinar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qué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es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lo que </a:t>
            </a:r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agrada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al </a:t>
            </a:r>
            <a:r>
              <a:rPr lang="en-U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Señor</a:t>
            </a:r>
            <a:r>
              <a:rPr lang="en-US" sz="2400" dirty="0" smtClean="0">
                <a:latin typeface="Calibri" panose="020F0502020204030204" pitchFamily="34" charset="0"/>
              </a:rPr>
              <a:t>, </a:t>
            </a:r>
            <a:r>
              <a:rPr lang="en-US" sz="2400" dirty="0" err="1" smtClean="0">
                <a:latin typeface="Calibri" panose="020F0502020204030204" pitchFamily="34" charset="0"/>
              </a:rPr>
              <a:t>especialmente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</a:rPr>
              <a:t>en las </a:t>
            </a:r>
            <a:r>
              <a:rPr lang="en-US" sz="2400" dirty="0" err="1" smtClean="0">
                <a:latin typeface="Calibri" panose="020F0502020204030204" pitchFamily="34" charset="0"/>
              </a:rPr>
              <a:t>decisiones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</a:rPr>
              <a:t>morales.</a:t>
            </a:r>
          </a:p>
          <a:p>
            <a:pPr marL="355203" indent="-233164" algn="l" rtl="0">
              <a:spcBef>
                <a:spcPts val="0"/>
              </a:spcBef>
              <a:buClr>
                <a:srgbClr val="FFFF00"/>
              </a:buClr>
              <a:buSzPct val="107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libri" panose="020F0502020204030204" pitchFamily="34" charset="0"/>
              </a:rPr>
              <a:t>Para comprender y </a:t>
            </a:r>
            <a:r>
              <a:rPr lang="en-US" sz="2400" dirty="0" err="1">
                <a:latin typeface="Calibri" panose="020F0502020204030204" pitchFamily="34" charset="0"/>
              </a:rPr>
              <a:t>reconocer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</a:rPr>
              <a:t>la </a:t>
            </a:r>
            <a:r>
              <a:rPr lang="en-U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esterilidad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</a:rPr>
              <a:t>del </a:t>
            </a:r>
            <a:r>
              <a:rPr lang="en-US" sz="2400" dirty="0">
                <a:latin typeface="Calibri" panose="020F0502020204030204" pitchFamily="34" charset="0"/>
              </a:rPr>
              <a:t>pecado para que no seamos atraídos por él sino que crezcamos en nuestro odio hacia él.</a:t>
            </a:r>
          </a:p>
          <a:p>
            <a:pPr marL="355203" indent="-233164" algn="l" rtl="0">
              <a:spcBef>
                <a:spcPts val="0"/>
              </a:spcBef>
              <a:buClr>
                <a:srgbClr val="FFFF00"/>
              </a:buClr>
              <a:buSzPct val="107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libri" panose="020F0502020204030204" pitchFamily="34" charset="0"/>
              </a:rPr>
              <a:t>Fortalecer nuestra determinación, sabiduría y capacidad para resistir la tentación de pecar.</a:t>
            </a:r>
          </a:p>
          <a:p>
            <a:pPr marL="355203" indent="-233164" algn="l" rtl="0">
              <a:spcBef>
                <a:spcPts val="0"/>
              </a:spcBef>
              <a:buClr>
                <a:srgbClr val="FFFF00"/>
              </a:buClr>
              <a:buSzPct val="107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libri" panose="020F0502020204030204" pitchFamily="34" charset="0"/>
              </a:rPr>
              <a:t>Vivir y hablar de </a:t>
            </a:r>
            <a:r>
              <a:rPr lang="en-US" sz="2400" dirty="0" err="1" smtClean="0">
                <a:latin typeface="Calibri" panose="020F0502020204030204" pitchFamily="34" charset="0"/>
              </a:rPr>
              <a:t>maneras</a:t>
            </a:r>
            <a:r>
              <a:rPr lang="en-US" sz="2400" dirty="0" smtClean="0">
                <a:latin typeface="Calibri" panose="020F0502020204030204" pitchFamily="34" charset="0"/>
              </a:rPr>
              <a:t> que </a:t>
            </a:r>
            <a:r>
              <a:rPr lang="en-U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desenmascaran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las </a:t>
            </a:r>
            <a:r>
              <a:rPr lang="en-U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tinieblas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</a:rPr>
              <a:t>para </a:t>
            </a:r>
            <a:r>
              <a:rPr lang="en-US" sz="2400" dirty="0">
                <a:latin typeface="Calibri" panose="020F0502020204030204" pitchFamily="34" charset="0"/>
              </a:rPr>
              <a:t>que los pecadores puedan ser salvos.</a:t>
            </a: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5200650"/>
            <a:ext cx="457200" cy="171450"/>
          </a:xfrm>
          <a:noFill/>
        </p:spPr>
        <p:txBody>
          <a:bodyPr/>
          <a:lstStyle/>
          <a:p>
            <a:pPr algn="l" defTabSz="571500" rtl="0" fontAlgn="auto">
              <a:spcBef>
                <a:spcPts val="0"/>
              </a:spcBef>
              <a:spcAft>
                <a:spcPts val="0"/>
              </a:spcAft>
            </a:pPr>
            <a:fld id="{C23B408B-7A52-439F-A942-49859F450FFC}" type="slidenum">
              <a:rPr lang="en-US" sz="1125" kern="0">
                <a:solidFill>
                  <a:sysClr val="windowText" lastClr="000000"/>
                </a:solidFill>
              </a:rPr>
              <a:pPr algn="l" defTabSz="571500" rtl="0" fontAlgn="auto">
                <a:spcBef>
                  <a:spcPts val="0"/>
                </a:spcBef>
                <a:spcAft>
                  <a:spcPts val="0"/>
                </a:spcAft>
              </a:pPr>
              <a:t>2</a:t>
            </a:fld>
            <a:endParaRPr lang="en-US" sz="1125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70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200" dirty="0" err="1" smtClean="0"/>
              <a:t>Desenmascarando</a:t>
            </a:r>
            <a:r>
              <a:rPr lang="en-US" sz="3200" dirty="0" smtClean="0"/>
              <a:t> </a:t>
            </a:r>
            <a:r>
              <a:rPr lang="en-US" sz="3200" dirty="0"/>
              <a:t>las obras de las tinieblas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952500"/>
            <a:ext cx="8915400" cy="40386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La </a:t>
            </a:r>
            <a:r>
              <a:rPr lang="en-US" dirty="0" err="1" smtClean="0"/>
              <a:t>separación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expone</a:t>
            </a:r>
            <a:r>
              <a:rPr lang="en-US" dirty="0" smtClean="0"/>
              <a:t> las </a:t>
            </a:r>
            <a:r>
              <a:rPr lang="en-US" dirty="0" err="1" smtClean="0"/>
              <a:t>obras</a:t>
            </a:r>
            <a:r>
              <a:rPr lang="en-US" dirty="0" smtClean="0"/>
              <a:t> de las </a:t>
            </a:r>
            <a:r>
              <a:rPr lang="en-US" dirty="0" err="1" smtClean="0"/>
              <a:t>tinieblas</a:t>
            </a:r>
            <a:r>
              <a:rPr lang="en-US" dirty="0" smtClean="0"/>
              <a:t> </a:t>
            </a:r>
            <a:r>
              <a:rPr lang="en-US" dirty="0"/>
              <a:t>(11)</a:t>
            </a:r>
          </a:p>
          <a:p>
            <a:pPr algn="l" rtl="0"/>
            <a:r>
              <a:rPr lang="en-US" dirty="0" smtClean="0"/>
              <a:t>El </a:t>
            </a:r>
            <a:r>
              <a:rPr lang="en-US" dirty="0" err="1" smtClean="0"/>
              <a:t>fruto</a:t>
            </a:r>
            <a:r>
              <a:rPr lang="en-US" dirty="0" smtClean="0"/>
              <a:t> (de </a:t>
            </a:r>
            <a:r>
              <a:rPr lang="en-US" dirty="0" smtClean="0">
                <a:solidFill>
                  <a:srgbClr val="FFFF00"/>
                </a:solidFill>
              </a:rPr>
              <a:t>luz</a:t>
            </a:r>
            <a:r>
              <a:rPr lang="en-US" dirty="0"/>
              <a:t>) </a:t>
            </a:r>
            <a:r>
              <a:rPr lang="en-US" dirty="0" err="1" smtClean="0"/>
              <a:t>demuestra</a:t>
            </a:r>
            <a:r>
              <a:rPr lang="en-US" dirty="0" smtClean="0"/>
              <a:t> un contraste (9-10)</a:t>
            </a:r>
          </a:p>
          <a:p>
            <a:pPr lvl="1" algn="l" rtl="0"/>
            <a:r>
              <a:rPr lang="en-US" dirty="0" err="1" smtClean="0"/>
              <a:t>Bondad</a:t>
            </a:r>
            <a:r>
              <a:rPr lang="en-US" dirty="0" smtClean="0"/>
              <a:t>, </a:t>
            </a:r>
            <a:r>
              <a:rPr lang="en-US" dirty="0" err="1" smtClean="0"/>
              <a:t>justicia</a:t>
            </a:r>
            <a:r>
              <a:rPr lang="en-US" dirty="0" smtClean="0"/>
              <a:t>, </a:t>
            </a:r>
            <a:r>
              <a:rPr lang="en-US" dirty="0" err="1" smtClean="0"/>
              <a:t>verdad</a:t>
            </a:r>
            <a:r>
              <a:rPr lang="en-US" dirty="0" smtClean="0"/>
              <a:t> (9)</a:t>
            </a:r>
          </a:p>
          <a:p>
            <a:pPr lvl="1" algn="l" rtl="0"/>
            <a:r>
              <a:rPr lang="en-US" dirty="0" err="1" smtClean="0"/>
              <a:t>Examinar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lo que </a:t>
            </a:r>
            <a:r>
              <a:rPr lang="en-US" dirty="0" err="1" smtClean="0"/>
              <a:t>agrada</a:t>
            </a:r>
            <a:r>
              <a:rPr lang="en-US" dirty="0" smtClean="0"/>
              <a:t> al Señor (10)</a:t>
            </a:r>
            <a:endParaRPr lang="en-US" dirty="0"/>
          </a:p>
          <a:p>
            <a:pPr algn="l" rtl="0"/>
            <a:r>
              <a:rPr lang="en-US" dirty="0"/>
              <a:t>Nuestra enseñanza (lo que es agradable al </a:t>
            </a:r>
            <a:r>
              <a:rPr lang="en-US" dirty="0" err="1"/>
              <a:t>Señor</a:t>
            </a:r>
            <a:r>
              <a:rPr lang="en-US" dirty="0" smtClean="0"/>
              <a:t>) </a:t>
            </a:r>
            <a:r>
              <a:rPr lang="en-US" dirty="0" err="1" smtClean="0">
                <a:solidFill>
                  <a:srgbClr val="FFFF00"/>
                </a:solidFill>
              </a:rPr>
              <a:t>ilumina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las </a:t>
            </a:r>
            <a:r>
              <a:rPr lang="en-US" dirty="0"/>
              <a:t>cosas vergonzosas/secretas</a:t>
            </a:r>
            <a:r>
              <a:rPr lang="en-US" dirty="0" smtClean="0"/>
              <a:t>(12-13)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1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pPr rtl="0"/>
            <a:r>
              <a:rPr lang="en-US" dirty="0" smtClean="0"/>
              <a:t>Por qué caminamos como hijos de luz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8514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Nuestras</a:t>
            </a:r>
            <a:r>
              <a:rPr lang="en-US" dirty="0"/>
              <a:t> </a:t>
            </a:r>
            <a:r>
              <a:rPr lang="en-US" dirty="0" err="1"/>
              <a:t>vidas</a:t>
            </a:r>
            <a:r>
              <a:rPr lang="en-US" dirty="0"/>
              <a:t> '</a:t>
            </a:r>
            <a:r>
              <a:rPr lang="en-US" dirty="0" err="1"/>
              <a:t>encajan</a:t>
            </a:r>
            <a:r>
              <a:rPr lang="en-US" dirty="0"/>
              <a:t>'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santificación</a:t>
            </a:r>
            <a:r>
              <a:rPr lang="en-US" dirty="0"/>
              <a:t> (3,4)</a:t>
            </a:r>
          </a:p>
          <a:p>
            <a:r>
              <a:rPr lang="en-US" dirty="0" err="1"/>
              <a:t>Queremos</a:t>
            </a:r>
            <a:r>
              <a:rPr lang="en-US" dirty="0"/>
              <a:t> </a:t>
            </a:r>
            <a:r>
              <a:rPr lang="en-US" dirty="0" err="1"/>
              <a:t>heredar</a:t>
            </a:r>
            <a:r>
              <a:rPr lang="en-US" dirty="0"/>
              <a:t> el </a:t>
            </a:r>
            <a:r>
              <a:rPr lang="en-US" dirty="0" err="1"/>
              <a:t>reino</a:t>
            </a:r>
            <a:r>
              <a:rPr lang="en-US" dirty="0"/>
              <a:t> (5)</a:t>
            </a:r>
          </a:p>
          <a:p>
            <a:r>
              <a:rPr lang="en-US" dirty="0"/>
              <a:t>No </a:t>
            </a:r>
            <a:r>
              <a:rPr lang="en-US" dirty="0" err="1"/>
              <a:t>queremos</a:t>
            </a:r>
            <a:r>
              <a:rPr lang="en-US" dirty="0"/>
              <a:t> la </a:t>
            </a:r>
            <a:r>
              <a:rPr lang="en-US" dirty="0" err="1"/>
              <a:t>ira</a:t>
            </a:r>
            <a:r>
              <a:rPr lang="en-US" dirty="0"/>
              <a:t> de Dios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nosotros</a:t>
            </a:r>
            <a:r>
              <a:rPr lang="en-US" dirty="0"/>
              <a:t> (6)</a:t>
            </a:r>
          </a:p>
          <a:p>
            <a:r>
              <a:rPr lang="en-US" dirty="0" err="1"/>
              <a:t>Éramos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no </a:t>
            </a:r>
            <a:r>
              <a:rPr lang="en-US" dirty="0" err="1"/>
              <a:t>somos</a:t>
            </a:r>
            <a:r>
              <a:rPr lang="en-US" dirty="0"/>
              <a:t> </a:t>
            </a:r>
            <a:r>
              <a:rPr lang="en-US" dirty="0" err="1"/>
              <a:t>oscuridad</a:t>
            </a:r>
            <a:r>
              <a:rPr lang="en-US" dirty="0"/>
              <a:t> (8)</a:t>
            </a:r>
          </a:p>
          <a:p>
            <a:r>
              <a:rPr lang="en-US" dirty="0" err="1"/>
              <a:t>Somos</a:t>
            </a:r>
            <a:r>
              <a:rPr lang="en-US" dirty="0"/>
              <a:t> </a:t>
            </a:r>
            <a:r>
              <a:rPr lang="en-US" dirty="0" err="1"/>
              <a:t>hijos</a:t>
            </a:r>
            <a:r>
              <a:rPr lang="en-US" dirty="0"/>
              <a:t> [de un Padre] de luz (8)</a:t>
            </a:r>
          </a:p>
          <a:p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fruto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bondad</a:t>
            </a:r>
            <a:r>
              <a:rPr lang="en-US" dirty="0"/>
              <a:t>, </a:t>
            </a:r>
            <a:r>
              <a:rPr lang="en-US" dirty="0" err="1"/>
              <a:t>justicia</a:t>
            </a:r>
            <a:r>
              <a:rPr lang="en-US" dirty="0"/>
              <a:t>, </a:t>
            </a:r>
            <a:r>
              <a:rPr lang="en-US" dirty="0" err="1"/>
              <a:t>verdad</a:t>
            </a:r>
            <a:r>
              <a:rPr lang="en-US" dirty="0"/>
              <a:t> (9)</a:t>
            </a:r>
          </a:p>
          <a:p>
            <a:r>
              <a:rPr lang="en-US" dirty="0" err="1"/>
              <a:t>Examinamos</a:t>
            </a:r>
            <a:r>
              <a:rPr lang="en-US" dirty="0"/>
              <a:t> lo que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agradable</a:t>
            </a:r>
            <a:r>
              <a:rPr lang="en-US" dirty="0"/>
              <a:t> al </a:t>
            </a:r>
            <a:r>
              <a:rPr lang="en-US" dirty="0" err="1"/>
              <a:t>Señor</a:t>
            </a:r>
            <a:r>
              <a:rPr lang="en-US" dirty="0"/>
              <a:t> (10)</a:t>
            </a:r>
          </a:p>
          <a:p>
            <a:r>
              <a:rPr lang="en-US" dirty="0"/>
              <a:t>Las </a:t>
            </a:r>
            <a:r>
              <a:rPr lang="en-US" dirty="0" err="1"/>
              <a:t>tinieblas</a:t>
            </a:r>
            <a:r>
              <a:rPr lang="en-US" dirty="0"/>
              <a:t> solo </a:t>
            </a:r>
            <a:r>
              <a:rPr lang="en-US" dirty="0" err="1"/>
              <a:t>tienen</a:t>
            </a:r>
            <a:r>
              <a:rPr lang="en-US" dirty="0"/>
              <a:t> </a:t>
            </a:r>
            <a:r>
              <a:rPr lang="en-US" dirty="0" err="1"/>
              <a:t>obras</a:t>
            </a:r>
            <a:r>
              <a:rPr lang="en-US" dirty="0"/>
              <a:t> </a:t>
            </a:r>
            <a:r>
              <a:rPr lang="en-US" dirty="0" err="1"/>
              <a:t>estériles</a:t>
            </a:r>
            <a:r>
              <a:rPr lang="en-US" dirty="0"/>
              <a:t> (11)</a:t>
            </a:r>
          </a:p>
          <a:p>
            <a:r>
              <a:rPr lang="en-US" dirty="0"/>
              <a:t>No </a:t>
            </a:r>
            <a:r>
              <a:rPr lang="en-US" dirty="0" err="1"/>
              <a:t>tenemos</a:t>
            </a:r>
            <a:r>
              <a:rPr lang="en-US" dirty="0"/>
              <a:t> </a:t>
            </a:r>
            <a:r>
              <a:rPr lang="en-US" dirty="0" err="1"/>
              <a:t>comunión</a:t>
            </a:r>
            <a:r>
              <a:rPr lang="en-US" dirty="0"/>
              <a:t> con las </a:t>
            </a:r>
            <a:r>
              <a:rPr lang="en-US" dirty="0" err="1"/>
              <a:t>tinieblas</a:t>
            </a:r>
            <a:r>
              <a:rPr lang="en-US" dirty="0"/>
              <a:t> (11)</a:t>
            </a:r>
          </a:p>
          <a:p>
            <a:r>
              <a:rPr lang="en-US" dirty="0" err="1"/>
              <a:t>Desenmascaramos</a:t>
            </a:r>
            <a:r>
              <a:rPr lang="en-US" dirty="0"/>
              <a:t> [</a:t>
            </a:r>
            <a:r>
              <a:rPr lang="en-US" dirty="0" err="1"/>
              <a:t>reprobamos</a:t>
            </a:r>
            <a:r>
              <a:rPr lang="en-US" dirty="0"/>
              <a:t>] las </a:t>
            </a:r>
            <a:r>
              <a:rPr lang="en-US" dirty="0" err="1"/>
              <a:t>obras</a:t>
            </a:r>
            <a:r>
              <a:rPr lang="en-US" dirty="0"/>
              <a:t> de las </a:t>
            </a:r>
            <a:r>
              <a:rPr lang="en-US" dirty="0" err="1"/>
              <a:t>tinieblas</a:t>
            </a:r>
            <a:r>
              <a:rPr lang="en-US" dirty="0"/>
              <a:t> (12-13)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2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409700"/>
            <a:ext cx="7772400" cy="2971799"/>
          </a:xfrm>
        </p:spPr>
        <p:txBody>
          <a:bodyPr/>
          <a:lstStyle/>
          <a:p>
            <a:pPr rtl="0"/>
            <a:r>
              <a:rPr lang="en-US" sz="9600" dirty="0" smtClean="0"/>
              <a:t>¡</a:t>
            </a:r>
            <a:r>
              <a:rPr lang="en-US" sz="9600" dirty="0" err="1" smtClean="0"/>
              <a:t>Despierta</a:t>
            </a:r>
            <a:r>
              <a:rPr lang="en-US" sz="9600" dirty="0" smtClean="0"/>
              <a:t>!</a:t>
            </a:r>
            <a:br>
              <a:rPr lang="en-US" sz="9600" dirty="0" smtClean="0"/>
            </a:br>
            <a:r>
              <a:rPr lang="en-US" sz="2400" b="0" dirty="0" smtClean="0"/>
              <a:t>(v 14)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3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42900"/>
          </a:xfrm>
        </p:spPr>
        <p:txBody>
          <a:bodyPr/>
          <a:lstStyle/>
          <a:p>
            <a:pPr rtl="0"/>
            <a:r>
              <a:rPr lang="en-US" dirty="0"/>
              <a:t>Hijos de luz – Tema 2016/2017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571500" rtl="0" fontAlgn="auto">
              <a:spcBef>
                <a:spcPts val="0"/>
              </a:spcBef>
              <a:spcAft>
                <a:spcPts val="0"/>
              </a:spcAft>
              <a:defRPr/>
            </a:pPr>
            <a:fld id="{13350D10-C4DE-4D33-8041-02782ABFFE8C}" type="slidenum">
              <a:rPr lang="en-US"/>
              <a:pPr algn="l" defTabSz="571500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034376"/>
              </p:ext>
            </p:extLst>
          </p:nvPr>
        </p:nvGraphicFramePr>
        <p:xfrm>
          <a:off x="523874" y="372141"/>
          <a:ext cx="8239126" cy="50336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1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205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68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2162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Fecha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Lección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Texto clave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216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 de septiembre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Introducción: </a:t>
                      </a: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Hijos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 luz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Efesios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5:8-14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2162">
                <a:tc gridSpan="3"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“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Entendiendo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la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voluntad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del Señor”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21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i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16 de octubre</a:t>
                      </a:r>
                      <a:endParaRPr lang="en-US" sz="1050" b="1" i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i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Luz y oscuridad</a:t>
                      </a:r>
                      <a:endParaRPr lang="en-US" sz="1050" b="1" i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i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Efesios 5:8</a:t>
                      </a:r>
                      <a:endParaRPr lang="en-US" sz="1050" b="1" i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216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 de noviembre</a:t>
                      </a:r>
                      <a:endParaRPr lang="en-US" sz="1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ira de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Dios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Efesios 5:6, 12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216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 de diciembre</a:t>
                      </a:r>
                      <a:endParaRPr lang="en-US" sz="1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Caminando en la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luz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del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amor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y la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sabiduría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Efesios 5:1-2, 15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2162">
                <a:tc gridSpan="3"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kumimoji="0" lang="en-US" sz="14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“No seáis partícipes”</a:t>
                      </a:r>
                    </a:p>
                  </a:txBody>
                  <a:tcPr marL="42863" marR="42863" marT="0" marB="0" anchor="ctr">
                    <a:solidFill>
                      <a:srgbClr val="0000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216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 de enero</a:t>
                      </a:r>
                      <a:endParaRPr lang="en-US" sz="1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La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antificación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vs.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la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inmoralidad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exual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Efesios 5:3-5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216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 de </a:t>
                      </a: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La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edificación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vs. las palabras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malas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Efesios 4:29, 5:4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216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 de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La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generosidad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vs. la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codicia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Efesios 4:28, 5:5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216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 de abril</a:t>
                      </a:r>
                      <a:endParaRPr lang="en-US" sz="1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La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amabilidad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vs. la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ira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Efesios 4:31-32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216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21 de mayo</a:t>
                      </a:r>
                      <a:endParaRPr lang="en-US" sz="1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La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obriedad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mental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vs.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embriaguez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Efesios 5:18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2162">
                <a:tc gridSpan="3"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“Luz en el Señor”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216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 de junio</a:t>
                      </a:r>
                      <a:endParaRPr lang="en-US" sz="1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El fruto de la luz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Efesios 5:9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216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 de julio</a:t>
                      </a:r>
                      <a:endParaRPr lang="en-US" sz="1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Cristo te dará luz</a:t>
                      </a:r>
                      <a:endParaRPr lang="en-US" sz="1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Efesios 5:13-14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1216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 de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La herencia de la luz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Efesios 5:5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76200" y="1333500"/>
            <a:ext cx="447674" cy="38100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3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pPr rtl="0"/>
            <a:r>
              <a:rPr lang="en-US" dirty="0" smtClean="0"/>
              <a:t>La luz y las </a:t>
            </a:r>
            <a:r>
              <a:rPr lang="en-US" dirty="0" err="1" smtClean="0"/>
              <a:t>tinieblas</a:t>
            </a:r>
            <a:r>
              <a:rPr lang="en-US" dirty="0" smtClean="0"/>
              <a:t>: al principio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09700"/>
            <a:ext cx="8300545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b="0" dirty="0" smtClean="0"/>
              <a:t>3 Entonces </a:t>
            </a:r>
            <a:r>
              <a:rPr lang="es-ES" sz="3600" b="0" dirty="0"/>
              <a:t>dijo Dios: «Sea la </a:t>
            </a:r>
            <a:r>
              <a:rPr lang="es-ES" sz="3600" dirty="0">
                <a:solidFill>
                  <a:srgbClr val="FFFF00"/>
                </a:solidFill>
              </a:rPr>
              <a:t>luz</a:t>
            </a:r>
            <a:r>
              <a:rPr lang="es-ES" sz="3600" b="0" dirty="0"/>
              <a:t>». Y hubo luz.  4  Dios vio que la </a:t>
            </a:r>
            <a:r>
              <a:rPr lang="es-ES" sz="3600" dirty="0">
                <a:solidFill>
                  <a:srgbClr val="FFFF00"/>
                </a:solidFill>
              </a:rPr>
              <a:t>luz</a:t>
            </a:r>
            <a:r>
              <a:rPr lang="es-ES" sz="3600" b="0" dirty="0"/>
              <a:t> era </a:t>
            </a:r>
            <a:r>
              <a:rPr lang="es-ES" sz="3600" b="0" dirty="0">
                <a:solidFill>
                  <a:srgbClr val="66FFFF"/>
                </a:solidFill>
              </a:rPr>
              <a:t>buena</a:t>
            </a:r>
            <a:r>
              <a:rPr lang="es-ES" sz="3600" b="0" dirty="0"/>
              <a:t>; y Dios separó la </a:t>
            </a:r>
            <a:r>
              <a:rPr lang="es-ES" sz="3600" dirty="0">
                <a:solidFill>
                  <a:srgbClr val="FFFF00"/>
                </a:solidFill>
              </a:rPr>
              <a:t>luz</a:t>
            </a:r>
            <a:r>
              <a:rPr lang="es-ES" sz="3600" b="0" dirty="0"/>
              <a:t> de las </a:t>
            </a:r>
            <a:r>
              <a:rPr lang="es-ES" sz="3600" dirty="0">
                <a:solidFill>
                  <a:srgbClr val="FFFF00"/>
                </a:solidFill>
              </a:rPr>
              <a:t>tinieblas</a:t>
            </a:r>
            <a:r>
              <a:rPr lang="es-ES" sz="3600" b="0" dirty="0"/>
              <a:t>.  5  Y Dios llamó a la luz día y a </a:t>
            </a:r>
            <a:r>
              <a:rPr lang="es-ES" sz="3600" dirty="0">
                <a:solidFill>
                  <a:srgbClr val="FFFF00"/>
                </a:solidFill>
              </a:rPr>
              <a:t>las tinieblas </a:t>
            </a:r>
            <a:r>
              <a:rPr lang="es-ES" sz="3600" b="0" dirty="0"/>
              <a:t>llamó </a:t>
            </a:r>
            <a:r>
              <a:rPr lang="es-ES" sz="3600" dirty="0">
                <a:solidFill>
                  <a:srgbClr val="FFFF00"/>
                </a:solidFill>
              </a:rPr>
              <a:t>noche</a:t>
            </a:r>
            <a:r>
              <a:rPr lang="es-ES" sz="3600" b="0" dirty="0"/>
              <a:t>. </a:t>
            </a: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b="0" dirty="0" smtClean="0"/>
              <a:t>(Génesis 1:3-5a)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CF9D5E7F-5B88-49A2-B514-B1E99E37D880}" type="slidenum">
              <a:rPr lang="en-US" smtClean="0"/>
              <a:pPr algn="l" rtl="0"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5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La </a:t>
            </a:r>
            <a:r>
              <a:rPr lang="en-US" dirty="0" err="1" smtClean="0"/>
              <a:t>física</a:t>
            </a:r>
            <a:r>
              <a:rPr lang="en-US" dirty="0" smtClean="0"/>
              <a:t> de la luz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800100"/>
            <a:ext cx="8763000" cy="4802352"/>
          </a:xfrm>
        </p:spPr>
        <p:txBody>
          <a:bodyPr>
            <a:normAutofit fontScale="85000" lnSpcReduction="10000"/>
          </a:bodyPr>
          <a:lstStyle/>
          <a:p>
            <a:pPr marL="514350" indent="-514350" algn="l" rtl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La luz y la oscuridad no son cosas opuestas similares</a:t>
            </a:r>
          </a:p>
          <a:p>
            <a:pPr marL="803275" lvl="1" indent="-230188" algn="l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La luz es energía, color, contenido.</a:t>
            </a:r>
          </a:p>
          <a:p>
            <a:pPr marL="803275" lvl="1" indent="-230188" algn="l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La oscuridad es la ausencia de luz.</a:t>
            </a:r>
          </a:p>
          <a:p>
            <a:pPr marL="803275" lvl="1" indent="-230188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La oscuridad es vacío (sin energía, sin color).</a:t>
            </a:r>
          </a:p>
          <a:p>
            <a:pPr marL="514350" indent="-514350" algn="l" rtl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La luz siempre domina</a:t>
            </a:r>
          </a:p>
          <a:p>
            <a:pPr marL="803275" lvl="1" indent="-230188" algn="l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Luz y</a:t>
            </a:r>
            <a:r>
              <a:rPr lang="en-US" dirty="0" smtClean="0"/>
              <a:t> la </a:t>
            </a:r>
            <a:r>
              <a:rPr lang="en-US" dirty="0" err="1" smtClean="0"/>
              <a:t>oscuridad</a:t>
            </a:r>
            <a:r>
              <a:rPr lang="en-US" dirty="0" smtClean="0"/>
              <a:t> no “</a:t>
            </a:r>
            <a:r>
              <a:rPr lang="en-US" dirty="0" err="1" smtClean="0"/>
              <a:t>mezclan</a:t>
            </a:r>
            <a:r>
              <a:rPr lang="en-US" dirty="0" smtClean="0"/>
              <a:t>”.</a:t>
            </a:r>
            <a:endParaRPr lang="en-US" dirty="0"/>
          </a:p>
          <a:p>
            <a:pPr marL="803275" lvl="1" indent="-230188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La oscuridad no desplaza la luz.</a:t>
            </a:r>
          </a:p>
          <a:p>
            <a:pPr marL="514350" indent="-514350" algn="l" rtl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La luz tiene [es] una fuente y un objetivo (iluminado)</a:t>
            </a:r>
          </a:p>
          <a:p>
            <a:pPr marL="803275" lvl="1" indent="-228600" algn="l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No </a:t>
            </a:r>
            <a:r>
              <a:rPr lang="en-US" dirty="0" err="1"/>
              <a:t>puedes</a:t>
            </a:r>
            <a:r>
              <a:rPr lang="en-US" dirty="0"/>
              <a:t> </a:t>
            </a:r>
            <a:r>
              <a:rPr lang="en-US" dirty="0" smtClean="0"/>
              <a:t>‘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brillar</a:t>
            </a:r>
            <a:r>
              <a:rPr lang="en-US" dirty="0"/>
              <a:t>' la oscuridad; solo puedes 'ocultar' la luz</a:t>
            </a:r>
          </a:p>
          <a:p>
            <a:pPr marL="803275" lvl="1" indent="-228600" algn="l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La luz produce </a:t>
            </a:r>
            <a:r>
              <a:rPr lang="en-US" dirty="0"/>
              <a:t>efectos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0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luz y las </a:t>
            </a:r>
            <a:r>
              <a:rPr lang="en-US" dirty="0" err="1"/>
              <a:t>tinieblas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smtClean="0"/>
              <a:t>la Biblia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4991100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u="sng" dirty="0" err="1" smtClean="0"/>
              <a:t>Sabiduría</a:t>
            </a:r>
            <a:r>
              <a:rPr lang="en-US" u="sng" dirty="0" smtClean="0"/>
              <a:t> e </a:t>
            </a:r>
            <a:r>
              <a:rPr lang="en-US" u="sng" dirty="0" err="1" smtClean="0"/>
              <a:t>insensatez</a:t>
            </a:r>
            <a:r>
              <a:rPr lang="en-US" u="sng" dirty="0" smtClean="0"/>
              <a:t> </a:t>
            </a:r>
            <a:r>
              <a:rPr lang="en-US" b="0" dirty="0" smtClean="0"/>
              <a:t>– “</a:t>
            </a:r>
            <a:r>
              <a:rPr lang="es-ES" b="0" dirty="0"/>
              <a:t>Y yo vi que la </a:t>
            </a:r>
            <a:r>
              <a:rPr lang="es-ES" dirty="0">
                <a:solidFill>
                  <a:srgbClr val="66FFFF"/>
                </a:solidFill>
              </a:rPr>
              <a:t>sabiduría </a:t>
            </a:r>
            <a:r>
              <a:rPr lang="es-ES" b="0" dirty="0"/>
              <a:t>sobrepasa a la</a:t>
            </a:r>
            <a:r>
              <a:rPr lang="es-ES" dirty="0">
                <a:solidFill>
                  <a:srgbClr val="66FFFF"/>
                </a:solidFill>
              </a:rPr>
              <a:t> insensatez</a:t>
            </a:r>
            <a:r>
              <a:rPr lang="es-ES" b="0" dirty="0"/>
              <a:t>, como la </a:t>
            </a:r>
            <a:r>
              <a:rPr lang="es-ES" dirty="0">
                <a:solidFill>
                  <a:srgbClr val="FFFF00"/>
                </a:solidFill>
              </a:rPr>
              <a:t>luz</a:t>
            </a:r>
            <a:r>
              <a:rPr lang="es-ES" b="0" dirty="0"/>
              <a:t> a las </a:t>
            </a:r>
            <a:r>
              <a:rPr lang="es-ES" dirty="0" smtClean="0">
                <a:solidFill>
                  <a:srgbClr val="FFFF00"/>
                </a:solidFill>
              </a:rPr>
              <a:t>tinieblas</a:t>
            </a:r>
            <a:r>
              <a:rPr lang="en-US" b="0" dirty="0" smtClean="0"/>
              <a:t>”. (</a:t>
            </a:r>
            <a:r>
              <a:rPr lang="en-US" b="0" dirty="0" err="1" smtClean="0"/>
              <a:t>Ec</a:t>
            </a:r>
            <a:r>
              <a:rPr lang="en-US" b="0" dirty="0" smtClean="0"/>
              <a:t> 2:13)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u="sng" dirty="0" smtClean="0"/>
              <a:t>Bien y mal</a:t>
            </a:r>
            <a:r>
              <a:rPr lang="en-US" dirty="0" smtClean="0"/>
              <a:t> </a:t>
            </a:r>
            <a:r>
              <a:rPr lang="en-US" b="0" dirty="0" smtClean="0"/>
              <a:t>– “</a:t>
            </a:r>
            <a:r>
              <a:rPr lang="es-ES" b="0" dirty="0"/>
              <a:t>¡Ay de los que llaman al </a:t>
            </a:r>
            <a:r>
              <a:rPr lang="es-ES" dirty="0">
                <a:solidFill>
                  <a:srgbClr val="66FFFF"/>
                </a:solidFill>
              </a:rPr>
              <a:t>mal bien </a:t>
            </a:r>
            <a:r>
              <a:rPr lang="es-ES" b="0" dirty="0"/>
              <a:t>y al </a:t>
            </a:r>
            <a:r>
              <a:rPr lang="es-ES" dirty="0">
                <a:solidFill>
                  <a:srgbClr val="66FFFF"/>
                </a:solidFill>
              </a:rPr>
              <a:t>bien mal</a:t>
            </a:r>
            <a:r>
              <a:rPr lang="es-ES" b="0" dirty="0"/>
              <a:t>, Que tienen las </a:t>
            </a:r>
            <a:r>
              <a:rPr lang="es-ES" dirty="0">
                <a:solidFill>
                  <a:srgbClr val="FFFF00"/>
                </a:solidFill>
              </a:rPr>
              <a:t>tinieblas</a:t>
            </a:r>
            <a:r>
              <a:rPr lang="es-ES" b="0" dirty="0"/>
              <a:t> por </a:t>
            </a:r>
            <a:r>
              <a:rPr lang="es-ES" dirty="0">
                <a:solidFill>
                  <a:srgbClr val="FFFF00"/>
                </a:solidFill>
              </a:rPr>
              <a:t>luz</a:t>
            </a:r>
            <a:r>
              <a:rPr lang="es-ES" b="0" dirty="0"/>
              <a:t> y la </a:t>
            </a:r>
            <a:r>
              <a:rPr lang="es-ES" dirty="0">
                <a:solidFill>
                  <a:srgbClr val="FFFF00"/>
                </a:solidFill>
              </a:rPr>
              <a:t>luz </a:t>
            </a:r>
            <a:r>
              <a:rPr lang="es-ES" b="0" dirty="0"/>
              <a:t>por </a:t>
            </a:r>
            <a:r>
              <a:rPr lang="es-ES" dirty="0">
                <a:solidFill>
                  <a:srgbClr val="FFFF00"/>
                </a:solidFill>
              </a:rPr>
              <a:t>tinieblas</a:t>
            </a:r>
            <a:r>
              <a:rPr lang="es-ES" b="0" dirty="0"/>
              <a:t>, Que tienen lo amargo por dulce y lo dulce por amargo</a:t>
            </a:r>
            <a:r>
              <a:rPr lang="es-ES" b="0" dirty="0" smtClean="0"/>
              <a:t>!</a:t>
            </a:r>
            <a:r>
              <a:rPr lang="en-US" b="0" dirty="0" smtClean="0"/>
              <a:t>” (Is 5:20)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u="sng" dirty="0" smtClean="0"/>
              <a:t>Ilustración e </a:t>
            </a:r>
            <a:r>
              <a:rPr lang="en-US" u="sng" dirty="0" err="1" smtClean="0"/>
              <a:t>ignorancia</a:t>
            </a:r>
            <a:r>
              <a:rPr lang="en-US" b="0" dirty="0" smtClean="0"/>
              <a:t>- "</a:t>
            </a:r>
            <a:r>
              <a:rPr lang="es-ES" b="0" dirty="0"/>
              <a:t>El pueblo que andaba en </a:t>
            </a:r>
            <a:r>
              <a:rPr lang="es-ES" dirty="0">
                <a:solidFill>
                  <a:srgbClr val="FFFF00"/>
                </a:solidFill>
              </a:rPr>
              <a:t>tinieblas </a:t>
            </a:r>
            <a:r>
              <a:rPr lang="es-ES" b="0" dirty="0"/>
              <a:t>Ha</a:t>
            </a:r>
            <a:r>
              <a:rPr lang="es-ES" dirty="0">
                <a:solidFill>
                  <a:srgbClr val="66FFFF"/>
                </a:solidFill>
              </a:rPr>
              <a:t> visto </a:t>
            </a:r>
            <a:r>
              <a:rPr lang="es-ES" b="0" dirty="0"/>
              <a:t>gran </a:t>
            </a:r>
            <a:r>
              <a:rPr lang="es-ES" dirty="0">
                <a:solidFill>
                  <a:srgbClr val="FFFF00"/>
                </a:solidFill>
              </a:rPr>
              <a:t>luz</a:t>
            </a:r>
            <a:r>
              <a:rPr lang="es-ES" b="0" dirty="0"/>
              <a:t>; A los que habitaban en tierra de </a:t>
            </a:r>
            <a:r>
              <a:rPr lang="es-ES" dirty="0">
                <a:solidFill>
                  <a:srgbClr val="FFFF00"/>
                </a:solidFill>
              </a:rPr>
              <a:t>sombra </a:t>
            </a:r>
            <a:r>
              <a:rPr lang="es-ES" b="0" dirty="0"/>
              <a:t>de muerte, La </a:t>
            </a:r>
            <a:r>
              <a:rPr lang="es-ES" dirty="0"/>
              <a:t>luz </a:t>
            </a:r>
            <a:r>
              <a:rPr lang="es-ES" dirty="0">
                <a:solidFill>
                  <a:srgbClr val="66FFFF"/>
                </a:solidFill>
              </a:rPr>
              <a:t>ha resplandecido </a:t>
            </a:r>
            <a:r>
              <a:rPr lang="es-ES" b="0" dirty="0"/>
              <a:t>sobre </a:t>
            </a:r>
            <a:r>
              <a:rPr lang="es-ES" b="0" dirty="0" smtClean="0"/>
              <a:t>ellos</a:t>
            </a:r>
            <a:r>
              <a:rPr lang="en-US" b="0" dirty="0" smtClean="0"/>
              <a:t>”. Is 9:2 (Mt 4:16)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u="sng" dirty="0"/>
              <a:t>Mentalidad abierta y cerrada</a:t>
            </a:r>
            <a:r>
              <a:rPr lang="en-US" dirty="0"/>
              <a:t> </a:t>
            </a:r>
            <a:r>
              <a:rPr lang="en-US" b="0" dirty="0"/>
              <a:t>- </a:t>
            </a:r>
            <a:r>
              <a:rPr lang="en-US" b="0" dirty="0" smtClean="0"/>
              <a:t>"</a:t>
            </a:r>
            <a:r>
              <a:rPr lang="es-ES" b="0" dirty="0"/>
              <a:t>La </a:t>
            </a:r>
            <a:r>
              <a:rPr lang="es-ES" dirty="0">
                <a:solidFill>
                  <a:srgbClr val="FFFF00"/>
                </a:solidFill>
              </a:rPr>
              <a:t>lámpara </a:t>
            </a:r>
            <a:r>
              <a:rPr lang="es-ES" b="0" dirty="0"/>
              <a:t>del cuerpo es el </a:t>
            </a:r>
            <a:r>
              <a:rPr lang="es-ES" dirty="0">
                <a:solidFill>
                  <a:srgbClr val="66FFFF"/>
                </a:solidFill>
              </a:rPr>
              <a:t>ojo</a:t>
            </a:r>
            <a:r>
              <a:rPr lang="es-ES" b="0" dirty="0"/>
              <a:t>; por eso, si tu </a:t>
            </a:r>
            <a:r>
              <a:rPr lang="es-ES" dirty="0">
                <a:solidFill>
                  <a:srgbClr val="66FFFF"/>
                </a:solidFill>
              </a:rPr>
              <a:t>ojo está sano</a:t>
            </a:r>
            <a:r>
              <a:rPr lang="es-ES" b="0" dirty="0"/>
              <a:t>, todo tu cuerpo estará </a:t>
            </a:r>
            <a:r>
              <a:rPr lang="es-ES" dirty="0">
                <a:solidFill>
                  <a:srgbClr val="FFFF00"/>
                </a:solidFill>
              </a:rPr>
              <a:t>lleno de luz</a:t>
            </a:r>
            <a:r>
              <a:rPr lang="es-ES" b="0" dirty="0"/>
              <a:t>. </a:t>
            </a:r>
            <a:r>
              <a:rPr lang="es-ES" b="0" dirty="0" smtClean="0"/>
              <a:t>23  </a:t>
            </a:r>
            <a:r>
              <a:rPr lang="es-ES" b="0" dirty="0"/>
              <a:t>Pero si </a:t>
            </a:r>
            <a:r>
              <a:rPr lang="es-ES" dirty="0">
                <a:solidFill>
                  <a:srgbClr val="66FFFF"/>
                </a:solidFill>
              </a:rPr>
              <a:t>tu ojo está malo</a:t>
            </a:r>
            <a:r>
              <a:rPr lang="es-ES" b="0" dirty="0"/>
              <a:t>, todo tu cuerpo estará </a:t>
            </a:r>
            <a:r>
              <a:rPr lang="es-ES" dirty="0" smtClean="0">
                <a:solidFill>
                  <a:srgbClr val="FFFF00"/>
                </a:solidFill>
              </a:rPr>
              <a:t>lleno </a:t>
            </a:r>
            <a:r>
              <a:rPr lang="es-ES" dirty="0">
                <a:solidFill>
                  <a:srgbClr val="FFFF00"/>
                </a:solidFill>
              </a:rPr>
              <a:t>de </a:t>
            </a:r>
            <a:r>
              <a:rPr lang="es-ES" dirty="0" smtClean="0">
                <a:solidFill>
                  <a:srgbClr val="FFFF00"/>
                </a:solidFill>
              </a:rPr>
              <a:t>oscuridad</a:t>
            </a:r>
            <a:r>
              <a:rPr lang="es-ES" b="0" dirty="0" smtClean="0"/>
              <a:t>. </a:t>
            </a:r>
            <a:r>
              <a:rPr lang="es-ES" b="0" dirty="0"/>
              <a:t>Así que, si la </a:t>
            </a:r>
            <a:r>
              <a:rPr lang="es-ES" dirty="0">
                <a:solidFill>
                  <a:srgbClr val="FFFF00"/>
                </a:solidFill>
              </a:rPr>
              <a:t>luz</a:t>
            </a:r>
            <a:r>
              <a:rPr lang="es-ES" b="0" dirty="0"/>
              <a:t> que hay en ti es </a:t>
            </a:r>
            <a:r>
              <a:rPr lang="es-ES" dirty="0">
                <a:solidFill>
                  <a:srgbClr val="FFFF00"/>
                </a:solidFill>
              </a:rPr>
              <a:t>oscuridad</a:t>
            </a:r>
            <a:r>
              <a:rPr lang="es-ES" b="0" dirty="0"/>
              <a:t>, ¡cuán grande será la </a:t>
            </a:r>
            <a:r>
              <a:rPr lang="es-ES" dirty="0">
                <a:solidFill>
                  <a:srgbClr val="FFFF00"/>
                </a:solidFill>
              </a:rPr>
              <a:t>oscuridad</a:t>
            </a:r>
            <a:r>
              <a:rPr lang="es-ES" b="0" dirty="0"/>
              <a:t>! </a:t>
            </a:r>
            <a:r>
              <a:rPr lang="en-US" b="0" dirty="0" smtClean="0"/>
              <a:t>…” (Mat 6:22-23)</a:t>
            </a:r>
          </a:p>
          <a:p>
            <a:pPr mar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b="0" dirty="0"/>
          </a:p>
          <a:p>
            <a:pPr mar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luz y las </a:t>
            </a:r>
            <a:r>
              <a:rPr lang="en-US" dirty="0" err="1"/>
              <a:t>tinieblas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Biblia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89000"/>
            <a:ext cx="899160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u="sng" dirty="0" smtClean="0"/>
              <a:t>Comprensión y </a:t>
            </a:r>
            <a:r>
              <a:rPr lang="en-US" u="sng" dirty="0" err="1" smtClean="0"/>
              <a:t>rechazo</a:t>
            </a:r>
            <a:r>
              <a:rPr lang="en-US" dirty="0" smtClean="0"/>
              <a:t> </a:t>
            </a:r>
            <a:r>
              <a:rPr lang="en-US" b="0" dirty="0" smtClean="0"/>
              <a:t>– “</a:t>
            </a:r>
            <a:r>
              <a:rPr lang="es-ES" b="0" dirty="0" smtClean="0"/>
              <a:t>La </a:t>
            </a:r>
            <a:r>
              <a:rPr lang="es-ES" dirty="0">
                <a:solidFill>
                  <a:srgbClr val="FFFF00"/>
                </a:solidFill>
              </a:rPr>
              <a:t>Luz</a:t>
            </a:r>
            <a:r>
              <a:rPr lang="es-ES" b="0" dirty="0"/>
              <a:t> </a:t>
            </a:r>
            <a:r>
              <a:rPr lang="es-ES" dirty="0">
                <a:solidFill>
                  <a:srgbClr val="FFFF00"/>
                </a:solidFill>
              </a:rPr>
              <a:t>brilla</a:t>
            </a:r>
            <a:r>
              <a:rPr lang="es-ES" b="0" dirty="0"/>
              <a:t> en las </a:t>
            </a:r>
            <a:r>
              <a:rPr lang="es-ES" dirty="0">
                <a:solidFill>
                  <a:srgbClr val="FFFF00"/>
                </a:solidFill>
              </a:rPr>
              <a:t>tinieblas</a:t>
            </a:r>
            <a:r>
              <a:rPr lang="es-ES" b="0" dirty="0"/>
              <a:t>, y las </a:t>
            </a:r>
            <a:r>
              <a:rPr lang="es-ES" dirty="0">
                <a:solidFill>
                  <a:srgbClr val="FFFF00"/>
                </a:solidFill>
              </a:rPr>
              <a:t>tinieblas </a:t>
            </a:r>
            <a:r>
              <a:rPr lang="es-ES" b="0" dirty="0"/>
              <a:t>no </a:t>
            </a:r>
            <a:r>
              <a:rPr lang="es-ES" dirty="0">
                <a:solidFill>
                  <a:srgbClr val="66FFFF"/>
                </a:solidFill>
              </a:rPr>
              <a:t>la </a:t>
            </a:r>
            <a:r>
              <a:rPr lang="es-ES" dirty="0" smtClean="0">
                <a:solidFill>
                  <a:srgbClr val="66FFFF"/>
                </a:solidFill>
              </a:rPr>
              <a:t>comprendieron</a:t>
            </a:r>
            <a:r>
              <a:rPr lang="en-US" b="0" dirty="0" smtClean="0"/>
              <a:t>.” (</a:t>
            </a:r>
            <a:r>
              <a:rPr lang="en-US" b="0" dirty="0" err="1"/>
              <a:t>J</a:t>
            </a:r>
            <a:r>
              <a:rPr lang="en-US" b="0" dirty="0" err="1" smtClean="0"/>
              <a:t>n</a:t>
            </a:r>
            <a:r>
              <a:rPr lang="en-US" b="0" dirty="0" smtClean="0"/>
              <a:t> 1:5)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u="sng" dirty="0" smtClean="0"/>
              <a:t>Exposición y </a:t>
            </a:r>
            <a:r>
              <a:rPr lang="en-US" u="sng" dirty="0" err="1" smtClean="0"/>
              <a:t>ocultamiento</a:t>
            </a:r>
            <a:r>
              <a:rPr lang="en-US" dirty="0" smtClean="0"/>
              <a:t> </a:t>
            </a:r>
            <a:r>
              <a:rPr lang="en-US" b="0" dirty="0" smtClean="0"/>
              <a:t>– “</a:t>
            </a:r>
            <a:r>
              <a:rPr lang="es-ES" b="0" dirty="0"/>
              <a:t>Y este es el juicio: que la </a:t>
            </a:r>
            <a:r>
              <a:rPr lang="es-ES" dirty="0">
                <a:solidFill>
                  <a:srgbClr val="FFFF00"/>
                </a:solidFill>
              </a:rPr>
              <a:t>Luz</a:t>
            </a:r>
            <a:r>
              <a:rPr lang="es-ES" b="0" dirty="0"/>
              <a:t> vino al mundo, y los hombres amaron más las </a:t>
            </a:r>
            <a:r>
              <a:rPr lang="es-ES" dirty="0">
                <a:solidFill>
                  <a:srgbClr val="FFFF00"/>
                </a:solidFill>
              </a:rPr>
              <a:t>tinieblas</a:t>
            </a:r>
            <a:r>
              <a:rPr lang="es-ES" b="0" dirty="0"/>
              <a:t> que la </a:t>
            </a:r>
            <a:r>
              <a:rPr lang="es-ES" dirty="0">
                <a:solidFill>
                  <a:srgbClr val="FFFF00"/>
                </a:solidFill>
              </a:rPr>
              <a:t>Luz</a:t>
            </a:r>
            <a:r>
              <a:rPr lang="es-ES" b="0" dirty="0"/>
              <a:t>, pues </a:t>
            </a:r>
            <a:r>
              <a:rPr lang="es-ES" dirty="0">
                <a:solidFill>
                  <a:srgbClr val="66FFFF"/>
                </a:solidFill>
              </a:rPr>
              <a:t>sus acciones eran malas</a:t>
            </a:r>
            <a:r>
              <a:rPr lang="es-ES" b="0" dirty="0"/>
              <a:t>. </a:t>
            </a:r>
            <a:r>
              <a:rPr lang="es-ES" b="0" dirty="0" smtClean="0"/>
              <a:t>20</a:t>
            </a:r>
            <a:r>
              <a:rPr lang="es-ES" b="0" dirty="0"/>
              <a:t>  Porque todo el que hace lo malo odia la </a:t>
            </a:r>
            <a:r>
              <a:rPr lang="es-ES" dirty="0">
                <a:solidFill>
                  <a:srgbClr val="FFFF00"/>
                </a:solidFill>
              </a:rPr>
              <a:t>Luz</a:t>
            </a:r>
            <a:r>
              <a:rPr lang="es-ES" b="0" dirty="0"/>
              <a:t>, y no viene a la Luz para que sus acciones no sean expuestas. </a:t>
            </a:r>
            <a:r>
              <a:rPr lang="es-ES" b="0" dirty="0" smtClean="0"/>
              <a:t>21</a:t>
            </a:r>
            <a:r>
              <a:rPr lang="es-ES" b="0" dirty="0"/>
              <a:t>  Pero el que practica la verdad viene a la Luz, para que sus acciones sean manifestadas que han sido hechas en </a:t>
            </a:r>
            <a:r>
              <a:rPr lang="es-ES" b="0" dirty="0" smtClean="0"/>
              <a:t>Dios”.</a:t>
            </a:r>
            <a:r>
              <a:rPr lang="en-US" b="0" dirty="0" smtClean="0"/>
              <a:t> (</a:t>
            </a:r>
            <a:r>
              <a:rPr lang="en-US" b="0" dirty="0" err="1" smtClean="0"/>
              <a:t>Jn</a:t>
            </a:r>
            <a:r>
              <a:rPr lang="en-US" b="0" dirty="0" smtClean="0"/>
              <a:t> 3:19-21)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u="sng" dirty="0" err="1" smtClean="0"/>
              <a:t>Tener</a:t>
            </a:r>
            <a:r>
              <a:rPr lang="en-US" u="sng" dirty="0" smtClean="0"/>
              <a:t> </a:t>
            </a:r>
            <a:r>
              <a:rPr lang="en-US" u="sng" dirty="0" err="1" smtClean="0"/>
              <a:t>guía</a:t>
            </a:r>
            <a:r>
              <a:rPr lang="en-US" u="sng" dirty="0" smtClean="0"/>
              <a:t> y </a:t>
            </a:r>
            <a:r>
              <a:rPr lang="en-US" u="sng" dirty="0" err="1" smtClean="0"/>
              <a:t>estar</a:t>
            </a:r>
            <a:r>
              <a:rPr lang="en-US" u="sng" dirty="0" smtClean="0"/>
              <a:t> </a:t>
            </a:r>
            <a:r>
              <a:rPr lang="en-US" u="sng" dirty="0" err="1" smtClean="0"/>
              <a:t>perdido</a:t>
            </a:r>
            <a:r>
              <a:rPr lang="en-US" dirty="0" smtClean="0"/>
              <a:t> </a:t>
            </a:r>
            <a:r>
              <a:rPr lang="en-US" b="0" dirty="0" smtClean="0"/>
              <a:t>– “…</a:t>
            </a:r>
            <a:r>
              <a:rPr lang="es-ES" dirty="0" smtClean="0">
                <a:solidFill>
                  <a:srgbClr val="66FFFF"/>
                </a:solidFill>
              </a:rPr>
              <a:t>Caminen</a:t>
            </a:r>
            <a:r>
              <a:rPr lang="es-ES" b="0" dirty="0" smtClean="0"/>
              <a:t> </a:t>
            </a:r>
            <a:r>
              <a:rPr lang="es-ES" b="0" dirty="0"/>
              <a:t>mientras tengan la </a:t>
            </a:r>
            <a:r>
              <a:rPr lang="es-ES" dirty="0"/>
              <a:t>Luz</a:t>
            </a:r>
            <a:r>
              <a:rPr lang="es-ES" b="0" dirty="0"/>
              <a:t>, para que no los sorprendan las</a:t>
            </a:r>
            <a:r>
              <a:rPr lang="es-ES" dirty="0">
                <a:solidFill>
                  <a:srgbClr val="FFFF00"/>
                </a:solidFill>
              </a:rPr>
              <a:t> tinieblas</a:t>
            </a:r>
            <a:r>
              <a:rPr lang="es-ES" b="0" dirty="0"/>
              <a:t>; el que anda en la oscuridad </a:t>
            </a:r>
            <a:r>
              <a:rPr lang="es-ES" dirty="0">
                <a:solidFill>
                  <a:srgbClr val="66FFFF"/>
                </a:solidFill>
              </a:rPr>
              <a:t>no sabe adónde </a:t>
            </a:r>
            <a:r>
              <a:rPr lang="es-ES" dirty="0" smtClean="0">
                <a:solidFill>
                  <a:srgbClr val="66FFFF"/>
                </a:solidFill>
              </a:rPr>
              <a:t>va</a:t>
            </a:r>
            <a:r>
              <a:rPr lang="en-US" b="0" dirty="0" smtClean="0"/>
              <a:t>”. (</a:t>
            </a:r>
            <a:r>
              <a:rPr lang="en-US" b="0" dirty="0" err="1" smtClean="0"/>
              <a:t>Jn</a:t>
            </a:r>
            <a:r>
              <a:rPr lang="en-US" b="0" dirty="0" smtClean="0"/>
              <a:t> 12:35)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7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Dios es Luz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49300"/>
            <a:ext cx="8763000" cy="477520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b="0" dirty="0"/>
              <a:t>Y este es el mensaje que hemos oído de Él y que les anunciamos: </a:t>
            </a:r>
            <a:r>
              <a:rPr lang="es-ES" dirty="0">
                <a:solidFill>
                  <a:srgbClr val="FFFF00"/>
                </a:solidFill>
              </a:rPr>
              <a:t>Dios es Luz</a:t>
            </a:r>
            <a:r>
              <a:rPr lang="es-ES" b="0" dirty="0"/>
              <a:t>, y en Él no hay ninguna </a:t>
            </a:r>
            <a:r>
              <a:rPr lang="es-ES" dirty="0">
                <a:solidFill>
                  <a:srgbClr val="FFFF00"/>
                </a:solidFill>
              </a:rPr>
              <a:t>tiniebla</a:t>
            </a:r>
            <a:r>
              <a:rPr lang="es-ES" b="0" dirty="0"/>
              <a:t>. </a:t>
            </a:r>
            <a:r>
              <a:rPr lang="en-US" b="0" dirty="0" smtClean="0"/>
              <a:t>(I </a:t>
            </a:r>
            <a:r>
              <a:rPr lang="en-US" b="0" dirty="0" err="1" smtClean="0"/>
              <a:t>Jn</a:t>
            </a:r>
            <a:r>
              <a:rPr lang="en-US" b="0" dirty="0" smtClean="0"/>
              <a:t> 1:5)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b="0" dirty="0" smtClean="0"/>
              <a:t>El </a:t>
            </a:r>
            <a:r>
              <a:rPr lang="es-ES" b="0" dirty="0"/>
              <a:t>bienaventurado y único Soberano, el Rey de reyes y Señor de señores; </a:t>
            </a:r>
            <a:r>
              <a:rPr lang="es-ES" b="0" dirty="0" smtClean="0"/>
              <a:t>16</a:t>
            </a:r>
            <a:r>
              <a:rPr lang="es-ES" b="0" dirty="0"/>
              <a:t>  el único que tiene inmortalidad y </a:t>
            </a:r>
            <a:r>
              <a:rPr lang="es-ES" dirty="0">
                <a:solidFill>
                  <a:srgbClr val="FFFF00"/>
                </a:solidFill>
              </a:rPr>
              <a:t>habita en luz inaccesible</a:t>
            </a:r>
            <a:r>
              <a:rPr lang="es-ES" b="0" dirty="0"/>
              <a:t>, a quien ningún hombre ha visto ni puede ver. A Él sea la honra y el dominio eterno. Amén. </a:t>
            </a:r>
            <a:r>
              <a:rPr lang="en-US" b="0" dirty="0" smtClean="0"/>
              <a:t>(1 Timoteo 6:15-16)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b="0" dirty="0"/>
              <a:t>Toda buena dádiva y todo don perfecto viene de lo alto, desciende del </a:t>
            </a:r>
            <a:r>
              <a:rPr lang="es-ES" dirty="0">
                <a:solidFill>
                  <a:srgbClr val="FFFF00"/>
                </a:solidFill>
              </a:rPr>
              <a:t>Padre de las luces</a:t>
            </a:r>
            <a:r>
              <a:rPr lang="es-ES" b="0" dirty="0"/>
              <a:t>, con el cual no hay </a:t>
            </a:r>
            <a:r>
              <a:rPr lang="es-ES" dirty="0">
                <a:solidFill>
                  <a:srgbClr val="66FFFF"/>
                </a:solidFill>
              </a:rPr>
              <a:t>cambio ni sombra de variación</a:t>
            </a:r>
            <a:r>
              <a:rPr lang="es-ES" b="0" dirty="0"/>
              <a:t>. </a:t>
            </a:r>
            <a:r>
              <a:rPr lang="en-US" b="0" dirty="0" smtClean="0"/>
              <a:t>(Santiago 1:17)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Jesús es la Luz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03754"/>
            <a:ext cx="8839200" cy="5011245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b="0" dirty="0"/>
              <a:t>Él estaba en el principio con Dios. </a:t>
            </a:r>
            <a:r>
              <a:rPr lang="es-ES" b="0" dirty="0" smtClean="0"/>
              <a:t>3</a:t>
            </a:r>
            <a:r>
              <a:rPr lang="es-ES" b="0" dirty="0"/>
              <a:t>  Todas las cosas fueron hechas por medio de Él, y sin Él nada de lo que ha sido hecho, fue hecho. </a:t>
            </a:r>
            <a:r>
              <a:rPr lang="es-ES" b="0" dirty="0" smtClean="0"/>
              <a:t>4</a:t>
            </a:r>
            <a:r>
              <a:rPr lang="es-ES" b="0" dirty="0"/>
              <a:t>  En Él estaba </a:t>
            </a:r>
            <a:r>
              <a:rPr lang="es-ES" dirty="0">
                <a:solidFill>
                  <a:srgbClr val="66FFFF"/>
                </a:solidFill>
              </a:rPr>
              <a:t>la vida</a:t>
            </a:r>
            <a:r>
              <a:rPr lang="es-ES" b="0" dirty="0"/>
              <a:t>, y la </a:t>
            </a:r>
            <a:r>
              <a:rPr lang="es-ES" dirty="0">
                <a:solidFill>
                  <a:srgbClr val="66FFFF"/>
                </a:solidFill>
              </a:rPr>
              <a:t>vida</a:t>
            </a:r>
            <a:r>
              <a:rPr lang="es-ES" b="0" dirty="0"/>
              <a:t> era la </a:t>
            </a:r>
            <a:r>
              <a:rPr lang="es-ES" dirty="0">
                <a:solidFill>
                  <a:srgbClr val="FFFF00"/>
                </a:solidFill>
              </a:rPr>
              <a:t>Luz</a:t>
            </a:r>
            <a:r>
              <a:rPr lang="es-ES" b="0" dirty="0"/>
              <a:t> de los hombres. </a:t>
            </a:r>
            <a:r>
              <a:rPr lang="en-US" b="0" dirty="0" smtClean="0"/>
              <a:t>(</a:t>
            </a:r>
            <a:r>
              <a:rPr lang="en-US" b="0" dirty="0" err="1" smtClean="0"/>
              <a:t>Jn</a:t>
            </a:r>
            <a:r>
              <a:rPr lang="en-US" b="0" dirty="0" smtClean="0"/>
              <a:t> 1:2-4)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b="0" dirty="0"/>
              <a:t>Existía la </a:t>
            </a:r>
            <a:r>
              <a:rPr lang="es-ES" dirty="0">
                <a:solidFill>
                  <a:srgbClr val="FFFF00"/>
                </a:solidFill>
              </a:rPr>
              <a:t>Luz</a:t>
            </a:r>
            <a:r>
              <a:rPr lang="es-ES" b="0" dirty="0"/>
              <a:t> verdadera que, al venir al mundo, </a:t>
            </a:r>
            <a:r>
              <a:rPr lang="es-ES" dirty="0">
                <a:solidFill>
                  <a:srgbClr val="FFFF00"/>
                </a:solidFill>
              </a:rPr>
              <a:t>alumbra</a:t>
            </a:r>
            <a:r>
              <a:rPr lang="es-ES" b="0" dirty="0"/>
              <a:t> a todo hombre. </a:t>
            </a:r>
            <a:r>
              <a:rPr lang="en-US" b="0" dirty="0" smtClean="0"/>
              <a:t>(</a:t>
            </a:r>
            <a:r>
              <a:rPr lang="en-US" b="0" dirty="0" err="1" smtClean="0"/>
              <a:t>Jn</a:t>
            </a:r>
            <a:r>
              <a:rPr lang="en-US" b="0" dirty="0" smtClean="0"/>
              <a:t> 1:9</a:t>
            </a:r>
            <a:r>
              <a:rPr lang="en-US" b="0" dirty="0"/>
              <a:t>)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b="0" dirty="0" smtClean="0"/>
              <a:t>Yo </a:t>
            </a:r>
            <a:r>
              <a:rPr lang="es-ES" b="0" dirty="0"/>
              <a:t>soy la </a:t>
            </a:r>
            <a:r>
              <a:rPr lang="es-ES" dirty="0">
                <a:solidFill>
                  <a:srgbClr val="FFFF00"/>
                </a:solidFill>
              </a:rPr>
              <a:t>Luz</a:t>
            </a:r>
            <a:r>
              <a:rPr lang="es-ES" b="0" dirty="0"/>
              <a:t> del mundo; el que me sigue no andará en </a:t>
            </a:r>
            <a:r>
              <a:rPr lang="es-ES" dirty="0">
                <a:solidFill>
                  <a:srgbClr val="FFFF00"/>
                </a:solidFill>
              </a:rPr>
              <a:t>tinieblas</a:t>
            </a:r>
            <a:r>
              <a:rPr lang="es-ES" b="0" dirty="0"/>
              <a:t>, sino que tendrá la </a:t>
            </a:r>
            <a:r>
              <a:rPr lang="es-ES" dirty="0">
                <a:solidFill>
                  <a:srgbClr val="FFFF00"/>
                </a:solidFill>
              </a:rPr>
              <a:t>Luz</a:t>
            </a:r>
            <a:r>
              <a:rPr lang="es-ES" b="0" dirty="0"/>
              <a:t> de </a:t>
            </a:r>
            <a:r>
              <a:rPr lang="es-ES" dirty="0">
                <a:solidFill>
                  <a:srgbClr val="66FFFF"/>
                </a:solidFill>
              </a:rPr>
              <a:t>la </a:t>
            </a:r>
            <a:r>
              <a:rPr lang="es-ES" dirty="0" smtClean="0">
                <a:solidFill>
                  <a:srgbClr val="66FFFF"/>
                </a:solidFill>
              </a:rPr>
              <a:t>vida</a:t>
            </a:r>
            <a:r>
              <a:rPr lang="es-ES" b="0" dirty="0" smtClean="0"/>
              <a:t>.</a:t>
            </a:r>
            <a:r>
              <a:rPr lang="es-ES" b="0" dirty="0"/>
              <a:t> </a:t>
            </a:r>
            <a:r>
              <a:rPr lang="en-US" b="0" dirty="0" smtClean="0"/>
              <a:t>(</a:t>
            </a:r>
            <a:r>
              <a:rPr lang="en-US" b="0" dirty="0" err="1" smtClean="0"/>
              <a:t>Jn</a:t>
            </a:r>
            <a:r>
              <a:rPr lang="en-US" b="0" dirty="0" smtClean="0"/>
              <a:t> 8:12)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b="0" dirty="0"/>
              <a:t>Yo, la </a:t>
            </a:r>
            <a:r>
              <a:rPr lang="es-ES" dirty="0">
                <a:solidFill>
                  <a:srgbClr val="FFFF00"/>
                </a:solidFill>
              </a:rPr>
              <a:t>Luz</a:t>
            </a:r>
            <a:r>
              <a:rPr lang="es-ES" b="0" dirty="0"/>
              <a:t>, he venido al mundo, para que todo el que cree en Mí no permanezca en </a:t>
            </a:r>
            <a:r>
              <a:rPr lang="es-ES" dirty="0">
                <a:solidFill>
                  <a:srgbClr val="FFFF00"/>
                </a:solidFill>
              </a:rPr>
              <a:t>tinieblas</a:t>
            </a:r>
            <a:r>
              <a:rPr lang="es-ES" b="0" dirty="0"/>
              <a:t>. </a:t>
            </a:r>
            <a:r>
              <a:rPr lang="en-US" b="0" dirty="0" smtClean="0"/>
              <a:t>(</a:t>
            </a:r>
            <a:r>
              <a:rPr lang="en-US" b="0" dirty="0" err="1" smtClean="0"/>
              <a:t>Jn</a:t>
            </a:r>
            <a:r>
              <a:rPr lang="en-US" b="0" dirty="0" smtClean="0"/>
              <a:t> 12:46)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2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67980</TotalTime>
  <Words>1698</Words>
  <Application>Microsoft Office PowerPoint</Application>
  <PresentationFormat>On-screen Show (16:10)</PresentationFormat>
  <Paragraphs>230</Paragraphs>
  <Slides>23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Default Design</vt:lpstr>
      <vt:lpstr>La luz y las tinieblas</vt:lpstr>
      <vt:lpstr>Tema para 2016-17: Hijos de luz</vt:lpstr>
      <vt:lpstr>Hijos de luz – Tema 2016/2017</vt:lpstr>
      <vt:lpstr>La luz y las tinieblas: al principio</vt:lpstr>
      <vt:lpstr>La física de la luz</vt:lpstr>
      <vt:lpstr>La luz y las tinieblas en la Biblia</vt:lpstr>
      <vt:lpstr>La luz y las tinieblas en la Biblia</vt:lpstr>
      <vt:lpstr>Dios es Luz</vt:lpstr>
      <vt:lpstr>Jesús es la Luz</vt:lpstr>
      <vt:lpstr>Pedro: luz y tinieblas </vt:lpstr>
      <vt:lpstr>Epístolas de Juan: luz y tinieblas </vt:lpstr>
      <vt:lpstr>Pablo: luz y tinieblas </vt:lpstr>
      <vt:lpstr>La luz y las tinieblas en Efesios</vt:lpstr>
      <vt:lpstr>La luz y las tinieblas en la Biblia</vt:lpstr>
      <vt:lpstr>Efesios 5:1-14</vt:lpstr>
      <vt:lpstr>Secuencia de pecados (3-5)</vt:lpstr>
      <vt:lpstr>Por qué caminamos como hijos de luz</vt:lpstr>
      <vt:lpstr>Secuencia de Pecados (3-5)</vt:lpstr>
      <vt:lpstr>Por qué caminamos como hijos de luz</vt:lpstr>
      <vt:lpstr>Desenmascarando las obras de las tinieblas</vt:lpstr>
      <vt:lpstr>Por qué caminamos como hijos de luz</vt:lpstr>
      <vt:lpstr>¡Despierta! (v 14)</vt:lpstr>
      <vt:lpstr>PowerPoint Presentation</vt:lpstr>
    </vt:vector>
  </TitlesOfParts>
  <Company>EMS Technologies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mmb4175</dc:creator>
  <cp:lastModifiedBy>Esther Eubanks</cp:lastModifiedBy>
  <cp:revision>762</cp:revision>
  <cp:lastPrinted>2016-10-16T05:01:06Z</cp:lastPrinted>
  <dcterms:created xsi:type="dcterms:W3CDTF">2002-06-13T20:47:56Z</dcterms:created>
  <dcterms:modified xsi:type="dcterms:W3CDTF">2022-11-21T20:19:28Z</dcterms:modified>
</cp:coreProperties>
</file>