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80" r:id="rId1"/>
  </p:sldMasterIdLst>
  <p:notesMasterIdLst>
    <p:notesMasterId r:id="rId13"/>
  </p:notesMasterIdLst>
  <p:sldIdLst>
    <p:sldId id="356" r:id="rId2"/>
    <p:sldId id="354" r:id="rId3"/>
    <p:sldId id="359" r:id="rId4"/>
    <p:sldId id="316" r:id="rId5"/>
    <p:sldId id="347" r:id="rId6"/>
    <p:sldId id="350" r:id="rId7"/>
    <p:sldId id="352" r:id="rId8"/>
    <p:sldId id="360" r:id="rId9"/>
    <p:sldId id="351" r:id="rId10"/>
    <p:sldId id="361" r:id="rId11"/>
    <p:sldId id="346" r:id="rId12"/>
  </p:sldIdLst>
  <p:sldSz cx="9144000" cy="5715000" type="screen16x10"/>
  <p:notesSz cx="6858000" cy="9144000"/>
  <p:embeddedFontLst>
    <p:embeddedFont>
      <p:font typeface="Impact" panose="020B0806030902050204" pitchFamily="34" charset="0"/>
      <p:regular r:id="rId14"/>
    </p:embeddedFont>
    <p:embeddedFont>
      <p:font typeface="Book Antiqua" panose="02040602050305030304" pitchFamily="18" charset="0"/>
      <p:regular r:id="rId15"/>
      <p:bold r:id="rId16"/>
      <p:italic r:id="rId17"/>
      <p:boldItalic r:id="rId18"/>
    </p:embeddedFont>
    <p:embeddedFont>
      <p:font typeface="High Tower Text" panose="02040502050506030303" pitchFamily="18" charset="0"/>
      <p:regular r:id="rId19"/>
      <p: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entury Gothic" panose="020B0502020202020204" pitchFamily="34" charset="0"/>
      <p:regular r:id="rId25"/>
      <p:bold r:id="rId26"/>
      <p:italic r:id="rId27"/>
      <p:boldItalic r:id="rId28"/>
    </p:embeddedFont>
    <p:embeddedFont>
      <p:font typeface="Century" panose="02040604050505020304" pitchFamily="18" charset="0"/>
      <p:regular r:id="rId29"/>
    </p:embeddedFont>
    <p:embeddedFont>
      <p:font typeface="Bell MT" panose="02020503060305020303" pitchFamily="18" charset="0"/>
      <p:regular r:id="rId30"/>
      <p:bold r:id="rId31"/>
      <p:italic r:id="rId32"/>
    </p:embeddedFont>
    <p:embeddedFont>
      <p:font typeface="Franklin Gothic Book" panose="020B0503020102020204" pitchFamily="34" charset="0"/>
      <p:regular r:id="rId33"/>
      <p:italic r:id="rId34"/>
    </p:embeddedFont>
    <p:embeddedFont>
      <p:font typeface="Candara" panose="020E0502030303020204" pitchFamily="34" charset="0"/>
      <p:regular r:id="rId35"/>
      <p:bold r:id="rId36"/>
      <p:italic r:id="rId37"/>
      <p:boldItalic r:id="rId38"/>
    </p:embeddedFont>
    <p:embeddedFont>
      <p:font typeface="Bookman Old Style" panose="02050604050505020204" pitchFamily="18" charset="0"/>
      <p:regular r:id="rId39"/>
      <p:bold r:id="rId40"/>
      <p:italic r:id="rId41"/>
      <p:boldItalic r:id="rId4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5556" autoAdjust="0"/>
  </p:normalViewPr>
  <p:slideViewPr>
    <p:cSldViewPr snapToGrid="0">
      <p:cViewPr varScale="1">
        <p:scale>
          <a:sx n="53" d="100"/>
          <a:sy n="53" d="100"/>
        </p:scale>
        <p:origin x="48" y="3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9" Type="http://schemas.openxmlformats.org/officeDocument/2006/relationships/font" Target="fonts/font26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34" Type="http://schemas.openxmlformats.org/officeDocument/2006/relationships/font" Target="fonts/font21.fntdata"/><Relationship Id="rId42" Type="http://schemas.openxmlformats.org/officeDocument/2006/relationships/font" Target="fonts/font2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font" Target="fonts/font20.fntdata"/><Relationship Id="rId38" Type="http://schemas.openxmlformats.org/officeDocument/2006/relationships/font" Target="fonts/font25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41" Type="http://schemas.openxmlformats.org/officeDocument/2006/relationships/font" Target="fonts/font2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font" Target="fonts/font19.fntdata"/><Relationship Id="rId37" Type="http://schemas.openxmlformats.org/officeDocument/2006/relationships/font" Target="fonts/font24.fntdata"/><Relationship Id="rId40" Type="http://schemas.openxmlformats.org/officeDocument/2006/relationships/font" Target="fonts/font27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36" Type="http://schemas.openxmlformats.org/officeDocument/2006/relationships/font" Target="fonts/font23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font" Target="fonts/font18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openxmlformats.org/officeDocument/2006/relationships/font" Target="fonts/font22.fntdata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409BAD-D43E-4699-88BD-A99175733525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56560B-F062-4250-8C5A-05182581C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274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 rtl="0">
              <a:buFont typeface="+mj-lt"/>
              <a:buNone/>
            </a:pPr>
            <a:r>
              <a:rPr lang="en-US" b="1" dirty="0"/>
              <a:t>Recuerda el tema de la serie al mostrar el énfasis del Reino a lo largo de Hechos.</a:t>
            </a:r>
          </a:p>
          <a:p>
            <a:pPr marL="342900" lvl="1" indent="0" algn="l" rtl="0">
              <a:buFont typeface="+mj-lt"/>
              <a:buNone/>
            </a:pPr>
            <a:r>
              <a:rPr lang="en-US" b="1" dirty="0"/>
              <a:t>1.1-3</a:t>
            </a:r>
          </a:p>
          <a:p>
            <a:pPr marL="342900" lvl="1" indent="0" algn="l" rtl="0">
              <a:buFont typeface="+mj-lt"/>
              <a:buNone/>
            </a:pPr>
            <a:r>
              <a:rPr lang="en-US" b="1" dirty="0"/>
              <a:t>28.30-31</a:t>
            </a:r>
          </a:p>
          <a:p>
            <a:pPr algn="l" rtl="0"/>
            <a:endParaRPr lang="en-US" dirty="0"/>
          </a:p>
          <a:p>
            <a:pPr algn="l"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C456560B-F062-4250-8C5A-05182581C70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3945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 algn="l" rtl="0">
              <a:buAutoNum type="arabicParenR"/>
            </a:pPr>
            <a:r>
              <a:rPr lang="en-US" dirty="0"/>
              <a:t>Hechos 2:38 + Romanos 10:9-10 + Efesios 2:8</a:t>
            </a:r>
          </a:p>
          <a:p>
            <a:pPr marL="228600" indent="-228600" algn="l" rtl="0">
              <a:buAutoNum type="arabicParenR"/>
            </a:pPr>
            <a:r>
              <a:rPr lang="en-US" dirty="0"/>
              <a:t>Gálatas 6:10 + 1 Timoteo 5:16a</a:t>
            </a:r>
          </a:p>
          <a:p>
            <a:pPr marL="228600" indent="-228600" algn="l" rtl="0">
              <a:buAutoNum type="arabicParenR"/>
            </a:pPr>
            <a:r>
              <a:rPr lang="en-US" dirty="0"/>
              <a:t>1 Corintios 6:18</a:t>
            </a:r>
          </a:p>
          <a:p>
            <a:pPr marL="228600" indent="-228600" algn="l" rtl="0">
              <a:buAutoNum type="arabicParenR"/>
            </a:pPr>
            <a:r>
              <a:rPr lang="en-US" dirty="0"/>
              <a:t>1 Timoteo 2:11-12</a:t>
            </a:r>
          </a:p>
          <a:p>
            <a:pPr marL="228600" indent="-228600" algn="l" rtl="0">
              <a:buAutoNum type="arabicParenR"/>
            </a:pPr>
            <a:r>
              <a:rPr lang="en-US" dirty="0"/>
              <a:t>Romanos 13:1</a:t>
            </a:r>
          </a:p>
          <a:p>
            <a:pPr marL="228600" indent="-228600" algn="l" rtl="0">
              <a:buAutoNum type="arabicParenR"/>
            </a:pPr>
            <a:r>
              <a:rPr lang="en-US" dirty="0"/>
              <a:t>1 Corintios 11:5-6</a:t>
            </a:r>
          </a:p>
          <a:p>
            <a:pPr marL="228600" indent="-228600" algn="l" rtl="0">
              <a:buAutoNum type="arabicParenR"/>
            </a:pPr>
            <a:r>
              <a:rPr lang="en-US" dirty="0"/>
              <a:t>1</a:t>
            </a:r>
            <a:r>
              <a:rPr lang="en-US" baseline="0" dirty="0"/>
              <a:t>Corintios 11:33</a:t>
            </a:r>
          </a:p>
          <a:p>
            <a:pPr marL="228600" indent="-228600" algn="l" rtl="0">
              <a:buAutoNum type="arabicParenR"/>
            </a:pPr>
            <a:r>
              <a:rPr lang="en-US" baseline="0" dirty="0"/>
              <a:t>Efesios 5:19</a:t>
            </a:r>
            <a:endParaRPr lang="en-US" dirty="0"/>
          </a:p>
          <a:p>
            <a:pPr algn="l"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C456560B-F062-4250-8C5A-05182581C70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7622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 algn="l" rtl="0">
              <a:buAutoNum type="arabicParenR"/>
            </a:pPr>
            <a:r>
              <a:rPr lang="en-US" dirty="0"/>
              <a:t>Hechos 2:38 + Romanos 10:9-10 + Efesios 2:8</a:t>
            </a:r>
          </a:p>
          <a:p>
            <a:pPr marL="228600" indent="-228600" algn="l" rtl="0">
              <a:buAutoNum type="arabicParenR"/>
            </a:pPr>
            <a:r>
              <a:rPr lang="en-US" dirty="0"/>
              <a:t>Gálatas 6:10 + 1 Timoteo 5:16a</a:t>
            </a:r>
          </a:p>
          <a:p>
            <a:pPr marL="228600" indent="-228600" algn="l" rtl="0">
              <a:buAutoNum type="arabicParenR"/>
            </a:pPr>
            <a:r>
              <a:rPr lang="en-US" dirty="0"/>
              <a:t>1 Corintios 6:18</a:t>
            </a:r>
          </a:p>
          <a:p>
            <a:pPr marL="228600" indent="-228600" algn="l" rtl="0">
              <a:buAutoNum type="arabicParenR"/>
            </a:pPr>
            <a:r>
              <a:rPr lang="en-US" dirty="0"/>
              <a:t>1 Timoteo 2:11-12</a:t>
            </a:r>
          </a:p>
          <a:p>
            <a:pPr marL="228600" indent="-228600" algn="l" rtl="0">
              <a:buAutoNum type="arabicParenR"/>
            </a:pPr>
            <a:r>
              <a:rPr lang="en-US" dirty="0"/>
              <a:t>Romanos 13:1</a:t>
            </a:r>
          </a:p>
          <a:p>
            <a:pPr marL="228600" indent="-228600" algn="l" rtl="0">
              <a:buAutoNum type="arabicParenR"/>
            </a:pPr>
            <a:r>
              <a:rPr lang="en-US" dirty="0"/>
              <a:t>1 Corintios 11:5-6</a:t>
            </a:r>
          </a:p>
          <a:p>
            <a:pPr marL="228600" indent="-228600" algn="l" rtl="0">
              <a:buAutoNum type="arabicParenR"/>
            </a:pPr>
            <a:r>
              <a:rPr lang="en-US" dirty="0"/>
              <a:t>1</a:t>
            </a:r>
            <a:r>
              <a:rPr lang="en-US" baseline="0" dirty="0"/>
              <a:t>Corintios 11:33</a:t>
            </a:r>
          </a:p>
          <a:p>
            <a:pPr marL="228600" indent="-228600" algn="l" rtl="0">
              <a:buAutoNum type="arabicParenR"/>
            </a:pPr>
            <a:r>
              <a:rPr lang="en-US" baseline="0" dirty="0"/>
              <a:t>Efesios 5:19</a:t>
            </a:r>
            <a:endParaRPr lang="en-US" dirty="0"/>
          </a:p>
          <a:p>
            <a:pPr algn="l"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C456560B-F062-4250-8C5A-05182581C70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3473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 rtl="0">
              <a:buFont typeface="+mj-lt"/>
              <a:buNone/>
            </a:pPr>
            <a:r>
              <a:rPr lang="en-US" b="1" dirty="0"/>
              <a:t>Recuerda el tema de la serie al mostrar el énfasis del Reino a lo largo de Hechos.</a:t>
            </a:r>
          </a:p>
          <a:p>
            <a:pPr marL="342900" lvl="1" indent="0" algn="l" rtl="0">
              <a:buFont typeface="+mj-lt"/>
              <a:buNone/>
            </a:pPr>
            <a:r>
              <a:rPr lang="en-US" b="1" dirty="0"/>
              <a:t>1.1-3</a:t>
            </a:r>
          </a:p>
          <a:p>
            <a:pPr marL="342900" lvl="1" indent="0" algn="l" rtl="0">
              <a:buFont typeface="+mj-lt"/>
              <a:buNone/>
            </a:pPr>
            <a:r>
              <a:rPr lang="en-US" b="1" dirty="0"/>
              <a:t>28.30-31</a:t>
            </a:r>
          </a:p>
          <a:p>
            <a:pPr algn="l" rtl="0"/>
            <a:endParaRPr lang="en-US" dirty="0"/>
          </a:p>
          <a:p>
            <a:pPr algn="l"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C456560B-F062-4250-8C5A-05182581C70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7059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/>
              <a:t>Punto #4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C456560B-F062-4250-8C5A-05182581C70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1889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/>
              <a:t>Punto #4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C456560B-F062-4250-8C5A-05182581C70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1646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/>
              <a:t>Punto #5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C456560B-F062-4250-8C5A-05182581C70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454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508001"/>
            <a:ext cx="6507167" cy="2667000"/>
          </a:xfrm>
        </p:spPr>
        <p:txBody>
          <a:bodyPr anchor="b">
            <a:normAutofit/>
          </a:bodyPr>
          <a:lstStyle>
            <a:lvl1pPr algn="ctr">
              <a:defRPr sz="36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238500"/>
            <a:ext cx="6507167" cy="1587500"/>
          </a:xfrm>
        </p:spPr>
        <p:txBody>
          <a:bodyPr anchor="t">
            <a:normAutofit/>
          </a:bodyPr>
          <a:lstStyle>
            <a:lvl1pPr marL="0" indent="0" algn="ctr">
              <a:buNone/>
              <a:defRPr sz="1575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ED72B-0ACD-4FC1-8F00-029F54EAB09F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B287C-C444-482B-94A5-EAE7FA736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705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3944054"/>
            <a:ext cx="7429500" cy="472282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484709" y="776760"/>
            <a:ext cx="6169458" cy="2637480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60" y="4416336"/>
            <a:ext cx="7429500" cy="411427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ED72B-0ACD-4FC1-8F00-029F54EAB09F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B287C-C444-482B-94A5-EAE7FA736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092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508001"/>
            <a:ext cx="7429499" cy="2603499"/>
          </a:xfrm>
        </p:spPr>
        <p:txBody>
          <a:bodyPr anchor="ctr">
            <a:normAutofit/>
          </a:bodyPr>
          <a:lstStyle>
            <a:lvl1pPr algn="l">
              <a:defRPr sz="24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3619500"/>
            <a:ext cx="7429500" cy="1206500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ED72B-0ACD-4FC1-8F00-029F54EAB09F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B287C-C444-482B-94A5-EAE7FA736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326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627459" y="655687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28359" y="2286000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508001"/>
            <a:ext cx="6972299" cy="2285999"/>
          </a:xfrm>
        </p:spPr>
        <p:txBody>
          <a:bodyPr anchor="ctr">
            <a:normAutofit/>
          </a:bodyPr>
          <a:lstStyle>
            <a:lvl1pPr algn="l">
              <a:defRPr sz="24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109" y="2794000"/>
            <a:ext cx="6629402" cy="3175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3619500"/>
            <a:ext cx="7429500" cy="1206500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ED72B-0ACD-4FC1-8F00-029F54EAB09F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B287C-C444-482B-94A5-EAE7FA736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5381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9" y="2757151"/>
            <a:ext cx="7429500" cy="1224000"/>
          </a:xfrm>
        </p:spPr>
        <p:txBody>
          <a:bodyPr anchor="b">
            <a:normAutofit/>
          </a:bodyPr>
          <a:lstStyle>
            <a:lvl1pPr algn="l">
              <a:defRPr sz="24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3981151"/>
            <a:ext cx="7429501" cy="7170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ED72B-0ACD-4FC1-8F00-029F54EAB09F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B287C-C444-482B-94A5-EAE7FA736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153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627459" y="655687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28359" y="2286000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508001"/>
            <a:ext cx="6972299" cy="2285999"/>
          </a:xfrm>
        </p:spPr>
        <p:txBody>
          <a:bodyPr anchor="ctr">
            <a:normAutofit/>
          </a:bodyPr>
          <a:lstStyle>
            <a:lvl1pPr algn="l">
              <a:defRPr sz="24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56059" y="3238500"/>
            <a:ext cx="7429500" cy="740833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8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3979333"/>
            <a:ext cx="7429500" cy="846667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ED72B-0ACD-4FC1-8F00-029F54EAB09F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B287C-C444-482B-94A5-EAE7FA736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7739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508001"/>
            <a:ext cx="7429499" cy="22859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56059" y="2921000"/>
            <a:ext cx="7429500" cy="6985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1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3619500"/>
            <a:ext cx="7429500" cy="12065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ED72B-0ACD-4FC1-8F00-029F54EAB09F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B287C-C444-482B-94A5-EAE7FA736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96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56060" y="508000"/>
            <a:ext cx="7429499" cy="15875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ED72B-0ACD-4FC1-8F00-029F54EAB09F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B287C-C444-482B-94A5-EAE7FA736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5737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673" y="508000"/>
            <a:ext cx="1657886" cy="4318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9" y="508000"/>
            <a:ext cx="5657850" cy="43180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ED72B-0ACD-4FC1-8F00-029F54EAB09F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B287C-C444-482B-94A5-EAE7FA736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174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ED72B-0ACD-4FC1-8F00-029F54EAB09F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B287C-C444-482B-94A5-EAE7FA736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528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3260" y="2757151"/>
            <a:ext cx="6515100" cy="1224000"/>
          </a:xfrm>
        </p:spPr>
        <p:txBody>
          <a:bodyPr anchor="b"/>
          <a:lstStyle>
            <a:lvl1pPr algn="r">
              <a:defRPr sz="3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13259" y="3981151"/>
            <a:ext cx="6515101" cy="717000"/>
          </a:xfrm>
        </p:spPr>
        <p:txBody>
          <a:bodyPr anchor="t">
            <a:normAutofit/>
          </a:bodyPr>
          <a:lstStyle>
            <a:lvl1pPr marL="0" indent="0" algn="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ED72B-0ACD-4FC1-8F00-029F54EAB09F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B287C-C444-482B-94A5-EAE7FA736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23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9" y="2222500"/>
            <a:ext cx="3657600" cy="2603501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7959" y="2222500"/>
            <a:ext cx="3657600" cy="2603500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ED72B-0ACD-4FC1-8F00-029F54EAB09F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B287C-C444-482B-94A5-EAE7FA736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211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1961" y="2215444"/>
            <a:ext cx="3441698" cy="480218"/>
          </a:xfrm>
        </p:spPr>
        <p:txBody>
          <a:bodyPr anchor="b">
            <a:noAutofit/>
          </a:bodyPr>
          <a:lstStyle>
            <a:lvl1pPr marL="0" indent="0">
              <a:buNone/>
              <a:defRPr sz="21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9" y="2702719"/>
            <a:ext cx="3657600" cy="2123281"/>
          </a:xfrm>
        </p:spPr>
        <p:txBody>
          <a:bodyPr anchor="t"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32350" y="2222500"/>
            <a:ext cx="3453210" cy="480218"/>
          </a:xfrm>
        </p:spPr>
        <p:txBody>
          <a:bodyPr anchor="b">
            <a:noAutofit/>
          </a:bodyPr>
          <a:lstStyle>
            <a:lvl1pPr marL="0" indent="0">
              <a:buNone/>
              <a:defRPr sz="21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7959" y="2702719"/>
            <a:ext cx="3657601" cy="2123281"/>
          </a:xfrm>
        </p:spPr>
        <p:txBody>
          <a:bodyPr anchor="t"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ED72B-0ACD-4FC1-8F00-029F54EAB09F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B287C-C444-482B-94A5-EAE7FA736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955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ED72B-0ACD-4FC1-8F00-029F54EAB09F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B287C-C444-482B-94A5-EAE7FA736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4562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ED72B-0ACD-4FC1-8F00-029F54EAB09F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B287C-C444-482B-94A5-EAE7FA736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984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9" y="1333500"/>
            <a:ext cx="2661841" cy="1143000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7859" y="508001"/>
            <a:ext cx="4457701" cy="4318000"/>
          </a:xfrm>
        </p:spPr>
        <p:txBody>
          <a:bodyPr anchor="ctr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476500"/>
            <a:ext cx="2661841" cy="15240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ED72B-0ACD-4FC1-8F00-029F54EAB09F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B287C-C444-482B-94A5-EAE7FA736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812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9" y="1333500"/>
            <a:ext cx="4000501" cy="1143000"/>
          </a:xfrm>
        </p:spPr>
        <p:txBody>
          <a:bodyPr anchor="b">
            <a:normAutofit/>
          </a:bodyPr>
          <a:lstStyle>
            <a:lvl1pPr algn="l">
              <a:defRPr sz="21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75300" y="-15240"/>
            <a:ext cx="2457449" cy="575310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476500"/>
            <a:ext cx="4000501" cy="1524000"/>
          </a:xfrm>
        </p:spPr>
        <p:txBody>
          <a:bodyPr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9409" y="4902730"/>
            <a:ext cx="685800" cy="304271"/>
          </a:xfrm>
        </p:spPr>
        <p:txBody>
          <a:bodyPr/>
          <a:lstStyle/>
          <a:p>
            <a:fld id="{CEFED72B-0ACD-4FC1-8F00-029F54EAB09F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56059" y="4902730"/>
            <a:ext cx="3829050" cy="30427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56960" y="4902730"/>
            <a:ext cx="241925" cy="304271"/>
          </a:xfrm>
        </p:spPr>
        <p:txBody>
          <a:bodyPr/>
          <a:lstStyle/>
          <a:p>
            <a:fld id="{67CB287C-C444-482B-94A5-EAE7FA736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751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508000"/>
            <a:ext cx="7429499" cy="1587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2222500"/>
            <a:ext cx="7429499" cy="26035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28209" y="4902730"/>
            <a:ext cx="120015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CEFED72B-0ACD-4FC1-8F00-029F54EAB09F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4902730"/>
            <a:ext cx="565785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10" y="4902730"/>
            <a:ext cx="413375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67CB287C-C444-482B-94A5-EAE7FA736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941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  <p:sldLayoutId id="2147483797" r:id="rId17"/>
  </p:sldLayoutIdLst>
  <p:txStyles>
    <p:titleStyle>
      <a:lvl1pPr algn="l" defTabSz="342900" rtl="0" eaLnBrk="1" latinLnBrk="0" hangingPunct="1">
        <a:spcBef>
          <a:spcPct val="0"/>
        </a:spcBef>
        <a:buNone/>
        <a:defRPr sz="24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00000"/>
        <a:buFont typeface="Arial"/>
        <a:buChar char="•"/>
        <a:defRPr sz="15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00000"/>
        <a:buFont typeface="Arial"/>
        <a:buChar char="•"/>
        <a:defRPr sz="135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00000"/>
        <a:buFont typeface="Arial"/>
        <a:buChar char="•"/>
        <a:defRPr sz="105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00000"/>
        <a:buFont typeface="Arial"/>
        <a:buChar char="•"/>
        <a:defRPr sz="105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00000"/>
        <a:buFont typeface="Arial"/>
        <a:buChar char="•"/>
        <a:defRPr sz="9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00000"/>
        <a:buFont typeface="Arial"/>
        <a:buChar char="•"/>
        <a:defRPr sz="9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00000"/>
        <a:buFont typeface="Arial"/>
        <a:buChar char="•"/>
        <a:defRPr sz="9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00000"/>
        <a:buFont typeface="Arial"/>
        <a:buChar char="•"/>
        <a:defRPr sz="9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85435" y="268836"/>
            <a:ext cx="366390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4500" b="1" dirty="0">
                <a:latin typeface="High Tower Text" panose="02040502050506030303" pitchFamily="18" charset="0"/>
              </a:rPr>
              <a:t>Continuando el </a:t>
            </a:r>
            <a:r>
              <a:rPr lang="en-US" sz="4500" b="1" dirty="0" err="1" smtClean="0">
                <a:latin typeface="High Tower Text" panose="02040502050506030303" pitchFamily="18" charset="0"/>
              </a:rPr>
              <a:t>reino</a:t>
            </a:r>
            <a:endParaRPr lang="en-US" sz="4500" b="1" dirty="0">
              <a:latin typeface="High Tower Text" panose="020405020505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85127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28034" y="198907"/>
            <a:ext cx="7770404" cy="1063222"/>
          </a:xfrm>
        </p:spPr>
        <p:txBody>
          <a:bodyPr>
            <a:normAutofit/>
          </a:bodyPr>
          <a:lstStyle/>
          <a:p>
            <a:pPr algn="l" rtl="0"/>
            <a:r>
              <a:rPr lang="en-US" sz="3500" b="1" dirty="0"/>
              <a:t>El código de Jerusalén</a:t>
            </a:r>
            <a:br>
              <a:rPr lang="en-US" sz="3500" b="1" dirty="0"/>
            </a:br>
            <a:r>
              <a:rPr lang="en-US" sz="2000" i="1" dirty="0"/>
              <a:t>principios para discusiones doctrinales</a:t>
            </a:r>
            <a:endParaRPr lang="en-US" sz="3500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28034" y="1416677"/>
            <a:ext cx="8062175" cy="4149236"/>
          </a:xfrm>
          <a:ln>
            <a:solidFill>
              <a:schemeClr val="accent1"/>
            </a:solidFill>
          </a:ln>
        </p:spPr>
        <p:txBody>
          <a:bodyPr>
            <a:normAutofit fontScale="85000" lnSpcReduction="20000"/>
          </a:bodyPr>
          <a:lstStyle/>
          <a:p>
            <a:pPr marL="457200" indent="-457200" algn="l" rtl="0">
              <a:buFont typeface="+mj-lt"/>
              <a:buAutoNum type="arabicPeriod"/>
            </a:pPr>
            <a:r>
              <a:rPr lang="en-US" sz="2500" b="1" dirty="0" smtClean="0"/>
              <a:t>la </a:t>
            </a:r>
            <a:r>
              <a:rPr lang="en-US" sz="2500" b="1" dirty="0" err="1" smtClean="0"/>
              <a:t>doctrina</a:t>
            </a:r>
            <a:r>
              <a:rPr lang="en-US" sz="2500" b="1" dirty="0" smtClean="0"/>
              <a:t> vale lo </a:t>
            </a:r>
            <a:r>
              <a:rPr lang="en-US" sz="2500" b="1" dirty="0" err="1" smtClean="0"/>
              <a:t>suficiente</a:t>
            </a:r>
            <a:r>
              <a:rPr lang="en-US" sz="2500" b="1" dirty="0" smtClean="0"/>
              <a:t> para que </a:t>
            </a:r>
            <a:r>
              <a:rPr lang="en-US" sz="2500" b="1" dirty="0" err="1" smtClean="0">
                <a:solidFill>
                  <a:schemeClr val="accent1"/>
                </a:solidFill>
              </a:rPr>
              <a:t>contendamos</a:t>
            </a:r>
            <a:r>
              <a:rPr lang="en-US" sz="2500" b="1" dirty="0" smtClean="0">
                <a:solidFill>
                  <a:schemeClr val="accent1"/>
                </a:solidFill>
              </a:rPr>
              <a:t> </a:t>
            </a:r>
            <a:r>
              <a:rPr lang="en-US" sz="2500" b="1" dirty="0" err="1" smtClean="0">
                <a:solidFill>
                  <a:schemeClr val="accent1"/>
                </a:solidFill>
              </a:rPr>
              <a:t>por</a:t>
            </a:r>
            <a:r>
              <a:rPr lang="en-US" sz="2500" b="1" dirty="0" smtClean="0">
                <a:solidFill>
                  <a:schemeClr val="accent1"/>
                </a:solidFill>
              </a:rPr>
              <a:t> </a:t>
            </a:r>
            <a:r>
              <a:rPr lang="en-US" sz="2500" b="1" dirty="0" err="1" smtClean="0">
                <a:solidFill>
                  <a:schemeClr val="accent1"/>
                </a:solidFill>
              </a:rPr>
              <a:t>ella</a:t>
            </a:r>
            <a:r>
              <a:rPr lang="en-US" sz="2500" b="1" dirty="0" smtClean="0">
                <a:solidFill>
                  <a:schemeClr val="accent1"/>
                </a:solidFill>
              </a:rPr>
              <a:t> </a:t>
            </a:r>
            <a:r>
              <a:rPr lang="en-US" sz="2500" b="1" dirty="0">
                <a:solidFill>
                  <a:schemeClr val="accent1"/>
                </a:solidFill>
              </a:rPr>
              <a:t>y </a:t>
            </a:r>
            <a:r>
              <a:rPr lang="en-US" sz="2500" b="1" dirty="0" err="1" smtClean="0">
                <a:solidFill>
                  <a:schemeClr val="accent1"/>
                </a:solidFill>
              </a:rPr>
              <a:t>nos</a:t>
            </a:r>
            <a:r>
              <a:rPr lang="en-US" sz="2500" b="1" dirty="0" smtClean="0">
                <a:solidFill>
                  <a:schemeClr val="accent1"/>
                </a:solidFill>
              </a:rPr>
              <a:t> </a:t>
            </a:r>
            <a:r>
              <a:rPr lang="en-US" sz="2500" b="1" dirty="0" err="1" smtClean="0">
                <a:solidFill>
                  <a:schemeClr val="accent1"/>
                </a:solidFill>
              </a:rPr>
              <a:t>esforcemos</a:t>
            </a:r>
            <a:r>
              <a:rPr lang="en-US" sz="2500" b="1" dirty="0" smtClean="0">
                <a:solidFill>
                  <a:schemeClr val="accent1"/>
                </a:solidFill>
              </a:rPr>
              <a:t> </a:t>
            </a:r>
            <a:r>
              <a:rPr lang="en-US" sz="2500" b="1" dirty="0" err="1" smtClean="0">
                <a:solidFill>
                  <a:schemeClr val="accent1"/>
                </a:solidFill>
              </a:rPr>
              <a:t>por</a:t>
            </a:r>
            <a:r>
              <a:rPr lang="en-US" sz="2500" b="1" dirty="0" smtClean="0">
                <a:solidFill>
                  <a:schemeClr val="accent1"/>
                </a:solidFill>
              </a:rPr>
              <a:t> </a:t>
            </a:r>
            <a:r>
              <a:rPr lang="en-US" sz="2500" b="1" dirty="0" err="1" smtClean="0">
                <a:solidFill>
                  <a:schemeClr val="accent1"/>
                </a:solidFill>
              </a:rPr>
              <a:t>entendernos</a:t>
            </a:r>
            <a:r>
              <a:rPr lang="en-US" sz="2500" b="1" dirty="0" smtClean="0">
                <a:solidFill>
                  <a:schemeClr val="accent1"/>
                </a:solidFill>
              </a:rPr>
              <a:t> </a:t>
            </a:r>
            <a:r>
              <a:rPr lang="en-US" sz="2500" b="1" dirty="0" err="1" smtClean="0">
                <a:solidFill>
                  <a:schemeClr val="accent1"/>
                </a:solidFill>
              </a:rPr>
              <a:t>mutuamente</a:t>
            </a:r>
            <a:r>
              <a:rPr lang="en-US" sz="2500" b="1" dirty="0" smtClean="0"/>
              <a:t>.</a:t>
            </a:r>
            <a:endParaRPr lang="en-US" sz="2500" b="1" dirty="0"/>
          </a:p>
          <a:p>
            <a:pPr marL="457200" indent="-457200" algn="l" rtl="0">
              <a:buFont typeface="+mj-lt"/>
              <a:buAutoNum type="arabicPeriod"/>
            </a:pPr>
            <a:r>
              <a:rPr lang="en-US" sz="2500" b="1" dirty="0"/>
              <a:t>La doctrina se </a:t>
            </a:r>
            <a:r>
              <a:rPr lang="en-US" sz="2500" b="1" dirty="0" err="1"/>
              <a:t>trata</a:t>
            </a:r>
            <a:r>
              <a:rPr lang="en-US" sz="2500" b="1" dirty="0"/>
              <a:t> </a:t>
            </a:r>
            <a:r>
              <a:rPr lang="en-US" sz="2500" b="1" dirty="0" smtClean="0"/>
              <a:t>de </a:t>
            </a:r>
            <a:r>
              <a:rPr lang="en-US" sz="2500" b="1" dirty="0" smtClean="0">
                <a:solidFill>
                  <a:schemeClr val="accent1"/>
                </a:solidFill>
              </a:rPr>
              <a:t>Dios, </a:t>
            </a:r>
            <a:r>
              <a:rPr lang="en-US" sz="2500" b="1" dirty="0" smtClean="0"/>
              <a:t>no de </a:t>
            </a:r>
            <a:r>
              <a:rPr lang="en-US" sz="2500" b="1" dirty="0" err="1" smtClean="0"/>
              <a:t>nosotros</a:t>
            </a:r>
            <a:r>
              <a:rPr lang="en-US" sz="2500" b="1" dirty="0" smtClean="0"/>
              <a:t>.</a:t>
            </a:r>
            <a:endParaRPr lang="en-US" sz="2500" b="1" dirty="0"/>
          </a:p>
          <a:p>
            <a:pPr marL="457200" indent="-457200" algn="l" rtl="0">
              <a:buFont typeface="+mj-lt"/>
              <a:buAutoNum type="arabicPeriod"/>
            </a:pPr>
            <a:r>
              <a:rPr lang="en-US" sz="2500" b="1" dirty="0"/>
              <a:t>La doctrina es un asunto de </a:t>
            </a:r>
            <a:r>
              <a:rPr lang="en-US" sz="2500" b="1" dirty="0" err="1" smtClean="0"/>
              <a:t>tanto</a:t>
            </a:r>
            <a:r>
              <a:rPr lang="en-US" sz="2500" b="1" dirty="0" smtClean="0"/>
              <a:t> </a:t>
            </a:r>
            <a:r>
              <a:rPr lang="en-US" sz="2500" b="1" dirty="0" err="1" smtClean="0">
                <a:solidFill>
                  <a:schemeClr val="accent1"/>
                </a:solidFill>
              </a:rPr>
              <a:t>Humildad</a:t>
            </a:r>
            <a:r>
              <a:rPr lang="en-US" sz="2500" b="1" dirty="0" smtClean="0">
                <a:solidFill>
                  <a:schemeClr val="accent1"/>
                </a:solidFill>
              </a:rPr>
              <a:t> </a:t>
            </a:r>
            <a:r>
              <a:rPr lang="en-US" sz="2500" b="1" dirty="0" err="1" smtClean="0"/>
              <a:t>como</a:t>
            </a:r>
            <a:r>
              <a:rPr lang="en-US" sz="2500" b="1" dirty="0" smtClean="0"/>
              <a:t> </a:t>
            </a:r>
            <a:r>
              <a:rPr lang="en-US" sz="2500" b="1" dirty="0" err="1" smtClean="0">
                <a:solidFill>
                  <a:schemeClr val="accent1"/>
                </a:solidFill>
              </a:rPr>
              <a:t>Convicción</a:t>
            </a:r>
            <a:r>
              <a:rPr lang="en-US" sz="2500" b="1" dirty="0"/>
              <a:t>.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sz="2500" b="1" dirty="0"/>
              <a:t>La doctrina se revela a través de </a:t>
            </a:r>
            <a:r>
              <a:rPr lang="en-US" sz="2500" b="1" dirty="0" smtClean="0"/>
              <a:t>las </a:t>
            </a:r>
            <a:r>
              <a:rPr lang="en-US" sz="2500" b="1" dirty="0" err="1" smtClean="0"/>
              <a:t>señales</a:t>
            </a:r>
            <a:r>
              <a:rPr lang="en-US" sz="2500" b="1" dirty="0" smtClean="0"/>
              <a:t> de Dios </a:t>
            </a:r>
            <a:r>
              <a:rPr lang="en-US" sz="2500" b="1" dirty="0" err="1" smtClean="0">
                <a:solidFill>
                  <a:schemeClr val="accent1"/>
                </a:solidFill>
              </a:rPr>
              <a:t>por</a:t>
            </a:r>
            <a:r>
              <a:rPr lang="en-US" sz="2500" b="1" dirty="0" smtClean="0">
                <a:solidFill>
                  <a:schemeClr val="accent1"/>
                </a:solidFill>
              </a:rPr>
              <a:t> </a:t>
            </a:r>
            <a:r>
              <a:rPr lang="en-US" sz="2500" b="1" dirty="0">
                <a:solidFill>
                  <a:schemeClr val="accent1"/>
                </a:solidFill>
              </a:rPr>
              <a:t>el </a:t>
            </a:r>
            <a:r>
              <a:rPr lang="en-US" sz="2500" b="1" dirty="0" err="1" smtClean="0">
                <a:solidFill>
                  <a:schemeClr val="accent1"/>
                </a:solidFill>
              </a:rPr>
              <a:t>Espíritu</a:t>
            </a:r>
            <a:r>
              <a:rPr lang="en-US" sz="2500" b="1" dirty="0" smtClean="0">
                <a:solidFill>
                  <a:schemeClr val="accent1"/>
                </a:solidFill>
              </a:rPr>
              <a:t> </a:t>
            </a:r>
            <a:r>
              <a:rPr lang="en-US" sz="2500" b="1" dirty="0" smtClean="0"/>
              <a:t>y </a:t>
            </a:r>
            <a:r>
              <a:rPr lang="en-US" sz="2500" b="1" dirty="0" err="1" smtClean="0"/>
              <a:t>por</a:t>
            </a:r>
            <a:r>
              <a:rPr lang="en-US" sz="2500" b="1" dirty="0" smtClean="0"/>
              <a:t> </a:t>
            </a:r>
            <a:r>
              <a:rPr lang="en-US" sz="2500" b="1" dirty="0" err="1" smtClean="0">
                <a:solidFill>
                  <a:schemeClr val="accent1"/>
                </a:solidFill>
              </a:rPr>
              <a:t>declaraciones</a:t>
            </a:r>
            <a:r>
              <a:rPr lang="en-US" sz="2500" b="1" dirty="0" smtClean="0">
                <a:solidFill>
                  <a:schemeClr val="accent1"/>
                </a:solidFill>
              </a:rPr>
              <a:t> </a:t>
            </a:r>
            <a:r>
              <a:rPr lang="en-US" sz="2500" b="1" dirty="0">
                <a:solidFill>
                  <a:schemeClr val="accent1"/>
                </a:solidFill>
              </a:rPr>
              <a:t>en las Escrituras</a:t>
            </a:r>
            <a:r>
              <a:rPr lang="en-US" sz="2500" b="1" dirty="0"/>
              <a:t>.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sz="2500" b="1" dirty="0"/>
              <a:t>la </a:t>
            </a:r>
            <a:r>
              <a:rPr lang="en-US" sz="2500" b="1" dirty="0" err="1"/>
              <a:t>doctrina</a:t>
            </a:r>
            <a:r>
              <a:rPr lang="en-US" sz="2500" b="1" dirty="0"/>
              <a:t> </a:t>
            </a:r>
            <a:r>
              <a:rPr lang="en-US" sz="2500" b="1" dirty="0" err="1" smtClean="0"/>
              <a:t>es</a:t>
            </a:r>
            <a:r>
              <a:rPr lang="en-US" sz="2500" b="1" dirty="0" smtClean="0"/>
              <a:t> </a:t>
            </a:r>
            <a:r>
              <a:rPr lang="en-US" sz="2500" b="1" dirty="0" err="1" smtClean="0">
                <a:solidFill>
                  <a:schemeClr val="accent1"/>
                </a:solidFill>
              </a:rPr>
              <a:t>explicada</a:t>
            </a:r>
            <a:r>
              <a:rPr lang="en-US" sz="2500" b="1" dirty="0" smtClean="0">
                <a:solidFill>
                  <a:schemeClr val="accent1"/>
                </a:solidFill>
              </a:rPr>
              <a:t> </a:t>
            </a:r>
            <a:r>
              <a:rPr lang="en-US" sz="2500" b="1" dirty="0">
                <a:solidFill>
                  <a:schemeClr val="accent1"/>
                </a:solidFill>
              </a:rPr>
              <a:t>y </a:t>
            </a:r>
            <a:r>
              <a:rPr lang="en-US" sz="2500" b="1" dirty="0" err="1" smtClean="0">
                <a:solidFill>
                  <a:schemeClr val="accent1"/>
                </a:solidFill>
              </a:rPr>
              <a:t>establecida</a:t>
            </a:r>
            <a:r>
              <a:rPr lang="en-US" sz="2500" b="1" dirty="0" smtClean="0">
                <a:solidFill>
                  <a:schemeClr val="accent1"/>
                </a:solidFill>
              </a:rPr>
              <a:t> </a:t>
            </a:r>
            <a:r>
              <a:rPr lang="en-US" sz="2500" b="1" dirty="0">
                <a:solidFill>
                  <a:schemeClr val="accent1"/>
                </a:solidFill>
              </a:rPr>
              <a:t>por </a:t>
            </a:r>
            <a:r>
              <a:rPr lang="en-US" sz="2500" b="1" dirty="0" err="1">
                <a:solidFill>
                  <a:schemeClr val="accent1"/>
                </a:solidFill>
              </a:rPr>
              <a:t>los</a:t>
            </a:r>
            <a:r>
              <a:rPr lang="en-US" sz="2500" b="1" dirty="0">
                <a:solidFill>
                  <a:schemeClr val="accent1"/>
                </a:solidFill>
              </a:rPr>
              <a:t> </a:t>
            </a:r>
            <a:r>
              <a:rPr lang="en-US" sz="2500" b="1" dirty="0" err="1" smtClean="0">
                <a:solidFill>
                  <a:schemeClr val="accent1"/>
                </a:solidFill>
              </a:rPr>
              <a:t>escritos</a:t>
            </a:r>
            <a:r>
              <a:rPr lang="en-US" sz="2500" b="1" dirty="0" smtClean="0">
                <a:solidFill>
                  <a:schemeClr val="accent1"/>
                </a:solidFill>
              </a:rPr>
              <a:t> </a:t>
            </a:r>
            <a:r>
              <a:rPr lang="en-US" sz="2500" b="1" dirty="0" smtClean="0"/>
              <a:t>de </a:t>
            </a:r>
            <a:r>
              <a:rPr lang="en-US" sz="2500" b="1" dirty="0"/>
              <a:t>los Apóstoles y </a:t>
            </a:r>
            <a:r>
              <a:rPr lang="en-US" sz="2500" b="1" dirty="0" err="1" smtClean="0"/>
              <a:t>los</a:t>
            </a:r>
            <a:r>
              <a:rPr lang="en-US" sz="2500" b="1" dirty="0" smtClean="0"/>
              <a:t> </a:t>
            </a:r>
            <a:r>
              <a:rPr lang="en-US" sz="2500" b="1" dirty="0" err="1" smtClean="0"/>
              <a:t>testigos</a:t>
            </a:r>
            <a:r>
              <a:rPr lang="en-US" sz="2500" b="1" dirty="0" smtClean="0"/>
              <a:t> </a:t>
            </a:r>
            <a:r>
              <a:rPr lang="en-US" sz="2500" b="1" dirty="0"/>
              <a:t>oculares de Cristo</a:t>
            </a:r>
            <a:r>
              <a:rPr lang="en-US" sz="2500" b="1" dirty="0" smtClean="0"/>
              <a:t>.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s-ES" sz="2500" b="1" dirty="0" smtClean="0"/>
              <a:t>La doctrina es </a:t>
            </a:r>
            <a:r>
              <a:rPr lang="es-ES" sz="2500" b="1" dirty="0" smtClean="0">
                <a:solidFill>
                  <a:schemeClr val="accent1"/>
                </a:solidFill>
              </a:rPr>
              <a:t>universal </a:t>
            </a:r>
            <a:r>
              <a:rPr lang="es-ES" sz="2500" b="1" dirty="0" smtClean="0"/>
              <a:t>en su aplicación.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/>
              <a:t>la </a:t>
            </a:r>
            <a:r>
              <a:rPr lang="en-US" sz="2400" b="1" dirty="0" err="1"/>
              <a:t>doctrina</a:t>
            </a:r>
            <a:r>
              <a:rPr lang="en-US" sz="2400" b="1" dirty="0"/>
              <a:t> </a:t>
            </a:r>
            <a:r>
              <a:rPr lang="en-US" sz="2400" b="1" dirty="0" err="1" smtClean="0"/>
              <a:t>es</a:t>
            </a:r>
            <a:r>
              <a:rPr lang="en-US" sz="2400" b="1" dirty="0" smtClean="0"/>
              <a:t> </a:t>
            </a:r>
            <a:r>
              <a:rPr lang="en-US" sz="2400" b="1" dirty="0" smtClean="0">
                <a:solidFill>
                  <a:schemeClr val="accent1"/>
                </a:solidFill>
              </a:rPr>
              <a:t>la base </a:t>
            </a:r>
            <a:r>
              <a:rPr lang="en-US" sz="2400" b="1" dirty="0" smtClean="0"/>
              <a:t>de</a:t>
            </a:r>
            <a:r>
              <a:rPr lang="en-US" sz="2400" b="1" dirty="0"/>
              <a:t>: </a:t>
            </a:r>
            <a:r>
              <a:rPr lang="en-US" sz="2400" b="1" dirty="0" err="1"/>
              <a:t>salvación</a:t>
            </a:r>
            <a:r>
              <a:rPr lang="en-US" sz="2400" b="1" dirty="0"/>
              <a:t>, </a:t>
            </a:r>
            <a:r>
              <a:rPr lang="en-US" sz="2400" b="1" dirty="0" err="1" smtClean="0"/>
              <a:t>gozo</a:t>
            </a:r>
            <a:r>
              <a:rPr lang="en-US" sz="2400" b="1" dirty="0" smtClean="0"/>
              <a:t>, </a:t>
            </a:r>
            <a:r>
              <a:rPr lang="en-US" sz="2400" b="1" dirty="0" err="1"/>
              <a:t>humildad</a:t>
            </a:r>
            <a:r>
              <a:rPr lang="en-US" sz="2400" b="1" dirty="0"/>
              <a:t>, </a:t>
            </a:r>
            <a:r>
              <a:rPr lang="en-US" sz="2400" b="1" dirty="0" err="1"/>
              <a:t>fortaleza</a:t>
            </a:r>
            <a:r>
              <a:rPr lang="en-US" sz="2400" b="1" dirty="0"/>
              <a:t>, </a:t>
            </a:r>
            <a:r>
              <a:rPr lang="en-US" sz="2400" b="1" dirty="0" err="1"/>
              <a:t>paz</a:t>
            </a:r>
            <a:r>
              <a:rPr lang="en-US" sz="2400" b="1" dirty="0"/>
              <a:t> y </a:t>
            </a:r>
            <a:r>
              <a:rPr lang="en-US" sz="2400" b="1" dirty="0" err="1"/>
              <a:t>misión</a:t>
            </a:r>
            <a:r>
              <a:rPr lang="en-US" sz="2400" b="1" dirty="0" smtClean="0"/>
              <a:t>.</a:t>
            </a:r>
            <a:endParaRPr lang="en-US" sz="2500" b="1" dirty="0"/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45080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209" y="306120"/>
            <a:ext cx="8885582" cy="1283529"/>
          </a:xfrm>
          <a:noFill/>
        </p:spPr>
        <p:txBody>
          <a:bodyPr>
            <a:noAutofit/>
          </a:bodyPr>
          <a:lstStyle/>
          <a:p>
            <a:pPr algn="ctr" rtl="0"/>
            <a:r>
              <a:rPr lang="en-US" sz="3600" b="1" dirty="0">
                <a:solidFill>
                  <a:schemeClr val="bg2"/>
                </a:solidFill>
              </a:rPr>
              <a:t>Reglas para </a:t>
            </a:r>
            <a:r>
              <a:rPr lang="en-US" sz="3600" b="1" dirty="0" err="1" smtClean="0">
                <a:solidFill>
                  <a:schemeClr val="bg2"/>
                </a:solidFill>
              </a:rPr>
              <a:t>lidiar</a:t>
            </a:r>
            <a:r>
              <a:rPr lang="en-US" sz="3600" b="1" dirty="0" smtClean="0">
                <a:solidFill>
                  <a:schemeClr val="bg2"/>
                </a:solidFill>
              </a:rPr>
              <a:t> con </a:t>
            </a:r>
            <a:r>
              <a:rPr lang="en-US" sz="3600" b="1" dirty="0">
                <a:solidFill>
                  <a:schemeClr val="bg2"/>
                </a:solidFill>
              </a:rPr>
              <a:t>las diferencias </a:t>
            </a:r>
            <a:r>
              <a:rPr lang="en-US" sz="3600" b="1" dirty="0" err="1">
                <a:solidFill>
                  <a:schemeClr val="bg2"/>
                </a:solidFill>
              </a:rPr>
              <a:t>doctrinales</a:t>
            </a:r>
            <a:r>
              <a:rPr lang="en-US" sz="3600" b="1" dirty="0">
                <a:solidFill>
                  <a:schemeClr val="bg2"/>
                </a:solidFill>
              </a:rPr>
              <a:t> </a:t>
            </a:r>
            <a:r>
              <a:rPr lang="en-US" sz="3600" b="1" dirty="0" smtClean="0">
                <a:solidFill>
                  <a:schemeClr val="bg2"/>
                </a:solidFill>
              </a:rPr>
              <a:t>hoy </a:t>
            </a:r>
            <a:r>
              <a:rPr lang="en-US" sz="3600" b="1" dirty="0" err="1" smtClean="0">
                <a:solidFill>
                  <a:schemeClr val="bg2"/>
                </a:solidFill>
              </a:rPr>
              <a:t>en</a:t>
            </a:r>
            <a:r>
              <a:rPr lang="en-US" sz="3600" b="1" dirty="0" smtClean="0">
                <a:solidFill>
                  <a:schemeClr val="bg2"/>
                </a:solidFill>
              </a:rPr>
              <a:t> </a:t>
            </a:r>
            <a:r>
              <a:rPr lang="en-US" sz="3600" b="1" dirty="0" err="1" smtClean="0">
                <a:solidFill>
                  <a:schemeClr val="bg2"/>
                </a:solidFill>
              </a:rPr>
              <a:t>día</a:t>
            </a:r>
            <a:endParaRPr lang="en-US" sz="3600" b="1" dirty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209" y="1589650"/>
            <a:ext cx="8885582" cy="3776434"/>
          </a:xfrm>
        </p:spPr>
        <p:txBody>
          <a:bodyPr>
            <a:normAutofit fontScale="85000" lnSpcReduction="20000"/>
          </a:bodyPr>
          <a:lstStyle/>
          <a:p>
            <a:pPr marL="0" indent="0" algn="l" rtl="0">
              <a:buNone/>
            </a:pPr>
            <a:r>
              <a:rPr lang="en-US" sz="3000" b="1" dirty="0" smtClean="0">
                <a:solidFill>
                  <a:schemeClr val="bg2"/>
                </a:solidFill>
              </a:rPr>
              <a:t>1. </a:t>
            </a:r>
            <a:r>
              <a:rPr lang="en-US" sz="3000" b="1" dirty="0" err="1" smtClean="0">
                <a:solidFill>
                  <a:schemeClr val="bg2"/>
                </a:solidFill>
              </a:rPr>
              <a:t>Interactuar</a:t>
            </a:r>
            <a:r>
              <a:rPr lang="en-US" sz="3000" b="1" dirty="0" smtClean="0">
                <a:solidFill>
                  <a:schemeClr val="bg2"/>
                </a:solidFill>
              </a:rPr>
              <a:t> </a:t>
            </a:r>
            <a:r>
              <a:rPr lang="en-US" sz="3000" b="1" dirty="0" err="1" smtClean="0">
                <a:solidFill>
                  <a:schemeClr val="bg2"/>
                </a:solidFill>
              </a:rPr>
              <a:t>directamente</a:t>
            </a:r>
            <a:r>
              <a:rPr lang="en-US" sz="3000" b="1" dirty="0" smtClean="0">
                <a:solidFill>
                  <a:schemeClr val="bg2"/>
                </a:solidFill>
              </a:rPr>
              <a:t> </a:t>
            </a:r>
            <a:r>
              <a:rPr lang="en-US" sz="3000" b="1" dirty="0">
                <a:solidFill>
                  <a:schemeClr val="bg2"/>
                </a:solidFill>
              </a:rPr>
              <a:t>con </a:t>
            </a:r>
            <a:r>
              <a:rPr lang="en-US" sz="3000" b="1" dirty="0" smtClean="0">
                <a:solidFill>
                  <a:schemeClr val="bg2"/>
                </a:solidFill>
              </a:rPr>
              <a:t>personas que </a:t>
            </a:r>
            <a:r>
              <a:rPr lang="en-US" sz="3000" b="1" dirty="0" err="1" smtClean="0">
                <a:solidFill>
                  <a:schemeClr val="bg2"/>
                </a:solidFill>
              </a:rPr>
              <a:t>piensan</a:t>
            </a:r>
            <a:r>
              <a:rPr lang="en-US" sz="3000" b="1" dirty="0" smtClean="0">
                <a:solidFill>
                  <a:schemeClr val="bg2"/>
                </a:solidFill>
              </a:rPr>
              <a:t> de </a:t>
            </a:r>
            <a:r>
              <a:rPr lang="en-US" sz="3000" b="1" dirty="0" err="1" smtClean="0">
                <a:solidFill>
                  <a:schemeClr val="bg2"/>
                </a:solidFill>
              </a:rPr>
              <a:t>otra</a:t>
            </a:r>
            <a:r>
              <a:rPr lang="en-US" sz="3000" b="1" dirty="0" smtClean="0">
                <a:solidFill>
                  <a:schemeClr val="bg2"/>
                </a:solidFill>
              </a:rPr>
              <a:t> </a:t>
            </a:r>
            <a:r>
              <a:rPr lang="en-US" sz="3000" b="1" dirty="0" err="1" smtClean="0">
                <a:solidFill>
                  <a:schemeClr val="bg2"/>
                </a:solidFill>
              </a:rPr>
              <a:t>manera</a:t>
            </a:r>
            <a:endParaRPr lang="en-US" sz="3000" b="1" dirty="0">
              <a:solidFill>
                <a:schemeClr val="bg2"/>
              </a:solidFill>
            </a:endParaRPr>
          </a:p>
          <a:p>
            <a:pPr marL="0" indent="0" algn="l" rtl="0">
              <a:buNone/>
            </a:pPr>
            <a:r>
              <a:rPr lang="en-US" sz="3000" b="1" dirty="0">
                <a:solidFill>
                  <a:schemeClr val="bg2"/>
                </a:solidFill>
              </a:rPr>
              <a:t>2. </a:t>
            </a:r>
            <a:r>
              <a:rPr lang="en-US" sz="3000" b="1" dirty="0" err="1" smtClean="0">
                <a:solidFill>
                  <a:schemeClr val="bg2"/>
                </a:solidFill>
              </a:rPr>
              <a:t>Escuchar</a:t>
            </a:r>
            <a:r>
              <a:rPr lang="en-US" sz="3000" b="1" dirty="0" smtClean="0">
                <a:solidFill>
                  <a:schemeClr val="bg2"/>
                </a:solidFill>
              </a:rPr>
              <a:t> </a:t>
            </a:r>
            <a:r>
              <a:rPr lang="en-US" sz="3000" b="1" dirty="0">
                <a:solidFill>
                  <a:schemeClr val="bg2"/>
                </a:solidFill>
              </a:rPr>
              <a:t>con la boca cerrada.</a:t>
            </a:r>
          </a:p>
          <a:p>
            <a:pPr marL="0" indent="0" algn="l" rtl="0">
              <a:buNone/>
            </a:pPr>
            <a:r>
              <a:rPr lang="en-US" sz="3000" b="1" dirty="0">
                <a:solidFill>
                  <a:schemeClr val="bg2"/>
                </a:solidFill>
              </a:rPr>
              <a:t>3. </a:t>
            </a:r>
            <a:r>
              <a:rPr lang="en-US" sz="3000" b="1" dirty="0" err="1" smtClean="0">
                <a:solidFill>
                  <a:schemeClr val="bg2"/>
                </a:solidFill>
              </a:rPr>
              <a:t>Recordar</a:t>
            </a:r>
            <a:r>
              <a:rPr lang="en-US" sz="3000" b="1" dirty="0" smtClean="0">
                <a:solidFill>
                  <a:schemeClr val="bg2"/>
                </a:solidFill>
              </a:rPr>
              <a:t> </a:t>
            </a:r>
            <a:r>
              <a:rPr lang="en-US" sz="3000" b="1" dirty="0" err="1" smtClean="0">
                <a:solidFill>
                  <a:schemeClr val="bg2"/>
                </a:solidFill>
              </a:rPr>
              <a:t>nuestra</a:t>
            </a:r>
            <a:r>
              <a:rPr lang="en-US" sz="3000" b="1" dirty="0" smtClean="0">
                <a:solidFill>
                  <a:schemeClr val="bg2"/>
                </a:solidFill>
              </a:rPr>
              <a:t> </a:t>
            </a:r>
            <a:r>
              <a:rPr lang="en-US" sz="3000" b="1" dirty="0">
                <a:solidFill>
                  <a:schemeClr val="bg2"/>
                </a:solidFill>
              </a:rPr>
              <a:t>relación.</a:t>
            </a:r>
          </a:p>
          <a:p>
            <a:pPr marL="0" indent="0" algn="l" rtl="0">
              <a:buNone/>
            </a:pPr>
            <a:r>
              <a:rPr lang="en-US" sz="3000" b="1" dirty="0">
                <a:solidFill>
                  <a:schemeClr val="bg2"/>
                </a:solidFill>
              </a:rPr>
              <a:t>4. </a:t>
            </a:r>
            <a:r>
              <a:rPr lang="en-US" sz="3000" b="1" dirty="0" smtClean="0">
                <a:solidFill>
                  <a:schemeClr val="bg2"/>
                </a:solidFill>
              </a:rPr>
              <a:t>Leer, </a:t>
            </a:r>
            <a:r>
              <a:rPr lang="en-US" sz="3000" b="1" dirty="0" err="1" smtClean="0">
                <a:solidFill>
                  <a:schemeClr val="bg2"/>
                </a:solidFill>
              </a:rPr>
              <a:t>investigar</a:t>
            </a:r>
            <a:r>
              <a:rPr lang="en-US" sz="3000" b="1" dirty="0" smtClean="0">
                <a:solidFill>
                  <a:schemeClr val="bg2"/>
                </a:solidFill>
              </a:rPr>
              <a:t> </a:t>
            </a:r>
            <a:r>
              <a:rPr lang="en-US" sz="3000" b="1" dirty="0">
                <a:solidFill>
                  <a:schemeClr val="bg2"/>
                </a:solidFill>
              </a:rPr>
              <a:t>y </a:t>
            </a:r>
            <a:r>
              <a:rPr lang="en-US" sz="3000" b="1" dirty="0" err="1" smtClean="0">
                <a:solidFill>
                  <a:schemeClr val="bg2"/>
                </a:solidFill>
              </a:rPr>
              <a:t>hablar</a:t>
            </a:r>
            <a:r>
              <a:rPr lang="en-US" sz="3000" b="1" dirty="0" smtClean="0">
                <a:solidFill>
                  <a:schemeClr val="bg2"/>
                </a:solidFill>
              </a:rPr>
              <a:t> </a:t>
            </a:r>
            <a:r>
              <a:rPr lang="en-US" sz="3000" b="1" dirty="0" err="1" smtClean="0">
                <a:solidFill>
                  <a:schemeClr val="bg2"/>
                </a:solidFill>
              </a:rPr>
              <a:t>sobre</a:t>
            </a:r>
            <a:r>
              <a:rPr lang="en-US" sz="3000" b="1" dirty="0" smtClean="0">
                <a:solidFill>
                  <a:schemeClr val="bg2"/>
                </a:solidFill>
              </a:rPr>
              <a:t> </a:t>
            </a:r>
            <a:r>
              <a:rPr lang="en-US" sz="3000" b="1" dirty="0">
                <a:solidFill>
                  <a:schemeClr val="bg2"/>
                </a:solidFill>
              </a:rPr>
              <a:t>la Biblia.</a:t>
            </a:r>
          </a:p>
          <a:p>
            <a:pPr marL="0" indent="0" algn="l" rtl="0">
              <a:buNone/>
            </a:pPr>
            <a:r>
              <a:rPr lang="en-US" sz="3000" b="1" dirty="0">
                <a:solidFill>
                  <a:schemeClr val="bg2"/>
                </a:solidFill>
              </a:rPr>
              <a:t>5. No </a:t>
            </a:r>
            <a:r>
              <a:rPr lang="en-US" sz="3000" b="1" dirty="0" err="1" smtClean="0">
                <a:solidFill>
                  <a:schemeClr val="bg2"/>
                </a:solidFill>
              </a:rPr>
              <a:t>agregar</a:t>
            </a:r>
            <a:r>
              <a:rPr lang="en-US" sz="3000" b="1" dirty="0" smtClean="0">
                <a:solidFill>
                  <a:schemeClr val="bg2"/>
                </a:solidFill>
              </a:rPr>
              <a:t> </a:t>
            </a:r>
            <a:r>
              <a:rPr lang="en-US" sz="3000" b="1" dirty="0" err="1">
                <a:solidFill>
                  <a:schemeClr val="bg2"/>
                </a:solidFill>
              </a:rPr>
              <a:t>ni</a:t>
            </a:r>
            <a:r>
              <a:rPr lang="en-US" sz="3000" b="1" dirty="0">
                <a:solidFill>
                  <a:schemeClr val="bg2"/>
                </a:solidFill>
              </a:rPr>
              <a:t> </a:t>
            </a:r>
            <a:r>
              <a:rPr lang="en-US" sz="3000" b="1" dirty="0" err="1" smtClean="0">
                <a:solidFill>
                  <a:schemeClr val="bg2"/>
                </a:solidFill>
              </a:rPr>
              <a:t>quitar</a:t>
            </a:r>
            <a:r>
              <a:rPr lang="en-US" sz="3000" b="1" dirty="0" smtClean="0">
                <a:solidFill>
                  <a:schemeClr val="bg2"/>
                </a:solidFill>
              </a:rPr>
              <a:t> </a:t>
            </a:r>
            <a:r>
              <a:rPr lang="en-US" sz="3000" b="1" dirty="0">
                <a:solidFill>
                  <a:schemeClr val="bg2"/>
                </a:solidFill>
              </a:rPr>
              <a:t>de la revelación de Dios.</a:t>
            </a:r>
          </a:p>
          <a:p>
            <a:pPr marL="0" indent="0" algn="l" rtl="0">
              <a:buNone/>
            </a:pPr>
            <a:r>
              <a:rPr lang="en-US" sz="3000" b="1" dirty="0">
                <a:solidFill>
                  <a:schemeClr val="bg2"/>
                </a:solidFill>
              </a:rPr>
              <a:t>6. </a:t>
            </a:r>
            <a:r>
              <a:rPr lang="en-US" sz="3000" b="1" dirty="0" err="1" smtClean="0">
                <a:solidFill>
                  <a:schemeClr val="bg2"/>
                </a:solidFill>
              </a:rPr>
              <a:t>Seguir</a:t>
            </a:r>
            <a:r>
              <a:rPr lang="en-US" sz="3000" b="1" dirty="0" smtClean="0">
                <a:solidFill>
                  <a:schemeClr val="bg2"/>
                </a:solidFill>
              </a:rPr>
              <a:t> </a:t>
            </a:r>
            <a:r>
              <a:rPr lang="en-US" sz="3000" b="1" dirty="0">
                <a:solidFill>
                  <a:schemeClr val="bg2"/>
                </a:solidFill>
              </a:rPr>
              <a:t>trabajando para entender la voluntad de Dios.</a:t>
            </a:r>
          </a:p>
          <a:p>
            <a:pPr marL="0" indent="0" algn="l" rtl="0">
              <a:buNone/>
            </a:pPr>
            <a:r>
              <a:rPr lang="en-US" sz="3000" b="1" dirty="0">
                <a:solidFill>
                  <a:schemeClr val="bg2"/>
                </a:solidFill>
              </a:rPr>
              <a:t>7. Aprender a </a:t>
            </a:r>
            <a:r>
              <a:rPr lang="en-US" sz="3000" b="1" dirty="0" err="1">
                <a:solidFill>
                  <a:schemeClr val="bg2"/>
                </a:solidFill>
              </a:rPr>
              <a:t>trabajar</a:t>
            </a:r>
            <a:r>
              <a:rPr lang="en-US" sz="3000" b="1" dirty="0">
                <a:solidFill>
                  <a:schemeClr val="bg2"/>
                </a:solidFill>
              </a:rPr>
              <a:t> </a:t>
            </a:r>
            <a:r>
              <a:rPr lang="en-US" sz="3000" b="1" dirty="0" err="1" smtClean="0">
                <a:solidFill>
                  <a:schemeClr val="bg2"/>
                </a:solidFill>
              </a:rPr>
              <a:t>en</a:t>
            </a:r>
            <a:r>
              <a:rPr lang="en-US" sz="3000" b="1" dirty="0" smtClean="0">
                <a:solidFill>
                  <a:schemeClr val="bg2"/>
                </a:solidFill>
              </a:rPr>
              <a:t> </a:t>
            </a:r>
            <a:r>
              <a:rPr lang="en-US" sz="3000" b="1" dirty="0" err="1" smtClean="0">
                <a:solidFill>
                  <a:schemeClr val="bg2"/>
                </a:solidFill>
              </a:rPr>
              <a:t>medio</a:t>
            </a:r>
            <a:r>
              <a:rPr lang="en-US" sz="3000" b="1" dirty="0" smtClean="0">
                <a:solidFill>
                  <a:schemeClr val="bg2"/>
                </a:solidFill>
              </a:rPr>
              <a:t> de </a:t>
            </a:r>
            <a:r>
              <a:rPr lang="en-US" sz="3000" b="1" dirty="0" err="1" smtClean="0">
                <a:solidFill>
                  <a:schemeClr val="bg2"/>
                </a:solidFill>
              </a:rPr>
              <a:t>tensión</a:t>
            </a:r>
            <a:r>
              <a:rPr lang="en-US" sz="3000" b="1" dirty="0" smtClean="0">
                <a:solidFill>
                  <a:schemeClr val="bg2"/>
                </a:solidFill>
              </a:rPr>
              <a:t> </a:t>
            </a:r>
            <a:r>
              <a:rPr lang="en-US" sz="3000" b="1" dirty="0">
                <a:solidFill>
                  <a:schemeClr val="bg2"/>
                </a:solidFill>
              </a:rPr>
              <a:t>doctrinal.</a:t>
            </a:r>
          </a:p>
        </p:txBody>
      </p:sp>
    </p:spTree>
    <p:extLst>
      <p:ext uri="{BB962C8B-B14F-4D97-AF65-F5344CB8AC3E}">
        <p14:creationId xmlns:p14="http://schemas.microsoft.com/office/powerpoint/2010/main" val="164003790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65549" y="1882244"/>
            <a:ext cx="29621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200" b="1" dirty="0"/>
              <a:t>¿Qué debe hacer uno para ser salvo?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3787" y="4317087"/>
            <a:ext cx="29621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200" b="1" dirty="0" smtClean="0">
                <a:latin typeface="Bell MT" panose="02020503060305020303" pitchFamily="18" charset="0"/>
              </a:rPr>
              <a:t>¿</a:t>
            </a:r>
            <a:r>
              <a:rPr lang="en-US" sz="2200" b="1" dirty="0" err="1" smtClean="0">
                <a:latin typeface="Bell MT" panose="02020503060305020303" pitchFamily="18" charset="0"/>
              </a:rPr>
              <a:t>Qué</a:t>
            </a:r>
            <a:r>
              <a:rPr lang="en-US" sz="2200" b="1" dirty="0" smtClean="0">
                <a:latin typeface="Bell MT" panose="02020503060305020303" pitchFamily="18" charset="0"/>
              </a:rPr>
              <a:t> </a:t>
            </a:r>
            <a:r>
              <a:rPr lang="en-US" sz="2200" b="1" dirty="0">
                <a:latin typeface="Bell MT" panose="02020503060305020303" pitchFamily="18" charset="0"/>
              </a:rPr>
              <a:t>tan lejos es demasiado lejos'?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1064" y="440028"/>
            <a:ext cx="67572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¿Es correcto que la tesorería de la iglesia se utilice para proyectos de servicio comunitario?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076" y="1246406"/>
            <a:ext cx="53189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¿Es correcto que no </a:t>
            </a:r>
            <a:r>
              <a:rPr lang="en-US" sz="2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se use para </a:t>
            </a:r>
            <a:r>
              <a:rPr lang="en-US" sz="22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eso</a:t>
            </a:r>
            <a:r>
              <a:rPr lang="en-US" sz="2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09707" y="4733830"/>
            <a:ext cx="39339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200" b="1" dirty="0">
                <a:latin typeface="Century" panose="02040604050505020304" pitchFamily="18" charset="0"/>
                <a:cs typeface="Arial" panose="020B0604020202020204" pitchFamily="34" charset="0"/>
              </a:rPr>
              <a:t>¿Puede una mujer predicar hoy dada nuestra cultura?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89886" y="4213955"/>
            <a:ext cx="62204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200" dirty="0">
                <a:latin typeface="Calibri" panose="020F0502020204030204" pitchFamily="34" charset="0"/>
                <a:cs typeface="Arial" panose="020B0604020202020204" pitchFamily="34" charset="0"/>
              </a:rPr>
              <a:t>¿Se aplican las reglas de sumisión al lugar de trabajo?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05340" y="1296768"/>
            <a:ext cx="34236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200" dirty="0">
                <a:latin typeface="Bookman Old Style" panose="02050604050505020204" pitchFamily="18" charset="0"/>
                <a:cs typeface="Arial" panose="020B0604020202020204" pitchFamily="34" charset="0"/>
              </a:rPr>
              <a:t>¿Pueden los cristianos participar en revoluciones políticas?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2008" y="1816643"/>
            <a:ext cx="276895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200" b="1" dirty="0">
                <a:latin typeface="Candara" panose="020E0502030303020204" pitchFamily="34" charset="0"/>
                <a:cs typeface="Arial" panose="020B0604020202020204" pitchFamily="34" charset="0"/>
              </a:rPr>
              <a:t>¿Deberían las mujeres </a:t>
            </a:r>
            <a:r>
              <a:rPr lang="en-US" sz="2200" b="1" dirty="0" err="1">
                <a:latin typeface="Candara" panose="020E0502030303020204" pitchFamily="34" charset="0"/>
                <a:cs typeface="Arial" panose="020B0604020202020204" pitchFamily="34" charset="0"/>
              </a:rPr>
              <a:t>usar</a:t>
            </a:r>
            <a:r>
              <a:rPr lang="en-US" sz="2200" b="1" dirty="0">
                <a:latin typeface="Candara" panose="020E0502030303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smtClean="0">
                <a:latin typeface="Candara" panose="020E0502030303020204" pitchFamily="34" charset="0"/>
                <a:cs typeface="Arial" panose="020B0604020202020204" pitchFamily="34" charset="0"/>
              </a:rPr>
              <a:t>‘</a:t>
            </a:r>
            <a:r>
              <a:rPr lang="en-US" sz="2200" b="1" dirty="0" err="1" smtClean="0">
                <a:latin typeface="Candara" panose="020E0502030303020204" pitchFamily="34" charset="0"/>
                <a:cs typeface="Arial" panose="020B0604020202020204" pitchFamily="34" charset="0"/>
              </a:rPr>
              <a:t>velos</a:t>
            </a:r>
            <a:r>
              <a:rPr lang="en-US" sz="2200" b="1" dirty="0" smtClean="0">
                <a:latin typeface="Candara" panose="020E0502030303020204" pitchFamily="34" charset="0"/>
                <a:cs typeface="Arial" panose="020B0604020202020204" pitchFamily="34" charset="0"/>
              </a:rPr>
              <a:t> para </a:t>
            </a:r>
            <a:r>
              <a:rPr lang="en-US" sz="2200" b="1" dirty="0">
                <a:latin typeface="Candara" panose="020E0502030303020204" pitchFamily="34" charset="0"/>
                <a:cs typeface="Arial" panose="020B0604020202020204" pitchFamily="34" charset="0"/>
              </a:rPr>
              <a:t>la cabeza'?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5722" y="2993649"/>
            <a:ext cx="51483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200" b="1" dirty="0">
                <a:latin typeface="Franklin Gothic Book" panose="020B0503020102020204" pitchFamily="34" charset="0"/>
                <a:cs typeface="Arial" panose="020B0604020202020204" pitchFamily="34" charset="0"/>
              </a:rPr>
              <a:t>¿Es correcto que algunos de nosotros tomemos la cena del Señor mientras que el resto de nosotros no?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05341" y="2924639"/>
            <a:ext cx="29535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200" dirty="0">
                <a:latin typeface="Impact" panose="020B0806030902050204" pitchFamily="34" charset="0"/>
                <a:cs typeface="Arial" panose="020B0604020202020204" pitchFamily="34" charset="0"/>
              </a:rPr>
              <a:t>¿Dios está de acuerdo con que usemos un piano en la adoración?</a:t>
            </a:r>
          </a:p>
        </p:txBody>
      </p:sp>
    </p:spTree>
    <p:extLst>
      <p:ext uri="{BB962C8B-B14F-4D97-AF65-F5344CB8AC3E}">
        <p14:creationId xmlns:p14="http://schemas.microsoft.com/office/powerpoint/2010/main" val="3893069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65549" y="1882244"/>
            <a:ext cx="29621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200" b="1" dirty="0"/>
              <a:t>¿Qué debe hacer uno para ser salvo?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3787" y="4317087"/>
            <a:ext cx="29621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200" b="1" dirty="0" smtClean="0">
                <a:latin typeface="Bell MT" panose="02020503060305020303" pitchFamily="18" charset="0"/>
              </a:rPr>
              <a:t>¿</a:t>
            </a:r>
            <a:r>
              <a:rPr lang="en-US" sz="2200" b="1" dirty="0" err="1" smtClean="0">
                <a:latin typeface="Bell MT" panose="02020503060305020303" pitchFamily="18" charset="0"/>
              </a:rPr>
              <a:t>Qué</a:t>
            </a:r>
            <a:r>
              <a:rPr lang="en-US" sz="2200" b="1" dirty="0" smtClean="0">
                <a:latin typeface="Bell MT" panose="02020503060305020303" pitchFamily="18" charset="0"/>
              </a:rPr>
              <a:t> </a:t>
            </a:r>
            <a:r>
              <a:rPr lang="en-US" sz="2200" b="1" dirty="0">
                <a:latin typeface="Bell MT" panose="02020503060305020303" pitchFamily="18" charset="0"/>
              </a:rPr>
              <a:t>tan lejos es demasiado lejos'?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1064" y="440028"/>
            <a:ext cx="67572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¿Es correcto que la tesorería de la iglesia se utilice para proyectos de servicio comunitario?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076" y="1246406"/>
            <a:ext cx="53189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¿Es correcto que no </a:t>
            </a:r>
            <a:r>
              <a:rPr lang="en-US" sz="2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se use para </a:t>
            </a:r>
            <a:r>
              <a:rPr lang="en-US" sz="22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eso</a:t>
            </a:r>
            <a:r>
              <a:rPr lang="en-US" sz="2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09707" y="4733830"/>
            <a:ext cx="39339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200" b="1" dirty="0">
                <a:latin typeface="Century" panose="02040604050505020304" pitchFamily="18" charset="0"/>
                <a:cs typeface="Arial" panose="020B0604020202020204" pitchFamily="34" charset="0"/>
              </a:rPr>
              <a:t>¿Puede una mujer predicar hoy dada nuestra cultura?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89886" y="4213955"/>
            <a:ext cx="62204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200" dirty="0">
                <a:latin typeface="Calibri" panose="020F0502020204030204" pitchFamily="34" charset="0"/>
                <a:cs typeface="Arial" panose="020B0604020202020204" pitchFamily="34" charset="0"/>
              </a:rPr>
              <a:t>¿Se aplican las reglas de sumisión al lugar de trabajo?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05340" y="1296768"/>
            <a:ext cx="34236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200" dirty="0">
                <a:latin typeface="Bookman Old Style" panose="02050604050505020204" pitchFamily="18" charset="0"/>
                <a:cs typeface="Arial" panose="020B0604020202020204" pitchFamily="34" charset="0"/>
              </a:rPr>
              <a:t>¿Pueden los cristianos participar en revoluciones políticas?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2008" y="1816643"/>
            <a:ext cx="276895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200" b="1" dirty="0">
                <a:latin typeface="Candara" panose="020E0502030303020204" pitchFamily="34" charset="0"/>
                <a:cs typeface="Arial" panose="020B0604020202020204" pitchFamily="34" charset="0"/>
              </a:rPr>
              <a:t>¿Deberían las mujeres </a:t>
            </a:r>
            <a:r>
              <a:rPr lang="en-US" sz="2200" b="1" dirty="0" err="1">
                <a:latin typeface="Candara" panose="020E0502030303020204" pitchFamily="34" charset="0"/>
                <a:cs typeface="Arial" panose="020B0604020202020204" pitchFamily="34" charset="0"/>
              </a:rPr>
              <a:t>usar</a:t>
            </a:r>
            <a:r>
              <a:rPr lang="en-US" sz="2200" b="1" dirty="0">
                <a:latin typeface="Candara" panose="020E0502030303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smtClean="0">
                <a:latin typeface="Candara" panose="020E0502030303020204" pitchFamily="34" charset="0"/>
                <a:cs typeface="Arial" panose="020B0604020202020204" pitchFamily="34" charset="0"/>
              </a:rPr>
              <a:t>‘</a:t>
            </a:r>
            <a:r>
              <a:rPr lang="en-US" sz="2200" b="1" dirty="0" err="1" smtClean="0">
                <a:latin typeface="Candara" panose="020E0502030303020204" pitchFamily="34" charset="0"/>
                <a:cs typeface="Arial" panose="020B0604020202020204" pitchFamily="34" charset="0"/>
              </a:rPr>
              <a:t>velos</a:t>
            </a:r>
            <a:r>
              <a:rPr lang="en-US" sz="2200" b="1" dirty="0" smtClean="0">
                <a:latin typeface="Candara" panose="020E0502030303020204" pitchFamily="34" charset="0"/>
                <a:cs typeface="Arial" panose="020B0604020202020204" pitchFamily="34" charset="0"/>
              </a:rPr>
              <a:t> para </a:t>
            </a:r>
            <a:r>
              <a:rPr lang="en-US" sz="2200" b="1" dirty="0">
                <a:latin typeface="Candara" panose="020E0502030303020204" pitchFamily="34" charset="0"/>
                <a:cs typeface="Arial" panose="020B0604020202020204" pitchFamily="34" charset="0"/>
              </a:rPr>
              <a:t>la cabeza'?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5722" y="2993649"/>
            <a:ext cx="51483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200" b="1" dirty="0">
                <a:latin typeface="Franklin Gothic Book" panose="020B0503020102020204" pitchFamily="34" charset="0"/>
                <a:cs typeface="Arial" panose="020B0604020202020204" pitchFamily="34" charset="0"/>
              </a:rPr>
              <a:t>¿Es correcto que algunos de nosotros tomemos la cena del Señor mientras que el resto de nosotros no?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05341" y="2924639"/>
            <a:ext cx="29535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200" dirty="0">
                <a:latin typeface="Impact" panose="020B0806030902050204" pitchFamily="34" charset="0"/>
                <a:cs typeface="Arial" panose="020B0604020202020204" pitchFamily="34" charset="0"/>
              </a:rPr>
              <a:t>¿Dios está de acuerdo con que usemos un piano en la adoración?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071058" y="193107"/>
            <a:ext cx="20579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000" dirty="0">
                <a:latin typeface="Candara" panose="020E0502030303020204" pitchFamily="34" charset="0"/>
                <a:cs typeface="Arial" panose="020B0604020202020204" pitchFamily="34" charset="0"/>
              </a:rPr>
              <a:t>¿Cómo obra el Espíritu en nuestra vida hoy?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808623" y="1565209"/>
            <a:ext cx="3726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000" dirty="0" smtClean="0">
                <a:latin typeface="Book Antiqua" panose="02040602050305030304" pitchFamily="18" charset="0"/>
                <a:cs typeface="Arial" panose="020B0604020202020204" pitchFamily="34" charset="0"/>
              </a:rPr>
              <a:t>¿</a:t>
            </a:r>
            <a:r>
              <a:rPr lang="en-US" sz="2000" dirty="0" err="1" smtClean="0">
                <a:latin typeface="Book Antiqua" panose="02040602050305030304" pitchFamily="18" charset="0"/>
                <a:cs typeface="Arial" panose="020B0604020202020204" pitchFamily="34" charset="0"/>
              </a:rPr>
              <a:t>Qué</a:t>
            </a:r>
            <a:r>
              <a:rPr lang="en-US" sz="2000" dirty="0" smtClean="0"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Book Antiqua" panose="02040602050305030304" pitchFamily="18" charset="0"/>
                <a:cs typeface="Arial" panose="020B0604020202020204" pitchFamily="34" charset="0"/>
              </a:rPr>
              <a:t>pasa</a:t>
            </a:r>
            <a:r>
              <a:rPr lang="en-US" sz="2000" dirty="0" smtClean="0"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Book Antiqua" panose="02040602050305030304" pitchFamily="18" charset="0"/>
                <a:cs typeface="Arial" panose="020B0604020202020204" pitchFamily="34" charset="0"/>
              </a:rPr>
              <a:t>cuando morimos?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936382" y="3806713"/>
            <a:ext cx="28913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000" dirty="0">
                <a:latin typeface="Candara" panose="020E0502030303020204" pitchFamily="34" charset="0"/>
                <a:cs typeface="Arial" panose="020B0604020202020204" pitchFamily="34" charset="0"/>
              </a:rPr>
              <a:t>¿Qué </a:t>
            </a:r>
            <a:r>
              <a:rPr lang="en-US" sz="2000" dirty="0" err="1">
                <a:latin typeface="Candara" panose="020E0502030303020204" pitchFamily="34" charset="0"/>
                <a:cs typeface="Arial" panose="020B0604020202020204" pitchFamily="34" charset="0"/>
              </a:rPr>
              <a:t>es</a:t>
            </a:r>
            <a:r>
              <a:rPr lang="en-US" sz="2000" dirty="0">
                <a:latin typeface="Candara" panose="020E0502030303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Candara" panose="020E0502030303020204" pitchFamily="34" charset="0"/>
                <a:cs typeface="Arial" panose="020B0604020202020204" pitchFamily="34" charset="0"/>
              </a:rPr>
              <a:t>ropa</a:t>
            </a:r>
            <a:r>
              <a:rPr lang="en-US" sz="2000" dirty="0" smtClean="0">
                <a:latin typeface="Candara" panose="020E0502030303020204" pitchFamily="34" charset="0"/>
                <a:cs typeface="Arial" panose="020B0604020202020204" pitchFamily="34" charset="0"/>
              </a:rPr>
              <a:t> '</a:t>
            </a:r>
            <a:r>
              <a:rPr lang="en-US" sz="2000" dirty="0" err="1" smtClean="0">
                <a:latin typeface="Candara" panose="020E0502030303020204" pitchFamily="34" charset="0"/>
                <a:cs typeface="Arial" panose="020B0604020202020204" pitchFamily="34" charset="0"/>
              </a:rPr>
              <a:t>modesta</a:t>
            </a:r>
            <a:r>
              <a:rPr lang="en-US" sz="2000" dirty="0" smtClean="0">
                <a:latin typeface="Candara" panose="020E0502030303020204" pitchFamily="34" charset="0"/>
                <a:cs typeface="Arial" panose="020B0604020202020204" pitchFamily="34" charset="0"/>
              </a:rPr>
              <a:t>'?</a:t>
            </a:r>
            <a:endParaRPr lang="en-US" sz="2000" dirty="0"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2008" y="4981816"/>
            <a:ext cx="39594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000" dirty="0">
                <a:latin typeface="Candara" panose="020E0502030303020204" pitchFamily="34" charset="0"/>
                <a:cs typeface="Arial" panose="020B0604020202020204" pitchFamily="34" charset="0"/>
              </a:rPr>
              <a:t>¿Deberían los cristianos preocuparse por el ambientalismo?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970000" y="2323775"/>
            <a:ext cx="37649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000" dirty="0">
                <a:cs typeface="Arial" panose="020B0604020202020204" pitchFamily="34" charset="0"/>
              </a:rPr>
              <a:t>¿Cuál es el límite con el consumo de alcohol?</a:t>
            </a:r>
          </a:p>
        </p:txBody>
      </p:sp>
    </p:spTree>
    <p:extLst>
      <p:ext uri="{BB962C8B-B14F-4D97-AF65-F5344CB8AC3E}">
        <p14:creationId xmlns:p14="http://schemas.microsoft.com/office/powerpoint/2010/main" val="3241930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85435" y="268836"/>
            <a:ext cx="366390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4500" b="1" dirty="0">
                <a:latin typeface="High Tower Text" panose="02040502050506030303" pitchFamily="18" charset="0"/>
              </a:rPr>
              <a:t>Continuando el </a:t>
            </a:r>
            <a:r>
              <a:rPr lang="en-US" sz="4500" b="1" dirty="0" err="1" smtClean="0">
                <a:latin typeface="High Tower Text" panose="02040502050506030303" pitchFamily="18" charset="0"/>
              </a:rPr>
              <a:t>reino</a:t>
            </a:r>
            <a:endParaRPr lang="en-US" sz="4500" b="1" dirty="0">
              <a:latin typeface="High Tower Text" panose="02040502050506030303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5435" y="3157347"/>
            <a:ext cx="7764678" cy="216982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 rtl="0"/>
            <a:r>
              <a:rPr lang="en-US" sz="4500" b="1" dirty="0" err="1" smtClean="0">
                <a:solidFill>
                  <a:schemeClr val="accent1"/>
                </a:solidFill>
                <a:effectLst>
                  <a:outerShdw blurRad="127000" dist="38100" dir="8100000" algn="tr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+mj-lt"/>
              </a:rPr>
              <a:t>Lidiando</a:t>
            </a:r>
            <a:r>
              <a:rPr lang="en-US" sz="4500" b="1" dirty="0" smtClean="0">
                <a:solidFill>
                  <a:schemeClr val="accent1"/>
                </a:solidFill>
                <a:effectLst>
                  <a:outerShdw blurRad="127000" dist="38100" dir="8100000" algn="tr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+mj-lt"/>
              </a:rPr>
              <a:t> con las</a:t>
            </a:r>
            <a:endParaRPr lang="en-US" sz="4500" b="1" dirty="0">
              <a:solidFill>
                <a:schemeClr val="accent1"/>
              </a:solidFill>
              <a:effectLst>
                <a:outerShdw blurRad="127000" dist="38100" dir="8100000" algn="tr" rotWithShape="0">
                  <a:prstClr val="black">
                    <a:alpha val="40000"/>
                  </a:prstClr>
                </a:outerShdw>
                <a:reflection blurRad="6350" stA="60000" endA="900" endPos="58000" dir="5400000" sy="-100000" algn="bl" rotWithShape="0"/>
              </a:effectLst>
              <a:latin typeface="+mj-lt"/>
            </a:endParaRPr>
          </a:p>
          <a:p>
            <a:pPr algn="r" rtl="0"/>
            <a:r>
              <a:rPr lang="en-US" sz="4500" b="1" dirty="0" err="1" smtClean="0">
                <a:solidFill>
                  <a:schemeClr val="accent1"/>
                </a:solidFill>
                <a:effectLst>
                  <a:outerShdw blurRad="127000" dist="38100" dir="8100000" algn="tr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+mj-lt"/>
              </a:rPr>
              <a:t>diferencias</a:t>
            </a:r>
            <a:r>
              <a:rPr lang="en-US" sz="4500" b="1" dirty="0" smtClean="0">
                <a:solidFill>
                  <a:schemeClr val="accent1"/>
                </a:solidFill>
                <a:effectLst>
                  <a:outerShdw blurRad="127000" dist="38100" dir="8100000" algn="tr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+mj-lt"/>
              </a:rPr>
              <a:t> </a:t>
            </a:r>
            <a:r>
              <a:rPr lang="en-US" sz="4500" b="1" dirty="0">
                <a:solidFill>
                  <a:schemeClr val="accent1"/>
                </a:solidFill>
                <a:effectLst>
                  <a:outerShdw blurRad="127000" dist="38100" dir="8100000" algn="tr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+mj-lt"/>
              </a:rPr>
              <a:t>doctrinales</a:t>
            </a:r>
          </a:p>
          <a:p>
            <a:pPr algn="r" rtl="0"/>
            <a:r>
              <a:rPr lang="en-US" sz="4500" b="1" dirty="0">
                <a:solidFill>
                  <a:schemeClr val="accent1"/>
                </a:solidFill>
                <a:effectLst>
                  <a:outerShdw blurRad="127000" dist="38100" dir="8100000" algn="tr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+mj-lt"/>
              </a:rPr>
              <a:t>(Hechos 15)</a:t>
            </a:r>
          </a:p>
        </p:txBody>
      </p:sp>
    </p:spTree>
    <p:extLst>
      <p:ext uri="{BB962C8B-B14F-4D97-AF65-F5344CB8AC3E}">
        <p14:creationId xmlns:p14="http://schemas.microsoft.com/office/powerpoint/2010/main" val="165258378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28034" y="198907"/>
            <a:ext cx="7770404" cy="1063222"/>
          </a:xfrm>
        </p:spPr>
        <p:txBody>
          <a:bodyPr>
            <a:normAutofit/>
          </a:bodyPr>
          <a:lstStyle/>
          <a:p>
            <a:pPr algn="l" rtl="0"/>
            <a:r>
              <a:rPr lang="en-US" sz="3500" b="1" dirty="0"/>
              <a:t>El código de Jerusalén</a:t>
            </a:r>
            <a:br>
              <a:rPr lang="en-US" sz="3500" b="1" dirty="0"/>
            </a:br>
            <a:r>
              <a:rPr lang="en-US" sz="2000" i="1" dirty="0"/>
              <a:t>principios para discusiones doctrinales</a:t>
            </a:r>
            <a:endParaRPr lang="en-US" sz="3500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28034" y="1416678"/>
            <a:ext cx="8062175" cy="3400022"/>
          </a:xfrm>
        </p:spPr>
        <p:txBody>
          <a:bodyPr>
            <a:normAutofit fontScale="85000" lnSpcReduction="10000"/>
          </a:bodyPr>
          <a:lstStyle/>
          <a:p>
            <a:pPr marL="457200" indent="-457200" algn="l" rtl="0">
              <a:buFont typeface="+mj-lt"/>
              <a:buAutoNum type="arabicPeriod"/>
            </a:pPr>
            <a:r>
              <a:rPr lang="en-US" sz="2500" b="1" dirty="0" smtClean="0"/>
              <a:t>la </a:t>
            </a:r>
            <a:r>
              <a:rPr lang="en-US" sz="2500" b="1" dirty="0" err="1" smtClean="0"/>
              <a:t>doctrina</a:t>
            </a:r>
            <a:r>
              <a:rPr lang="en-US" sz="2500" b="1" dirty="0" smtClean="0"/>
              <a:t> vale lo </a:t>
            </a:r>
            <a:r>
              <a:rPr lang="en-US" sz="2500" b="1" dirty="0" err="1" smtClean="0"/>
              <a:t>suficiente</a:t>
            </a:r>
            <a:r>
              <a:rPr lang="en-US" sz="2500" b="1" dirty="0" smtClean="0"/>
              <a:t> para que </a:t>
            </a:r>
            <a:r>
              <a:rPr lang="en-US" sz="2500" b="1" dirty="0" err="1" smtClean="0">
                <a:solidFill>
                  <a:schemeClr val="accent1"/>
                </a:solidFill>
              </a:rPr>
              <a:t>contendamos</a:t>
            </a:r>
            <a:r>
              <a:rPr lang="en-US" sz="2500" b="1" dirty="0" smtClean="0">
                <a:solidFill>
                  <a:schemeClr val="accent1"/>
                </a:solidFill>
              </a:rPr>
              <a:t> </a:t>
            </a:r>
            <a:r>
              <a:rPr lang="en-US" sz="2500" b="1" dirty="0" err="1" smtClean="0">
                <a:solidFill>
                  <a:schemeClr val="accent1"/>
                </a:solidFill>
              </a:rPr>
              <a:t>por</a:t>
            </a:r>
            <a:r>
              <a:rPr lang="en-US" sz="2500" b="1" dirty="0" smtClean="0">
                <a:solidFill>
                  <a:schemeClr val="accent1"/>
                </a:solidFill>
              </a:rPr>
              <a:t> </a:t>
            </a:r>
            <a:r>
              <a:rPr lang="en-US" sz="2500" b="1" dirty="0" err="1" smtClean="0">
                <a:solidFill>
                  <a:schemeClr val="accent1"/>
                </a:solidFill>
              </a:rPr>
              <a:t>ella</a:t>
            </a:r>
            <a:r>
              <a:rPr lang="en-US" sz="2500" b="1" dirty="0" smtClean="0">
                <a:solidFill>
                  <a:schemeClr val="accent1"/>
                </a:solidFill>
              </a:rPr>
              <a:t> </a:t>
            </a:r>
            <a:r>
              <a:rPr lang="en-US" sz="2500" b="1" dirty="0">
                <a:solidFill>
                  <a:schemeClr val="accent1"/>
                </a:solidFill>
              </a:rPr>
              <a:t>y </a:t>
            </a:r>
            <a:r>
              <a:rPr lang="en-US" sz="2500" b="1" dirty="0" err="1" smtClean="0">
                <a:solidFill>
                  <a:schemeClr val="accent1"/>
                </a:solidFill>
              </a:rPr>
              <a:t>nos</a:t>
            </a:r>
            <a:r>
              <a:rPr lang="en-US" sz="2500" b="1" dirty="0" smtClean="0">
                <a:solidFill>
                  <a:schemeClr val="accent1"/>
                </a:solidFill>
              </a:rPr>
              <a:t> </a:t>
            </a:r>
            <a:r>
              <a:rPr lang="en-US" sz="2500" b="1" dirty="0" err="1" smtClean="0">
                <a:solidFill>
                  <a:schemeClr val="accent1"/>
                </a:solidFill>
              </a:rPr>
              <a:t>esforcemos</a:t>
            </a:r>
            <a:r>
              <a:rPr lang="en-US" sz="2500" b="1" dirty="0" smtClean="0">
                <a:solidFill>
                  <a:schemeClr val="accent1"/>
                </a:solidFill>
              </a:rPr>
              <a:t> </a:t>
            </a:r>
            <a:r>
              <a:rPr lang="en-US" sz="2500" b="1" dirty="0" err="1" smtClean="0">
                <a:solidFill>
                  <a:schemeClr val="accent1"/>
                </a:solidFill>
              </a:rPr>
              <a:t>por</a:t>
            </a:r>
            <a:r>
              <a:rPr lang="en-US" sz="2500" b="1" dirty="0" smtClean="0">
                <a:solidFill>
                  <a:schemeClr val="accent1"/>
                </a:solidFill>
              </a:rPr>
              <a:t> </a:t>
            </a:r>
            <a:r>
              <a:rPr lang="en-US" sz="2500" b="1" dirty="0" err="1" smtClean="0">
                <a:solidFill>
                  <a:schemeClr val="accent1"/>
                </a:solidFill>
              </a:rPr>
              <a:t>entendernos</a:t>
            </a:r>
            <a:r>
              <a:rPr lang="en-US" sz="2500" b="1" dirty="0" smtClean="0">
                <a:solidFill>
                  <a:schemeClr val="accent1"/>
                </a:solidFill>
              </a:rPr>
              <a:t> </a:t>
            </a:r>
            <a:r>
              <a:rPr lang="en-US" sz="2500" b="1" dirty="0" err="1" smtClean="0">
                <a:solidFill>
                  <a:schemeClr val="accent1"/>
                </a:solidFill>
              </a:rPr>
              <a:t>mutuamente</a:t>
            </a:r>
            <a:r>
              <a:rPr lang="en-US" sz="2500" b="1" dirty="0" smtClean="0"/>
              <a:t>.</a:t>
            </a:r>
            <a:endParaRPr lang="en-US" sz="2500" b="1" dirty="0"/>
          </a:p>
          <a:p>
            <a:pPr marL="457200" indent="-457200" algn="l" rtl="0">
              <a:buFont typeface="+mj-lt"/>
              <a:buAutoNum type="arabicPeriod"/>
            </a:pPr>
            <a:r>
              <a:rPr lang="en-US" sz="2500" b="1" dirty="0"/>
              <a:t>La doctrina se </a:t>
            </a:r>
            <a:r>
              <a:rPr lang="en-US" sz="2500" b="1" dirty="0" err="1"/>
              <a:t>trata</a:t>
            </a:r>
            <a:r>
              <a:rPr lang="en-US" sz="2500" b="1" dirty="0"/>
              <a:t> </a:t>
            </a:r>
            <a:r>
              <a:rPr lang="en-US" sz="2500" b="1" dirty="0" smtClean="0"/>
              <a:t>de </a:t>
            </a:r>
            <a:r>
              <a:rPr lang="en-US" sz="2500" b="1" dirty="0" smtClean="0">
                <a:solidFill>
                  <a:schemeClr val="accent1"/>
                </a:solidFill>
              </a:rPr>
              <a:t>Dios, </a:t>
            </a:r>
            <a:r>
              <a:rPr lang="en-US" sz="2500" b="1" dirty="0" smtClean="0"/>
              <a:t>no de </a:t>
            </a:r>
            <a:r>
              <a:rPr lang="en-US" sz="2500" b="1" dirty="0" err="1" smtClean="0"/>
              <a:t>nosotros</a:t>
            </a:r>
            <a:r>
              <a:rPr lang="en-US" sz="2500" b="1" dirty="0" smtClean="0"/>
              <a:t>.</a:t>
            </a:r>
            <a:endParaRPr lang="en-US" sz="2500" b="1" dirty="0"/>
          </a:p>
          <a:p>
            <a:pPr marL="457200" indent="-457200" algn="l" rtl="0">
              <a:buFont typeface="+mj-lt"/>
              <a:buAutoNum type="arabicPeriod"/>
            </a:pPr>
            <a:r>
              <a:rPr lang="en-US" sz="2500" b="1" dirty="0"/>
              <a:t>La doctrina es un asunto de </a:t>
            </a:r>
            <a:r>
              <a:rPr lang="en-US" sz="2500" b="1" dirty="0" err="1" smtClean="0"/>
              <a:t>tanto</a:t>
            </a:r>
            <a:r>
              <a:rPr lang="en-US" sz="2500" b="1" dirty="0" smtClean="0"/>
              <a:t> </a:t>
            </a:r>
            <a:r>
              <a:rPr lang="en-US" sz="2500" b="1" dirty="0" err="1" smtClean="0">
                <a:solidFill>
                  <a:schemeClr val="accent1"/>
                </a:solidFill>
              </a:rPr>
              <a:t>Humildad</a:t>
            </a:r>
            <a:r>
              <a:rPr lang="en-US" sz="2500" b="1" dirty="0" smtClean="0">
                <a:solidFill>
                  <a:schemeClr val="accent1"/>
                </a:solidFill>
              </a:rPr>
              <a:t> </a:t>
            </a:r>
            <a:r>
              <a:rPr lang="en-US" sz="2500" b="1" dirty="0" err="1" smtClean="0"/>
              <a:t>como</a:t>
            </a:r>
            <a:r>
              <a:rPr lang="en-US" sz="2500" b="1" dirty="0" smtClean="0"/>
              <a:t> </a:t>
            </a:r>
            <a:r>
              <a:rPr lang="en-US" sz="2500" b="1" dirty="0" err="1" smtClean="0">
                <a:solidFill>
                  <a:schemeClr val="accent1"/>
                </a:solidFill>
              </a:rPr>
              <a:t>Convicción</a:t>
            </a:r>
            <a:r>
              <a:rPr lang="en-US" sz="2500" b="1" dirty="0"/>
              <a:t>.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sz="2500" b="1" dirty="0"/>
              <a:t>La doctrina se revela a través de </a:t>
            </a:r>
            <a:r>
              <a:rPr lang="en-US" sz="2500" b="1" dirty="0" smtClean="0"/>
              <a:t>las </a:t>
            </a:r>
            <a:r>
              <a:rPr lang="en-US" sz="2500" b="1" dirty="0" err="1" smtClean="0"/>
              <a:t>señales</a:t>
            </a:r>
            <a:r>
              <a:rPr lang="en-US" sz="2500" b="1" dirty="0" smtClean="0"/>
              <a:t> </a:t>
            </a:r>
            <a:r>
              <a:rPr lang="en-US" sz="2500" b="1" dirty="0" err="1" smtClean="0"/>
              <a:t>clara</a:t>
            </a:r>
            <a:r>
              <a:rPr lang="en-US" sz="2500" b="1" dirty="0" err="1"/>
              <a:t>s</a:t>
            </a:r>
            <a:r>
              <a:rPr lang="en-US" sz="2500" b="1" dirty="0" smtClean="0"/>
              <a:t> de Dios </a:t>
            </a:r>
            <a:r>
              <a:rPr lang="en-US" sz="2500" b="1" dirty="0" err="1" smtClean="0">
                <a:solidFill>
                  <a:schemeClr val="accent1"/>
                </a:solidFill>
              </a:rPr>
              <a:t>por</a:t>
            </a:r>
            <a:r>
              <a:rPr lang="en-US" sz="2500" b="1" dirty="0" smtClean="0">
                <a:solidFill>
                  <a:schemeClr val="accent1"/>
                </a:solidFill>
              </a:rPr>
              <a:t> </a:t>
            </a:r>
            <a:r>
              <a:rPr lang="en-US" sz="2500" b="1" dirty="0">
                <a:solidFill>
                  <a:schemeClr val="accent1"/>
                </a:solidFill>
              </a:rPr>
              <a:t>el </a:t>
            </a:r>
            <a:r>
              <a:rPr lang="en-US" sz="2500" b="1" dirty="0" err="1" smtClean="0">
                <a:solidFill>
                  <a:schemeClr val="accent1"/>
                </a:solidFill>
              </a:rPr>
              <a:t>Espíritu</a:t>
            </a:r>
            <a:r>
              <a:rPr lang="en-US" sz="2500" b="1" dirty="0" smtClean="0">
                <a:solidFill>
                  <a:schemeClr val="accent1"/>
                </a:solidFill>
              </a:rPr>
              <a:t> </a:t>
            </a:r>
            <a:r>
              <a:rPr lang="en-US" sz="2500" b="1" dirty="0" smtClean="0"/>
              <a:t>y </a:t>
            </a:r>
            <a:r>
              <a:rPr lang="en-US" sz="2500" b="1" dirty="0" err="1" smtClean="0"/>
              <a:t>por</a:t>
            </a:r>
            <a:r>
              <a:rPr lang="en-US" sz="2500" b="1" dirty="0" smtClean="0"/>
              <a:t> </a:t>
            </a:r>
            <a:r>
              <a:rPr lang="en-US" sz="2500" b="1" dirty="0" err="1" smtClean="0">
                <a:solidFill>
                  <a:schemeClr val="accent1"/>
                </a:solidFill>
              </a:rPr>
              <a:t>declaraciones</a:t>
            </a:r>
            <a:r>
              <a:rPr lang="en-US" sz="2500" b="1" dirty="0" smtClean="0">
                <a:solidFill>
                  <a:schemeClr val="accent1"/>
                </a:solidFill>
              </a:rPr>
              <a:t> </a:t>
            </a:r>
            <a:r>
              <a:rPr lang="en-US" sz="2500" b="1" dirty="0" err="1" smtClean="0">
                <a:solidFill>
                  <a:schemeClr val="accent1"/>
                </a:solidFill>
              </a:rPr>
              <a:t>claras</a:t>
            </a:r>
            <a:r>
              <a:rPr lang="en-US" sz="2500" b="1" dirty="0" smtClean="0">
                <a:solidFill>
                  <a:schemeClr val="accent1"/>
                </a:solidFill>
              </a:rPr>
              <a:t> </a:t>
            </a:r>
            <a:r>
              <a:rPr lang="en-US" sz="2500" b="1" dirty="0" err="1" smtClean="0">
                <a:solidFill>
                  <a:schemeClr val="accent1"/>
                </a:solidFill>
              </a:rPr>
              <a:t>en</a:t>
            </a:r>
            <a:r>
              <a:rPr lang="en-US" sz="2500" b="1" dirty="0" smtClean="0">
                <a:solidFill>
                  <a:schemeClr val="accent1"/>
                </a:solidFill>
              </a:rPr>
              <a:t> </a:t>
            </a:r>
            <a:r>
              <a:rPr lang="en-US" sz="2500" b="1" dirty="0">
                <a:solidFill>
                  <a:schemeClr val="accent1"/>
                </a:solidFill>
              </a:rPr>
              <a:t>las Escrituras</a:t>
            </a:r>
            <a:r>
              <a:rPr lang="en-US" sz="2500" b="1" dirty="0"/>
              <a:t>.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sz="2500" b="1" dirty="0"/>
              <a:t>la </a:t>
            </a:r>
            <a:r>
              <a:rPr lang="en-US" sz="2500" b="1" dirty="0" err="1"/>
              <a:t>doctrina</a:t>
            </a:r>
            <a:r>
              <a:rPr lang="en-US" sz="2500" b="1" dirty="0"/>
              <a:t> </a:t>
            </a:r>
            <a:r>
              <a:rPr lang="en-US" sz="2500" b="1" dirty="0" err="1" smtClean="0"/>
              <a:t>es</a:t>
            </a:r>
            <a:r>
              <a:rPr lang="en-US" sz="2500" b="1" dirty="0" smtClean="0"/>
              <a:t> </a:t>
            </a:r>
            <a:r>
              <a:rPr lang="en-US" sz="2500" b="1" dirty="0" err="1" smtClean="0">
                <a:solidFill>
                  <a:schemeClr val="accent1"/>
                </a:solidFill>
              </a:rPr>
              <a:t>explicada</a:t>
            </a:r>
            <a:r>
              <a:rPr lang="en-US" sz="2500" b="1" dirty="0" smtClean="0">
                <a:solidFill>
                  <a:schemeClr val="accent1"/>
                </a:solidFill>
              </a:rPr>
              <a:t> </a:t>
            </a:r>
            <a:r>
              <a:rPr lang="en-US" sz="2500" b="1" dirty="0">
                <a:solidFill>
                  <a:schemeClr val="accent1"/>
                </a:solidFill>
              </a:rPr>
              <a:t>y </a:t>
            </a:r>
            <a:r>
              <a:rPr lang="en-US" sz="2500" b="1" dirty="0" err="1" smtClean="0">
                <a:solidFill>
                  <a:schemeClr val="accent1"/>
                </a:solidFill>
              </a:rPr>
              <a:t>establecida</a:t>
            </a:r>
            <a:r>
              <a:rPr lang="en-US" sz="2500" b="1" dirty="0" smtClean="0">
                <a:solidFill>
                  <a:schemeClr val="accent1"/>
                </a:solidFill>
              </a:rPr>
              <a:t> </a:t>
            </a:r>
            <a:r>
              <a:rPr lang="en-US" sz="2500" b="1" dirty="0">
                <a:solidFill>
                  <a:schemeClr val="accent1"/>
                </a:solidFill>
              </a:rPr>
              <a:t>por </a:t>
            </a:r>
            <a:r>
              <a:rPr lang="en-US" sz="2500" b="1" dirty="0" err="1">
                <a:solidFill>
                  <a:schemeClr val="accent1"/>
                </a:solidFill>
              </a:rPr>
              <a:t>los</a:t>
            </a:r>
            <a:r>
              <a:rPr lang="en-US" sz="2500" b="1" dirty="0">
                <a:solidFill>
                  <a:schemeClr val="accent1"/>
                </a:solidFill>
              </a:rPr>
              <a:t> </a:t>
            </a:r>
            <a:r>
              <a:rPr lang="en-US" sz="2500" b="1" dirty="0" err="1" smtClean="0">
                <a:solidFill>
                  <a:schemeClr val="accent1"/>
                </a:solidFill>
              </a:rPr>
              <a:t>escritos</a:t>
            </a:r>
            <a:r>
              <a:rPr lang="en-US" sz="2500" b="1" dirty="0" smtClean="0">
                <a:solidFill>
                  <a:schemeClr val="accent1"/>
                </a:solidFill>
              </a:rPr>
              <a:t> </a:t>
            </a:r>
            <a:r>
              <a:rPr lang="en-US" sz="2500" b="1" dirty="0" smtClean="0"/>
              <a:t>de </a:t>
            </a:r>
            <a:r>
              <a:rPr lang="en-US" sz="2500" b="1" dirty="0"/>
              <a:t>los Apóstoles y </a:t>
            </a:r>
            <a:r>
              <a:rPr lang="en-US" sz="2500" b="1" dirty="0" err="1" smtClean="0"/>
              <a:t>los</a:t>
            </a:r>
            <a:r>
              <a:rPr lang="en-US" sz="2500" b="1" dirty="0" smtClean="0"/>
              <a:t> </a:t>
            </a:r>
            <a:r>
              <a:rPr lang="en-US" sz="2500" b="1" dirty="0" err="1" smtClean="0"/>
              <a:t>testigos</a:t>
            </a:r>
            <a:r>
              <a:rPr lang="en-US" sz="2500" b="1" dirty="0" smtClean="0"/>
              <a:t> </a:t>
            </a:r>
            <a:r>
              <a:rPr lang="en-US" sz="2500" b="1" dirty="0"/>
              <a:t>oculares de Cristo.</a:t>
            </a:r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74106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1066" y="656823"/>
            <a:ext cx="7714444" cy="4520483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200" dirty="0" smtClean="0">
                <a:solidFill>
                  <a:schemeClr val="tx1">
                    <a:lumMod val="95000"/>
                  </a:schemeClr>
                </a:solidFill>
                <a:cs typeface="Times New Roman" pitchFamily="18" charset="0"/>
              </a:rPr>
              <a:t>…</a:t>
            </a:r>
            <a:r>
              <a:rPr lang="es-ES" sz="2200" dirty="0" smtClean="0">
                <a:solidFill>
                  <a:schemeClr val="tx1">
                    <a:lumMod val="95000"/>
                  </a:schemeClr>
                </a:solidFill>
                <a:cs typeface="Times New Roman" pitchFamily="18" charset="0"/>
              </a:rPr>
              <a:t>por </a:t>
            </a:r>
            <a:r>
              <a:rPr lang="es-ES" sz="2200" dirty="0">
                <a:solidFill>
                  <a:schemeClr val="tx1">
                    <a:lumMod val="95000"/>
                  </a:schemeClr>
                </a:solidFill>
                <a:cs typeface="Times New Roman" pitchFamily="18" charset="0"/>
              </a:rPr>
              <a:t>revelación me fue dado a conocer el misterio, </a:t>
            </a:r>
            <a:r>
              <a:rPr lang="es-ES" sz="2200" b="1" dirty="0">
                <a:solidFill>
                  <a:srgbClr val="FFFF00"/>
                </a:solidFill>
                <a:cs typeface="Times New Roman" pitchFamily="18" charset="0"/>
              </a:rPr>
              <a:t>tal como antes les escribí brevemente</a:t>
            </a:r>
            <a:r>
              <a:rPr lang="es-ES" sz="2200" dirty="0">
                <a:solidFill>
                  <a:schemeClr val="tx1">
                    <a:lumMod val="95000"/>
                  </a:schemeClr>
                </a:solidFill>
                <a:cs typeface="Times New Roman" pitchFamily="18" charset="0"/>
              </a:rPr>
              <a:t>. </a:t>
            </a:r>
            <a:r>
              <a:rPr lang="es-ES" sz="2200" dirty="0" smtClean="0">
                <a:solidFill>
                  <a:schemeClr val="tx1">
                    <a:lumMod val="95000"/>
                  </a:schemeClr>
                </a:solidFill>
                <a:cs typeface="Times New Roman" pitchFamily="18" charset="0"/>
              </a:rPr>
              <a:t>4 En </a:t>
            </a:r>
            <a:r>
              <a:rPr lang="es-ES" sz="2200" dirty="0">
                <a:solidFill>
                  <a:schemeClr val="tx1">
                    <a:lumMod val="95000"/>
                  </a:schemeClr>
                </a:solidFill>
                <a:cs typeface="Times New Roman" pitchFamily="18" charset="0"/>
              </a:rPr>
              <a:t>vista de lo cual, leyendo, podrán entender mi comprensión del misterio de Cristo, </a:t>
            </a:r>
            <a:r>
              <a:rPr lang="es-ES" sz="2200" dirty="0" smtClean="0">
                <a:solidFill>
                  <a:schemeClr val="tx1">
                    <a:lumMod val="95000"/>
                  </a:schemeClr>
                </a:solidFill>
                <a:cs typeface="Times New Roman" pitchFamily="18" charset="0"/>
              </a:rPr>
              <a:t>5</a:t>
            </a:r>
            <a:r>
              <a:rPr lang="es-ES" sz="2200" dirty="0">
                <a:solidFill>
                  <a:schemeClr val="tx1">
                    <a:lumMod val="95000"/>
                  </a:schemeClr>
                </a:solidFill>
                <a:cs typeface="Times New Roman" pitchFamily="18" charset="0"/>
              </a:rPr>
              <a:t> </a:t>
            </a:r>
            <a:r>
              <a:rPr lang="es-ES" sz="2200" dirty="0" smtClean="0">
                <a:solidFill>
                  <a:schemeClr val="tx1">
                    <a:lumMod val="95000"/>
                  </a:schemeClr>
                </a:solidFill>
                <a:cs typeface="Times New Roman" pitchFamily="18" charset="0"/>
              </a:rPr>
              <a:t>que </a:t>
            </a:r>
            <a:r>
              <a:rPr lang="es-ES" sz="2200" dirty="0">
                <a:solidFill>
                  <a:schemeClr val="tx1">
                    <a:lumMod val="95000"/>
                  </a:schemeClr>
                </a:solidFill>
                <a:cs typeface="Times New Roman" pitchFamily="18" charset="0"/>
              </a:rPr>
              <a:t>en otras generaciones no se dio a conocer a los hijos de los hombres, como ahora ha sido revelado a Sus santos apóstoles y profetas por el Espíritu; </a:t>
            </a:r>
            <a:endParaRPr lang="es-ES" sz="2200" dirty="0" smtClean="0">
              <a:solidFill>
                <a:schemeClr val="tx1">
                  <a:lumMod val="95000"/>
                </a:schemeClr>
              </a:solidFill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1600" dirty="0" err="1" smtClean="0">
                <a:solidFill>
                  <a:schemeClr val="tx1">
                    <a:lumMod val="95000"/>
                  </a:schemeClr>
                </a:solidFill>
                <a:cs typeface="Times New Roman" pitchFamily="18" charset="0"/>
              </a:rPr>
              <a:t>Efesios</a:t>
            </a:r>
            <a:r>
              <a:rPr lang="en-US" sz="1600" dirty="0" smtClean="0">
                <a:solidFill>
                  <a:schemeClr val="tx1">
                    <a:lumMod val="95000"/>
                  </a:schemeClr>
                </a:solidFill>
                <a:cs typeface="Times New Roman" pitchFamily="18" charset="0"/>
              </a:rPr>
              <a:t> </a:t>
            </a:r>
            <a:r>
              <a:rPr lang="en-US" sz="1600" dirty="0">
                <a:solidFill>
                  <a:schemeClr val="tx1">
                    <a:lumMod val="95000"/>
                  </a:schemeClr>
                </a:solidFill>
                <a:cs typeface="Times New Roman" pitchFamily="18" charset="0"/>
              </a:rPr>
              <a:t>3.3-5</a:t>
            </a:r>
            <a:endParaRPr lang="en-US" sz="800" dirty="0">
              <a:solidFill>
                <a:schemeClr val="tx1">
                  <a:lumMod val="95000"/>
                </a:schemeClr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s-ES" sz="2000" b="1" dirty="0">
                <a:solidFill>
                  <a:srgbClr val="FFFF00"/>
                </a:solidFill>
              </a:rPr>
              <a:t>Te escribo </a:t>
            </a:r>
            <a:r>
              <a:rPr lang="es-ES" sz="2000" dirty="0">
                <a:solidFill>
                  <a:schemeClr val="tx1">
                    <a:lumMod val="95000"/>
                  </a:schemeClr>
                </a:solidFill>
              </a:rPr>
              <a:t>estas cosas, esperando ir a verte pronto, </a:t>
            </a:r>
            <a:r>
              <a:rPr lang="es-ES" sz="2000" dirty="0" smtClean="0">
                <a:solidFill>
                  <a:schemeClr val="tx1">
                    <a:lumMod val="95000"/>
                  </a:schemeClr>
                </a:solidFill>
              </a:rPr>
              <a:t>15</a:t>
            </a:r>
            <a:r>
              <a:rPr lang="es-ES" sz="2000" dirty="0">
                <a:solidFill>
                  <a:schemeClr val="tx1">
                    <a:lumMod val="95000"/>
                  </a:schemeClr>
                </a:solidFill>
              </a:rPr>
              <a:t>  pero en caso que me tarde, </a:t>
            </a:r>
            <a:r>
              <a:rPr lang="es-ES" sz="2000" b="1" dirty="0">
                <a:solidFill>
                  <a:srgbClr val="FFFF00"/>
                </a:solidFill>
              </a:rPr>
              <a:t>te escribo para que sepas cómo debe conducirse uno en la casa de Dios</a:t>
            </a:r>
            <a:r>
              <a:rPr lang="es-ES" sz="2000" dirty="0">
                <a:solidFill>
                  <a:schemeClr val="tx1">
                    <a:lumMod val="95000"/>
                  </a:schemeClr>
                </a:solidFill>
              </a:rPr>
              <a:t>, que es la iglesia del Dios vivo, columna y sostén de la verdad. </a:t>
            </a:r>
            <a:endParaRPr lang="es-ES" sz="2000" dirty="0" smtClean="0">
              <a:solidFill>
                <a:schemeClr val="tx1">
                  <a:lumMod val="95000"/>
                </a:schemeClr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1600" dirty="0" smtClean="0">
                <a:solidFill>
                  <a:schemeClr val="tx1">
                    <a:lumMod val="95000"/>
                  </a:schemeClr>
                </a:solidFill>
              </a:rPr>
              <a:t>1 </a:t>
            </a:r>
            <a:r>
              <a:rPr lang="en-US" sz="1600" dirty="0">
                <a:solidFill>
                  <a:schemeClr val="tx1">
                    <a:lumMod val="95000"/>
                  </a:schemeClr>
                </a:solidFill>
              </a:rPr>
              <a:t>Timoteo 3.14-15</a:t>
            </a:r>
          </a:p>
        </p:txBody>
      </p:sp>
    </p:spTree>
    <p:extLst>
      <p:ext uri="{BB962C8B-B14F-4D97-AF65-F5344CB8AC3E}">
        <p14:creationId xmlns:p14="http://schemas.microsoft.com/office/powerpoint/2010/main" val="152779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1066" y="656823"/>
            <a:ext cx="7714444" cy="4520483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s-ES" sz="2000" dirty="0">
                <a:solidFill>
                  <a:schemeClr val="tx1">
                    <a:lumMod val="95000"/>
                  </a:schemeClr>
                </a:solidFill>
              </a:rPr>
              <a:t>Así que, hermanos, estén firmes y conserven las doctrinas que les fueron enseñadas, ya de palabra, </a:t>
            </a:r>
            <a:r>
              <a:rPr lang="es-ES" sz="2000" b="1" dirty="0">
                <a:solidFill>
                  <a:srgbClr val="FFFF00"/>
                </a:solidFill>
              </a:rPr>
              <a:t>ya por carta nuestra</a:t>
            </a:r>
            <a:r>
              <a:rPr lang="es-ES" sz="2000" dirty="0">
                <a:solidFill>
                  <a:schemeClr val="tx1">
                    <a:lumMod val="95000"/>
                  </a:schemeClr>
                </a:solidFill>
              </a:rPr>
              <a:t>. </a:t>
            </a:r>
            <a:endParaRPr lang="es-ES" sz="2000" dirty="0" smtClean="0">
              <a:solidFill>
                <a:schemeClr val="tx1">
                  <a:lumMod val="95000"/>
                </a:schemeClr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1600" dirty="0" smtClean="0">
                <a:solidFill>
                  <a:schemeClr val="tx1">
                    <a:lumMod val="95000"/>
                  </a:schemeClr>
                </a:solidFill>
              </a:rPr>
              <a:t>2 </a:t>
            </a:r>
            <a:r>
              <a:rPr lang="en-US" sz="1600" dirty="0">
                <a:solidFill>
                  <a:schemeClr val="tx1">
                    <a:lumMod val="95000"/>
                  </a:schemeClr>
                </a:solidFill>
              </a:rPr>
              <a:t>Tesalonicenses 2.15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s-ES" sz="2000" dirty="0">
                <a:solidFill>
                  <a:schemeClr val="tx1">
                    <a:lumMod val="95000"/>
                  </a:schemeClr>
                </a:solidFill>
                <a:cs typeface="Times New Roman" pitchFamily="18" charset="0"/>
              </a:rPr>
              <a:t>Y si alguien no </a:t>
            </a:r>
            <a:r>
              <a:rPr lang="es-ES" sz="2000" b="1" dirty="0">
                <a:solidFill>
                  <a:srgbClr val="FFFF00"/>
                </a:solidFill>
                <a:cs typeface="Times New Roman" pitchFamily="18" charset="0"/>
              </a:rPr>
              <a:t>obedece nuestra enseñanza en esta carta</a:t>
            </a:r>
            <a:r>
              <a:rPr lang="es-ES" sz="2000" dirty="0">
                <a:solidFill>
                  <a:schemeClr val="tx1">
                    <a:lumMod val="95000"/>
                  </a:schemeClr>
                </a:solidFill>
                <a:cs typeface="Times New Roman" pitchFamily="18" charset="0"/>
              </a:rPr>
              <a:t>, señalen al tal y no se asocien con él, para que se avergüence. </a:t>
            </a:r>
            <a:endParaRPr lang="es-ES" sz="2000" dirty="0" smtClean="0">
              <a:solidFill>
                <a:schemeClr val="tx1">
                  <a:lumMod val="95000"/>
                </a:schemeClr>
              </a:solidFill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1600" dirty="0" smtClean="0">
                <a:solidFill>
                  <a:schemeClr val="tx1">
                    <a:lumMod val="95000"/>
                  </a:schemeClr>
                </a:solidFill>
                <a:cs typeface="Times New Roman" pitchFamily="18" charset="0"/>
              </a:rPr>
              <a:t>2 </a:t>
            </a:r>
            <a:r>
              <a:rPr lang="en-US" sz="1600" dirty="0">
                <a:solidFill>
                  <a:schemeClr val="tx1">
                    <a:lumMod val="95000"/>
                  </a:schemeClr>
                </a:solidFill>
                <a:cs typeface="Times New Roman" pitchFamily="18" charset="0"/>
              </a:rPr>
              <a:t>Tesalonicenses 3.14</a:t>
            </a:r>
            <a:endParaRPr lang="en-US" sz="800" dirty="0">
              <a:solidFill>
                <a:schemeClr val="tx1">
                  <a:lumMod val="95000"/>
                </a:schemeClr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s-ES" sz="2000" dirty="0">
                <a:solidFill>
                  <a:schemeClr val="tx1">
                    <a:lumMod val="95000"/>
                  </a:schemeClr>
                </a:solidFill>
                <a:cs typeface="Times New Roman" pitchFamily="18" charset="0"/>
              </a:rPr>
              <a:t>Si alguien piensa que es profeta o espiritual, reconozca que </a:t>
            </a:r>
            <a:r>
              <a:rPr lang="es-ES" sz="2000" b="1" dirty="0">
                <a:solidFill>
                  <a:srgbClr val="FFFF00"/>
                </a:solidFill>
                <a:cs typeface="Times New Roman" pitchFamily="18" charset="0"/>
              </a:rPr>
              <a:t>lo que les escribo es mandamiento del Señor</a:t>
            </a:r>
            <a:r>
              <a:rPr lang="es-ES" sz="2000" dirty="0">
                <a:solidFill>
                  <a:schemeClr val="tx1">
                    <a:lumMod val="95000"/>
                  </a:schemeClr>
                </a:solidFill>
                <a:cs typeface="Times New Roman" pitchFamily="18" charset="0"/>
              </a:rPr>
              <a:t>. </a:t>
            </a:r>
            <a:endParaRPr lang="es-ES" sz="2000" dirty="0" smtClean="0">
              <a:solidFill>
                <a:schemeClr val="tx1">
                  <a:lumMod val="95000"/>
                </a:schemeClr>
              </a:solidFill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1600" dirty="0" smtClean="0">
                <a:solidFill>
                  <a:schemeClr val="tx1">
                    <a:lumMod val="95000"/>
                  </a:schemeClr>
                </a:solidFill>
                <a:cs typeface="Times New Roman" pitchFamily="18" charset="0"/>
              </a:rPr>
              <a:t>1 </a:t>
            </a:r>
            <a:r>
              <a:rPr lang="en-US" sz="1600" dirty="0">
                <a:solidFill>
                  <a:schemeClr val="tx1">
                    <a:lumMod val="95000"/>
                  </a:schemeClr>
                </a:solidFill>
                <a:cs typeface="Times New Roman" pitchFamily="18" charset="0"/>
              </a:rPr>
              <a:t>Corintios 14:37</a:t>
            </a:r>
          </a:p>
        </p:txBody>
      </p:sp>
    </p:spTree>
    <p:extLst>
      <p:ext uri="{BB962C8B-B14F-4D97-AF65-F5344CB8AC3E}">
        <p14:creationId xmlns:p14="http://schemas.microsoft.com/office/powerpoint/2010/main" val="1233316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28034" y="198907"/>
            <a:ext cx="7770404" cy="1063222"/>
          </a:xfrm>
        </p:spPr>
        <p:txBody>
          <a:bodyPr>
            <a:normAutofit/>
          </a:bodyPr>
          <a:lstStyle/>
          <a:p>
            <a:pPr algn="l" rtl="0"/>
            <a:r>
              <a:rPr lang="en-US" sz="3500" b="1" dirty="0"/>
              <a:t>El código de Jerusalén</a:t>
            </a:r>
            <a:br>
              <a:rPr lang="en-US" sz="3500" b="1" dirty="0"/>
            </a:br>
            <a:r>
              <a:rPr lang="en-US" sz="2000" i="1" dirty="0"/>
              <a:t>principios para discusiones doctrinales</a:t>
            </a:r>
            <a:endParaRPr lang="en-US" sz="3500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28034" y="1416678"/>
            <a:ext cx="8062175" cy="3400022"/>
          </a:xfrm>
          <a:ln>
            <a:solidFill>
              <a:schemeClr val="accent1"/>
            </a:solidFill>
          </a:ln>
        </p:spPr>
        <p:txBody>
          <a:bodyPr>
            <a:normAutofit fontScale="85000" lnSpcReduction="20000"/>
          </a:bodyPr>
          <a:lstStyle/>
          <a:p>
            <a:pPr marL="457200" indent="-457200" algn="l" rtl="0">
              <a:buFont typeface="+mj-lt"/>
              <a:buAutoNum type="arabicPeriod"/>
            </a:pPr>
            <a:r>
              <a:rPr lang="en-US" sz="2500" b="1" dirty="0" smtClean="0"/>
              <a:t>la </a:t>
            </a:r>
            <a:r>
              <a:rPr lang="en-US" sz="2500" b="1" dirty="0" err="1" smtClean="0"/>
              <a:t>doctrina</a:t>
            </a:r>
            <a:r>
              <a:rPr lang="en-US" sz="2500" b="1" dirty="0" smtClean="0"/>
              <a:t> vale lo </a:t>
            </a:r>
            <a:r>
              <a:rPr lang="en-US" sz="2500" b="1" dirty="0" err="1" smtClean="0"/>
              <a:t>suficiente</a:t>
            </a:r>
            <a:r>
              <a:rPr lang="en-US" sz="2500" b="1" dirty="0" smtClean="0"/>
              <a:t> para que </a:t>
            </a:r>
            <a:r>
              <a:rPr lang="en-US" sz="2500" b="1" dirty="0" err="1" smtClean="0">
                <a:solidFill>
                  <a:schemeClr val="accent1"/>
                </a:solidFill>
              </a:rPr>
              <a:t>contendamos</a:t>
            </a:r>
            <a:r>
              <a:rPr lang="en-US" sz="2500" b="1" dirty="0" smtClean="0">
                <a:solidFill>
                  <a:schemeClr val="accent1"/>
                </a:solidFill>
              </a:rPr>
              <a:t> </a:t>
            </a:r>
            <a:r>
              <a:rPr lang="en-US" sz="2500" b="1" dirty="0" err="1" smtClean="0">
                <a:solidFill>
                  <a:schemeClr val="accent1"/>
                </a:solidFill>
              </a:rPr>
              <a:t>por</a:t>
            </a:r>
            <a:r>
              <a:rPr lang="en-US" sz="2500" b="1" dirty="0" smtClean="0">
                <a:solidFill>
                  <a:schemeClr val="accent1"/>
                </a:solidFill>
              </a:rPr>
              <a:t> </a:t>
            </a:r>
            <a:r>
              <a:rPr lang="en-US" sz="2500" b="1" dirty="0" err="1" smtClean="0">
                <a:solidFill>
                  <a:schemeClr val="accent1"/>
                </a:solidFill>
              </a:rPr>
              <a:t>ella</a:t>
            </a:r>
            <a:r>
              <a:rPr lang="en-US" sz="2500" b="1" dirty="0" smtClean="0">
                <a:solidFill>
                  <a:schemeClr val="accent1"/>
                </a:solidFill>
              </a:rPr>
              <a:t> </a:t>
            </a:r>
            <a:r>
              <a:rPr lang="en-US" sz="2500" b="1" dirty="0">
                <a:solidFill>
                  <a:schemeClr val="accent1"/>
                </a:solidFill>
              </a:rPr>
              <a:t>y </a:t>
            </a:r>
            <a:r>
              <a:rPr lang="en-US" sz="2500" b="1" dirty="0" err="1" smtClean="0">
                <a:solidFill>
                  <a:schemeClr val="accent1"/>
                </a:solidFill>
              </a:rPr>
              <a:t>nos</a:t>
            </a:r>
            <a:r>
              <a:rPr lang="en-US" sz="2500" b="1" dirty="0" smtClean="0">
                <a:solidFill>
                  <a:schemeClr val="accent1"/>
                </a:solidFill>
              </a:rPr>
              <a:t> </a:t>
            </a:r>
            <a:r>
              <a:rPr lang="en-US" sz="2500" b="1" dirty="0" err="1" smtClean="0">
                <a:solidFill>
                  <a:schemeClr val="accent1"/>
                </a:solidFill>
              </a:rPr>
              <a:t>esforcemos</a:t>
            </a:r>
            <a:r>
              <a:rPr lang="en-US" sz="2500" b="1" dirty="0" smtClean="0">
                <a:solidFill>
                  <a:schemeClr val="accent1"/>
                </a:solidFill>
              </a:rPr>
              <a:t> </a:t>
            </a:r>
            <a:r>
              <a:rPr lang="en-US" sz="2500" b="1" dirty="0" err="1" smtClean="0">
                <a:solidFill>
                  <a:schemeClr val="accent1"/>
                </a:solidFill>
              </a:rPr>
              <a:t>por</a:t>
            </a:r>
            <a:r>
              <a:rPr lang="en-US" sz="2500" b="1" dirty="0" smtClean="0">
                <a:solidFill>
                  <a:schemeClr val="accent1"/>
                </a:solidFill>
              </a:rPr>
              <a:t> </a:t>
            </a:r>
            <a:r>
              <a:rPr lang="en-US" sz="2500" b="1" dirty="0" err="1" smtClean="0">
                <a:solidFill>
                  <a:schemeClr val="accent1"/>
                </a:solidFill>
              </a:rPr>
              <a:t>entendernos</a:t>
            </a:r>
            <a:r>
              <a:rPr lang="en-US" sz="2500" b="1" dirty="0" smtClean="0">
                <a:solidFill>
                  <a:schemeClr val="accent1"/>
                </a:solidFill>
              </a:rPr>
              <a:t> </a:t>
            </a:r>
            <a:r>
              <a:rPr lang="en-US" sz="2500" b="1" dirty="0" err="1" smtClean="0">
                <a:solidFill>
                  <a:schemeClr val="accent1"/>
                </a:solidFill>
              </a:rPr>
              <a:t>mutuamente</a:t>
            </a:r>
            <a:r>
              <a:rPr lang="en-US" sz="2500" b="1" dirty="0" smtClean="0"/>
              <a:t>.</a:t>
            </a:r>
            <a:endParaRPr lang="en-US" sz="2500" b="1" dirty="0"/>
          </a:p>
          <a:p>
            <a:pPr marL="457200" indent="-457200" algn="l" rtl="0">
              <a:buFont typeface="+mj-lt"/>
              <a:buAutoNum type="arabicPeriod"/>
            </a:pPr>
            <a:r>
              <a:rPr lang="en-US" sz="2500" b="1" dirty="0"/>
              <a:t>La doctrina se </a:t>
            </a:r>
            <a:r>
              <a:rPr lang="en-US" sz="2500" b="1" dirty="0" err="1"/>
              <a:t>trata</a:t>
            </a:r>
            <a:r>
              <a:rPr lang="en-US" sz="2500" b="1" dirty="0"/>
              <a:t> </a:t>
            </a:r>
            <a:r>
              <a:rPr lang="en-US" sz="2500" b="1" dirty="0" smtClean="0"/>
              <a:t>de </a:t>
            </a:r>
            <a:r>
              <a:rPr lang="en-US" sz="2500" b="1" dirty="0" smtClean="0">
                <a:solidFill>
                  <a:schemeClr val="accent1"/>
                </a:solidFill>
              </a:rPr>
              <a:t>Dios, </a:t>
            </a:r>
            <a:r>
              <a:rPr lang="en-US" sz="2500" b="1" dirty="0" smtClean="0"/>
              <a:t>no de </a:t>
            </a:r>
            <a:r>
              <a:rPr lang="en-US" sz="2500" b="1" dirty="0" err="1" smtClean="0"/>
              <a:t>nosotros</a:t>
            </a:r>
            <a:r>
              <a:rPr lang="en-US" sz="2500" b="1" dirty="0" smtClean="0"/>
              <a:t>.</a:t>
            </a:r>
            <a:endParaRPr lang="en-US" sz="2500" b="1" dirty="0"/>
          </a:p>
          <a:p>
            <a:pPr marL="457200" indent="-457200" algn="l" rtl="0">
              <a:buFont typeface="+mj-lt"/>
              <a:buAutoNum type="arabicPeriod"/>
            </a:pPr>
            <a:r>
              <a:rPr lang="en-US" sz="2500" b="1" dirty="0"/>
              <a:t>La doctrina es un asunto de </a:t>
            </a:r>
            <a:r>
              <a:rPr lang="en-US" sz="2500" b="1" dirty="0" err="1" smtClean="0"/>
              <a:t>tanto</a:t>
            </a:r>
            <a:r>
              <a:rPr lang="en-US" sz="2500" b="1" dirty="0" smtClean="0"/>
              <a:t> </a:t>
            </a:r>
            <a:r>
              <a:rPr lang="en-US" sz="2500" b="1" dirty="0" err="1" smtClean="0">
                <a:solidFill>
                  <a:schemeClr val="accent1"/>
                </a:solidFill>
              </a:rPr>
              <a:t>Humildad</a:t>
            </a:r>
            <a:r>
              <a:rPr lang="en-US" sz="2500" b="1" dirty="0" smtClean="0">
                <a:solidFill>
                  <a:schemeClr val="accent1"/>
                </a:solidFill>
              </a:rPr>
              <a:t> </a:t>
            </a:r>
            <a:r>
              <a:rPr lang="en-US" sz="2500" b="1" dirty="0" err="1" smtClean="0"/>
              <a:t>como</a:t>
            </a:r>
            <a:r>
              <a:rPr lang="en-US" sz="2500" b="1" dirty="0" smtClean="0"/>
              <a:t> </a:t>
            </a:r>
            <a:r>
              <a:rPr lang="en-US" sz="2500" b="1" dirty="0" err="1" smtClean="0">
                <a:solidFill>
                  <a:schemeClr val="accent1"/>
                </a:solidFill>
              </a:rPr>
              <a:t>Convicción</a:t>
            </a:r>
            <a:r>
              <a:rPr lang="en-US" sz="2500" b="1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500" b="1" dirty="0"/>
              <a:t>La </a:t>
            </a:r>
            <a:r>
              <a:rPr lang="en-US" sz="2500" b="1" dirty="0" err="1"/>
              <a:t>doctrina</a:t>
            </a:r>
            <a:r>
              <a:rPr lang="en-US" sz="2500" b="1" dirty="0"/>
              <a:t> se </a:t>
            </a:r>
            <a:r>
              <a:rPr lang="en-US" sz="2500" b="1" dirty="0" err="1"/>
              <a:t>revela</a:t>
            </a:r>
            <a:r>
              <a:rPr lang="en-US" sz="2500" b="1" dirty="0"/>
              <a:t> a </a:t>
            </a:r>
            <a:r>
              <a:rPr lang="en-US" sz="2500" b="1" dirty="0" err="1"/>
              <a:t>través</a:t>
            </a:r>
            <a:r>
              <a:rPr lang="en-US" sz="2500" b="1" dirty="0"/>
              <a:t> de las </a:t>
            </a:r>
            <a:r>
              <a:rPr lang="en-US" sz="2500" b="1" dirty="0" err="1"/>
              <a:t>señales</a:t>
            </a:r>
            <a:r>
              <a:rPr lang="en-US" sz="2500" b="1" dirty="0"/>
              <a:t> </a:t>
            </a:r>
            <a:r>
              <a:rPr lang="en-US" sz="2500" b="1" dirty="0" err="1"/>
              <a:t>claras</a:t>
            </a:r>
            <a:r>
              <a:rPr lang="en-US" sz="2500" b="1" dirty="0"/>
              <a:t> de Dios </a:t>
            </a:r>
            <a:r>
              <a:rPr lang="en-US" sz="2500" b="1" dirty="0" err="1">
                <a:solidFill>
                  <a:schemeClr val="accent1"/>
                </a:solidFill>
              </a:rPr>
              <a:t>por</a:t>
            </a:r>
            <a:r>
              <a:rPr lang="en-US" sz="2500" b="1" dirty="0">
                <a:solidFill>
                  <a:schemeClr val="accent1"/>
                </a:solidFill>
              </a:rPr>
              <a:t> el </a:t>
            </a:r>
            <a:r>
              <a:rPr lang="en-US" sz="2500" b="1" dirty="0" err="1">
                <a:solidFill>
                  <a:schemeClr val="accent1"/>
                </a:solidFill>
              </a:rPr>
              <a:t>Espíritu</a:t>
            </a:r>
            <a:r>
              <a:rPr lang="en-US" sz="2500" b="1" dirty="0">
                <a:solidFill>
                  <a:schemeClr val="accent1"/>
                </a:solidFill>
              </a:rPr>
              <a:t> </a:t>
            </a:r>
            <a:r>
              <a:rPr lang="en-US" sz="2500" b="1" dirty="0"/>
              <a:t>y </a:t>
            </a:r>
            <a:r>
              <a:rPr lang="en-US" sz="2500" b="1" dirty="0" err="1"/>
              <a:t>por</a:t>
            </a:r>
            <a:r>
              <a:rPr lang="en-US" sz="2500" b="1" dirty="0"/>
              <a:t> </a:t>
            </a:r>
            <a:r>
              <a:rPr lang="en-US" sz="2500" b="1" dirty="0" err="1">
                <a:solidFill>
                  <a:schemeClr val="accent1"/>
                </a:solidFill>
              </a:rPr>
              <a:t>declaraciones</a:t>
            </a:r>
            <a:r>
              <a:rPr lang="en-US" sz="2500" b="1" dirty="0">
                <a:solidFill>
                  <a:schemeClr val="accent1"/>
                </a:solidFill>
              </a:rPr>
              <a:t> </a:t>
            </a:r>
            <a:r>
              <a:rPr lang="en-US" sz="2500" b="1" dirty="0" err="1">
                <a:solidFill>
                  <a:schemeClr val="accent1"/>
                </a:solidFill>
              </a:rPr>
              <a:t>claras</a:t>
            </a:r>
            <a:r>
              <a:rPr lang="en-US" sz="2500" b="1" dirty="0">
                <a:solidFill>
                  <a:schemeClr val="accent1"/>
                </a:solidFill>
              </a:rPr>
              <a:t> </a:t>
            </a:r>
            <a:r>
              <a:rPr lang="en-US" sz="2500" b="1" dirty="0" err="1">
                <a:solidFill>
                  <a:schemeClr val="accent1"/>
                </a:solidFill>
              </a:rPr>
              <a:t>en</a:t>
            </a:r>
            <a:r>
              <a:rPr lang="en-US" sz="2500" b="1" dirty="0">
                <a:solidFill>
                  <a:schemeClr val="accent1"/>
                </a:solidFill>
              </a:rPr>
              <a:t> las </a:t>
            </a:r>
            <a:r>
              <a:rPr lang="en-US" sz="2500" b="1" dirty="0" err="1">
                <a:solidFill>
                  <a:schemeClr val="accent1"/>
                </a:solidFill>
              </a:rPr>
              <a:t>Escrituras</a:t>
            </a:r>
            <a:r>
              <a:rPr lang="en-US" sz="2500" b="1"/>
              <a:t>.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sz="2500" b="1" smtClean="0"/>
              <a:t>la </a:t>
            </a:r>
            <a:r>
              <a:rPr lang="en-US" sz="2500" b="1" dirty="0" err="1"/>
              <a:t>doctrina</a:t>
            </a:r>
            <a:r>
              <a:rPr lang="en-US" sz="2500" b="1" dirty="0"/>
              <a:t> </a:t>
            </a:r>
            <a:r>
              <a:rPr lang="en-US" sz="2500" b="1" dirty="0" err="1" smtClean="0"/>
              <a:t>es</a:t>
            </a:r>
            <a:r>
              <a:rPr lang="en-US" sz="2500" b="1" dirty="0" smtClean="0"/>
              <a:t> </a:t>
            </a:r>
            <a:r>
              <a:rPr lang="en-US" sz="2500" b="1" dirty="0" err="1" smtClean="0">
                <a:solidFill>
                  <a:schemeClr val="accent1"/>
                </a:solidFill>
              </a:rPr>
              <a:t>explicada</a:t>
            </a:r>
            <a:r>
              <a:rPr lang="en-US" sz="2500" b="1" dirty="0" smtClean="0">
                <a:solidFill>
                  <a:schemeClr val="accent1"/>
                </a:solidFill>
              </a:rPr>
              <a:t> </a:t>
            </a:r>
            <a:r>
              <a:rPr lang="en-US" sz="2500" b="1" dirty="0">
                <a:solidFill>
                  <a:schemeClr val="accent1"/>
                </a:solidFill>
              </a:rPr>
              <a:t>y </a:t>
            </a:r>
            <a:r>
              <a:rPr lang="en-US" sz="2500" b="1" dirty="0" err="1" smtClean="0">
                <a:solidFill>
                  <a:schemeClr val="accent1"/>
                </a:solidFill>
              </a:rPr>
              <a:t>establecida</a:t>
            </a:r>
            <a:r>
              <a:rPr lang="en-US" sz="2500" b="1" dirty="0" smtClean="0">
                <a:solidFill>
                  <a:schemeClr val="accent1"/>
                </a:solidFill>
              </a:rPr>
              <a:t> </a:t>
            </a:r>
            <a:r>
              <a:rPr lang="en-US" sz="2500" b="1" dirty="0">
                <a:solidFill>
                  <a:schemeClr val="accent1"/>
                </a:solidFill>
              </a:rPr>
              <a:t>por </a:t>
            </a:r>
            <a:r>
              <a:rPr lang="en-US" sz="2500" b="1" dirty="0" err="1">
                <a:solidFill>
                  <a:schemeClr val="accent1"/>
                </a:solidFill>
              </a:rPr>
              <a:t>los</a:t>
            </a:r>
            <a:r>
              <a:rPr lang="en-US" sz="2500" b="1" dirty="0">
                <a:solidFill>
                  <a:schemeClr val="accent1"/>
                </a:solidFill>
              </a:rPr>
              <a:t> </a:t>
            </a:r>
            <a:r>
              <a:rPr lang="en-US" sz="2500" b="1" dirty="0" err="1" smtClean="0">
                <a:solidFill>
                  <a:schemeClr val="accent1"/>
                </a:solidFill>
              </a:rPr>
              <a:t>escritos</a:t>
            </a:r>
            <a:r>
              <a:rPr lang="en-US" sz="2500" b="1" dirty="0" smtClean="0">
                <a:solidFill>
                  <a:schemeClr val="accent1"/>
                </a:solidFill>
              </a:rPr>
              <a:t> </a:t>
            </a:r>
            <a:r>
              <a:rPr lang="en-US" sz="2500" b="1" dirty="0" smtClean="0"/>
              <a:t>de </a:t>
            </a:r>
            <a:r>
              <a:rPr lang="en-US" sz="2500" b="1" dirty="0"/>
              <a:t>los Apóstoles y </a:t>
            </a:r>
            <a:r>
              <a:rPr lang="en-US" sz="2500" b="1" dirty="0" err="1" smtClean="0"/>
              <a:t>los</a:t>
            </a:r>
            <a:r>
              <a:rPr lang="en-US" sz="2500" b="1" dirty="0" smtClean="0"/>
              <a:t> </a:t>
            </a:r>
            <a:r>
              <a:rPr lang="en-US" sz="2500" b="1" dirty="0" err="1" smtClean="0"/>
              <a:t>testigos</a:t>
            </a:r>
            <a:r>
              <a:rPr lang="en-US" sz="2500" b="1" dirty="0" smtClean="0"/>
              <a:t> </a:t>
            </a:r>
            <a:r>
              <a:rPr lang="en-US" sz="2500" b="1" dirty="0"/>
              <a:t>oculares de Cristo</a:t>
            </a:r>
            <a:r>
              <a:rPr lang="en-US" sz="2500" b="1" dirty="0" smtClean="0"/>
              <a:t>.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s-ES" sz="2500" b="1" dirty="0" smtClean="0"/>
              <a:t>La doctrina es </a:t>
            </a:r>
            <a:r>
              <a:rPr lang="es-ES" sz="2500" b="1" dirty="0" smtClean="0">
                <a:solidFill>
                  <a:schemeClr val="accent1"/>
                </a:solidFill>
              </a:rPr>
              <a:t>universal </a:t>
            </a:r>
            <a:r>
              <a:rPr lang="es-ES" sz="2500" b="1" dirty="0" smtClean="0"/>
              <a:t>en su aplicación.</a:t>
            </a:r>
            <a:endParaRPr lang="en-US" sz="2500" b="1" dirty="0"/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64904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1066" y="656823"/>
            <a:ext cx="7714444" cy="4520483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s-ES" sz="2000" dirty="0">
                <a:solidFill>
                  <a:schemeClr val="tx1">
                    <a:lumMod val="95000"/>
                  </a:schemeClr>
                </a:solidFill>
              </a:rPr>
              <a:t>Por esta razón les he enviado a Timoteo, que es mi hijo amado y fiel en el Señor. Él les recordará mis caminos, los caminos en Cristo, </a:t>
            </a:r>
            <a:r>
              <a:rPr lang="es-ES" sz="2000" b="1" dirty="0">
                <a:solidFill>
                  <a:srgbClr val="FFFF00"/>
                </a:solidFill>
              </a:rPr>
              <a:t>tal como yo enseño en todas partes, en cada iglesia</a:t>
            </a:r>
            <a:r>
              <a:rPr lang="es-ES" sz="2000" dirty="0">
                <a:solidFill>
                  <a:schemeClr val="tx1">
                    <a:lumMod val="95000"/>
                  </a:schemeClr>
                </a:solidFill>
              </a:rPr>
              <a:t>. </a:t>
            </a:r>
            <a:endParaRPr lang="es-ES" sz="2000" dirty="0" smtClean="0">
              <a:solidFill>
                <a:schemeClr val="tx1">
                  <a:lumMod val="95000"/>
                </a:schemeClr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1600" dirty="0" smtClean="0">
                <a:solidFill>
                  <a:schemeClr val="tx1">
                    <a:lumMod val="95000"/>
                  </a:schemeClr>
                </a:solidFill>
              </a:rPr>
              <a:t>1 </a:t>
            </a:r>
            <a:r>
              <a:rPr lang="en-US" sz="1600" dirty="0">
                <a:solidFill>
                  <a:schemeClr val="tx1">
                    <a:lumMod val="95000"/>
                  </a:schemeClr>
                </a:solidFill>
              </a:rPr>
              <a:t>Corintios 4:17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s-ES" sz="2000" dirty="0">
                <a:solidFill>
                  <a:schemeClr val="tx1">
                    <a:lumMod val="95000"/>
                  </a:schemeClr>
                </a:solidFill>
              </a:rPr>
              <a:t>Ahora bien, en cuanto a la ofrenda para los santos, </a:t>
            </a:r>
            <a:r>
              <a:rPr lang="es-ES" sz="2000" b="1" dirty="0">
                <a:solidFill>
                  <a:srgbClr val="FFFF00"/>
                </a:solidFill>
              </a:rPr>
              <a:t>hagan ustedes también como instruí a las iglesias de </a:t>
            </a:r>
            <a:r>
              <a:rPr lang="es-ES" sz="2000" b="1" dirty="0" err="1">
                <a:solidFill>
                  <a:srgbClr val="FFFF00"/>
                </a:solidFill>
              </a:rPr>
              <a:t>Galacia</a:t>
            </a:r>
            <a:r>
              <a:rPr lang="es-ES" sz="2000" dirty="0">
                <a:solidFill>
                  <a:schemeClr val="tx1">
                    <a:lumMod val="95000"/>
                  </a:schemeClr>
                </a:solidFill>
              </a:rPr>
              <a:t>. </a:t>
            </a:r>
            <a:endParaRPr lang="es-ES" sz="2000" dirty="0" smtClean="0">
              <a:solidFill>
                <a:schemeClr val="tx1">
                  <a:lumMod val="95000"/>
                </a:schemeClr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1600" dirty="0" smtClean="0">
                <a:solidFill>
                  <a:schemeClr val="tx1">
                    <a:lumMod val="95000"/>
                  </a:schemeClr>
                </a:solidFill>
              </a:rPr>
              <a:t>1 </a:t>
            </a:r>
            <a:r>
              <a:rPr lang="en-US" sz="1600" dirty="0">
                <a:solidFill>
                  <a:schemeClr val="tx1">
                    <a:lumMod val="95000"/>
                  </a:schemeClr>
                </a:solidFill>
              </a:rPr>
              <a:t>Corintios 16:1</a:t>
            </a:r>
          </a:p>
          <a:p>
            <a:pPr marL="0" indent="0" algn="l" rtl="0">
              <a:lnSpc>
                <a:spcPct val="90000"/>
              </a:lnSpc>
              <a:buNone/>
            </a:pPr>
            <a:endParaRPr lang="en-US" sz="1000" dirty="0">
              <a:solidFill>
                <a:schemeClr val="tx1">
                  <a:lumMod val="95000"/>
                </a:schemeClr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s-ES" sz="2000" dirty="0">
                <a:solidFill>
                  <a:schemeClr val="tx1">
                    <a:lumMod val="95000"/>
                  </a:schemeClr>
                </a:solidFill>
              </a:rPr>
              <a:t>Pero si alguien parece ser contencioso, </a:t>
            </a:r>
            <a:r>
              <a:rPr lang="es-ES" sz="2000" b="1" dirty="0">
                <a:solidFill>
                  <a:srgbClr val="FFFF00"/>
                </a:solidFill>
              </a:rPr>
              <a:t>nosotros no tenemos tal costumbre, ni la tienen las iglesias de Dios</a:t>
            </a:r>
            <a:r>
              <a:rPr lang="es-ES" sz="2000" dirty="0">
                <a:solidFill>
                  <a:schemeClr val="tx1">
                    <a:lumMod val="95000"/>
                  </a:schemeClr>
                </a:solidFill>
              </a:rPr>
              <a:t>. </a:t>
            </a:r>
            <a:endParaRPr lang="es-ES" sz="2000" dirty="0" smtClean="0">
              <a:solidFill>
                <a:schemeClr val="tx1">
                  <a:lumMod val="95000"/>
                </a:schemeClr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1600" dirty="0" smtClean="0">
                <a:solidFill>
                  <a:schemeClr val="tx1">
                    <a:lumMod val="95000"/>
                  </a:schemeClr>
                </a:solidFill>
              </a:rPr>
              <a:t>1 </a:t>
            </a:r>
            <a:r>
              <a:rPr lang="en-US" sz="1600" dirty="0">
                <a:solidFill>
                  <a:schemeClr val="tx1">
                    <a:lumMod val="95000"/>
                  </a:schemeClr>
                </a:solidFill>
              </a:rPr>
              <a:t>Corintios 11:16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s-ES" sz="2000" dirty="0">
                <a:solidFill>
                  <a:schemeClr val="tx1">
                    <a:lumMod val="95000"/>
                  </a:schemeClr>
                </a:solidFill>
              </a:rPr>
              <a:t>Porque Dios no es Dios de confusión, sino de paz, </a:t>
            </a:r>
            <a:r>
              <a:rPr lang="es-ES" sz="2000" b="1" dirty="0">
                <a:solidFill>
                  <a:srgbClr val="FFFF00"/>
                </a:solidFill>
              </a:rPr>
              <a:t>como en todas las iglesias de los santos</a:t>
            </a:r>
            <a:r>
              <a:rPr lang="es-ES" sz="2000" dirty="0">
                <a:solidFill>
                  <a:schemeClr val="tx1">
                    <a:lumMod val="95000"/>
                  </a:schemeClr>
                </a:solidFill>
              </a:rPr>
              <a:t>. </a:t>
            </a:r>
            <a:endParaRPr lang="es-ES" sz="2000" dirty="0" smtClean="0">
              <a:solidFill>
                <a:schemeClr val="tx1">
                  <a:lumMod val="95000"/>
                </a:schemeClr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1600" dirty="0" smtClean="0">
                <a:solidFill>
                  <a:schemeClr val="tx1">
                    <a:lumMod val="95000"/>
                  </a:schemeClr>
                </a:solidFill>
              </a:rPr>
              <a:t>1 </a:t>
            </a:r>
            <a:r>
              <a:rPr lang="en-US" sz="1600" dirty="0">
                <a:solidFill>
                  <a:schemeClr val="tx1">
                    <a:lumMod val="95000"/>
                  </a:schemeClr>
                </a:solidFill>
              </a:rPr>
              <a:t>Corintios 14:33b</a:t>
            </a:r>
          </a:p>
        </p:txBody>
      </p:sp>
    </p:spTree>
    <p:extLst>
      <p:ext uri="{BB962C8B-B14F-4D97-AF65-F5344CB8AC3E}">
        <p14:creationId xmlns:p14="http://schemas.microsoft.com/office/powerpoint/2010/main" val="2885846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A9E023"/>
      </a:accent1>
      <a:accent2>
        <a:srgbClr val="1FCDB6"/>
      </a:accent2>
      <a:accent3>
        <a:srgbClr val="5F99C9"/>
      </a:accent3>
      <a:accent4>
        <a:srgbClr val="AE65D1"/>
      </a:accent4>
      <a:accent5>
        <a:srgbClr val="D06423"/>
      </a:accent5>
      <a:accent6>
        <a:srgbClr val="DCAB11"/>
      </a:accent6>
      <a:hlink>
        <a:srgbClr val="ADE133"/>
      </a:hlink>
      <a:folHlink>
        <a:srgbClr val="C2EA66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1FEE2289-88FB-467C-9C9A-54F3C85768F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Mesh</Template>
  <TotalTime>4865</TotalTime>
  <Words>865</Words>
  <Application>Microsoft Office PowerPoint</Application>
  <PresentationFormat>On-screen Show (16:10)</PresentationFormat>
  <Paragraphs>110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4" baseType="lpstr">
      <vt:lpstr>Impact</vt:lpstr>
      <vt:lpstr>Book Antiqua</vt:lpstr>
      <vt:lpstr>High Tower Text</vt:lpstr>
      <vt:lpstr>Calibri</vt:lpstr>
      <vt:lpstr>Century Gothic</vt:lpstr>
      <vt:lpstr>Century</vt:lpstr>
      <vt:lpstr>Times New Roman</vt:lpstr>
      <vt:lpstr>Bell MT</vt:lpstr>
      <vt:lpstr>Franklin Gothic Book</vt:lpstr>
      <vt:lpstr>Candara</vt:lpstr>
      <vt:lpstr>Bookman Old Style</vt:lpstr>
      <vt:lpstr>Arial</vt:lpstr>
      <vt:lpstr>Mesh</vt:lpstr>
      <vt:lpstr>PowerPoint Presentation</vt:lpstr>
      <vt:lpstr>PowerPoint Presentation</vt:lpstr>
      <vt:lpstr>PowerPoint Presentation</vt:lpstr>
      <vt:lpstr>PowerPoint Presentation</vt:lpstr>
      <vt:lpstr>El código de Jerusalén principios para discusiones doctrinales</vt:lpstr>
      <vt:lpstr>PowerPoint Presentation</vt:lpstr>
      <vt:lpstr>PowerPoint Presentation</vt:lpstr>
      <vt:lpstr>El código de Jerusalén principios para discusiones doctrinales</vt:lpstr>
      <vt:lpstr>PowerPoint Presentation</vt:lpstr>
      <vt:lpstr>El código de Jerusalén principios para discusiones doctrinales</vt:lpstr>
      <vt:lpstr>Reglas para lidiar con las diferencias doctrinales hoy en día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BenHall</dc:creator>
  <cp:lastModifiedBy>Esther Eubanks</cp:lastModifiedBy>
  <cp:revision>350</cp:revision>
  <dcterms:created xsi:type="dcterms:W3CDTF">2016-03-04T22:06:47Z</dcterms:created>
  <dcterms:modified xsi:type="dcterms:W3CDTF">2022-12-02T23:23:04Z</dcterms:modified>
</cp:coreProperties>
</file>