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6" r:id="rId2"/>
    <p:sldId id="257" r:id="rId3"/>
    <p:sldId id="259" r:id="rId4"/>
    <p:sldId id="269" r:id="rId5"/>
    <p:sldId id="270" r:id="rId6"/>
    <p:sldId id="271" r:id="rId7"/>
    <p:sldId id="261" r:id="rId8"/>
    <p:sldId id="272" r:id="rId9"/>
  </p:sldIdLst>
  <p:sldSz cx="9144000" cy="5715000" type="screen16x10"/>
  <p:notesSz cx="9144000" cy="6858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E74"/>
    <a:srgbClr val="E9C79B"/>
    <a:srgbClr val="DD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7"/>
    <p:restoredTop sz="86039"/>
  </p:normalViewPr>
  <p:slideViewPr>
    <p:cSldViewPr snapToGrid="0" snapToObjects="1">
      <p:cViewPr varScale="1">
        <p:scale>
          <a:sx n="71" d="100"/>
          <a:sy n="71" d="100"/>
        </p:scale>
        <p:origin x="12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C21D42-5AFF-4335-AA37-15CA768B0D57}" type="datetimeFigureOut">
              <a:rPr lang="en-US" smtClean="0"/>
              <a:t>12/21/2022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35B27A8-3086-4FAA-A7A4-78EAB6C205F7}" type="slidenum">
              <a:rPr lang="en-US" smtClean="0"/>
              <a:t>‹#›</a:t>
            </a:fld>
            <a:endParaRPr lang="en-US"/>
          </a:p>
        </p:txBody>
      </p:sp>
    </p:spTree>
    <p:extLst>
      <p:ext uri="{BB962C8B-B14F-4D97-AF65-F5344CB8AC3E}">
        <p14:creationId xmlns:p14="http://schemas.microsoft.com/office/powerpoint/2010/main" val="60853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4DC3D27-32FF-4445-8010-0D35A19E718F}" type="datetimeFigureOut">
              <a:rPr lang="en-US" smtClean="0"/>
              <a:t>12/21/2022</a:t>
            </a:fld>
            <a:endParaRPr lang="en-US"/>
          </a:p>
        </p:txBody>
      </p:sp>
      <p:sp>
        <p:nvSpPr>
          <p:cNvPr id="4" name="Slide Image Placeholder 3"/>
          <p:cNvSpPr>
            <a:spLocks noGrp="1" noRot="1" noChangeAspect="1"/>
          </p:cNvSpPr>
          <p:nvPr>
            <p:ph type="sldImg" idx="2"/>
          </p:nvPr>
        </p:nvSpPr>
        <p:spPr>
          <a:xfrm>
            <a:off x="2720975" y="857250"/>
            <a:ext cx="37020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D8F7C5A-39AD-954C-9494-DEA95237BE10}" type="slidenum">
              <a:rPr lang="en-US" smtClean="0"/>
              <a:t>‹#›</a:t>
            </a:fld>
            <a:endParaRPr lang="en-US"/>
          </a:p>
        </p:txBody>
      </p:sp>
    </p:spTree>
    <p:extLst>
      <p:ext uri="{BB962C8B-B14F-4D97-AF65-F5344CB8AC3E}">
        <p14:creationId xmlns:p14="http://schemas.microsoft.com/office/powerpoint/2010/main" val="243722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¡Damos la bienvenida a todos aquí hoy! Vecinos, viajeros y amigos de la familia: bienvenidos y gracias por hacer de la adoración a Dios una prioridad esta mañana. Estudiemos comenzando en Juan 11 acerca de la Amistad con Jesús…</a:t>
            </a:r>
          </a:p>
          <a:p>
            <a:pPr algn="l" rtl="0"/>
            <a:endParaRPr lang="en-US" dirty="0"/>
          </a:p>
          <a:p>
            <a:pPr algn="l" rtl="0"/>
            <a:r>
              <a:rPr lang="en-US" dirty="0"/>
              <a:t>A medida que avanza, le dejaré saber que el libro de Juan usa el término “amigo” más que cualquiera de los otros evangelios. Y habla directamente de Jesús como nuestro amigo. Esta mañana vamos a ver tanto las alegrías como los desafíos que provienen de ser un amigo de Jesús.</a:t>
            </a:r>
          </a:p>
          <a:p>
            <a:pPr algn="l" rtl="0"/>
            <a:endParaRPr lang="en-US" dirty="0"/>
          </a:p>
          <a:p>
            <a:pPr algn="l" rtl="0"/>
            <a:r>
              <a:rPr lang="en-US" dirty="0"/>
              <a:t>Aquí hay una gran cita para centrar nuestras mentes...</a:t>
            </a:r>
          </a:p>
          <a:p>
            <a:pPr algn="l" rtl="0"/>
            <a:endParaRPr lang="en-US" dirty="0"/>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1</a:t>
            </a:fld>
            <a:endParaRPr lang="en-US"/>
          </a:p>
        </p:txBody>
      </p:sp>
    </p:spTree>
    <p:extLst>
      <p:ext uri="{BB962C8B-B14F-4D97-AF65-F5344CB8AC3E}">
        <p14:creationId xmlns:p14="http://schemas.microsoft.com/office/powerpoint/2010/main" val="14877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Hay mucho que disfrutar en nuestra amistad con Jesús. Su amor, gracia, misericordia y bondad NO TIENEN IGUAL.</a:t>
            </a:r>
          </a:p>
          <a:p>
            <a:pPr algn="l" rtl="0"/>
            <a:r>
              <a:rPr lang="en-US" dirty="0"/>
              <a:t>Él es el amigo que nos conoce mejor que nosotros mismos y siempre quiere lo mejor para nosotros.</a:t>
            </a:r>
          </a:p>
          <a:p>
            <a:pPr algn="l" rtl="0"/>
            <a:r>
              <a:rPr lang="en-US" dirty="0"/>
              <a:t>Es el amigo que nunca está demasiado ocupado para escuchar y que se sacrifica cuando más lo necesitamos.</a:t>
            </a:r>
          </a:p>
          <a:p>
            <a:pPr algn="l" rtl="0"/>
            <a:endParaRPr lang="en-US" dirty="0"/>
          </a:p>
          <a:p>
            <a:pPr algn="l" rtl="0"/>
            <a:r>
              <a:rPr lang="en-US" dirty="0"/>
              <a:t>Pero eso no significa que ser su amigo sea siempre fácil... La elección de construir una amistad con Jesús también puede crear conflicto con aquellos que lo rechazan.</a:t>
            </a:r>
          </a:p>
          <a:p>
            <a:pPr algn="l" rtl="0"/>
            <a:endParaRPr lang="en-US" dirty="0"/>
          </a:p>
          <a:p>
            <a:pPr algn="l" rtl="0"/>
            <a:r>
              <a:rPr lang="en-US" dirty="0"/>
              <a:t>Todas estas cualidades trabajan juntas. Él no es sólo uno o el otro.</a:t>
            </a:r>
          </a:p>
          <a:p>
            <a:pPr algn="l" rtl="0"/>
            <a:endParaRPr lang="en-US" dirty="0"/>
          </a:p>
          <a:p>
            <a:pPr algn="l" rtl="0"/>
            <a:endParaRPr lang="en-US" dirty="0"/>
          </a:p>
          <a:p>
            <a:pPr algn="l" rtl="0"/>
            <a:endParaRPr lang="en-US" dirty="0"/>
          </a:p>
          <a:p>
            <a:pPr algn="l" rtl="0"/>
            <a:endParaRPr lang="en-US" dirty="0"/>
          </a:p>
          <a:p>
            <a:pPr algn="l" rtl="0"/>
            <a:r>
              <a:rPr lang="en-US" dirty="0"/>
              <a:t>Esto es especialmente claro en las secciones donde Jesús interactúa con sus amigos en el pueblo de Betania: María, Marta y</a:t>
            </a:r>
            <a:r>
              <a:rPr lang="en-US" dirty="0" err="1"/>
              <a:t>Lázaros</a:t>
            </a:r>
            <a:r>
              <a:rPr lang="en-US" dirty="0"/>
              <a:t>.</a:t>
            </a:r>
          </a:p>
          <a:p>
            <a:pPr algn="l" rtl="0"/>
            <a:endParaRPr lang="en-US" dirty="0"/>
          </a:p>
          <a:p>
            <a:pPr algn="l" rtl="0"/>
            <a:r>
              <a:rPr lang="en-US" dirty="0"/>
              <a:t>Así que esta mañana quiero que analicemos Juan 11 para ver cómo es tener a Jesús como amigo en los altibajos de la vida. Y luego mire directamente a Juan 15, para ver no solo un ejemplo de esta Amistad, sino para escuchar directamente de Jesús lo que queremos que saquemos de este aspecto de nuestra relación...</a:t>
            </a:r>
          </a:p>
          <a:p>
            <a:pPr algn="l" rtl="0"/>
            <a:endParaRPr lang="en-US" dirty="0"/>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2</a:t>
            </a:fld>
            <a:endParaRPr lang="en-US"/>
          </a:p>
        </p:txBody>
      </p:sp>
    </p:spTree>
    <p:extLst>
      <p:ext uri="{BB962C8B-B14F-4D97-AF65-F5344CB8AC3E}">
        <p14:creationId xmlns:p14="http://schemas.microsoft.com/office/powerpoint/2010/main" val="391958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¿Lo inesperado...</a:t>
            </a:r>
          </a:p>
          <a:p>
            <a:pPr algn="l" rtl="0"/>
            <a:endParaRPr lang="en-US" dirty="0"/>
          </a:p>
          <a:p>
            <a:pPr algn="l" rtl="0"/>
            <a:r>
              <a:rPr lang="en-US" dirty="0"/>
              <a:t>Ellos No Esperan Que Él Se Aleje… Él no Cura a Lázaro inmediatamente. (11:5-6) Incluso la multitud pregunta en 11:37 "¿No podía este hombre, que abrió los ojos del ciego, haber impedido que este también muriera?"</a:t>
            </a:r>
          </a:p>
          <a:p>
            <a:pPr algn="l" rtl="0"/>
            <a:endParaRPr lang="en-US" dirty="0"/>
          </a:p>
          <a:p>
            <a:pPr algn="l" rtl="0"/>
            <a:r>
              <a:rPr lang="en-US" dirty="0"/>
              <a:t>No esperan que él "quite la piedra".</a:t>
            </a:r>
          </a:p>
          <a:p>
            <a:pPr algn="l" rtl="0"/>
            <a:r>
              <a:rPr lang="en-US" dirty="0"/>
              <a:t>VENCE LA MUERTE... (11:25) “Yo soy la resurrección y la vida; el que cree en mí, aunque muera, vivirá”.</a:t>
            </a:r>
          </a:p>
          <a:p>
            <a:pPr algn="l" rtl="0"/>
            <a:endParaRPr lang="en-US" dirty="0"/>
          </a:p>
          <a:p>
            <a:pPr algn="l" rtl="0"/>
            <a:r>
              <a:rPr lang="en-US" dirty="0"/>
              <a:t>REALMENTE ESCUCHA Y LE PREOCUPA… ¿Se da cuenta de cuánto de este capítulo está dedicado a las conversaciones? Si usted o yo estuviéramos eligiendo sobre qué dar detalles, ¡estaríamos hablando mucho más de Lázaro! Pero no Dios. Nos muestra el tiempo invertido en escuchar de nuestro corazón. En llanto. En labrarse un tiempo privado y tranquilo para conectarse realmente y llorar juntos.</a:t>
            </a:r>
          </a:p>
          <a:p>
            <a:pPr algn="l" rtl="0"/>
            <a:r>
              <a:rPr lang="en-US" dirty="0"/>
              <a:t>Lo que espero que veas en este capítulo es que: ÉL es acogedor. Él quiere que nos acerquemos a Él con nuestras preocupaciones, esperanzas, temores y dudas. Él no nos aplasta, Él</a:t>
            </a:r>
            <a:r>
              <a:rPr lang="en-US" dirty="0" err="1"/>
              <a:t>simpatiza</a:t>
            </a:r>
            <a:r>
              <a:rPr lang="en-US" dirty="0"/>
              <a:t>con nosotros, y luego eleva nuestros corazones y mentes para ver lecciones aún más grandes en la vida.</a:t>
            </a:r>
          </a:p>
          <a:p>
            <a:pPr algn="l" rtl="0"/>
            <a:endParaRPr lang="en-US" dirty="0"/>
          </a:p>
          <a:p>
            <a:pPr algn="l" rtl="0"/>
            <a:endParaRPr lang="en-US" dirty="0"/>
          </a:p>
          <a:p>
            <a:pPr algn="l" rtl="0"/>
            <a:r>
              <a:rPr lang="en-US" dirty="0"/>
              <a:t>AMA MÁS GRANDE…. Podemos observar muchas ideas sobre la amistad con Jesús en este pasaje, y estoy seguro de que está notando cosas que no tengo tiempo de cubrir esta mañana... pero debemos conectar lo que vemos en el capítulo 11 con lo que Jesús DICE directamente en capítulo 15… Nos dice…</a:t>
            </a:r>
          </a:p>
          <a:p>
            <a:pPr algn="l" rtl="0"/>
            <a:endParaRPr lang="en-US" dirty="0"/>
          </a:p>
          <a:p>
            <a:pPr algn="l" rtl="0"/>
            <a:r>
              <a:rPr lang="en-US" dirty="0"/>
              <a:t>Juan 15:12-13</a:t>
            </a:r>
          </a:p>
          <a:p>
            <a:pPr algn="l" rtl="0"/>
            <a:endParaRPr lang="en-US" dirty="0"/>
          </a:p>
          <a:p>
            <a:pPr algn="l" rtl="0"/>
            <a:r>
              <a:rPr lang="en-US" dirty="0"/>
              <a:t>Juan 15:12-19</a:t>
            </a:r>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3</a:t>
            </a:fld>
            <a:endParaRPr lang="en-US"/>
          </a:p>
        </p:txBody>
      </p:sp>
    </p:spTree>
    <p:extLst>
      <p:ext uri="{BB962C8B-B14F-4D97-AF65-F5344CB8AC3E}">
        <p14:creationId xmlns:p14="http://schemas.microsoft.com/office/powerpoint/2010/main" val="66973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¿Lo inesperado...</a:t>
            </a:r>
          </a:p>
          <a:p>
            <a:pPr algn="l" rtl="0"/>
            <a:endParaRPr lang="en-US" dirty="0"/>
          </a:p>
          <a:p>
            <a:pPr algn="l" rtl="0"/>
            <a:r>
              <a:rPr lang="en-US" dirty="0"/>
              <a:t>Ellos No Esperan Que Él Se Aleje… Él no Cura a Lázaro inmediatamente. (11:5-6) Incluso la multitud pregunta en 11:37 "¿No podía este hombre, que abrió los ojos del ciego, haber impedido que este también muriera?"</a:t>
            </a:r>
          </a:p>
          <a:p>
            <a:pPr algn="l" rtl="0"/>
            <a:endParaRPr lang="en-US" dirty="0"/>
          </a:p>
          <a:p>
            <a:pPr algn="l" rtl="0"/>
            <a:r>
              <a:rPr lang="en-US" dirty="0"/>
              <a:t>No esperan que él "quite la piedra".</a:t>
            </a:r>
          </a:p>
          <a:p>
            <a:pPr algn="l" rtl="0"/>
            <a:r>
              <a:rPr lang="en-US" dirty="0"/>
              <a:t>VENCE LA MUERTE... (11:25) “Yo soy la resurrección y la vida; el que cree en mí, aunque muera, vivirá”.</a:t>
            </a:r>
          </a:p>
          <a:p>
            <a:pPr algn="l" rtl="0"/>
            <a:endParaRPr lang="en-US" dirty="0"/>
          </a:p>
          <a:p>
            <a:pPr algn="l" rtl="0"/>
            <a:r>
              <a:rPr lang="en-US" dirty="0"/>
              <a:t>REALMENTE ESCUCHA Y LE PREOCUPA… ¿Se da cuenta de cuánto de este capítulo está dedicado a las conversaciones? Si usted o yo estuviéramos eligiendo sobre qué dar detalles, ¡estaríamos hablando mucho más de Lázaro! Pero no Dios. Nos muestra el tiempo invertido en escuchar de nuestro corazón. En llanto. En labrarse un tiempo privado y tranquilo para conectarse realmente y llorar juntos.</a:t>
            </a:r>
          </a:p>
          <a:p>
            <a:pPr algn="l" rtl="0"/>
            <a:r>
              <a:rPr lang="en-US" dirty="0"/>
              <a:t>Lo que espero que veas en este capítulo es que: ÉL es acogedor. Él quiere que nos acerquemos a Él con nuestras preocupaciones, esperanzas, temores y dudas. Él no nos aplasta, Él</a:t>
            </a:r>
            <a:r>
              <a:rPr lang="en-US" dirty="0" err="1"/>
              <a:t>simpatiza</a:t>
            </a:r>
            <a:r>
              <a:rPr lang="en-US" dirty="0"/>
              <a:t>con nosotros, y luego eleva nuestros corazones y mentes para ver lecciones aún más grandes en la vida.</a:t>
            </a:r>
          </a:p>
          <a:p>
            <a:pPr algn="l" rtl="0"/>
            <a:endParaRPr lang="en-US" dirty="0"/>
          </a:p>
          <a:p>
            <a:pPr algn="l" rtl="0"/>
            <a:endParaRPr lang="en-US" dirty="0"/>
          </a:p>
          <a:p>
            <a:pPr algn="l" rtl="0"/>
            <a:r>
              <a:rPr lang="en-US" dirty="0"/>
              <a:t>AMA MÁS GRANDE…. Podemos observar muchas ideas sobre la amistad con Jesús en este pasaje, y estoy seguro de que está notando cosas que no tengo tiempo de cubrir esta mañana... pero debemos conectar lo que vemos en el capítulo 11 con lo que Jesús DICE directamente en capítulo 15… Nos dice…</a:t>
            </a:r>
          </a:p>
          <a:p>
            <a:pPr algn="l" rtl="0"/>
            <a:endParaRPr lang="en-US" dirty="0"/>
          </a:p>
          <a:p>
            <a:pPr algn="l" rtl="0"/>
            <a:r>
              <a:rPr lang="en-US" dirty="0"/>
              <a:t>Juan 15:12-13</a:t>
            </a:r>
          </a:p>
          <a:p>
            <a:pPr algn="l" rtl="0"/>
            <a:endParaRPr lang="en-US" dirty="0"/>
          </a:p>
          <a:p>
            <a:pPr algn="l" rtl="0"/>
            <a:r>
              <a:rPr lang="en-US" dirty="0"/>
              <a:t>Juan 15:12-19</a:t>
            </a:r>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4</a:t>
            </a:fld>
            <a:endParaRPr lang="en-US"/>
          </a:p>
        </p:txBody>
      </p:sp>
    </p:spTree>
    <p:extLst>
      <p:ext uri="{BB962C8B-B14F-4D97-AF65-F5344CB8AC3E}">
        <p14:creationId xmlns:p14="http://schemas.microsoft.com/office/powerpoint/2010/main" val="301657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¿Lo inesperado...</a:t>
            </a:r>
          </a:p>
          <a:p>
            <a:pPr algn="l" rtl="0"/>
            <a:endParaRPr lang="en-US" dirty="0"/>
          </a:p>
          <a:p>
            <a:pPr algn="l" rtl="0"/>
            <a:r>
              <a:rPr lang="en-US" dirty="0"/>
              <a:t>Ellos No Esperan Que Él Se Aleje… Él no Cura a Lázaro inmediatamente. (11:5-6) Incluso la multitud pregunta en 11:37 "¿No podía este hombre, que abrió los ojos del ciego, haber impedido que este también muriera?"</a:t>
            </a:r>
          </a:p>
          <a:p>
            <a:pPr algn="l" rtl="0"/>
            <a:endParaRPr lang="en-US" dirty="0"/>
          </a:p>
          <a:p>
            <a:pPr algn="l" rtl="0"/>
            <a:r>
              <a:rPr lang="en-US" dirty="0"/>
              <a:t>No esperan que él "quite la piedra".</a:t>
            </a:r>
          </a:p>
          <a:p>
            <a:pPr algn="l" rtl="0"/>
            <a:r>
              <a:rPr lang="en-US" dirty="0"/>
              <a:t>VENCE LA MUERTE... (11:25) “Yo soy la resurrección y la vida; el que cree en mí, aunque muera, vivirá”.</a:t>
            </a:r>
          </a:p>
          <a:p>
            <a:pPr algn="l" rtl="0"/>
            <a:endParaRPr lang="en-US" dirty="0"/>
          </a:p>
          <a:p>
            <a:pPr algn="l" rtl="0"/>
            <a:r>
              <a:rPr lang="en-US" dirty="0"/>
              <a:t>REALMENTE ESCUCHA Y LE PREOCUPA… ¿Se da cuenta de cuánto de este capítulo está dedicado a las conversaciones? Si usted o yo estuviéramos eligiendo sobre qué dar detalles, ¡estaríamos hablando mucho más de Lázaro! Pero no Dios. Nos muestra el tiempo invertido en escuchar de nuestro corazón. En llanto. En labrarse un tiempo privado y tranquilo para conectarse realmente y llorar juntos.</a:t>
            </a:r>
          </a:p>
          <a:p>
            <a:pPr algn="l" rtl="0"/>
            <a:r>
              <a:rPr lang="en-US" dirty="0"/>
              <a:t>Lo que espero que veas en este capítulo es que: ÉL es acogedor. Él quiere que nos acerquemos a Él con nuestras preocupaciones, esperanzas, temores y dudas. Él no nos aplasta, Él</a:t>
            </a:r>
            <a:r>
              <a:rPr lang="en-US" dirty="0" err="1"/>
              <a:t>simpatiza</a:t>
            </a:r>
            <a:r>
              <a:rPr lang="en-US" dirty="0"/>
              <a:t>con nosotros, y luego eleva nuestros corazones y mentes para ver lecciones aún más grandes en la vida.</a:t>
            </a:r>
          </a:p>
          <a:p>
            <a:pPr algn="l" rtl="0"/>
            <a:endParaRPr lang="en-US" dirty="0"/>
          </a:p>
          <a:p>
            <a:pPr algn="l" rtl="0"/>
            <a:endParaRPr lang="en-US" dirty="0"/>
          </a:p>
          <a:p>
            <a:pPr algn="l" rtl="0"/>
            <a:r>
              <a:rPr lang="en-US" dirty="0"/>
              <a:t>AMA MÁS GRANDE…. Podemos observar muchas ideas sobre la amistad con Jesús en este pasaje, y estoy seguro de que está notando cosas que no tengo tiempo de cubrir esta mañana... pero debemos conectar lo que vemos en el capítulo 11 con lo que Jesús DICE directamente en capítulo 15… Nos dice…</a:t>
            </a:r>
          </a:p>
          <a:p>
            <a:pPr algn="l" rtl="0"/>
            <a:endParaRPr lang="en-US" dirty="0"/>
          </a:p>
          <a:p>
            <a:pPr algn="l" rtl="0"/>
            <a:r>
              <a:rPr lang="en-US" dirty="0"/>
              <a:t>Juan 15:12-13</a:t>
            </a:r>
          </a:p>
          <a:p>
            <a:pPr algn="l" rtl="0"/>
            <a:endParaRPr lang="en-US" dirty="0"/>
          </a:p>
          <a:p>
            <a:pPr algn="l" rtl="0"/>
            <a:r>
              <a:rPr lang="en-US" dirty="0"/>
              <a:t>Juan 15:12-19</a:t>
            </a:r>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5</a:t>
            </a:fld>
            <a:endParaRPr lang="en-US"/>
          </a:p>
        </p:txBody>
      </p:sp>
    </p:spTree>
    <p:extLst>
      <p:ext uri="{BB962C8B-B14F-4D97-AF65-F5344CB8AC3E}">
        <p14:creationId xmlns:p14="http://schemas.microsoft.com/office/powerpoint/2010/main" val="218895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¿Lo inesperado...</a:t>
            </a:r>
          </a:p>
          <a:p>
            <a:pPr algn="l" rtl="0"/>
            <a:endParaRPr lang="en-US" dirty="0"/>
          </a:p>
          <a:p>
            <a:pPr algn="l" rtl="0"/>
            <a:r>
              <a:rPr lang="en-US" dirty="0"/>
              <a:t>Ellos No Esperan Que Él Se Aleje… Él no Cura a Lázaro inmediatamente. (11:5-6) Incluso la multitud pregunta en 11:37 "¿No podía este hombre, que abrió los ojos del ciego, haber impedido que este también muriera?"</a:t>
            </a:r>
          </a:p>
          <a:p>
            <a:pPr algn="l" rtl="0"/>
            <a:endParaRPr lang="en-US" dirty="0"/>
          </a:p>
          <a:p>
            <a:pPr algn="l" rtl="0"/>
            <a:r>
              <a:rPr lang="en-US" dirty="0"/>
              <a:t>No esperan que él "quite la piedra".</a:t>
            </a:r>
          </a:p>
          <a:p>
            <a:pPr algn="l" rtl="0"/>
            <a:r>
              <a:rPr lang="en-US" dirty="0"/>
              <a:t>VENCE LA MUERTE... (11:25) “Yo soy la resurrección y la vida; el que cree en mí, aunque muera, vivirá”.</a:t>
            </a:r>
          </a:p>
          <a:p>
            <a:pPr algn="l" rtl="0"/>
            <a:endParaRPr lang="en-US" dirty="0"/>
          </a:p>
          <a:p>
            <a:pPr algn="l" rtl="0"/>
            <a:r>
              <a:rPr lang="en-US" dirty="0"/>
              <a:t>REALMENTE ESCUCHA Y LE PREOCUPA… ¿Se da cuenta de cuánto de este capítulo está dedicado a las conversaciones? Si usted o yo estuviéramos eligiendo sobre qué dar detalles, ¡estaríamos hablando mucho más de Lázaro! Pero no Dios. Nos muestra el tiempo invertido en escuchar de nuestro corazón. En llanto. En labrarse un tiempo privado y tranquilo para conectarse realmente y llorar juntos.</a:t>
            </a:r>
          </a:p>
          <a:p>
            <a:pPr algn="l" rtl="0"/>
            <a:r>
              <a:rPr lang="en-US" dirty="0"/>
              <a:t>Lo que espero que veas en este capítulo es que: ÉL es acogedor. Él quiere que nos acerquemos a Él con nuestras preocupaciones, esperanzas, temores y dudas. Él no nos aplasta, Él</a:t>
            </a:r>
            <a:r>
              <a:rPr lang="en-US" dirty="0" err="1"/>
              <a:t>simpatiza</a:t>
            </a:r>
            <a:r>
              <a:rPr lang="en-US" dirty="0"/>
              <a:t>con nosotros, y luego eleva nuestros corazones y mentes para ver lecciones aún más grandes en la vida.</a:t>
            </a:r>
          </a:p>
          <a:p>
            <a:pPr algn="l" rtl="0"/>
            <a:endParaRPr lang="en-US" dirty="0"/>
          </a:p>
          <a:p>
            <a:pPr algn="l" rtl="0"/>
            <a:endParaRPr lang="en-US" dirty="0"/>
          </a:p>
          <a:p>
            <a:pPr algn="l" rtl="0"/>
            <a:r>
              <a:rPr lang="en-US" dirty="0"/>
              <a:t>AMA MÁS GRANDE…. Podemos observar muchas ideas sobre la amistad con Jesús en este pasaje, y estoy seguro de que está notando cosas que no tengo tiempo de cubrir esta mañana... pero debemos conectar lo que vemos en el capítulo 11 con lo que Jesús DICE directamente en capítulo 15… Nos dice…</a:t>
            </a:r>
          </a:p>
          <a:p>
            <a:pPr algn="l" rtl="0"/>
            <a:endParaRPr lang="en-US" dirty="0"/>
          </a:p>
          <a:p>
            <a:pPr algn="l" rtl="0"/>
            <a:r>
              <a:rPr lang="en-US" dirty="0"/>
              <a:t>Juan 15:12-13</a:t>
            </a:r>
          </a:p>
          <a:p>
            <a:pPr algn="l" rtl="0"/>
            <a:endParaRPr lang="en-US" dirty="0"/>
          </a:p>
          <a:p>
            <a:pPr algn="l" rtl="0"/>
            <a:r>
              <a:rPr lang="en-US" dirty="0"/>
              <a:t>Juan 15:12-19</a:t>
            </a:r>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6</a:t>
            </a:fld>
            <a:endParaRPr lang="en-US"/>
          </a:p>
        </p:txBody>
      </p:sp>
    </p:spTree>
    <p:extLst>
      <p:ext uri="{BB962C8B-B14F-4D97-AF65-F5344CB8AC3E}">
        <p14:creationId xmlns:p14="http://schemas.microsoft.com/office/powerpoint/2010/main" val="67305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kern="1200" dirty="0">
                <a:solidFill>
                  <a:schemeClr val="tx1"/>
                </a:solidFill>
                <a:effectLst/>
                <a:latin typeface="+mn-lt"/>
                <a:ea typeface="+mn-ea"/>
                <a:cs typeface="+mn-cs"/>
              </a:rPr>
              <a:t>Si quieres acercarte a Jesús… vemos exactamente qué hacer aquí en Juan 15.</a:t>
            </a:r>
          </a:p>
          <a:p>
            <a:pPr algn="l" rtl="0"/>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algn="l" rtl="0"/>
            <a:r>
              <a:rPr lang="en-US" sz="1200" kern="1200" dirty="0">
                <a:solidFill>
                  <a:schemeClr val="tx1"/>
                </a:solidFill>
                <a:effectLst/>
                <a:latin typeface="+mn-lt"/>
                <a:ea typeface="+mn-ea"/>
                <a:cs typeface="+mn-cs"/>
              </a:rPr>
              <a:t>&gt; Amar a los demás. Es Su petición más práctica. Mira Su misericordia y paciencia, y preocupación y amor como Él. Él ha puesto el listón de cuán desinteresada y pacientemente debemos amar a nuestro prójimo e incluso a nuestros enemigos. No podemos pretender ser Su amigo, ignorando el ejemplo de Amor que Él nos dio.</a:t>
            </a:r>
          </a:p>
          <a:p>
            <a:pPr algn="l" rtl="0"/>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algn="l" rtl="0"/>
            <a:r>
              <a:rPr lang="en-US" sz="1200" kern="1200" dirty="0">
                <a:solidFill>
                  <a:schemeClr val="tx1"/>
                </a:solidFill>
                <a:effectLst/>
                <a:latin typeface="+mn-lt"/>
                <a:ea typeface="+mn-ea"/>
                <a:cs typeface="+mn-cs"/>
              </a:rPr>
              <a:t>&gt; Vive para Él. Él es un amigo, pero también es nuestro Rey. No le estamos obedeciendo para “ganarnos” su amistad. Es lo contrario. Él ya ha dado Su vida por nosotros. Él ya nos ha ofrecido la Salvación plena. ¡Le obedecemos porque hemos escogido ser Su amigo!</a:t>
            </a:r>
          </a:p>
          <a:p>
            <a:pPr algn="l" rtl="0"/>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 Escuche atentamente. Él tiene un mensaje urgente de fe y gracia y una eternidad del nuevo reino… no ignores lo que está tratando de decirte. (</a:t>
            </a:r>
            <a:r>
              <a:rPr lang="en-US" dirty="0"/>
              <a:t>desafiándonos e inspirándonos…)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Los grandes amigos no se dejan en la oscuridad. Asimismo, Jesús no nos deja en la oscuridad. ¡Él nos está preparando para esta vida y la venidera!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 15:15-19. Elaborar los desafíos que enfrentaremos siendo diferentes del mundo.</a:t>
            </a:r>
          </a:p>
          <a:p>
            <a:pPr algn="l" rtl="0"/>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algn="l" rtl="0"/>
            <a:r>
              <a:rPr lang="en-US" sz="1200" kern="1200" dirty="0">
                <a:solidFill>
                  <a:schemeClr val="tx1"/>
                </a:solidFill>
                <a:effectLst/>
                <a:latin typeface="+mn-lt"/>
                <a:ea typeface="+mn-ea"/>
                <a:cs typeface="+mn-cs"/>
              </a:rPr>
              <a:t>&gt; Salir de lo Ordinario. Ve y da fruto. Todas las grandes amistades nos cambian. Nos ayudan a ver más sobre nosotros mismos y nos conducen a un futuro mejor. La amistad con Jesús no es una excepción. Él nos está llamando a difundir Su amor y Su luz por todo el mundo.</a:t>
            </a:r>
          </a:p>
          <a:p>
            <a:pPr algn="l" rtl="0"/>
            <a:endParaRPr lang="en-US" dirty="0"/>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7</a:t>
            </a:fld>
            <a:endParaRPr lang="en-US"/>
          </a:p>
        </p:txBody>
      </p:sp>
    </p:spTree>
    <p:extLst>
      <p:ext uri="{BB962C8B-B14F-4D97-AF65-F5344CB8AC3E}">
        <p14:creationId xmlns:p14="http://schemas.microsoft.com/office/powerpoint/2010/main" val="32150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¡Damos la bienvenida a todos aquí hoy! Vecinos, viajeros y amigos de la familia: bienvenidos y gracias por hacer de la adoración a Dios una prioridad esta mañana. Estudiemos comenzando en Juan 11 acerca de la Amistad con Jesús…</a:t>
            </a:r>
          </a:p>
          <a:p>
            <a:pPr algn="l" rtl="0"/>
            <a:endParaRPr lang="en-US" dirty="0"/>
          </a:p>
          <a:p>
            <a:pPr algn="l" rtl="0"/>
            <a:r>
              <a:rPr lang="en-US" dirty="0"/>
              <a:t>A medida que avanza, le dejaré saber que el libro de Juan usa el término “amigo” más que cualquiera de los otros evangelios. Y habla directamente de Jesús como nuestro amigo. Esta mañana vamos a ver tanto las alegrías como los desafíos que provienen de ser un amigo de Jesús.</a:t>
            </a:r>
          </a:p>
          <a:p>
            <a:pPr algn="l" rtl="0"/>
            <a:endParaRPr lang="en-US" dirty="0"/>
          </a:p>
          <a:p>
            <a:pPr algn="l" rtl="0"/>
            <a:r>
              <a:rPr lang="en-US" dirty="0"/>
              <a:t>Aquí hay una gran cita para centrar nuestras mentes...</a:t>
            </a:r>
          </a:p>
          <a:p>
            <a:pPr algn="l" rtl="0"/>
            <a:endParaRPr lang="en-US" dirty="0"/>
          </a:p>
        </p:txBody>
      </p:sp>
      <p:sp>
        <p:nvSpPr>
          <p:cNvPr id="4" name="Slide Number Placeholder 3"/>
          <p:cNvSpPr>
            <a:spLocks noGrp="1"/>
          </p:cNvSpPr>
          <p:nvPr>
            <p:ph type="sldNum" sz="quarter" idx="5"/>
          </p:nvPr>
        </p:nvSpPr>
        <p:spPr/>
        <p:txBody>
          <a:bodyPr/>
          <a:lstStyle/>
          <a:p>
            <a:pPr algn="l" rtl="0"/>
            <a:fld id="{2D8F7C5A-39AD-954C-9494-DEA95237BE10}" type="slidenum">
              <a:rPr lang="en-US" smtClean="0"/>
              <a:t>8</a:t>
            </a:fld>
            <a:endParaRPr lang="en-US"/>
          </a:p>
        </p:txBody>
      </p:sp>
    </p:spTree>
    <p:extLst>
      <p:ext uri="{BB962C8B-B14F-4D97-AF65-F5344CB8AC3E}">
        <p14:creationId xmlns:p14="http://schemas.microsoft.com/office/powerpoint/2010/main" val="147306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8010A2-0B3C-7448-BDAC-1F56DD7E0787}"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1759331364"/>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010A2-0B3C-7448-BDAC-1F56DD7E0787}"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3333137464"/>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010A2-0B3C-7448-BDAC-1F56DD7E0787}"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2841920230"/>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8010A2-0B3C-7448-BDAC-1F56DD7E0787}"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2460121895"/>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8010A2-0B3C-7448-BDAC-1F56DD7E0787}"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2116707640"/>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8010A2-0B3C-7448-BDAC-1F56DD7E0787}"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2111370916"/>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8010A2-0B3C-7448-BDAC-1F56DD7E0787}" type="datetimeFigureOut">
              <a:rPr lang="en-US" smtClean="0"/>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1437133314"/>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8010A2-0B3C-7448-BDAC-1F56DD7E0787}" type="datetimeFigureOut">
              <a:rPr lang="en-US" smtClean="0"/>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3328307554"/>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010A2-0B3C-7448-BDAC-1F56DD7E0787}" type="datetimeFigureOut">
              <a:rPr lang="en-US" smtClean="0"/>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2109450130"/>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8010A2-0B3C-7448-BDAC-1F56DD7E0787}"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1177671710"/>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8010A2-0B3C-7448-BDAC-1F56DD7E0787}"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374CA-1285-D842-9274-5564BB099F97}" type="slidenum">
              <a:rPr lang="en-US" smtClean="0"/>
              <a:t>‹#›</a:t>
            </a:fld>
            <a:endParaRPr lang="en-US"/>
          </a:p>
        </p:txBody>
      </p:sp>
    </p:spTree>
    <p:extLst>
      <p:ext uri="{BB962C8B-B14F-4D97-AF65-F5344CB8AC3E}">
        <p14:creationId xmlns:p14="http://schemas.microsoft.com/office/powerpoint/2010/main" val="4093519025"/>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B8010A2-0B3C-7448-BDAC-1F56DD7E0787}" type="datetimeFigureOut">
              <a:rPr lang="en-US" smtClean="0"/>
              <a:t>12/21/2022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3A374CA-1285-D842-9274-5564BB099F97}" type="slidenum">
              <a:rPr lang="en-US" smtClean="0"/>
              <a:t>‹#›</a:t>
            </a:fld>
            <a:endParaRPr lang="en-US"/>
          </a:p>
        </p:txBody>
      </p:sp>
    </p:spTree>
    <p:extLst>
      <p:ext uri="{BB962C8B-B14F-4D97-AF65-F5344CB8AC3E}">
        <p14:creationId xmlns:p14="http://schemas.microsoft.com/office/powerpoint/2010/main" val="1300608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7ED7A-684D-3A47-9FB7-E3C1D09266B7}"/>
              </a:ext>
            </a:extLst>
          </p:cNvPr>
          <p:cNvSpPr>
            <a:spLocks noGrp="1"/>
          </p:cNvSpPr>
          <p:nvPr>
            <p:ph type="ctrTitle"/>
          </p:nvPr>
        </p:nvSpPr>
        <p:spPr/>
        <p:txBody>
          <a:bodyPr/>
          <a:lstStyle/>
          <a:p>
            <a:pPr algn="l" rtl="0"/>
            <a:r>
              <a:rPr lang="en-US" dirty="0"/>
              <a:t>amistad con jesus</a:t>
            </a:r>
          </a:p>
        </p:txBody>
      </p:sp>
      <p:sp>
        <p:nvSpPr>
          <p:cNvPr id="3" name="Subtitle 2">
            <a:extLst>
              <a:ext uri="{FF2B5EF4-FFF2-40B4-BE49-F238E27FC236}">
                <a16:creationId xmlns:a16="http://schemas.microsoft.com/office/drawing/2014/main" xmlns="" id="{B939E406-5D9F-404E-A0AB-28C789F5791C}"/>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a16="http://schemas.microsoft.com/office/drawing/2014/main" xmlns="" id="{9112B0B3-88FF-0343-8859-4BB9C36BC653}"/>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165847" y="2160493"/>
            <a:ext cx="8812306" cy="2646878"/>
          </a:xfrm>
          <a:prstGeom prst="rect">
            <a:avLst/>
          </a:prstGeom>
          <a:solidFill>
            <a:schemeClr val="accent4">
              <a:lumMod val="50000"/>
            </a:schemeClr>
          </a:solidFill>
        </p:spPr>
        <p:txBody>
          <a:bodyPr wrap="square" rtlCol="0">
            <a:spAutoFit/>
          </a:bodyPr>
          <a:lstStyle/>
          <a:p>
            <a:r>
              <a:rPr lang="en-US" sz="16600" dirty="0" smtClean="0">
                <a:solidFill>
                  <a:schemeClr val="bg1"/>
                </a:solidFill>
                <a:latin typeface="Candara Light" panose="020E0502030303020204" pitchFamily="34" charset="0"/>
                <a:cs typeface="Calibri Light" panose="020F0302020204030204" pitchFamily="34" charset="0"/>
              </a:rPr>
              <a:t>AMISTAD</a:t>
            </a:r>
            <a:endParaRPr lang="en-US" sz="16600" dirty="0">
              <a:solidFill>
                <a:schemeClr val="bg1"/>
              </a:solidFill>
              <a:latin typeface="Candara Light" panose="020E0502030303020204" pitchFamily="34" charset="0"/>
              <a:cs typeface="Calibri Light" panose="020F0302020204030204" pitchFamily="34" charset="0"/>
            </a:endParaRPr>
          </a:p>
        </p:txBody>
      </p:sp>
      <p:sp>
        <p:nvSpPr>
          <p:cNvPr id="8" name="TextBox 7"/>
          <p:cNvSpPr txBox="1"/>
          <p:nvPr/>
        </p:nvSpPr>
        <p:spPr>
          <a:xfrm>
            <a:off x="1893794" y="4746377"/>
            <a:ext cx="5356411" cy="584775"/>
          </a:xfrm>
          <a:prstGeom prst="rect">
            <a:avLst/>
          </a:prstGeom>
          <a:solidFill>
            <a:schemeClr val="accent4">
              <a:lumMod val="50000"/>
            </a:schemeClr>
          </a:solidFill>
        </p:spPr>
        <p:txBody>
          <a:bodyPr wrap="square" rtlCol="0">
            <a:spAutoFit/>
          </a:bodyPr>
          <a:lstStyle/>
          <a:p>
            <a:pPr algn="ctr"/>
            <a:r>
              <a:rPr lang="en-US" sz="3200" b="1" dirty="0" smtClean="0">
                <a:solidFill>
                  <a:schemeClr val="bg1"/>
                </a:solidFill>
                <a:latin typeface="Candara Light" panose="020E0502030303020204" pitchFamily="34" charset="0"/>
                <a:cs typeface="Calibri Light" panose="020F0302020204030204" pitchFamily="34" charset="0"/>
              </a:rPr>
              <a:t>CON JES</a:t>
            </a:r>
            <a:r>
              <a:rPr lang="es-ES" sz="3200" b="1" dirty="0" smtClean="0">
                <a:solidFill>
                  <a:schemeClr val="bg1"/>
                </a:solidFill>
                <a:latin typeface="Candara Light" panose="020E0502030303020204" pitchFamily="34" charset="0"/>
                <a:cs typeface="Calibri Light" panose="020F0302020204030204" pitchFamily="34" charset="0"/>
              </a:rPr>
              <a:t>ÚS – JUAN 11 y 15</a:t>
            </a:r>
            <a:endParaRPr lang="en-US" sz="3200" b="1" dirty="0">
              <a:solidFill>
                <a:schemeClr val="bg1"/>
              </a:solidFill>
              <a:latin typeface="Candara Light"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4089107779"/>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E7F996-0646-1248-AE41-105BEF37C002}"/>
              </a:ext>
            </a:extLst>
          </p:cNvPr>
          <p:cNvSpPr>
            <a:spLocks noGrp="1"/>
          </p:cNvSpPr>
          <p:nvPr>
            <p:ph type="title"/>
          </p:nvPr>
        </p:nvSpPr>
        <p:spPr>
          <a:xfrm>
            <a:off x="628650" y="729204"/>
            <a:ext cx="7886700" cy="4051139"/>
          </a:xfrm>
        </p:spPr>
        <p:txBody>
          <a:bodyPr>
            <a:normAutofit fontScale="90000"/>
          </a:bodyPr>
          <a:lstStyle/>
          <a:p>
            <a:pPr algn="ctr"/>
            <a:r>
              <a:rPr lang="en-US" sz="4000" dirty="0">
                <a:solidFill>
                  <a:schemeClr val="bg1"/>
                </a:solidFill>
              </a:rPr>
              <a:t>“El evangelio nos llama a</a:t>
            </a:r>
            <a:br>
              <a:rPr lang="en-US" sz="4000" dirty="0">
                <a:solidFill>
                  <a:schemeClr val="bg1"/>
                </a:solidFill>
              </a:rPr>
            </a:br>
            <a:r>
              <a:rPr lang="en-US" sz="4000" b="1" dirty="0" err="1" smtClean="0">
                <a:solidFill>
                  <a:srgbClr val="E9C79B"/>
                </a:solidFill>
              </a:rPr>
              <a:t>confiar</a:t>
            </a:r>
            <a:r>
              <a:rPr lang="en-US" sz="4000" dirty="0" smtClean="0">
                <a:solidFill>
                  <a:srgbClr val="E9C79B"/>
                </a:solidFill>
              </a:rPr>
              <a:t> </a:t>
            </a:r>
            <a:r>
              <a:rPr lang="en-US" sz="4000" dirty="0" err="1" smtClean="0">
                <a:solidFill>
                  <a:schemeClr val="bg1"/>
                </a:solidFill>
              </a:rPr>
              <a:t>en</a:t>
            </a:r>
            <a:r>
              <a:rPr lang="en-US" sz="4000" dirty="0" smtClean="0">
                <a:solidFill>
                  <a:schemeClr val="bg1"/>
                </a:solidFill>
              </a:rPr>
              <a:t> </a:t>
            </a:r>
            <a:r>
              <a:rPr lang="en-US" sz="4000" dirty="0" err="1" smtClean="0">
                <a:solidFill>
                  <a:schemeClr val="bg1"/>
                </a:solidFill>
              </a:rPr>
              <a:t>Jesús</a:t>
            </a:r>
            <a:r>
              <a:rPr lang="en-US" sz="4000" dirty="0" smtClean="0">
                <a:solidFill>
                  <a:schemeClr val="bg1"/>
                </a:solidFill>
              </a:rPr>
              <a:t> </a:t>
            </a:r>
            <a:r>
              <a:rPr lang="en-US" sz="4000" dirty="0" err="1">
                <a:solidFill>
                  <a:schemeClr val="bg1"/>
                </a:solidFill>
              </a:rPr>
              <a:t>como</a:t>
            </a:r>
            <a:r>
              <a:rPr lang="en-US" sz="4000" dirty="0">
                <a:solidFill>
                  <a:schemeClr val="bg1"/>
                </a:solidFill>
              </a:rPr>
              <a:t> </a:t>
            </a:r>
            <a:r>
              <a:rPr lang="en-US" sz="4000" dirty="0" err="1" smtClean="0">
                <a:solidFill>
                  <a:schemeClr val="bg1"/>
                </a:solidFill>
              </a:rPr>
              <a:t>nuestro</a:t>
            </a:r>
            <a:r>
              <a:rPr lang="en-US" sz="4000" dirty="0" smtClean="0">
                <a:solidFill>
                  <a:schemeClr val="bg1"/>
                </a:solidFill>
              </a:rPr>
              <a:t> </a:t>
            </a:r>
            <a:r>
              <a:rPr lang="en-US" sz="4000" b="1" dirty="0" smtClean="0">
                <a:solidFill>
                  <a:srgbClr val="E2AE74"/>
                </a:solidFill>
              </a:rPr>
              <a:t>Salvador</a:t>
            </a:r>
            <a:r>
              <a:rPr lang="en-US" sz="4000" dirty="0" smtClean="0">
                <a:solidFill>
                  <a:schemeClr val="bg1"/>
                </a:solidFill>
              </a:rPr>
              <a:t>,</a:t>
            </a:r>
            <a:r>
              <a:rPr lang="en-US" sz="4000" dirty="0">
                <a:solidFill>
                  <a:schemeClr val="bg1"/>
                </a:solidFill>
              </a:rPr>
              <a:t/>
            </a:r>
            <a:br>
              <a:rPr lang="en-US" sz="4000" dirty="0">
                <a:solidFill>
                  <a:schemeClr val="bg1"/>
                </a:solidFill>
              </a:rPr>
            </a:br>
            <a:r>
              <a:rPr lang="en-US" sz="4000" b="1" dirty="0" err="1" smtClean="0">
                <a:solidFill>
                  <a:srgbClr val="E9C79B"/>
                </a:solidFill>
              </a:rPr>
              <a:t>someternos</a:t>
            </a:r>
            <a:r>
              <a:rPr lang="en-US" sz="4000" dirty="0" smtClean="0">
                <a:solidFill>
                  <a:srgbClr val="E9C79B"/>
                </a:solidFill>
              </a:rPr>
              <a:t> </a:t>
            </a:r>
            <a:r>
              <a:rPr lang="en-US" sz="4000" dirty="0" smtClean="0">
                <a:solidFill>
                  <a:schemeClr val="bg1"/>
                </a:solidFill>
              </a:rPr>
              <a:t>a </a:t>
            </a:r>
            <a:r>
              <a:rPr lang="en-US" sz="4000" dirty="0" err="1">
                <a:solidFill>
                  <a:schemeClr val="bg1"/>
                </a:solidFill>
              </a:rPr>
              <a:t>É</a:t>
            </a:r>
            <a:r>
              <a:rPr lang="en-US" sz="4000" dirty="0" err="1" smtClean="0">
                <a:solidFill>
                  <a:schemeClr val="bg1"/>
                </a:solidFill>
              </a:rPr>
              <a:t>l</a:t>
            </a:r>
            <a:r>
              <a:rPr lang="en-US" sz="4000" dirty="0" smtClean="0">
                <a:solidFill>
                  <a:schemeClr val="bg1"/>
                </a:solidFill>
              </a:rPr>
              <a:t> </a:t>
            </a:r>
            <a:r>
              <a:rPr lang="en-US" sz="4000" dirty="0" err="1">
                <a:solidFill>
                  <a:schemeClr val="bg1"/>
                </a:solidFill>
              </a:rPr>
              <a:t>como</a:t>
            </a:r>
            <a:r>
              <a:rPr lang="en-US" sz="4000" dirty="0">
                <a:solidFill>
                  <a:schemeClr val="bg1"/>
                </a:solidFill>
              </a:rPr>
              <a:t> </a:t>
            </a:r>
            <a:r>
              <a:rPr lang="en-US" sz="4000" dirty="0" err="1" smtClean="0">
                <a:solidFill>
                  <a:schemeClr val="bg1"/>
                </a:solidFill>
              </a:rPr>
              <a:t>nuestro</a:t>
            </a:r>
            <a:r>
              <a:rPr lang="en-US" sz="4000" dirty="0" smtClean="0">
                <a:solidFill>
                  <a:schemeClr val="bg1"/>
                </a:solidFill>
              </a:rPr>
              <a:t> </a:t>
            </a:r>
            <a:r>
              <a:rPr lang="en-US" sz="4000" b="1" dirty="0" smtClean="0">
                <a:solidFill>
                  <a:srgbClr val="E2AE74"/>
                </a:solidFill>
              </a:rPr>
              <a:t>Rey</a:t>
            </a:r>
            <a:r>
              <a:rPr lang="en-US" sz="4000" dirty="0">
                <a:solidFill>
                  <a:schemeClr val="bg1"/>
                </a:solidFill>
              </a:rPr>
              <a:t>,</a:t>
            </a:r>
            <a:br>
              <a:rPr lang="en-US" sz="4000" dirty="0">
                <a:solidFill>
                  <a:schemeClr val="bg1"/>
                </a:solidFill>
              </a:rPr>
            </a:br>
            <a:r>
              <a:rPr lang="en-US" sz="4000" dirty="0" smtClean="0">
                <a:solidFill>
                  <a:schemeClr val="bg1"/>
                </a:solidFill>
              </a:rPr>
              <a:t>y </a:t>
            </a:r>
            <a:r>
              <a:rPr lang="en-US" sz="4000" b="1" dirty="0" err="1" smtClean="0">
                <a:solidFill>
                  <a:srgbClr val="E9C79B"/>
                </a:solidFill>
              </a:rPr>
              <a:t>valorarlo</a:t>
            </a:r>
            <a:r>
              <a:rPr lang="en-US" sz="4000" dirty="0" smtClean="0">
                <a:solidFill>
                  <a:srgbClr val="E9C79B"/>
                </a:solidFill>
              </a:rPr>
              <a:t> </a:t>
            </a:r>
            <a:r>
              <a:rPr lang="en-US" sz="4000" dirty="0" err="1" smtClean="0">
                <a:solidFill>
                  <a:schemeClr val="bg1"/>
                </a:solidFill>
              </a:rPr>
              <a:t>como</a:t>
            </a:r>
            <a:r>
              <a:rPr lang="en-US" sz="4000" dirty="0" smtClean="0">
                <a:solidFill>
                  <a:schemeClr val="bg1"/>
                </a:solidFill>
              </a:rPr>
              <a:t> </a:t>
            </a:r>
            <a:r>
              <a:rPr lang="en-US" sz="4000" dirty="0" err="1" smtClean="0">
                <a:solidFill>
                  <a:schemeClr val="bg1"/>
                </a:solidFill>
              </a:rPr>
              <a:t>nuestro</a:t>
            </a:r>
            <a:r>
              <a:rPr lang="en-US" sz="4000" dirty="0" smtClean="0">
                <a:solidFill>
                  <a:schemeClr val="bg1"/>
                </a:solidFill>
              </a:rPr>
              <a:t> </a:t>
            </a:r>
            <a:r>
              <a:rPr lang="en-US" sz="4000" b="1" dirty="0" smtClean="0">
                <a:solidFill>
                  <a:srgbClr val="E2AE74"/>
                </a:solidFill>
              </a:rPr>
              <a:t>Tesoro</a:t>
            </a:r>
            <a:r>
              <a:rPr lang="en-US" sz="4000" dirty="0">
                <a:solidFill>
                  <a:schemeClr val="bg1"/>
                </a:solidFill>
              </a:rPr>
              <a:t>.</a:t>
            </a:r>
            <a:br>
              <a:rPr lang="en-US" sz="4000" dirty="0">
                <a:solidFill>
                  <a:schemeClr val="bg1"/>
                </a:solidFill>
              </a:rPr>
            </a:br>
            <a:r>
              <a:rPr lang="en-US" sz="4000" dirty="0">
                <a:solidFill>
                  <a:schemeClr val="bg1"/>
                </a:solidFill>
              </a:rPr>
              <a:t>También nos llama a</a:t>
            </a:r>
            <a:br>
              <a:rPr lang="en-US" sz="4000" dirty="0">
                <a:solidFill>
                  <a:schemeClr val="bg1"/>
                </a:solidFill>
              </a:rPr>
            </a:br>
            <a:r>
              <a:rPr lang="en-US" sz="4000" b="1" dirty="0" err="1" smtClean="0">
                <a:solidFill>
                  <a:srgbClr val="E9C79B"/>
                </a:solidFill>
              </a:rPr>
              <a:t>disfrutar</a:t>
            </a:r>
            <a:r>
              <a:rPr lang="en-US" sz="4000" dirty="0" smtClean="0">
                <a:solidFill>
                  <a:srgbClr val="E9C79B"/>
                </a:solidFill>
              </a:rPr>
              <a:t> </a:t>
            </a:r>
            <a:r>
              <a:rPr lang="en-US" sz="4000" dirty="0" smtClean="0">
                <a:solidFill>
                  <a:schemeClr val="bg1"/>
                </a:solidFill>
              </a:rPr>
              <a:t>de </a:t>
            </a:r>
            <a:r>
              <a:rPr lang="en-US" sz="4000" dirty="0" err="1" smtClean="0">
                <a:solidFill>
                  <a:schemeClr val="bg1"/>
                </a:solidFill>
              </a:rPr>
              <a:t>Él</a:t>
            </a:r>
            <a:r>
              <a:rPr lang="en-US" sz="4000" dirty="0" smtClean="0">
                <a:solidFill>
                  <a:schemeClr val="bg1"/>
                </a:solidFill>
              </a:rPr>
              <a:t> </a:t>
            </a:r>
            <a:r>
              <a:rPr lang="en-US" sz="4000" dirty="0" err="1">
                <a:solidFill>
                  <a:schemeClr val="bg1"/>
                </a:solidFill>
              </a:rPr>
              <a:t>como</a:t>
            </a:r>
            <a:r>
              <a:rPr lang="en-US" sz="4000" dirty="0">
                <a:solidFill>
                  <a:schemeClr val="bg1"/>
                </a:solidFill>
              </a:rPr>
              <a:t> </a:t>
            </a:r>
            <a:r>
              <a:rPr lang="en-US" sz="4000" dirty="0" err="1" smtClean="0">
                <a:solidFill>
                  <a:schemeClr val="bg1"/>
                </a:solidFill>
              </a:rPr>
              <a:t>nuestro</a:t>
            </a:r>
            <a:r>
              <a:rPr lang="en-US" sz="4000" dirty="0" smtClean="0">
                <a:solidFill>
                  <a:schemeClr val="bg1"/>
                </a:solidFill>
              </a:rPr>
              <a:t> </a:t>
            </a:r>
            <a:r>
              <a:rPr lang="en-US" sz="4000" b="1" dirty="0" smtClean="0">
                <a:solidFill>
                  <a:srgbClr val="E2AE74"/>
                </a:solidFill>
              </a:rPr>
              <a:t>Amigo</a:t>
            </a:r>
            <a:r>
              <a:rPr lang="en-US" sz="4000" dirty="0">
                <a:solidFill>
                  <a:schemeClr val="bg1"/>
                </a:solidFill>
              </a:rPr>
              <a:t>.”</a:t>
            </a:r>
            <a:br>
              <a:rPr lang="en-US" sz="4000" dirty="0">
                <a:solidFill>
                  <a:schemeClr val="bg1"/>
                </a:solidFill>
              </a:rPr>
            </a:br>
            <a:r>
              <a:rPr lang="en-US" sz="1600" dirty="0">
                <a:solidFill>
                  <a:schemeClr val="bg1"/>
                </a:solidFill>
              </a:rPr>
              <a:t/>
            </a:r>
            <a:br>
              <a:rPr lang="en-US" sz="1600" dirty="0">
                <a:solidFill>
                  <a:schemeClr val="bg1"/>
                </a:solidFill>
              </a:rPr>
            </a:br>
            <a:r>
              <a:rPr lang="en-US" sz="2400" dirty="0" smtClean="0">
                <a:solidFill>
                  <a:schemeClr val="bg1"/>
                </a:solidFill>
              </a:rPr>
              <a:t>Drew Hunter, </a:t>
            </a:r>
            <a:r>
              <a:rPr lang="en-US" sz="2400" dirty="0" err="1" smtClean="0">
                <a:solidFill>
                  <a:schemeClr val="bg1"/>
                </a:solidFill>
              </a:rPr>
              <a:t>autor</a:t>
            </a:r>
            <a:endParaRPr lang="en-US" dirty="0">
              <a:solidFill>
                <a:schemeClr val="bg1"/>
              </a:solidFill>
            </a:endParaRPr>
          </a:p>
        </p:txBody>
      </p:sp>
    </p:spTree>
    <p:extLst>
      <p:ext uri="{BB962C8B-B14F-4D97-AF65-F5344CB8AC3E}">
        <p14:creationId xmlns:p14="http://schemas.microsoft.com/office/powerpoint/2010/main" val="2663563796"/>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B9FF702-EA4E-4746-9DCD-8AE3A6E13111}"/>
              </a:ext>
            </a:extLst>
          </p:cNvPr>
          <p:cNvGrpSpPr/>
          <p:nvPr/>
        </p:nvGrpSpPr>
        <p:grpSpPr>
          <a:xfrm>
            <a:off x="371477" y="780251"/>
            <a:ext cx="2633923" cy="4406110"/>
            <a:chOff x="3498850" y="913652"/>
            <a:chExt cx="2146300" cy="3874248"/>
          </a:xfrm>
        </p:grpSpPr>
        <p:pic>
          <p:nvPicPr>
            <p:cNvPr id="3" name="Picture 2">
              <a:extLst>
                <a:ext uri="{FF2B5EF4-FFF2-40B4-BE49-F238E27FC236}">
                  <a16:creationId xmlns:a16="http://schemas.microsoft.com/office/drawing/2014/main" xmlns="" id="{A4059772-3E59-684E-9C1C-94E1E313E3B9}"/>
                </a:ext>
              </a:extLst>
            </p:cNvPr>
            <p:cNvPicPr>
              <a:picLocks noChangeAspect="1"/>
            </p:cNvPicPr>
            <p:nvPr/>
          </p:nvPicPr>
          <p:blipFill>
            <a:blip r:embed="rId3">
              <a:alphaModFix amt="70000"/>
            </a:blip>
            <a:stretch>
              <a:fillRect/>
            </a:stretch>
          </p:blipFill>
          <p:spPr>
            <a:xfrm>
              <a:off x="3498850" y="927100"/>
              <a:ext cx="2146300" cy="3860800"/>
            </a:xfrm>
            <a:prstGeom prst="rect">
              <a:avLst/>
            </a:prstGeom>
          </p:spPr>
        </p:pic>
        <p:pic>
          <p:nvPicPr>
            <p:cNvPr id="9" name="Picture 8">
              <a:extLst>
                <a:ext uri="{FF2B5EF4-FFF2-40B4-BE49-F238E27FC236}">
                  <a16:creationId xmlns:a16="http://schemas.microsoft.com/office/drawing/2014/main" xmlns="" id="{06F5DF98-F552-B641-A299-BF351F02E047}"/>
                </a:ext>
              </a:extLst>
            </p:cNvPr>
            <p:cNvPicPr>
              <a:picLocks noChangeAspect="1"/>
            </p:cNvPicPr>
            <p:nvPr/>
          </p:nvPicPr>
          <p:blipFill rotWithShape="1">
            <a:blip r:embed="rId4"/>
            <a:srcRect l="13576" r="11241"/>
            <a:stretch/>
          </p:blipFill>
          <p:spPr>
            <a:xfrm>
              <a:off x="3765176" y="913652"/>
              <a:ext cx="1613647" cy="3860800"/>
            </a:xfrm>
            <a:prstGeom prst="rect">
              <a:avLst/>
            </a:prstGeom>
          </p:spPr>
        </p:pic>
      </p:grpSp>
      <p:grpSp>
        <p:nvGrpSpPr>
          <p:cNvPr id="7" name="Group 6">
            <a:extLst>
              <a:ext uri="{FF2B5EF4-FFF2-40B4-BE49-F238E27FC236}">
                <a16:creationId xmlns:a16="http://schemas.microsoft.com/office/drawing/2014/main" xmlns="" id="{E1CBA4CA-2BED-9645-8D5C-87AEEA30564F}"/>
              </a:ext>
            </a:extLst>
          </p:cNvPr>
          <p:cNvGrpSpPr/>
          <p:nvPr/>
        </p:nvGrpSpPr>
        <p:grpSpPr>
          <a:xfrm>
            <a:off x="3404882" y="709740"/>
            <a:ext cx="4824718" cy="915401"/>
            <a:chOff x="-90672" y="1272211"/>
            <a:chExt cx="4824718" cy="915401"/>
          </a:xfrm>
        </p:grpSpPr>
        <p:sp>
          <p:nvSpPr>
            <p:cNvPr id="8" name="Oval 7">
              <a:extLst>
                <a:ext uri="{FF2B5EF4-FFF2-40B4-BE49-F238E27FC236}">
                  <a16:creationId xmlns:a16="http://schemas.microsoft.com/office/drawing/2014/main" xmlns="" id="{63843083-DB3E-F344-8B57-85B3EA1BE013}"/>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TextBox 10">
              <a:extLst>
                <a:ext uri="{FF2B5EF4-FFF2-40B4-BE49-F238E27FC236}">
                  <a16:creationId xmlns:a16="http://schemas.microsoft.com/office/drawing/2014/main" xmlns="" id="{A8B41B5A-5E85-EA4F-AD3F-FA193DC28F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HACE LO INESPERADO.</a:t>
              </a:r>
            </a:p>
          </p:txBody>
        </p:sp>
        <p:cxnSp>
          <p:nvCxnSpPr>
            <p:cNvPr id="12" name="Straight Connector 11">
              <a:extLst>
                <a:ext uri="{FF2B5EF4-FFF2-40B4-BE49-F238E27FC236}">
                  <a16:creationId xmlns:a16="http://schemas.microsoft.com/office/drawing/2014/main" xmlns="" id="{26203E8D-0AB0-C94D-891D-A63A40DDD579}"/>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68088E2A-D0C9-5D4E-862A-39DA1067273C}"/>
              </a:ext>
            </a:extLst>
          </p:cNvPr>
          <p:cNvGrpSpPr/>
          <p:nvPr/>
        </p:nvGrpSpPr>
        <p:grpSpPr>
          <a:xfrm>
            <a:off x="3387872" y="1665209"/>
            <a:ext cx="5154244" cy="1261884"/>
            <a:chOff x="-90672" y="1272211"/>
            <a:chExt cx="4824718" cy="1261884"/>
          </a:xfrm>
        </p:grpSpPr>
        <p:sp>
          <p:nvSpPr>
            <p:cNvPr id="14" name="Oval 13">
              <a:extLst>
                <a:ext uri="{FF2B5EF4-FFF2-40B4-BE49-F238E27FC236}">
                  <a16:creationId xmlns:a16="http://schemas.microsoft.com/office/drawing/2014/main" xmlns="" id="{D99A6E54-FA2B-A747-A874-C6B9DA7C7799}"/>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TextBox 14">
              <a:extLst>
                <a:ext uri="{FF2B5EF4-FFF2-40B4-BE49-F238E27FC236}">
                  <a16:creationId xmlns:a16="http://schemas.microsoft.com/office/drawing/2014/main" xmlns="" id="{C4A52F16-CF37-4349-AF5D-238C996A4E28}"/>
                </a:ext>
              </a:extLst>
            </p:cNvPr>
            <p:cNvSpPr txBox="1"/>
            <p:nvPr/>
          </p:nvSpPr>
          <p:spPr>
            <a:xfrm>
              <a:off x="881408" y="1272211"/>
              <a:ext cx="3852638" cy="1261884"/>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REALMENTE ESCUCHA Y SE PREOCUPA.</a:t>
              </a:r>
            </a:p>
          </p:txBody>
        </p:sp>
        <p:cxnSp>
          <p:nvCxnSpPr>
            <p:cNvPr id="16" name="Straight Connector 15">
              <a:extLst>
                <a:ext uri="{FF2B5EF4-FFF2-40B4-BE49-F238E27FC236}">
                  <a16:creationId xmlns:a16="http://schemas.microsoft.com/office/drawing/2014/main" xmlns="" id="{C4AF9B87-F84E-6948-A71C-08BA8F009547}"/>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DED30724-9E40-C840-8B13-A661E7B8CB34}"/>
              </a:ext>
            </a:extLst>
          </p:cNvPr>
          <p:cNvGrpSpPr/>
          <p:nvPr/>
        </p:nvGrpSpPr>
        <p:grpSpPr>
          <a:xfrm>
            <a:off x="3404882" y="2952791"/>
            <a:ext cx="4824718" cy="915401"/>
            <a:chOff x="-90672" y="1272211"/>
            <a:chExt cx="4824718" cy="915401"/>
          </a:xfrm>
        </p:grpSpPr>
        <p:sp>
          <p:nvSpPr>
            <p:cNvPr id="18" name="Oval 17">
              <a:extLst>
                <a:ext uri="{FF2B5EF4-FFF2-40B4-BE49-F238E27FC236}">
                  <a16:creationId xmlns:a16="http://schemas.microsoft.com/office/drawing/2014/main" xmlns="" id="{2A5E2FB8-F346-E649-8C90-0A3FCE3E5646}"/>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9" name="TextBox 18">
              <a:extLst>
                <a:ext uri="{FF2B5EF4-FFF2-40B4-BE49-F238E27FC236}">
                  <a16:creationId xmlns:a16="http://schemas.microsoft.com/office/drawing/2014/main" xmlns="" id="{3A67502E-06E7-894F-A944-4A555693FC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AMA </a:t>
              </a:r>
              <a:r>
                <a:rPr lang="en-US" sz="2800" b="1" dirty="0" smtClean="0">
                  <a:solidFill>
                    <a:schemeClr val="bg1"/>
                  </a:solidFill>
                </a:rPr>
                <a:t>“MAYOR”.</a:t>
              </a:r>
              <a:endParaRPr lang="en-US" sz="2800" b="1" dirty="0">
                <a:solidFill>
                  <a:schemeClr val="bg1"/>
                </a:solidFill>
              </a:endParaRPr>
            </a:p>
          </p:txBody>
        </p:sp>
        <p:cxnSp>
          <p:nvCxnSpPr>
            <p:cNvPr id="20" name="Straight Connector 19">
              <a:extLst>
                <a:ext uri="{FF2B5EF4-FFF2-40B4-BE49-F238E27FC236}">
                  <a16:creationId xmlns:a16="http://schemas.microsoft.com/office/drawing/2014/main" xmlns="" id="{2B8D37E8-AE09-114B-9120-250A9C07A7C4}"/>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xmlns="" id="{14D4F9B3-247B-8E41-9C16-23C853E9D176}"/>
              </a:ext>
            </a:extLst>
          </p:cNvPr>
          <p:cNvSpPr txBox="1"/>
          <p:nvPr/>
        </p:nvSpPr>
        <p:spPr>
          <a:xfrm>
            <a:off x="4340952" y="3981491"/>
            <a:ext cx="4560160" cy="1200329"/>
          </a:xfrm>
          <a:prstGeom prst="rect">
            <a:avLst/>
          </a:prstGeom>
          <a:noFill/>
        </p:spPr>
        <p:txBody>
          <a:bodyPr wrap="square" rtlCol="0">
            <a:spAutoFit/>
          </a:bodyPr>
          <a:lstStyle/>
          <a:p>
            <a:r>
              <a:rPr lang="en-US" sz="2400" dirty="0" smtClean="0">
                <a:solidFill>
                  <a:schemeClr val="bg1"/>
                </a:solidFill>
              </a:rPr>
              <a:t>“</a:t>
            </a:r>
            <a:r>
              <a:rPr lang="es-ES" sz="2400" dirty="0">
                <a:solidFill>
                  <a:schemeClr val="bg1"/>
                </a:solidFill>
              </a:rPr>
              <a:t>Nadie tiene un </a:t>
            </a:r>
            <a:r>
              <a:rPr lang="es-ES" sz="2400" b="1" dirty="0">
                <a:solidFill>
                  <a:schemeClr val="accent6">
                    <a:lumMod val="40000"/>
                    <a:lumOff val="60000"/>
                  </a:schemeClr>
                </a:solidFill>
              </a:rPr>
              <a:t>amor mayor </a:t>
            </a:r>
            <a:r>
              <a:rPr lang="es-ES" sz="2400" dirty="0">
                <a:solidFill>
                  <a:schemeClr val="bg1"/>
                </a:solidFill>
              </a:rPr>
              <a:t>que este: que uno dé su vida por sus </a:t>
            </a:r>
            <a:r>
              <a:rPr lang="es-ES" sz="2400" b="1" dirty="0" smtClean="0">
                <a:solidFill>
                  <a:schemeClr val="accent6">
                    <a:lumMod val="40000"/>
                    <a:lumOff val="60000"/>
                  </a:schemeClr>
                </a:solidFill>
              </a:rPr>
              <a:t>amigos</a:t>
            </a:r>
            <a:r>
              <a:rPr lang="en-US" sz="2400" dirty="0" smtClean="0">
                <a:solidFill>
                  <a:schemeClr val="bg1"/>
                </a:solidFill>
              </a:rPr>
              <a:t>”. </a:t>
            </a:r>
            <a:r>
              <a:rPr lang="en-US" sz="2400" dirty="0">
                <a:solidFill>
                  <a:schemeClr val="bg1"/>
                </a:solidFill>
              </a:rPr>
              <a:t>Juan 15:13</a:t>
            </a:r>
          </a:p>
        </p:txBody>
      </p:sp>
    </p:spTree>
    <p:extLst>
      <p:ext uri="{BB962C8B-B14F-4D97-AF65-F5344CB8AC3E}">
        <p14:creationId xmlns:p14="http://schemas.microsoft.com/office/powerpoint/2010/main" val="375004840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B9FF702-EA4E-4746-9DCD-8AE3A6E13111}"/>
              </a:ext>
            </a:extLst>
          </p:cNvPr>
          <p:cNvGrpSpPr/>
          <p:nvPr/>
        </p:nvGrpSpPr>
        <p:grpSpPr>
          <a:xfrm>
            <a:off x="371477" y="780251"/>
            <a:ext cx="2633923" cy="4406110"/>
            <a:chOff x="3498850" y="913652"/>
            <a:chExt cx="2146300" cy="3874248"/>
          </a:xfrm>
        </p:grpSpPr>
        <p:pic>
          <p:nvPicPr>
            <p:cNvPr id="3" name="Picture 2">
              <a:extLst>
                <a:ext uri="{FF2B5EF4-FFF2-40B4-BE49-F238E27FC236}">
                  <a16:creationId xmlns:a16="http://schemas.microsoft.com/office/drawing/2014/main" xmlns="" id="{A4059772-3E59-684E-9C1C-94E1E313E3B9}"/>
                </a:ext>
              </a:extLst>
            </p:cNvPr>
            <p:cNvPicPr>
              <a:picLocks noChangeAspect="1"/>
            </p:cNvPicPr>
            <p:nvPr/>
          </p:nvPicPr>
          <p:blipFill>
            <a:blip r:embed="rId3">
              <a:alphaModFix amt="70000"/>
            </a:blip>
            <a:stretch>
              <a:fillRect/>
            </a:stretch>
          </p:blipFill>
          <p:spPr>
            <a:xfrm>
              <a:off x="3498850" y="927100"/>
              <a:ext cx="2146300" cy="3860800"/>
            </a:xfrm>
            <a:prstGeom prst="rect">
              <a:avLst/>
            </a:prstGeom>
          </p:spPr>
        </p:pic>
        <p:pic>
          <p:nvPicPr>
            <p:cNvPr id="9" name="Picture 8">
              <a:extLst>
                <a:ext uri="{FF2B5EF4-FFF2-40B4-BE49-F238E27FC236}">
                  <a16:creationId xmlns:a16="http://schemas.microsoft.com/office/drawing/2014/main" xmlns="" id="{06F5DF98-F552-B641-A299-BF351F02E047}"/>
                </a:ext>
              </a:extLst>
            </p:cNvPr>
            <p:cNvPicPr>
              <a:picLocks noChangeAspect="1"/>
            </p:cNvPicPr>
            <p:nvPr/>
          </p:nvPicPr>
          <p:blipFill rotWithShape="1">
            <a:blip r:embed="rId4"/>
            <a:srcRect l="13576" r="11241"/>
            <a:stretch/>
          </p:blipFill>
          <p:spPr>
            <a:xfrm>
              <a:off x="3765176" y="913652"/>
              <a:ext cx="1613647" cy="3860800"/>
            </a:xfrm>
            <a:prstGeom prst="rect">
              <a:avLst/>
            </a:prstGeom>
          </p:spPr>
        </p:pic>
      </p:grpSp>
      <p:grpSp>
        <p:nvGrpSpPr>
          <p:cNvPr id="7" name="Group 6">
            <a:extLst>
              <a:ext uri="{FF2B5EF4-FFF2-40B4-BE49-F238E27FC236}">
                <a16:creationId xmlns:a16="http://schemas.microsoft.com/office/drawing/2014/main" xmlns="" id="{E1CBA4CA-2BED-9645-8D5C-87AEEA30564F}"/>
              </a:ext>
            </a:extLst>
          </p:cNvPr>
          <p:cNvGrpSpPr/>
          <p:nvPr/>
        </p:nvGrpSpPr>
        <p:grpSpPr>
          <a:xfrm>
            <a:off x="3404882" y="709740"/>
            <a:ext cx="4824718" cy="915401"/>
            <a:chOff x="-90672" y="1272211"/>
            <a:chExt cx="4824718" cy="915401"/>
          </a:xfrm>
        </p:grpSpPr>
        <p:sp>
          <p:nvSpPr>
            <p:cNvPr id="8" name="Oval 7">
              <a:extLst>
                <a:ext uri="{FF2B5EF4-FFF2-40B4-BE49-F238E27FC236}">
                  <a16:creationId xmlns:a16="http://schemas.microsoft.com/office/drawing/2014/main" xmlns="" id="{63843083-DB3E-F344-8B57-85B3EA1BE013}"/>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TextBox 10">
              <a:extLst>
                <a:ext uri="{FF2B5EF4-FFF2-40B4-BE49-F238E27FC236}">
                  <a16:creationId xmlns:a16="http://schemas.microsoft.com/office/drawing/2014/main" xmlns="" id="{A8B41B5A-5E85-EA4F-AD3F-FA193DC28F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HACE LO INESPERADO.</a:t>
              </a:r>
            </a:p>
          </p:txBody>
        </p:sp>
        <p:cxnSp>
          <p:nvCxnSpPr>
            <p:cNvPr id="12" name="Straight Connector 11">
              <a:extLst>
                <a:ext uri="{FF2B5EF4-FFF2-40B4-BE49-F238E27FC236}">
                  <a16:creationId xmlns:a16="http://schemas.microsoft.com/office/drawing/2014/main" xmlns="" id="{26203E8D-0AB0-C94D-891D-A63A40DDD579}"/>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68088E2A-D0C9-5D4E-862A-39DA1067273C}"/>
              </a:ext>
            </a:extLst>
          </p:cNvPr>
          <p:cNvGrpSpPr/>
          <p:nvPr/>
        </p:nvGrpSpPr>
        <p:grpSpPr>
          <a:xfrm>
            <a:off x="3387872" y="1665209"/>
            <a:ext cx="5154244" cy="1261884"/>
            <a:chOff x="-90672" y="1272211"/>
            <a:chExt cx="4824718" cy="1261884"/>
          </a:xfrm>
        </p:grpSpPr>
        <p:sp>
          <p:nvSpPr>
            <p:cNvPr id="14" name="Oval 13">
              <a:extLst>
                <a:ext uri="{FF2B5EF4-FFF2-40B4-BE49-F238E27FC236}">
                  <a16:creationId xmlns:a16="http://schemas.microsoft.com/office/drawing/2014/main" xmlns="" id="{D99A6E54-FA2B-A747-A874-C6B9DA7C7799}"/>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TextBox 14">
              <a:extLst>
                <a:ext uri="{FF2B5EF4-FFF2-40B4-BE49-F238E27FC236}">
                  <a16:creationId xmlns:a16="http://schemas.microsoft.com/office/drawing/2014/main" xmlns="" id="{C4A52F16-CF37-4349-AF5D-238C996A4E28}"/>
                </a:ext>
              </a:extLst>
            </p:cNvPr>
            <p:cNvSpPr txBox="1"/>
            <p:nvPr/>
          </p:nvSpPr>
          <p:spPr>
            <a:xfrm>
              <a:off x="881408" y="1272211"/>
              <a:ext cx="3852638" cy="1261884"/>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REALMENTE ESCUCHA Y SE PREOCUPA.</a:t>
              </a:r>
            </a:p>
          </p:txBody>
        </p:sp>
        <p:cxnSp>
          <p:nvCxnSpPr>
            <p:cNvPr id="16" name="Straight Connector 15">
              <a:extLst>
                <a:ext uri="{FF2B5EF4-FFF2-40B4-BE49-F238E27FC236}">
                  <a16:creationId xmlns:a16="http://schemas.microsoft.com/office/drawing/2014/main" xmlns="" id="{C4AF9B87-F84E-6948-A71C-08BA8F009547}"/>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DED30724-9E40-C840-8B13-A661E7B8CB34}"/>
              </a:ext>
            </a:extLst>
          </p:cNvPr>
          <p:cNvGrpSpPr/>
          <p:nvPr/>
        </p:nvGrpSpPr>
        <p:grpSpPr>
          <a:xfrm>
            <a:off x="3404882" y="2952791"/>
            <a:ext cx="4824718" cy="915401"/>
            <a:chOff x="-90672" y="1272211"/>
            <a:chExt cx="4824718" cy="915401"/>
          </a:xfrm>
        </p:grpSpPr>
        <p:sp>
          <p:nvSpPr>
            <p:cNvPr id="18" name="Oval 17">
              <a:extLst>
                <a:ext uri="{FF2B5EF4-FFF2-40B4-BE49-F238E27FC236}">
                  <a16:creationId xmlns:a16="http://schemas.microsoft.com/office/drawing/2014/main" xmlns="" id="{2A5E2FB8-F346-E649-8C90-0A3FCE3E5646}"/>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9" name="TextBox 18">
              <a:extLst>
                <a:ext uri="{FF2B5EF4-FFF2-40B4-BE49-F238E27FC236}">
                  <a16:creationId xmlns:a16="http://schemas.microsoft.com/office/drawing/2014/main" xmlns="" id="{3A67502E-06E7-894F-A944-4A555693FC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AMA </a:t>
              </a:r>
              <a:r>
                <a:rPr lang="en-US" sz="2800" b="1" dirty="0" smtClean="0">
                  <a:solidFill>
                    <a:schemeClr val="bg1"/>
                  </a:solidFill>
                </a:rPr>
                <a:t>“MAYOR”.</a:t>
              </a:r>
              <a:endParaRPr lang="en-US" sz="2800" b="1" dirty="0">
                <a:solidFill>
                  <a:schemeClr val="bg1"/>
                </a:solidFill>
              </a:endParaRPr>
            </a:p>
          </p:txBody>
        </p:sp>
        <p:cxnSp>
          <p:nvCxnSpPr>
            <p:cNvPr id="20" name="Straight Connector 19">
              <a:extLst>
                <a:ext uri="{FF2B5EF4-FFF2-40B4-BE49-F238E27FC236}">
                  <a16:creationId xmlns:a16="http://schemas.microsoft.com/office/drawing/2014/main" xmlns="" id="{2B8D37E8-AE09-114B-9120-250A9C07A7C4}"/>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xmlns="" id="{14D4F9B3-247B-8E41-9C16-23C853E9D176}"/>
              </a:ext>
            </a:extLst>
          </p:cNvPr>
          <p:cNvSpPr txBox="1"/>
          <p:nvPr/>
        </p:nvSpPr>
        <p:spPr>
          <a:xfrm>
            <a:off x="4340952" y="3981491"/>
            <a:ext cx="4560160" cy="1200329"/>
          </a:xfrm>
          <a:prstGeom prst="rect">
            <a:avLst/>
          </a:prstGeom>
          <a:noFill/>
        </p:spPr>
        <p:txBody>
          <a:bodyPr wrap="square" rtlCol="0">
            <a:spAutoFit/>
          </a:bodyPr>
          <a:lstStyle/>
          <a:p>
            <a:r>
              <a:rPr lang="en-US" sz="2400" dirty="0" smtClean="0">
                <a:solidFill>
                  <a:schemeClr val="bg1"/>
                </a:solidFill>
              </a:rPr>
              <a:t>“</a:t>
            </a:r>
            <a:r>
              <a:rPr lang="es-ES" sz="2400" dirty="0">
                <a:solidFill>
                  <a:schemeClr val="bg1"/>
                </a:solidFill>
              </a:rPr>
              <a:t>Porque mientras aún éramos </a:t>
            </a:r>
            <a:r>
              <a:rPr lang="es-ES" sz="2400" b="1" dirty="0">
                <a:solidFill>
                  <a:schemeClr val="accent6">
                    <a:lumMod val="20000"/>
                    <a:lumOff val="80000"/>
                  </a:schemeClr>
                </a:solidFill>
              </a:rPr>
              <a:t>débiles</a:t>
            </a:r>
            <a:r>
              <a:rPr lang="es-ES" sz="2400" dirty="0">
                <a:solidFill>
                  <a:schemeClr val="bg1"/>
                </a:solidFill>
              </a:rPr>
              <a:t>, a su tiempo </a:t>
            </a:r>
            <a:r>
              <a:rPr lang="es-ES" sz="2400" b="1" dirty="0">
                <a:solidFill>
                  <a:schemeClr val="accent6">
                    <a:lumMod val="20000"/>
                    <a:lumOff val="80000"/>
                  </a:schemeClr>
                </a:solidFill>
              </a:rPr>
              <a:t>Cristo murió </a:t>
            </a:r>
            <a:r>
              <a:rPr lang="es-ES" sz="2400" dirty="0">
                <a:solidFill>
                  <a:schemeClr val="bg1"/>
                </a:solidFill>
              </a:rPr>
              <a:t>por los </a:t>
            </a:r>
            <a:r>
              <a:rPr lang="es-ES" sz="2400" dirty="0" smtClean="0">
                <a:solidFill>
                  <a:schemeClr val="bg1"/>
                </a:solidFill>
              </a:rPr>
              <a:t>impíos</a:t>
            </a:r>
            <a:r>
              <a:rPr lang="en-US" sz="2400" dirty="0" smtClean="0">
                <a:solidFill>
                  <a:schemeClr val="bg1"/>
                </a:solidFill>
              </a:rPr>
              <a:t>”. </a:t>
            </a:r>
            <a:r>
              <a:rPr lang="en-US" sz="2400" dirty="0" err="1" smtClean="0">
                <a:solidFill>
                  <a:schemeClr val="bg1"/>
                </a:solidFill>
              </a:rPr>
              <a:t>Romanos</a:t>
            </a:r>
            <a:r>
              <a:rPr lang="en-US" sz="2400" dirty="0" smtClean="0">
                <a:solidFill>
                  <a:schemeClr val="bg1"/>
                </a:solidFill>
              </a:rPr>
              <a:t> 5:6</a:t>
            </a:r>
            <a:endParaRPr lang="en-US" sz="2400" dirty="0">
              <a:solidFill>
                <a:schemeClr val="bg1"/>
              </a:solidFill>
            </a:endParaRPr>
          </a:p>
        </p:txBody>
      </p:sp>
    </p:spTree>
    <p:extLst>
      <p:ext uri="{BB962C8B-B14F-4D97-AF65-F5344CB8AC3E}">
        <p14:creationId xmlns:p14="http://schemas.microsoft.com/office/powerpoint/2010/main" val="7564929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B9FF702-EA4E-4746-9DCD-8AE3A6E13111}"/>
              </a:ext>
            </a:extLst>
          </p:cNvPr>
          <p:cNvGrpSpPr/>
          <p:nvPr/>
        </p:nvGrpSpPr>
        <p:grpSpPr>
          <a:xfrm>
            <a:off x="371477" y="780251"/>
            <a:ext cx="2633923" cy="4406110"/>
            <a:chOff x="3498850" y="913652"/>
            <a:chExt cx="2146300" cy="3874248"/>
          </a:xfrm>
        </p:grpSpPr>
        <p:pic>
          <p:nvPicPr>
            <p:cNvPr id="3" name="Picture 2">
              <a:extLst>
                <a:ext uri="{FF2B5EF4-FFF2-40B4-BE49-F238E27FC236}">
                  <a16:creationId xmlns:a16="http://schemas.microsoft.com/office/drawing/2014/main" xmlns="" id="{A4059772-3E59-684E-9C1C-94E1E313E3B9}"/>
                </a:ext>
              </a:extLst>
            </p:cNvPr>
            <p:cNvPicPr>
              <a:picLocks noChangeAspect="1"/>
            </p:cNvPicPr>
            <p:nvPr/>
          </p:nvPicPr>
          <p:blipFill>
            <a:blip r:embed="rId3">
              <a:alphaModFix amt="70000"/>
            </a:blip>
            <a:stretch>
              <a:fillRect/>
            </a:stretch>
          </p:blipFill>
          <p:spPr>
            <a:xfrm>
              <a:off x="3498850" y="927100"/>
              <a:ext cx="2146300" cy="3860800"/>
            </a:xfrm>
            <a:prstGeom prst="rect">
              <a:avLst/>
            </a:prstGeom>
          </p:spPr>
        </p:pic>
        <p:pic>
          <p:nvPicPr>
            <p:cNvPr id="9" name="Picture 8">
              <a:extLst>
                <a:ext uri="{FF2B5EF4-FFF2-40B4-BE49-F238E27FC236}">
                  <a16:creationId xmlns:a16="http://schemas.microsoft.com/office/drawing/2014/main" xmlns="" id="{06F5DF98-F552-B641-A299-BF351F02E047}"/>
                </a:ext>
              </a:extLst>
            </p:cNvPr>
            <p:cNvPicPr>
              <a:picLocks noChangeAspect="1"/>
            </p:cNvPicPr>
            <p:nvPr/>
          </p:nvPicPr>
          <p:blipFill rotWithShape="1">
            <a:blip r:embed="rId4"/>
            <a:srcRect l="13576" r="11241"/>
            <a:stretch/>
          </p:blipFill>
          <p:spPr>
            <a:xfrm>
              <a:off x="3765176" y="913652"/>
              <a:ext cx="1613647" cy="3860800"/>
            </a:xfrm>
            <a:prstGeom prst="rect">
              <a:avLst/>
            </a:prstGeom>
          </p:spPr>
        </p:pic>
      </p:grpSp>
      <p:grpSp>
        <p:nvGrpSpPr>
          <p:cNvPr id="7" name="Group 6">
            <a:extLst>
              <a:ext uri="{FF2B5EF4-FFF2-40B4-BE49-F238E27FC236}">
                <a16:creationId xmlns:a16="http://schemas.microsoft.com/office/drawing/2014/main" xmlns="" id="{E1CBA4CA-2BED-9645-8D5C-87AEEA30564F}"/>
              </a:ext>
            </a:extLst>
          </p:cNvPr>
          <p:cNvGrpSpPr/>
          <p:nvPr/>
        </p:nvGrpSpPr>
        <p:grpSpPr>
          <a:xfrm>
            <a:off x="3404882" y="709740"/>
            <a:ext cx="4824718" cy="915401"/>
            <a:chOff x="-90672" y="1272211"/>
            <a:chExt cx="4824718" cy="915401"/>
          </a:xfrm>
        </p:grpSpPr>
        <p:sp>
          <p:nvSpPr>
            <p:cNvPr id="8" name="Oval 7">
              <a:extLst>
                <a:ext uri="{FF2B5EF4-FFF2-40B4-BE49-F238E27FC236}">
                  <a16:creationId xmlns:a16="http://schemas.microsoft.com/office/drawing/2014/main" xmlns="" id="{63843083-DB3E-F344-8B57-85B3EA1BE013}"/>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TextBox 10">
              <a:extLst>
                <a:ext uri="{FF2B5EF4-FFF2-40B4-BE49-F238E27FC236}">
                  <a16:creationId xmlns:a16="http://schemas.microsoft.com/office/drawing/2014/main" xmlns="" id="{A8B41B5A-5E85-EA4F-AD3F-FA193DC28F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HACE LO INESPERADO.</a:t>
              </a:r>
            </a:p>
          </p:txBody>
        </p:sp>
        <p:cxnSp>
          <p:nvCxnSpPr>
            <p:cNvPr id="12" name="Straight Connector 11">
              <a:extLst>
                <a:ext uri="{FF2B5EF4-FFF2-40B4-BE49-F238E27FC236}">
                  <a16:creationId xmlns:a16="http://schemas.microsoft.com/office/drawing/2014/main" xmlns="" id="{26203E8D-0AB0-C94D-891D-A63A40DDD579}"/>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68088E2A-D0C9-5D4E-862A-39DA1067273C}"/>
              </a:ext>
            </a:extLst>
          </p:cNvPr>
          <p:cNvGrpSpPr/>
          <p:nvPr/>
        </p:nvGrpSpPr>
        <p:grpSpPr>
          <a:xfrm>
            <a:off x="3387872" y="1665209"/>
            <a:ext cx="5154244" cy="1261884"/>
            <a:chOff x="-90672" y="1272211"/>
            <a:chExt cx="4824718" cy="1261884"/>
          </a:xfrm>
        </p:grpSpPr>
        <p:sp>
          <p:nvSpPr>
            <p:cNvPr id="14" name="Oval 13">
              <a:extLst>
                <a:ext uri="{FF2B5EF4-FFF2-40B4-BE49-F238E27FC236}">
                  <a16:creationId xmlns:a16="http://schemas.microsoft.com/office/drawing/2014/main" xmlns="" id="{D99A6E54-FA2B-A747-A874-C6B9DA7C7799}"/>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TextBox 14">
              <a:extLst>
                <a:ext uri="{FF2B5EF4-FFF2-40B4-BE49-F238E27FC236}">
                  <a16:creationId xmlns:a16="http://schemas.microsoft.com/office/drawing/2014/main" xmlns="" id="{C4A52F16-CF37-4349-AF5D-238C996A4E28}"/>
                </a:ext>
              </a:extLst>
            </p:cNvPr>
            <p:cNvSpPr txBox="1"/>
            <p:nvPr/>
          </p:nvSpPr>
          <p:spPr>
            <a:xfrm>
              <a:off x="881408" y="1272211"/>
              <a:ext cx="3852638" cy="1261884"/>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REALMENTE ESCUCHA Y SE PREOCUPA.</a:t>
              </a:r>
            </a:p>
          </p:txBody>
        </p:sp>
        <p:cxnSp>
          <p:nvCxnSpPr>
            <p:cNvPr id="16" name="Straight Connector 15">
              <a:extLst>
                <a:ext uri="{FF2B5EF4-FFF2-40B4-BE49-F238E27FC236}">
                  <a16:creationId xmlns:a16="http://schemas.microsoft.com/office/drawing/2014/main" xmlns="" id="{C4AF9B87-F84E-6948-A71C-08BA8F009547}"/>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DED30724-9E40-C840-8B13-A661E7B8CB34}"/>
              </a:ext>
            </a:extLst>
          </p:cNvPr>
          <p:cNvGrpSpPr/>
          <p:nvPr/>
        </p:nvGrpSpPr>
        <p:grpSpPr>
          <a:xfrm>
            <a:off x="3404882" y="2952791"/>
            <a:ext cx="4824718" cy="915401"/>
            <a:chOff x="-90672" y="1272211"/>
            <a:chExt cx="4824718" cy="915401"/>
          </a:xfrm>
        </p:grpSpPr>
        <p:sp>
          <p:nvSpPr>
            <p:cNvPr id="18" name="Oval 17">
              <a:extLst>
                <a:ext uri="{FF2B5EF4-FFF2-40B4-BE49-F238E27FC236}">
                  <a16:creationId xmlns:a16="http://schemas.microsoft.com/office/drawing/2014/main" xmlns="" id="{2A5E2FB8-F346-E649-8C90-0A3FCE3E5646}"/>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9" name="TextBox 18">
              <a:extLst>
                <a:ext uri="{FF2B5EF4-FFF2-40B4-BE49-F238E27FC236}">
                  <a16:creationId xmlns:a16="http://schemas.microsoft.com/office/drawing/2014/main" xmlns="" id="{3A67502E-06E7-894F-A944-4A555693FC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AMA </a:t>
              </a:r>
              <a:r>
                <a:rPr lang="en-US" sz="2800" b="1" dirty="0" smtClean="0">
                  <a:solidFill>
                    <a:schemeClr val="bg1"/>
                  </a:solidFill>
                </a:rPr>
                <a:t>“MAYOR”.</a:t>
              </a:r>
              <a:endParaRPr lang="en-US" sz="2800" b="1" dirty="0">
                <a:solidFill>
                  <a:schemeClr val="bg1"/>
                </a:solidFill>
              </a:endParaRPr>
            </a:p>
          </p:txBody>
        </p:sp>
        <p:cxnSp>
          <p:nvCxnSpPr>
            <p:cNvPr id="20" name="Straight Connector 19">
              <a:extLst>
                <a:ext uri="{FF2B5EF4-FFF2-40B4-BE49-F238E27FC236}">
                  <a16:creationId xmlns:a16="http://schemas.microsoft.com/office/drawing/2014/main" xmlns="" id="{2B8D37E8-AE09-114B-9120-250A9C07A7C4}"/>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xmlns="" id="{14D4F9B3-247B-8E41-9C16-23C853E9D176}"/>
              </a:ext>
            </a:extLst>
          </p:cNvPr>
          <p:cNvSpPr txBox="1"/>
          <p:nvPr/>
        </p:nvSpPr>
        <p:spPr>
          <a:xfrm>
            <a:off x="4340952" y="3981491"/>
            <a:ext cx="4803048" cy="1569660"/>
          </a:xfrm>
          <a:prstGeom prst="rect">
            <a:avLst/>
          </a:prstGeom>
          <a:noFill/>
        </p:spPr>
        <p:txBody>
          <a:bodyPr wrap="square" rtlCol="0">
            <a:spAutoFit/>
          </a:bodyPr>
          <a:lstStyle/>
          <a:p>
            <a:r>
              <a:rPr lang="en-US" sz="2400" dirty="0" smtClean="0">
                <a:solidFill>
                  <a:schemeClr val="bg1"/>
                </a:solidFill>
              </a:rPr>
              <a:t>“</a:t>
            </a:r>
            <a:r>
              <a:rPr lang="es-ES" sz="2400" dirty="0">
                <a:solidFill>
                  <a:schemeClr val="bg1"/>
                </a:solidFill>
              </a:rPr>
              <a:t>Entonces mucho más, habiendo sido ahora </a:t>
            </a:r>
            <a:r>
              <a:rPr lang="es-ES" sz="2400" b="1" dirty="0">
                <a:solidFill>
                  <a:schemeClr val="accent6">
                    <a:lumMod val="20000"/>
                    <a:lumOff val="80000"/>
                  </a:schemeClr>
                </a:solidFill>
              </a:rPr>
              <a:t>justificados por Su sangre</a:t>
            </a:r>
            <a:r>
              <a:rPr lang="es-ES" sz="2400" dirty="0">
                <a:solidFill>
                  <a:schemeClr val="bg1"/>
                </a:solidFill>
              </a:rPr>
              <a:t>, seremos </a:t>
            </a:r>
            <a:r>
              <a:rPr lang="es-ES" sz="2400" b="1" dirty="0">
                <a:solidFill>
                  <a:schemeClr val="accent6">
                    <a:lumMod val="20000"/>
                    <a:lumOff val="80000"/>
                  </a:schemeClr>
                </a:solidFill>
              </a:rPr>
              <a:t>salvos</a:t>
            </a:r>
            <a:r>
              <a:rPr lang="es-ES" sz="2400" dirty="0">
                <a:solidFill>
                  <a:schemeClr val="bg1"/>
                </a:solidFill>
              </a:rPr>
              <a:t> de la ira de Dios por medio de </a:t>
            </a:r>
            <a:r>
              <a:rPr lang="es-ES" sz="2400" dirty="0" smtClean="0">
                <a:solidFill>
                  <a:schemeClr val="bg1"/>
                </a:solidFill>
              </a:rPr>
              <a:t>Él</a:t>
            </a:r>
            <a:r>
              <a:rPr lang="en-US" sz="2400" dirty="0" smtClean="0">
                <a:solidFill>
                  <a:schemeClr val="bg1"/>
                </a:solidFill>
              </a:rPr>
              <a:t>”. </a:t>
            </a:r>
            <a:r>
              <a:rPr lang="en-US" sz="2400" dirty="0" err="1" smtClean="0">
                <a:solidFill>
                  <a:schemeClr val="bg1"/>
                </a:solidFill>
              </a:rPr>
              <a:t>Romanos</a:t>
            </a:r>
            <a:r>
              <a:rPr lang="en-US" sz="2400" dirty="0" smtClean="0">
                <a:solidFill>
                  <a:schemeClr val="bg1"/>
                </a:solidFill>
              </a:rPr>
              <a:t> 5:9</a:t>
            </a:r>
            <a:endParaRPr lang="en-US" sz="2400" dirty="0">
              <a:solidFill>
                <a:schemeClr val="bg1"/>
              </a:solidFill>
            </a:endParaRPr>
          </a:p>
        </p:txBody>
      </p:sp>
    </p:spTree>
    <p:extLst>
      <p:ext uri="{BB962C8B-B14F-4D97-AF65-F5344CB8AC3E}">
        <p14:creationId xmlns:p14="http://schemas.microsoft.com/office/powerpoint/2010/main" val="77867802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B9FF702-EA4E-4746-9DCD-8AE3A6E13111}"/>
              </a:ext>
            </a:extLst>
          </p:cNvPr>
          <p:cNvGrpSpPr/>
          <p:nvPr/>
        </p:nvGrpSpPr>
        <p:grpSpPr>
          <a:xfrm>
            <a:off x="371477" y="780251"/>
            <a:ext cx="2633923" cy="4406110"/>
            <a:chOff x="3498850" y="913652"/>
            <a:chExt cx="2146300" cy="3874248"/>
          </a:xfrm>
        </p:grpSpPr>
        <p:pic>
          <p:nvPicPr>
            <p:cNvPr id="3" name="Picture 2">
              <a:extLst>
                <a:ext uri="{FF2B5EF4-FFF2-40B4-BE49-F238E27FC236}">
                  <a16:creationId xmlns:a16="http://schemas.microsoft.com/office/drawing/2014/main" xmlns="" id="{A4059772-3E59-684E-9C1C-94E1E313E3B9}"/>
                </a:ext>
              </a:extLst>
            </p:cNvPr>
            <p:cNvPicPr>
              <a:picLocks noChangeAspect="1"/>
            </p:cNvPicPr>
            <p:nvPr/>
          </p:nvPicPr>
          <p:blipFill>
            <a:blip r:embed="rId3">
              <a:alphaModFix amt="70000"/>
            </a:blip>
            <a:stretch>
              <a:fillRect/>
            </a:stretch>
          </p:blipFill>
          <p:spPr>
            <a:xfrm>
              <a:off x="3498850" y="927100"/>
              <a:ext cx="2146300" cy="3860800"/>
            </a:xfrm>
            <a:prstGeom prst="rect">
              <a:avLst/>
            </a:prstGeom>
          </p:spPr>
        </p:pic>
        <p:pic>
          <p:nvPicPr>
            <p:cNvPr id="9" name="Picture 8">
              <a:extLst>
                <a:ext uri="{FF2B5EF4-FFF2-40B4-BE49-F238E27FC236}">
                  <a16:creationId xmlns:a16="http://schemas.microsoft.com/office/drawing/2014/main" xmlns="" id="{06F5DF98-F552-B641-A299-BF351F02E047}"/>
                </a:ext>
              </a:extLst>
            </p:cNvPr>
            <p:cNvPicPr>
              <a:picLocks noChangeAspect="1"/>
            </p:cNvPicPr>
            <p:nvPr/>
          </p:nvPicPr>
          <p:blipFill rotWithShape="1">
            <a:blip r:embed="rId4"/>
            <a:srcRect l="13576" r="11241"/>
            <a:stretch/>
          </p:blipFill>
          <p:spPr>
            <a:xfrm>
              <a:off x="3765176" y="913652"/>
              <a:ext cx="1613647" cy="3860800"/>
            </a:xfrm>
            <a:prstGeom prst="rect">
              <a:avLst/>
            </a:prstGeom>
          </p:spPr>
        </p:pic>
      </p:grpSp>
      <p:grpSp>
        <p:nvGrpSpPr>
          <p:cNvPr id="7" name="Group 6">
            <a:extLst>
              <a:ext uri="{FF2B5EF4-FFF2-40B4-BE49-F238E27FC236}">
                <a16:creationId xmlns:a16="http://schemas.microsoft.com/office/drawing/2014/main" xmlns="" id="{E1CBA4CA-2BED-9645-8D5C-87AEEA30564F}"/>
              </a:ext>
            </a:extLst>
          </p:cNvPr>
          <p:cNvGrpSpPr/>
          <p:nvPr/>
        </p:nvGrpSpPr>
        <p:grpSpPr>
          <a:xfrm>
            <a:off x="3404882" y="709740"/>
            <a:ext cx="4824718" cy="915401"/>
            <a:chOff x="-90672" y="1272211"/>
            <a:chExt cx="4824718" cy="915401"/>
          </a:xfrm>
        </p:grpSpPr>
        <p:sp>
          <p:nvSpPr>
            <p:cNvPr id="8" name="Oval 7">
              <a:extLst>
                <a:ext uri="{FF2B5EF4-FFF2-40B4-BE49-F238E27FC236}">
                  <a16:creationId xmlns:a16="http://schemas.microsoft.com/office/drawing/2014/main" xmlns="" id="{63843083-DB3E-F344-8B57-85B3EA1BE013}"/>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TextBox 10">
              <a:extLst>
                <a:ext uri="{FF2B5EF4-FFF2-40B4-BE49-F238E27FC236}">
                  <a16:creationId xmlns:a16="http://schemas.microsoft.com/office/drawing/2014/main" xmlns="" id="{A8B41B5A-5E85-EA4F-AD3F-FA193DC28F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HACE LO INESPERADO.</a:t>
              </a:r>
            </a:p>
          </p:txBody>
        </p:sp>
        <p:cxnSp>
          <p:nvCxnSpPr>
            <p:cNvPr id="12" name="Straight Connector 11">
              <a:extLst>
                <a:ext uri="{FF2B5EF4-FFF2-40B4-BE49-F238E27FC236}">
                  <a16:creationId xmlns:a16="http://schemas.microsoft.com/office/drawing/2014/main" xmlns="" id="{26203E8D-0AB0-C94D-891D-A63A40DDD579}"/>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68088E2A-D0C9-5D4E-862A-39DA1067273C}"/>
              </a:ext>
            </a:extLst>
          </p:cNvPr>
          <p:cNvGrpSpPr/>
          <p:nvPr/>
        </p:nvGrpSpPr>
        <p:grpSpPr>
          <a:xfrm>
            <a:off x="3387872" y="1665209"/>
            <a:ext cx="5154244" cy="1261884"/>
            <a:chOff x="-90672" y="1272211"/>
            <a:chExt cx="4824718" cy="1261884"/>
          </a:xfrm>
        </p:grpSpPr>
        <p:sp>
          <p:nvSpPr>
            <p:cNvPr id="14" name="Oval 13">
              <a:extLst>
                <a:ext uri="{FF2B5EF4-FFF2-40B4-BE49-F238E27FC236}">
                  <a16:creationId xmlns:a16="http://schemas.microsoft.com/office/drawing/2014/main" xmlns="" id="{D99A6E54-FA2B-A747-A874-C6B9DA7C7799}"/>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TextBox 14">
              <a:extLst>
                <a:ext uri="{FF2B5EF4-FFF2-40B4-BE49-F238E27FC236}">
                  <a16:creationId xmlns:a16="http://schemas.microsoft.com/office/drawing/2014/main" xmlns="" id="{C4A52F16-CF37-4349-AF5D-238C996A4E28}"/>
                </a:ext>
              </a:extLst>
            </p:cNvPr>
            <p:cNvSpPr txBox="1"/>
            <p:nvPr/>
          </p:nvSpPr>
          <p:spPr>
            <a:xfrm>
              <a:off x="881408" y="1272211"/>
              <a:ext cx="3852638" cy="1261884"/>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REALMENTE ESCUCHA Y SE PREOCUPA.</a:t>
              </a:r>
            </a:p>
          </p:txBody>
        </p:sp>
        <p:cxnSp>
          <p:nvCxnSpPr>
            <p:cNvPr id="16" name="Straight Connector 15">
              <a:extLst>
                <a:ext uri="{FF2B5EF4-FFF2-40B4-BE49-F238E27FC236}">
                  <a16:creationId xmlns:a16="http://schemas.microsoft.com/office/drawing/2014/main" xmlns="" id="{C4AF9B87-F84E-6948-A71C-08BA8F009547}"/>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DED30724-9E40-C840-8B13-A661E7B8CB34}"/>
              </a:ext>
            </a:extLst>
          </p:cNvPr>
          <p:cNvGrpSpPr/>
          <p:nvPr/>
        </p:nvGrpSpPr>
        <p:grpSpPr>
          <a:xfrm>
            <a:off x="3404882" y="2952791"/>
            <a:ext cx="4824718" cy="915401"/>
            <a:chOff x="-90672" y="1272211"/>
            <a:chExt cx="4824718" cy="915401"/>
          </a:xfrm>
        </p:grpSpPr>
        <p:sp>
          <p:nvSpPr>
            <p:cNvPr id="18" name="Oval 17">
              <a:extLst>
                <a:ext uri="{FF2B5EF4-FFF2-40B4-BE49-F238E27FC236}">
                  <a16:creationId xmlns:a16="http://schemas.microsoft.com/office/drawing/2014/main" xmlns="" id="{2A5E2FB8-F346-E649-8C90-0A3FCE3E5646}"/>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9" name="TextBox 18">
              <a:extLst>
                <a:ext uri="{FF2B5EF4-FFF2-40B4-BE49-F238E27FC236}">
                  <a16:creationId xmlns:a16="http://schemas.microsoft.com/office/drawing/2014/main" xmlns="" id="{3A67502E-06E7-894F-A944-4A555693FC08}"/>
                </a:ext>
              </a:extLst>
            </p:cNvPr>
            <p:cNvSpPr txBox="1"/>
            <p:nvPr/>
          </p:nvSpPr>
          <p:spPr>
            <a:xfrm>
              <a:off x="881408" y="1272211"/>
              <a:ext cx="3852638" cy="830997"/>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AMA </a:t>
              </a:r>
              <a:r>
                <a:rPr lang="en-US" sz="2800" b="1" dirty="0" smtClean="0">
                  <a:solidFill>
                    <a:schemeClr val="bg1"/>
                  </a:solidFill>
                </a:rPr>
                <a:t>“MAYOR”.</a:t>
              </a:r>
              <a:endParaRPr lang="en-US" sz="2800" b="1" dirty="0">
                <a:solidFill>
                  <a:schemeClr val="bg1"/>
                </a:solidFill>
              </a:endParaRPr>
            </a:p>
          </p:txBody>
        </p:sp>
        <p:cxnSp>
          <p:nvCxnSpPr>
            <p:cNvPr id="20" name="Straight Connector 19">
              <a:extLst>
                <a:ext uri="{FF2B5EF4-FFF2-40B4-BE49-F238E27FC236}">
                  <a16:creationId xmlns:a16="http://schemas.microsoft.com/office/drawing/2014/main" xmlns="" id="{2B8D37E8-AE09-114B-9120-250A9C07A7C4}"/>
                </a:ext>
              </a:extLst>
            </p:cNvPr>
            <p:cNvCxnSpPr>
              <a:cxnSpLocks/>
            </p:cNvCxnSpPr>
            <p:nvPr/>
          </p:nvCxnSpPr>
          <p:spPr>
            <a:xfrm flipV="1">
              <a:off x="58375"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730663DA-9583-494C-BA68-AD3A07AB1113}"/>
              </a:ext>
            </a:extLst>
          </p:cNvPr>
          <p:cNvGrpSpPr/>
          <p:nvPr/>
        </p:nvGrpSpPr>
        <p:grpSpPr>
          <a:xfrm>
            <a:off x="3404882" y="3868192"/>
            <a:ext cx="4824718" cy="1261884"/>
            <a:chOff x="-90672" y="1272211"/>
            <a:chExt cx="4824718" cy="1261884"/>
          </a:xfrm>
        </p:grpSpPr>
        <p:sp>
          <p:nvSpPr>
            <p:cNvPr id="22" name="Oval 21">
              <a:extLst>
                <a:ext uri="{FF2B5EF4-FFF2-40B4-BE49-F238E27FC236}">
                  <a16:creationId xmlns:a16="http://schemas.microsoft.com/office/drawing/2014/main" xmlns="" id="{B210F23F-7C5E-D64F-B8E5-97D606559F0B}"/>
                </a:ext>
                <a:ext uri="{C183D7F6-B498-43B3-948B-1728B52AA6E4}">
                  <adec:decorative xmlns:adec="http://schemas.microsoft.com/office/drawing/2017/decorative" xmlns="" val="1"/>
                </a:ext>
              </a:extLst>
            </p:cNvPr>
            <p:cNvSpPr/>
            <p:nvPr/>
          </p:nvSpPr>
          <p:spPr>
            <a:xfrm>
              <a:off x="-90672" y="2034743"/>
              <a:ext cx="149047" cy="1528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3" name="TextBox 22">
              <a:extLst>
                <a:ext uri="{FF2B5EF4-FFF2-40B4-BE49-F238E27FC236}">
                  <a16:creationId xmlns:a16="http://schemas.microsoft.com/office/drawing/2014/main" xmlns="" id="{48E51371-4645-2E46-AD1D-9492E689F957}"/>
                </a:ext>
              </a:extLst>
            </p:cNvPr>
            <p:cNvSpPr txBox="1"/>
            <p:nvPr/>
          </p:nvSpPr>
          <p:spPr>
            <a:xfrm>
              <a:off x="881408" y="1272211"/>
              <a:ext cx="3852638" cy="1261884"/>
            </a:xfrm>
            <a:prstGeom prst="rect">
              <a:avLst/>
            </a:prstGeom>
            <a:noFill/>
          </p:spPr>
          <p:txBody>
            <a:bodyPr wrap="square" rtlCol="0">
              <a:spAutoFit/>
            </a:bodyPr>
            <a:lstStyle/>
            <a:p>
              <a:pPr algn="l" rtl="0"/>
              <a:r>
                <a:rPr lang="en-US" sz="2000" b="1" dirty="0">
                  <a:solidFill>
                    <a:schemeClr val="accent6">
                      <a:lumMod val="20000"/>
                      <a:lumOff val="80000"/>
                    </a:schemeClr>
                  </a:solidFill>
                </a:rPr>
                <a:t>Jesús es el </a:t>
              </a:r>
              <a:r>
                <a:rPr lang="en-US" sz="2000" b="1" dirty="0" smtClean="0">
                  <a:solidFill>
                    <a:schemeClr val="accent6">
                      <a:lumMod val="20000"/>
                      <a:lumOff val="80000"/>
                    </a:schemeClr>
                  </a:solidFill>
                </a:rPr>
                <a:t>Amigo </a:t>
              </a:r>
              <a:r>
                <a:rPr lang="en-US" sz="2000" b="1" dirty="0">
                  <a:solidFill>
                    <a:schemeClr val="accent6">
                      <a:lumMod val="20000"/>
                      <a:lumOff val="80000"/>
                    </a:schemeClr>
                  </a:solidFill>
                </a:rPr>
                <a:t>que</a:t>
              </a:r>
            </a:p>
            <a:p>
              <a:pPr algn="l" rtl="0"/>
              <a:r>
                <a:rPr lang="en-US" sz="2800" b="1" dirty="0">
                  <a:solidFill>
                    <a:schemeClr val="bg1"/>
                  </a:solidFill>
                </a:rPr>
                <a:t>NECESITAMOS EN NUESTRAS VIDAS.</a:t>
              </a:r>
            </a:p>
          </p:txBody>
        </p:sp>
        <p:cxnSp>
          <p:nvCxnSpPr>
            <p:cNvPr id="24" name="Straight Connector 23">
              <a:extLst>
                <a:ext uri="{FF2B5EF4-FFF2-40B4-BE49-F238E27FC236}">
                  <a16:creationId xmlns:a16="http://schemas.microsoft.com/office/drawing/2014/main" xmlns="" id="{CB88A172-1890-1E47-B040-F091927C8CB0}"/>
                </a:ext>
              </a:extLst>
            </p:cNvPr>
            <p:cNvCxnSpPr>
              <a:cxnSpLocks/>
            </p:cNvCxnSpPr>
            <p:nvPr/>
          </p:nvCxnSpPr>
          <p:spPr>
            <a:xfrm flipV="1">
              <a:off x="45676" y="1869564"/>
              <a:ext cx="844175" cy="2184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532490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D718073-B003-124F-88D4-D9C71EC49764}"/>
              </a:ext>
            </a:extLst>
          </p:cNvPr>
          <p:cNvSpPr>
            <a:spLocks noGrp="1"/>
          </p:cNvSpPr>
          <p:nvPr>
            <p:ph type="title"/>
          </p:nvPr>
        </p:nvSpPr>
        <p:spPr>
          <a:xfrm>
            <a:off x="628650" y="304271"/>
            <a:ext cx="7886700" cy="799534"/>
          </a:xfrm>
        </p:spPr>
        <p:txBody>
          <a:bodyPr>
            <a:normAutofit/>
          </a:bodyPr>
          <a:lstStyle/>
          <a:p>
            <a:pPr algn="ctr" rtl="0"/>
            <a:r>
              <a:rPr lang="en-US" sz="3600" b="1" dirty="0" err="1">
                <a:solidFill>
                  <a:schemeClr val="bg1"/>
                </a:solidFill>
              </a:rPr>
              <a:t>Cuando</a:t>
            </a:r>
            <a:r>
              <a:rPr lang="en-US" sz="3600" b="1" dirty="0">
                <a:solidFill>
                  <a:schemeClr val="bg1"/>
                </a:solidFill>
              </a:rPr>
              <a:t> </a:t>
            </a:r>
            <a:r>
              <a:rPr lang="en-US" sz="3600" b="1" dirty="0" err="1" smtClean="0">
                <a:solidFill>
                  <a:schemeClr val="bg1"/>
                </a:solidFill>
              </a:rPr>
              <a:t>usted</a:t>
            </a:r>
            <a:r>
              <a:rPr lang="en-US" sz="3600" b="1" dirty="0" smtClean="0">
                <a:solidFill>
                  <a:schemeClr val="bg1"/>
                </a:solidFill>
              </a:rPr>
              <a:t> </a:t>
            </a:r>
            <a:r>
              <a:rPr lang="en-US" sz="3600" b="1" dirty="0" err="1" smtClean="0">
                <a:solidFill>
                  <a:schemeClr val="bg1"/>
                </a:solidFill>
              </a:rPr>
              <a:t>quiere</a:t>
            </a:r>
            <a:r>
              <a:rPr lang="en-US" sz="3600" b="1" dirty="0" smtClean="0">
                <a:solidFill>
                  <a:schemeClr val="bg1"/>
                </a:solidFill>
              </a:rPr>
              <a:t> </a:t>
            </a:r>
            <a:r>
              <a:rPr lang="en-US" sz="3600" b="1" dirty="0" err="1" smtClean="0">
                <a:solidFill>
                  <a:schemeClr val="bg1"/>
                </a:solidFill>
              </a:rPr>
              <a:t>acercarse</a:t>
            </a:r>
            <a:r>
              <a:rPr lang="en-US" sz="3600" b="1" dirty="0" smtClean="0">
                <a:solidFill>
                  <a:schemeClr val="bg1"/>
                </a:solidFill>
              </a:rPr>
              <a:t> </a:t>
            </a:r>
            <a:r>
              <a:rPr lang="en-US" sz="3600" b="1" dirty="0">
                <a:solidFill>
                  <a:schemeClr val="bg1"/>
                </a:solidFill>
              </a:rPr>
              <a:t>a Jesús…</a:t>
            </a:r>
          </a:p>
        </p:txBody>
      </p:sp>
      <p:grpSp>
        <p:nvGrpSpPr>
          <p:cNvPr id="9" name="Group 8">
            <a:extLst>
              <a:ext uri="{FF2B5EF4-FFF2-40B4-BE49-F238E27FC236}">
                <a16:creationId xmlns:a16="http://schemas.microsoft.com/office/drawing/2014/main" xmlns="" id="{7042A3E8-FCB7-C047-897F-9D4B2009AAFA}"/>
              </a:ext>
            </a:extLst>
          </p:cNvPr>
          <p:cNvGrpSpPr/>
          <p:nvPr/>
        </p:nvGrpSpPr>
        <p:grpSpPr>
          <a:xfrm>
            <a:off x="1643605" y="1004706"/>
            <a:ext cx="5856790" cy="1190234"/>
            <a:chOff x="1643605" y="1190446"/>
            <a:chExt cx="5856790" cy="1190234"/>
          </a:xfrm>
        </p:grpSpPr>
        <p:sp>
          <p:nvSpPr>
            <p:cNvPr id="5" name="TextBox 4">
              <a:extLst>
                <a:ext uri="{FF2B5EF4-FFF2-40B4-BE49-F238E27FC236}">
                  <a16:creationId xmlns:a16="http://schemas.microsoft.com/office/drawing/2014/main" xmlns="" id="{D7D378B8-0E90-DD4E-8A0E-58861084F32F}"/>
                </a:ext>
              </a:extLst>
            </p:cNvPr>
            <p:cNvSpPr txBox="1"/>
            <p:nvPr/>
          </p:nvSpPr>
          <p:spPr>
            <a:xfrm>
              <a:off x="2351314" y="1190446"/>
              <a:ext cx="4441372" cy="584775"/>
            </a:xfrm>
            <a:prstGeom prst="rect">
              <a:avLst/>
            </a:prstGeom>
            <a:noFill/>
          </p:spPr>
          <p:txBody>
            <a:bodyPr wrap="square" rtlCol="0">
              <a:spAutoFit/>
            </a:bodyPr>
            <a:lstStyle/>
            <a:p>
              <a:pPr algn="ctr" rtl="0"/>
              <a:r>
                <a:rPr lang="en-US" sz="3200" dirty="0">
                  <a:solidFill>
                    <a:srgbClr val="E9C79B"/>
                  </a:solidFill>
                  <a:latin typeface="+mj-lt"/>
                </a:rPr>
                <a:t>1. </a:t>
              </a:r>
              <a:r>
                <a:rPr lang="en-US" sz="3200" dirty="0" err="1" smtClean="0">
                  <a:solidFill>
                    <a:srgbClr val="E9C79B"/>
                  </a:solidFill>
                  <a:latin typeface="+mj-lt"/>
                </a:rPr>
                <a:t>Ame</a:t>
              </a:r>
              <a:r>
                <a:rPr lang="en-US" sz="3200" dirty="0" smtClean="0">
                  <a:solidFill>
                    <a:srgbClr val="E9C79B"/>
                  </a:solidFill>
                  <a:latin typeface="+mj-lt"/>
                </a:rPr>
                <a:t> </a:t>
              </a:r>
              <a:r>
                <a:rPr lang="en-US" sz="3200" dirty="0">
                  <a:solidFill>
                    <a:srgbClr val="E9C79B"/>
                  </a:solidFill>
                  <a:latin typeface="+mj-lt"/>
                </a:rPr>
                <a:t>a los demás.</a:t>
              </a:r>
            </a:p>
          </p:txBody>
        </p:sp>
        <p:sp>
          <p:nvSpPr>
            <p:cNvPr id="6" name="TextBox 5">
              <a:extLst>
                <a:ext uri="{FF2B5EF4-FFF2-40B4-BE49-F238E27FC236}">
                  <a16:creationId xmlns:a16="http://schemas.microsoft.com/office/drawing/2014/main" xmlns="" id="{3E4FAD50-462D-724E-B697-5A1500E5D432}"/>
                </a:ext>
              </a:extLst>
            </p:cNvPr>
            <p:cNvSpPr txBox="1"/>
            <p:nvPr/>
          </p:nvSpPr>
          <p:spPr>
            <a:xfrm>
              <a:off x="1643605" y="1672794"/>
              <a:ext cx="5856790" cy="707886"/>
            </a:xfrm>
            <a:prstGeom prst="rect">
              <a:avLst/>
            </a:prstGeom>
            <a:noFill/>
          </p:spPr>
          <p:txBody>
            <a:bodyPr wrap="square" rtlCol="0">
              <a:spAutoFit/>
            </a:bodyPr>
            <a:lstStyle/>
            <a:p>
              <a:pPr algn="ctr"/>
              <a:r>
                <a:rPr lang="en-US" sz="2000" i="1" dirty="0" smtClean="0">
                  <a:solidFill>
                    <a:schemeClr val="bg1"/>
                  </a:solidFill>
                </a:rPr>
                <a:t>“</a:t>
              </a:r>
              <a:r>
                <a:rPr lang="es-ES" sz="2000" i="1" dirty="0">
                  <a:solidFill>
                    <a:schemeClr val="bg1"/>
                  </a:solidFill>
                </a:rPr>
                <a:t>Este es Mi mandamiento: que se amen los unos a los otros, así como Yo los he </a:t>
              </a:r>
              <a:r>
                <a:rPr lang="es-ES" sz="2000" i="1" dirty="0" smtClean="0">
                  <a:solidFill>
                    <a:schemeClr val="bg1"/>
                  </a:solidFill>
                </a:rPr>
                <a:t>amado</a:t>
              </a:r>
              <a:r>
                <a:rPr lang="en-US" sz="2000" i="1" dirty="0" smtClean="0">
                  <a:solidFill>
                    <a:schemeClr val="bg1"/>
                  </a:solidFill>
                </a:rPr>
                <a:t>”. </a:t>
              </a:r>
              <a:r>
                <a:rPr lang="en-US" sz="2000" i="1" dirty="0">
                  <a:solidFill>
                    <a:schemeClr val="bg1"/>
                  </a:solidFill>
                </a:rPr>
                <a:t>(15:12)</a:t>
              </a:r>
            </a:p>
          </p:txBody>
        </p:sp>
      </p:grpSp>
      <p:grpSp>
        <p:nvGrpSpPr>
          <p:cNvPr id="10" name="Group 9">
            <a:extLst>
              <a:ext uri="{FF2B5EF4-FFF2-40B4-BE49-F238E27FC236}">
                <a16:creationId xmlns:a16="http://schemas.microsoft.com/office/drawing/2014/main" xmlns="" id="{7C745362-86E4-7D48-910B-9F7DA43A72EA}"/>
              </a:ext>
            </a:extLst>
          </p:cNvPr>
          <p:cNvGrpSpPr/>
          <p:nvPr/>
        </p:nvGrpSpPr>
        <p:grpSpPr>
          <a:xfrm>
            <a:off x="1114425" y="2194940"/>
            <a:ext cx="7014791" cy="869269"/>
            <a:chOff x="1114425" y="1226916"/>
            <a:chExt cx="7014791" cy="869269"/>
          </a:xfrm>
        </p:grpSpPr>
        <p:sp>
          <p:nvSpPr>
            <p:cNvPr id="11" name="TextBox 10">
              <a:extLst>
                <a:ext uri="{FF2B5EF4-FFF2-40B4-BE49-F238E27FC236}">
                  <a16:creationId xmlns:a16="http://schemas.microsoft.com/office/drawing/2014/main" xmlns="" id="{27F2C0FF-70A6-A945-A57D-456CBFBF658E}"/>
                </a:ext>
              </a:extLst>
            </p:cNvPr>
            <p:cNvSpPr txBox="1"/>
            <p:nvPr/>
          </p:nvSpPr>
          <p:spPr>
            <a:xfrm>
              <a:off x="3136739" y="1226916"/>
              <a:ext cx="2870522" cy="584775"/>
            </a:xfrm>
            <a:prstGeom prst="rect">
              <a:avLst/>
            </a:prstGeom>
            <a:noFill/>
          </p:spPr>
          <p:txBody>
            <a:bodyPr wrap="square" rtlCol="0">
              <a:spAutoFit/>
            </a:bodyPr>
            <a:lstStyle/>
            <a:p>
              <a:pPr algn="ctr" rtl="0"/>
              <a:r>
                <a:rPr lang="en-US" sz="3200" dirty="0">
                  <a:solidFill>
                    <a:srgbClr val="DDB988"/>
                  </a:solidFill>
                  <a:latin typeface="+mj-lt"/>
                </a:rPr>
                <a:t>2. </a:t>
              </a:r>
              <a:r>
                <a:rPr lang="en-US" sz="3200" dirty="0" smtClean="0">
                  <a:solidFill>
                    <a:srgbClr val="DDB988"/>
                  </a:solidFill>
                  <a:latin typeface="+mj-lt"/>
                </a:rPr>
                <a:t>Viva </a:t>
              </a:r>
              <a:r>
                <a:rPr lang="en-US" sz="3200" dirty="0">
                  <a:solidFill>
                    <a:srgbClr val="DDB988"/>
                  </a:solidFill>
                  <a:latin typeface="+mj-lt"/>
                </a:rPr>
                <a:t>para Él.</a:t>
              </a:r>
            </a:p>
          </p:txBody>
        </p:sp>
        <p:sp>
          <p:nvSpPr>
            <p:cNvPr id="12" name="TextBox 11">
              <a:extLst>
                <a:ext uri="{FF2B5EF4-FFF2-40B4-BE49-F238E27FC236}">
                  <a16:creationId xmlns:a16="http://schemas.microsoft.com/office/drawing/2014/main" xmlns="" id="{AFD38E90-84DF-3B4A-9F5D-8BF2B4438775}"/>
                </a:ext>
              </a:extLst>
            </p:cNvPr>
            <p:cNvSpPr txBox="1"/>
            <p:nvPr/>
          </p:nvSpPr>
          <p:spPr>
            <a:xfrm>
              <a:off x="1114425" y="1696075"/>
              <a:ext cx="7014791" cy="400110"/>
            </a:xfrm>
            <a:prstGeom prst="rect">
              <a:avLst/>
            </a:prstGeom>
            <a:noFill/>
          </p:spPr>
          <p:txBody>
            <a:bodyPr wrap="square" rtlCol="0">
              <a:spAutoFit/>
            </a:bodyPr>
            <a:lstStyle/>
            <a:p>
              <a:pPr algn="ctr"/>
              <a:r>
                <a:rPr lang="en-US" sz="2000" i="1" dirty="0" smtClean="0">
                  <a:solidFill>
                    <a:schemeClr val="bg1"/>
                  </a:solidFill>
                </a:rPr>
                <a:t>“</a:t>
              </a:r>
              <a:r>
                <a:rPr lang="es-ES" sz="2000" i="1" dirty="0">
                  <a:solidFill>
                    <a:schemeClr val="bg1"/>
                  </a:solidFill>
                </a:rPr>
                <a:t>Ustedes son Mis amigos si hacen lo que Yo les </a:t>
              </a:r>
              <a:r>
                <a:rPr lang="es-ES" sz="2000" i="1" dirty="0" smtClean="0">
                  <a:solidFill>
                    <a:schemeClr val="bg1"/>
                  </a:solidFill>
                </a:rPr>
                <a:t>mando</a:t>
              </a:r>
              <a:r>
                <a:rPr lang="en-US" sz="2000" i="1" dirty="0" smtClean="0">
                  <a:solidFill>
                    <a:schemeClr val="bg1"/>
                  </a:solidFill>
                </a:rPr>
                <a:t>”. </a:t>
              </a:r>
              <a:r>
                <a:rPr lang="en-US" sz="2000" i="1" dirty="0">
                  <a:solidFill>
                    <a:schemeClr val="bg1"/>
                  </a:solidFill>
                </a:rPr>
                <a:t>(15:14)</a:t>
              </a:r>
            </a:p>
          </p:txBody>
        </p:sp>
      </p:grpSp>
      <p:grpSp>
        <p:nvGrpSpPr>
          <p:cNvPr id="13" name="Group 12">
            <a:extLst>
              <a:ext uri="{FF2B5EF4-FFF2-40B4-BE49-F238E27FC236}">
                <a16:creationId xmlns:a16="http://schemas.microsoft.com/office/drawing/2014/main" xmlns="" id="{420F3BBB-9959-4B42-86FD-C28A7F3B2EA9}"/>
              </a:ext>
            </a:extLst>
          </p:cNvPr>
          <p:cNvGrpSpPr/>
          <p:nvPr/>
        </p:nvGrpSpPr>
        <p:grpSpPr>
          <a:xfrm>
            <a:off x="1114425" y="3079646"/>
            <a:ext cx="6929438" cy="1179928"/>
            <a:chOff x="1643605" y="1200752"/>
            <a:chExt cx="5856790" cy="1179928"/>
          </a:xfrm>
        </p:grpSpPr>
        <p:sp>
          <p:nvSpPr>
            <p:cNvPr id="14" name="TextBox 13">
              <a:extLst>
                <a:ext uri="{FF2B5EF4-FFF2-40B4-BE49-F238E27FC236}">
                  <a16:creationId xmlns:a16="http://schemas.microsoft.com/office/drawing/2014/main" xmlns="" id="{165FAD46-0BE5-9940-99A1-FCC5264B3FBB}"/>
                </a:ext>
              </a:extLst>
            </p:cNvPr>
            <p:cNvSpPr txBox="1"/>
            <p:nvPr/>
          </p:nvSpPr>
          <p:spPr>
            <a:xfrm>
              <a:off x="2640293" y="1200752"/>
              <a:ext cx="3887560" cy="584775"/>
            </a:xfrm>
            <a:prstGeom prst="rect">
              <a:avLst/>
            </a:prstGeom>
            <a:noFill/>
          </p:spPr>
          <p:txBody>
            <a:bodyPr wrap="square" rtlCol="0">
              <a:spAutoFit/>
            </a:bodyPr>
            <a:lstStyle/>
            <a:p>
              <a:pPr algn="ctr" rtl="0"/>
              <a:r>
                <a:rPr lang="en-US" sz="3200" dirty="0">
                  <a:solidFill>
                    <a:srgbClr val="DDB988"/>
                  </a:solidFill>
                  <a:latin typeface="+mj-lt"/>
                </a:rPr>
                <a:t>3. Escuche atentamente.</a:t>
              </a:r>
            </a:p>
          </p:txBody>
        </p:sp>
        <p:sp>
          <p:nvSpPr>
            <p:cNvPr id="15" name="TextBox 14">
              <a:extLst>
                <a:ext uri="{FF2B5EF4-FFF2-40B4-BE49-F238E27FC236}">
                  <a16:creationId xmlns:a16="http://schemas.microsoft.com/office/drawing/2014/main" xmlns="" id="{AFFFC3CC-5B4D-0F45-B2D1-560C092D56B0}"/>
                </a:ext>
              </a:extLst>
            </p:cNvPr>
            <p:cNvSpPr txBox="1"/>
            <p:nvPr/>
          </p:nvSpPr>
          <p:spPr>
            <a:xfrm>
              <a:off x="1643605" y="1672794"/>
              <a:ext cx="5856790" cy="707886"/>
            </a:xfrm>
            <a:prstGeom prst="rect">
              <a:avLst/>
            </a:prstGeom>
            <a:noFill/>
          </p:spPr>
          <p:txBody>
            <a:bodyPr wrap="square" rtlCol="0">
              <a:spAutoFit/>
            </a:bodyPr>
            <a:lstStyle/>
            <a:p>
              <a:pPr algn="ctr"/>
              <a:r>
                <a:rPr lang="en-US" sz="2000" i="1" dirty="0">
                  <a:solidFill>
                    <a:schemeClr val="bg1"/>
                  </a:solidFill>
                </a:rPr>
                <a:t>“…</a:t>
              </a:r>
              <a:r>
                <a:rPr lang="en-US" sz="2000" i="1" dirty="0" smtClean="0">
                  <a:solidFill>
                    <a:schemeClr val="bg1"/>
                  </a:solidFill>
                </a:rPr>
                <a:t>L</a:t>
              </a:r>
              <a:r>
                <a:rPr lang="es-ES" sz="2000" i="1" dirty="0">
                  <a:solidFill>
                    <a:schemeClr val="bg1"/>
                  </a:solidFill>
                </a:rPr>
                <a:t>os he llamado amigos, porque les he dado a conocer todo lo que he oído de Mi </a:t>
              </a:r>
              <a:r>
                <a:rPr lang="es-ES" sz="2000" i="1" dirty="0" smtClean="0">
                  <a:solidFill>
                    <a:schemeClr val="bg1"/>
                  </a:solidFill>
                </a:rPr>
                <a:t>Padre</a:t>
              </a:r>
              <a:r>
                <a:rPr lang="en-US" sz="2000" i="1" dirty="0" smtClean="0">
                  <a:solidFill>
                    <a:schemeClr val="bg1"/>
                  </a:solidFill>
                </a:rPr>
                <a:t>”. </a:t>
              </a:r>
              <a:r>
                <a:rPr lang="en-US" sz="2000" i="1" dirty="0">
                  <a:solidFill>
                    <a:schemeClr val="bg1"/>
                  </a:solidFill>
                </a:rPr>
                <a:t>(15:15)</a:t>
              </a:r>
            </a:p>
          </p:txBody>
        </p:sp>
      </p:grpSp>
      <p:grpSp>
        <p:nvGrpSpPr>
          <p:cNvPr id="16" name="Group 15">
            <a:extLst>
              <a:ext uri="{FF2B5EF4-FFF2-40B4-BE49-F238E27FC236}">
                <a16:creationId xmlns:a16="http://schemas.microsoft.com/office/drawing/2014/main" xmlns="" id="{FCCFF92F-F716-274D-A5B9-F73C30BAA8F0}"/>
              </a:ext>
            </a:extLst>
          </p:cNvPr>
          <p:cNvGrpSpPr/>
          <p:nvPr/>
        </p:nvGrpSpPr>
        <p:grpSpPr>
          <a:xfrm>
            <a:off x="414335" y="4285738"/>
            <a:ext cx="8358187" cy="845988"/>
            <a:chOff x="1643605" y="1226916"/>
            <a:chExt cx="5856790" cy="845988"/>
          </a:xfrm>
        </p:grpSpPr>
        <p:sp>
          <p:nvSpPr>
            <p:cNvPr id="17" name="TextBox 16">
              <a:extLst>
                <a:ext uri="{FF2B5EF4-FFF2-40B4-BE49-F238E27FC236}">
                  <a16:creationId xmlns:a16="http://schemas.microsoft.com/office/drawing/2014/main" xmlns="" id="{E2B4B78A-118D-3940-BF0C-95AC32468071}"/>
                </a:ext>
              </a:extLst>
            </p:cNvPr>
            <p:cNvSpPr txBox="1"/>
            <p:nvPr/>
          </p:nvSpPr>
          <p:spPr>
            <a:xfrm>
              <a:off x="2528888" y="1226916"/>
              <a:ext cx="4086225" cy="584775"/>
            </a:xfrm>
            <a:prstGeom prst="rect">
              <a:avLst/>
            </a:prstGeom>
            <a:noFill/>
          </p:spPr>
          <p:txBody>
            <a:bodyPr wrap="square" rtlCol="0">
              <a:spAutoFit/>
            </a:bodyPr>
            <a:lstStyle/>
            <a:p>
              <a:pPr algn="ctr" rtl="0"/>
              <a:r>
                <a:rPr lang="en-US" sz="3200" dirty="0">
                  <a:solidFill>
                    <a:srgbClr val="E2AE74"/>
                  </a:solidFill>
                  <a:latin typeface="+mj-lt"/>
                </a:rPr>
                <a:t>4. </a:t>
              </a:r>
              <a:r>
                <a:rPr lang="en-US" sz="3200" dirty="0" err="1" smtClean="0">
                  <a:solidFill>
                    <a:srgbClr val="E2AE74"/>
                  </a:solidFill>
                  <a:latin typeface="+mj-lt"/>
                </a:rPr>
                <a:t>Deje</a:t>
              </a:r>
              <a:r>
                <a:rPr lang="en-US" sz="3200" dirty="0" smtClean="0">
                  <a:solidFill>
                    <a:srgbClr val="E2AE74"/>
                  </a:solidFill>
                  <a:latin typeface="+mj-lt"/>
                </a:rPr>
                <a:t> </a:t>
              </a:r>
              <a:r>
                <a:rPr lang="en-US" sz="3200" dirty="0">
                  <a:solidFill>
                    <a:srgbClr val="E2AE74"/>
                  </a:solidFill>
                  <a:latin typeface="+mj-lt"/>
                </a:rPr>
                <a:t>lo ordinario.</a:t>
              </a:r>
            </a:p>
          </p:txBody>
        </p:sp>
        <p:sp>
          <p:nvSpPr>
            <p:cNvPr id="18" name="TextBox 17">
              <a:extLst>
                <a:ext uri="{FF2B5EF4-FFF2-40B4-BE49-F238E27FC236}">
                  <a16:creationId xmlns:a16="http://schemas.microsoft.com/office/drawing/2014/main" xmlns="" id="{11C29D5B-DA1F-114C-B553-8A5E8BD4405E}"/>
                </a:ext>
              </a:extLst>
            </p:cNvPr>
            <p:cNvSpPr txBox="1"/>
            <p:nvPr/>
          </p:nvSpPr>
          <p:spPr>
            <a:xfrm>
              <a:off x="1643605" y="1672794"/>
              <a:ext cx="5856790" cy="400110"/>
            </a:xfrm>
            <a:prstGeom prst="rect">
              <a:avLst/>
            </a:prstGeom>
            <a:noFill/>
          </p:spPr>
          <p:txBody>
            <a:bodyPr wrap="square" rtlCol="0">
              <a:spAutoFit/>
            </a:bodyPr>
            <a:lstStyle/>
            <a:p>
              <a:pPr algn="ctr"/>
              <a:r>
                <a:rPr lang="en-US" sz="2000" i="1" dirty="0" smtClean="0">
                  <a:solidFill>
                    <a:schemeClr val="bg1"/>
                  </a:solidFill>
                </a:rPr>
                <a:t>“…</a:t>
              </a:r>
              <a:r>
                <a:rPr lang="es-ES" sz="2000" i="1" dirty="0">
                  <a:solidFill>
                    <a:schemeClr val="bg1"/>
                  </a:solidFill>
                </a:rPr>
                <a:t>Yo los escogí a ustedes, y los designé para que vayan y den fruto</a:t>
              </a:r>
              <a:r>
                <a:rPr lang="en-US" sz="2000" i="1" dirty="0" smtClean="0">
                  <a:solidFill>
                    <a:schemeClr val="bg1"/>
                  </a:solidFill>
                </a:rPr>
                <a:t>…” </a:t>
              </a:r>
              <a:r>
                <a:rPr lang="en-US" sz="2000" i="1" dirty="0">
                  <a:solidFill>
                    <a:schemeClr val="bg1"/>
                  </a:solidFill>
                </a:rPr>
                <a:t>(15:16)</a:t>
              </a:r>
            </a:p>
          </p:txBody>
        </p:sp>
      </p:grpSp>
    </p:spTree>
    <p:extLst>
      <p:ext uri="{BB962C8B-B14F-4D97-AF65-F5344CB8AC3E}">
        <p14:creationId xmlns:p14="http://schemas.microsoft.com/office/powerpoint/2010/main" val="281267020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7ED7A-684D-3A47-9FB7-E3C1D09266B7}"/>
              </a:ext>
            </a:extLst>
          </p:cNvPr>
          <p:cNvSpPr>
            <a:spLocks noGrp="1"/>
          </p:cNvSpPr>
          <p:nvPr>
            <p:ph type="ctrTitle"/>
          </p:nvPr>
        </p:nvSpPr>
        <p:spPr/>
        <p:txBody>
          <a:bodyPr/>
          <a:lstStyle/>
          <a:p>
            <a:pPr algn="l" rtl="0"/>
            <a:r>
              <a:rPr lang="en-US" dirty="0"/>
              <a:t>amistad con jesus</a:t>
            </a:r>
          </a:p>
        </p:txBody>
      </p:sp>
      <p:sp>
        <p:nvSpPr>
          <p:cNvPr id="3" name="Subtitle 2">
            <a:extLst>
              <a:ext uri="{FF2B5EF4-FFF2-40B4-BE49-F238E27FC236}">
                <a16:creationId xmlns:a16="http://schemas.microsoft.com/office/drawing/2014/main" xmlns="" id="{B939E406-5D9F-404E-A0AB-28C789F5791C}"/>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a16="http://schemas.microsoft.com/office/drawing/2014/main" xmlns="" id="{9112B0B3-88FF-0343-8859-4BB9C36BC653}"/>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165847" y="2160493"/>
            <a:ext cx="8812306" cy="2646878"/>
          </a:xfrm>
          <a:prstGeom prst="rect">
            <a:avLst/>
          </a:prstGeom>
          <a:solidFill>
            <a:schemeClr val="accent4">
              <a:lumMod val="50000"/>
            </a:schemeClr>
          </a:solidFill>
        </p:spPr>
        <p:txBody>
          <a:bodyPr wrap="square" rtlCol="0">
            <a:spAutoFit/>
          </a:bodyPr>
          <a:lstStyle/>
          <a:p>
            <a:r>
              <a:rPr lang="en-US" sz="16600" dirty="0" smtClean="0">
                <a:solidFill>
                  <a:schemeClr val="bg1"/>
                </a:solidFill>
                <a:latin typeface="Candara Light" panose="020E0502030303020204" pitchFamily="34" charset="0"/>
                <a:cs typeface="Calibri Light" panose="020F0302020204030204" pitchFamily="34" charset="0"/>
              </a:rPr>
              <a:t>AMISTAD</a:t>
            </a:r>
            <a:endParaRPr lang="en-US" sz="16600" dirty="0">
              <a:solidFill>
                <a:schemeClr val="bg1"/>
              </a:solidFill>
              <a:latin typeface="Candara Light" panose="020E0502030303020204" pitchFamily="34" charset="0"/>
              <a:cs typeface="Calibri Light" panose="020F0302020204030204" pitchFamily="34" charset="0"/>
            </a:endParaRPr>
          </a:p>
        </p:txBody>
      </p:sp>
      <p:sp>
        <p:nvSpPr>
          <p:cNvPr id="8" name="TextBox 7"/>
          <p:cNvSpPr txBox="1"/>
          <p:nvPr/>
        </p:nvSpPr>
        <p:spPr>
          <a:xfrm>
            <a:off x="1893794" y="4746377"/>
            <a:ext cx="5356411" cy="584775"/>
          </a:xfrm>
          <a:prstGeom prst="rect">
            <a:avLst/>
          </a:prstGeom>
          <a:solidFill>
            <a:schemeClr val="accent4">
              <a:lumMod val="50000"/>
            </a:schemeClr>
          </a:solidFill>
        </p:spPr>
        <p:txBody>
          <a:bodyPr wrap="square" rtlCol="0">
            <a:spAutoFit/>
          </a:bodyPr>
          <a:lstStyle/>
          <a:p>
            <a:pPr algn="ctr"/>
            <a:r>
              <a:rPr lang="en-US" sz="3200" b="1" dirty="0" smtClean="0">
                <a:solidFill>
                  <a:schemeClr val="bg1"/>
                </a:solidFill>
                <a:latin typeface="Candara Light" panose="020E0502030303020204" pitchFamily="34" charset="0"/>
                <a:cs typeface="Calibri Light" panose="020F0302020204030204" pitchFamily="34" charset="0"/>
              </a:rPr>
              <a:t>CON JES</a:t>
            </a:r>
            <a:r>
              <a:rPr lang="es-ES" sz="3200" b="1" dirty="0" smtClean="0">
                <a:solidFill>
                  <a:schemeClr val="bg1"/>
                </a:solidFill>
                <a:latin typeface="Candara Light" panose="020E0502030303020204" pitchFamily="34" charset="0"/>
                <a:cs typeface="Calibri Light" panose="020F0302020204030204" pitchFamily="34" charset="0"/>
              </a:rPr>
              <a:t>ÚS – JUAN 11 y 15</a:t>
            </a:r>
            <a:endParaRPr lang="en-US" sz="3200" b="1" dirty="0">
              <a:solidFill>
                <a:schemeClr val="bg1"/>
              </a:solidFill>
              <a:latin typeface="Candara Light"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4050373250"/>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1869</Words>
  <Application>Microsoft Office PowerPoint</Application>
  <PresentationFormat>On-screen Show (16:10)</PresentationFormat>
  <Paragraphs>152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Candara Light</vt:lpstr>
      <vt:lpstr>Office Theme</vt:lpstr>
      <vt:lpstr>amistad con jesus</vt:lpstr>
      <vt:lpstr>“El evangelio nos llama a confiar en Jesús como nuestro Salvador, someternos a Él como nuestro Rey, y valorarlo como nuestro Tesoro. También nos llama a disfrutar de Él como nuestro Amigo.”  Drew Hunter, autor</vt:lpstr>
      <vt:lpstr>PowerPoint Presentation</vt:lpstr>
      <vt:lpstr>PowerPoint Presentation</vt:lpstr>
      <vt:lpstr>PowerPoint Presentation</vt:lpstr>
      <vt:lpstr>PowerPoint Presentation</vt:lpstr>
      <vt:lpstr>Cuando usted quiere acercarse a Jesús…</vt:lpstr>
      <vt:lpstr>amistad con jesus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Esther Eubanks</cp:lastModifiedBy>
  <cp:revision>69</cp:revision>
  <dcterms:created xsi:type="dcterms:W3CDTF">2022-12-20T01:34:31Z</dcterms:created>
  <dcterms:modified xsi:type="dcterms:W3CDTF">2022-12-21T21:19:14Z</dcterms:modified>
</cp:coreProperties>
</file>