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20"/>
  </p:notesMasterIdLst>
  <p:sldIdLst>
    <p:sldId id="256" r:id="rId3"/>
    <p:sldId id="257" r:id="rId4"/>
    <p:sldId id="258"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94"/>
  </p:normalViewPr>
  <p:slideViewPr>
    <p:cSldViewPr snapToGrid="0">
      <p:cViewPr varScale="1">
        <p:scale>
          <a:sx n="124" d="100"/>
          <a:sy n="124" d="100"/>
        </p:scale>
        <p:origin x="176"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6" name="Shape 166"/>
          <p:cNvSpPr>
            <a:spLocks noGrp="1" noRot="1" noChangeAspect="1"/>
          </p:cNvSpPr>
          <p:nvPr>
            <p:ph type="sldImg"/>
          </p:nvPr>
        </p:nvSpPr>
        <p:spPr>
          <a:xfrm>
            <a:off x="685800" y="685800"/>
            <a:ext cx="5486400" cy="3429000"/>
          </a:xfrm>
          <a:prstGeom prst="rect">
            <a:avLst/>
          </a:prstGeom>
        </p:spPr>
        <p:txBody>
          <a:bodyPr/>
          <a:lstStyle/>
          <a:p>
            <a:endParaRPr/>
          </a:p>
        </p:txBody>
      </p:sp>
      <p:sp>
        <p:nvSpPr>
          <p:cNvPr id="167" name="Shape 16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78308" latinLnBrk="0">
      <a:lnSpc>
        <a:spcPct val="117999"/>
      </a:lnSpc>
      <a:defRPr sz="858">
        <a:latin typeface="+mn-lt"/>
        <a:ea typeface="+mn-ea"/>
        <a:cs typeface="+mn-cs"/>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58"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9"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60"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04009626"/>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8149613"/>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316946758"/>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39633859"/>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63344290"/>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630450323"/>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71388494"/>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09600686"/>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3788368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7080739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42277905"/>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2801541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79612873"/>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1596425"/>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63064609"/>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extLst>
      <p:ext uri="{BB962C8B-B14F-4D97-AF65-F5344CB8AC3E}">
        <p14:creationId xmlns:p14="http://schemas.microsoft.com/office/powerpoint/2010/main" val="132360169"/>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1_Title &amp; Subtitle">
    <p:spTree>
      <p:nvGrpSpPr>
        <p:cNvPr id="1" name=""/>
        <p:cNvGrpSpPr/>
        <p:nvPr/>
      </p:nvGrpSpPr>
      <p:grpSpPr>
        <a:xfrm>
          <a:off x="0" y="0"/>
          <a:ext cx="0" cy="0"/>
          <a:chOff x="0" y="0"/>
          <a:chExt cx="0" cy="0"/>
        </a:xfrm>
      </p:grpSpPr>
      <p:sp>
        <p:nvSpPr>
          <p:cNvPr id="158"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9"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60"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extLst>
      <p:ext uri="{BB962C8B-B14F-4D97-AF65-F5344CB8AC3E}">
        <p14:creationId xmlns:p14="http://schemas.microsoft.com/office/powerpoint/2010/main" val="194747634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extLst>
      <p:ext uri="{BB962C8B-B14F-4D97-AF65-F5344CB8AC3E}">
        <p14:creationId xmlns:p14="http://schemas.microsoft.com/office/powerpoint/2010/main" val="1499832882"/>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69" name="Pray without ceasing"/>
          <p:cNvSpPr txBox="1">
            <a:spLocks noGrp="1"/>
          </p:cNvSpPr>
          <p:nvPr>
            <p:ph type="title"/>
          </p:nvPr>
        </p:nvSpPr>
        <p:spPr>
          <a:xfrm>
            <a:off x="763816" y="724888"/>
            <a:ext cx="7616369" cy="2166098"/>
          </a:xfrm>
          <a:prstGeom prst="rect">
            <a:avLst/>
          </a:prstGeom>
        </p:spPr>
        <p:txBody>
          <a:bodyPr anchor="ctr">
            <a:no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6600" dirty="0"/>
              <a:t>Pray without ceasing</a:t>
            </a:r>
          </a:p>
        </p:txBody>
      </p:sp>
      <p:sp>
        <p:nvSpPr>
          <p:cNvPr id="170" name="Orar sin cesar"/>
          <p:cNvSpPr txBox="1">
            <a:spLocks noGrp="1"/>
          </p:cNvSpPr>
          <p:nvPr>
            <p:ph type="body" sz="half" idx="1"/>
          </p:nvPr>
        </p:nvSpPr>
        <p:spPr>
          <a:xfrm>
            <a:off x="693693" y="2937866"/>
            <a:ext cx="7756614" cy="2166097"/>
          </a:xfrm>
          <a:prstGeom prst="rect">
            <a:avLst/>
          </a:prstGeom>
        </p:spPr>
        <p:txBody>
          <a:bodyPr anchor="ctr">
            <a:normAutofit/>
          </a:bodyPr>
          <a:lstStyle>
            <a:lvl1pPr>
              <a:defRPr sz="14600"/>
            </a:lvl1pPr>
          </a:lstStyle>
          <a:p>
            <a:r>
              <a:rPr lang="es-ES_tradnl" sz="6600" dirty="0">
                <a:latin typeface="Helvetica Neue Medium" panose="02000503000000020004" pitchFamily="2" charset="0"/>
                <a:ea typeface="Helvetica Neue Medium" panose="02000503000000020004" pitchFamily="2" charset="0"/>
                <a:cs typeface="Helvetica Neue Medium" panose="02000503000000020004" pitchFamily="2" charset="0"/>
              </a:rPr>
              <a:t>Orar sin </a:t>
            </a:r>
            <a:endParaRPr lang="es-ES_tradnl" sz="6600" dirty="0">
              <a:latin typeface="Helvetica Neue Medium" panose="02000503000000020004" pitchFamily="2" charset="0"/>
              <a:ea typeface="Helvetica Neue Medium" panose="02000503000000020004" pitchFamily="2" charset="0"/>
              <a:cs typeface="Helvetica Neue Medium" panose="02000503000000020004" pitchFamily="2" charset="0"/>
            </a:endParaRPr>
          </a:p>
          <a:p>
            <a:r>
              <a:rPr lang="es-ES_tradnl" sz="6600" dirty="0">
                <a:latin typeface="Helvetica Neue Medium" panose="02000503000000020004" pitchFamily="2" charset="0"/>
                <a:ea typeface="Helvetica Neue Medium" panose="02000503000000020004" pitchFamily="2" charset="0"/>
                <a:cs typeface="Helvetica Neue Medium" panose="02000503000000020004" pitchFamily="2" charset="0"/>
              </a:rPr>
              <a:t>cesar </a:t>
            </a:r>
          </a:p>
        </p:txBody>
      </p:sp>
      <p:pic>
        <p:nvPicPr>
          <p:cNvPr id="171"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4" name="3) Obstacle to praying without ceasing"/>
          <p:cNvSpPr txBox="1">
            <a:spLocks noGrp="1"/>
          </p:cNvSpPr>
          <p:nvPr>
            <p:ph type="title"/>
          </p:nvPr>
        </p:nvSpPr>
        <p:spPr>
          <a:xfrm>
            <a:off x="1507719" y="922734"/>
            <a:ext cx="6118923" cy="1934766"/>
          </a:xfrm>
          <a:prstGeom prst="rect">
            <a:avLst/>
          </a:prstGeom>
        </p:spPr>
        <p:txBody>
          <a:bodyPr>
            <a:noAutofit/>
          </a:bodyPr>
          <a:lstStyle/>
          <a:p>
            <a:pPr lvl="1" indent="0" algn="ctr" defTabSz="308074">
              <a:lnSpc>
                <a:spcPct val="100000"/>
              </a:lnSpc>
              <a:defRPr sz="11200" b="0" spc="0">
                <a:latin typeface="Helvetica Neue Medium"/>
                <a:ea typeface="Helvetica Neue Medium"/>
                <a:cs typeface="Helvetica Neue Medium"/>
                <a:sym typeface="Helvetica Neue Medium"/>
              </a:defRPr>
            </a:pPr>
            <a:r>
              <a:rPr sz="4500" b="0" dirty="0">
                <a:latin typeface="Helvetica Neue" panose="02000503000000020004" pitchFamily="2" charset="0"/>
                <a:ea typeface="Helvetica Neue" panose="02000503000000020004" pitchFamily="2" charset="0"/>
                <a:cs typeface="Helvetica Neue" panose="02000503000000020004" pitchFamily="2" charset="0"/>
              </a:rPr>
              <a:t>3) Obstacle</a:t>
            </a:r>
            <a:r>
              <a:rPr lang="en-US" sz="4500" b="0" dirty="0">
                <a:latin typeface="Helvetica Neue" panose="02000503000000020004" pitchFamily="2" charset="0"/>
                <a:ea typeface="Helvetica Neue" panose="02000503000000020004" pitchFamily="2" charset="0"/>
                <a:cs typeface="Helvetica Neue" panose="02000503000000020004" pitchFamily="2" charset="0"/>
              </a:rPr>
              <a:t>s</a:t>
            </a:r>
            <a:r>
              <a:rPr sz="4500" b="0" dirty="0">
                <a:latin typeface="Helvetica Neue" panose="02000503000000020004" pitchFamily="2" charset="0"/>
                <a:ea typeface="Helvetica Neue" panose="02000503000000020004" pitchFamily="2" charset="0"/>
                <a:cs typeface="Helvetica Neue" panose="02000503000000020004" pitchFamily="2" charset="0"/>
              </a:rPr>
              <a:t> to praying without ceasing </a:t>
            </a:r>
          </a:p>
        </p:txBody>
      </p:sp>
      <p:sp>
        <p:nvSpPr>
          <p:cNvPr id="215" name="3)Obstaculos para orar sin cesar"/>
          <p:cNvSpPr txBox="1">
            <a:spLocks noGrp="1"/>
          </p:cNvSpPr>
          <p:nvPr>
            <p:ph type="body" sz="quarter" idx="1"/>
          </p:nvPr>
        </p:nvSpPr>
        <p:spPr>
          <a:xfrm>
            <a:off x="1812727" y="2937867"/>
            <a:ext cx="5518547" cy="1388270"/>
          </a:xfrm>
          <a:prstGeom prst="rect">
            <a:avLst/>
          </a:prstGeom>
        </p:spPr>
        <p:txBody>
          <a:bodyPr>
            <a:normAutofit fontScale="40000" lnSpcReduction="20000"/>
          </a:bodyPr>
          <a:lstStyle>
            <a:lvl1pPr>
              <a:defRPr sz="11200"/>
            </a:lvl1pPr>
          </a:lstStyle>
          <a:p>
            <a:r>
              <a:rPr dirty="0"/>
              <a:t>3)</a:t>
            </a:r>
            <a:r>
              <a:rPr lang="es-ES_tradnl" dirty="0"/>
              <a:t>Obstáculos para orar sin cesar</a:t>
            </a:r>
          </a:p>
        </p:txBody>
      </p:sp>
      <p:pic>
        <p:nvPicPr>
          <p:cNvPr id="216"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9" name="1)Laziness…"/>
          <p:cNvSpPr txBox="1">
            <a:spLocks noGrp="1"/>
          </p:cNvSpPr>
          <p:nvPr>
            <p:ph type="title"/>
          </p:nvPr>
        </p:nvSpPr>
        <p:spPr>
          <a:xfrm>
            <a:off x="1418578" y="0"/>
            <a:ext cx="6306846" cy="2923736"/>
          </a:xfrm>
          <a:prstGeom prst="rect">
            <a:avLst/>
          </a:prstGeom>
        </p:spPr>
        <p:txBody>
          <a:bodyPr anchor="t">
            <a:normAutofit/>
          </a:bodyPr>
          <a:lstStyle/>
          <a:p>
            <a:pPr defTabSz="157118">
              <a:defRPr sz="5712">
                <a:solidFill>
                  <a:schemeClr val="accent1">
                    <a:hueOff val="381599"/>
                    <a:lumOff val="-17182"/>
                  </a:schemeClr>
                </a:solidFill>
              </a:defRPr>
            </a:pPr>
            <a:r>
              <a:rPr sz="3600" dirty="0">
                <a:latin typeface="Helvetica Neue" panose="02000503000000020004" pitchFamily="2" charset="0"/>
                <a:ea typeface="Helvetica Neue" panose="02000503000000020004" pitchFamily="2" charset="0"/>
                <a:cs typeface="Helvetica Neue" panose="02000503000000020004" pitchFamily="2" charset="0"/>
              </a:rPr>
              <a:t>1)</a:t>
            </a:r>
            <a:r>
              <a:rPr lang="en-US" sz="3600" dirty="0">
                <a:latin typeface="Helvetica Neue" panose="02000503000000020004" pitchFamily="2" charset="0"/>
                <a:ea typeface="Helvetica Neue" panose="02000503000000020004" pitchFamily="2" charset="0"/>
                <a:cs typeface="Helvetica Neue" panose="02000503000000020004" pitchFamily="2" charset="0"/>
              </a:rPr>
              <a:t> </a:t>
            </a:r>
            <a:r>
              <a:rPr sz="3600" dirty="0">
                <a:latin typeface="Helvetica Neue" panose="02000503000000020004" pitchFamily="2" charset="0"/>
                <a:ea typeface="Helvetica Neue" panose="02000503000000020004" pitchFamily="2" charset="0"/>
                <a:cs typeface="Helvetica Neue" panose="02000503000000020004" pitchFamily="2" charset="0"/>
              </a:rPr>
              <a:t>Laziness </a:t>
            </a:r>
          </a:p>
          <a:p>
            <a:pPr defTabSz="157118">
              <a:defRPr sz="5712"/>
            </a:pPr>
            <a:r>
              <a:rPr sz="2400" dirty="0">
                <a:latin typeface="Helvetica Neue" panose="02000503000000020004" pitchFamily="2" charset="0"/>
                <a:ea typeface="Helvetica Neue" panose="02000503000000020004" pitchFamily="2" charset="0"/>
                <a:cs typeface="Helvetica Neue" panose="02000503000000020004" pitchFamily="2" charset="0"/>
              </a:rPr>
              <a:t>Colossians 4:12 Epaphras, who is one of your number, a bondslave of Jesus Christ, sends you his greetings, always laboring earnestly for you in his prayers, that you may stand perfect and fully assured in all the will of God.</a:t>
            </a:r>
          </a:p>
        </p:txBody>
      </p:sp>
      <p:sp>
        <p:nvSpPr>
          <p:cNvPr id="220" name="1) La pereza…"/>
          <p:cNvSpPr txBox="1">
            <a:spLocks noGrp="1"/>
          </p:cNvSpPr>
          <p:nvPr>
            <p:ph type="body" sz="half" idx="1"/>
          </p:nvPr>
        </p:nvSpPr>
        <p:spPr>
          <a:xfrm>
            <a:off x="1418577" y="2937866"/>
            <a:ext cx="6306846" cy="2777133"/>
          </a:xfrm>
          <a:prstGeom prst="rect">
            <a:avLst/>
          </a:prstGeom>
        </p:spPr>
        <p:txBody>
          <a:bodyPr>
            <a:normAutofit fontScale="40000" lnSpcReduction="20000"/>
          </a:bodyPr>
          <a:lstStyle/>
          <a:p>
            <a:pPr defTabSz="150956">
              <a:defRPr sz="5488">
                <a:solidFill>
                  <a:schemeClr val="accent1">
                    <a:hueOff val="381599"/>
                    <a:lumOff val="-17182"/>
                  </a:schemeClr>
                </a:solidFill>
              </a:defRPr>
            </a:pPr>
            <a:r>
              <a:rPr sz="9000" dirty="0"/>
              <a:t>1) La </a:t>
            </a:r>
            <a:r>
              <a:rPr lang="es-ES_tradnl" sz="9000" dirty="0"/>
              <a:t>Pereza</a:t>
            </a:r>
          </a:p>
          <a:p>
            <a:pPr defTabSz="150956">
              <a:defRPr sz="5488"/>
            </a:pPr>
            <a:r>
              <a:rPr sz="6000" dirty="0" err="1"/>
              <a:t>Colosenses</a:t>
            </a:r>
            <a:r>
              <a:rPr sz="6000" dirty="0"/>
              <a:t> 4:12 </a:t>
            </a:r>
            <a:r>
              <a:rPr sz="6000" dirty="0" err="1"/>
              <a:t>Epafras</a:t>
            </a:r>
            <a:r>
              <a:rPr sz="6000" dirty="0"/>
              <a:t>, que es uno de </a:t>
            </a:r>
            <a:r>
              <a:rPr sz="6000" dirty="0" err="1"/>
              <a:t>vosotros</a:t>
            </a:r>
            <a:r>
              <a:rPr sz="6000" dirty="0"/>
              <a:t>, </a:t>
            </a:r>
            <a:r>
              <a:rPr sz="6000" dirty="0" err="1"/>
              <a:t>siervo</a:t>
            </a:r>
            <a:r>
              <a:rPr sz="6000" dirty="0"/>
              <a:t> de </a:t>
            </a:r>
            <a:r>
              <a:rPr sz="6000" dirty="0" err="1"/>
              <a:t>Jesucristo</a:t>
            </a:r>
            <a:r>
              <a:rPr sz="6000" dirty="0"/>
              <a:t>, </a:t>
            </a:r>
            <a:r>
              <a:rPr sz="6000" dirty="0" err="1"/>
              <a:t>os</a:t>
            </a:r>
            <a:r>
              <a:rPr sz="6000" dirty="0"/>
              <a:t> </a:t>
            </a:r>
            <a:r>
              <a:rPr sz="6000" dirty="0" err="1"/>
              <a:t>envía</a:t>
            </a:r>
            <a:r>
              <a:rPr sz="6000" dirty="0"/>
              <a:t> </a:t>
            </a:r>
            <a:r>
              <a:rPr sz="6000" dirty="0" err="1"/>
              <a:t>saludos</a:t>
            </a:r>
            <a:r>
              <a:rPr sz="6000" dirty="0"/>
              <a:t>, </a:t>
            </a:r>
            <a:r>
              <a:rPr sz="6000" dirty="0" err="1"/>
              <a:t>siempre</a:t>
            </a:r>
            <a:r>
              <a:rPr sz="6000" dirty="0"/>
              <a:t> </a:t>
            </a:r>
            <a:r>
              <a:rPr sz="6000" dirty="0" err="1"/>
              <a:t>esforzándose</a:t>
            </a:r>
            <a:r>
              <a:rPr sz="6000" dirty="0"/>
              <a:t> </a:t>
            </a:r>
            <a:r>
              <a:rPr sz="6000" dirty="0" err="1"/>
              <a:t>intensamente</a:t>
            </a:r>
            <a:r>
              <a:rPr sz="6000" dirty="0"/>
              <a:t> a favor </a:t>
            </a:r>
            <a:r>
              <a:rPr sz="6000" dirty="0" err="1"/>
              <a:t>vuestro</a:t>
            </a:r>
            <a:r>
              <a:rPr sz="6000" dirty="0"/>
              <a:t> </a:t>
            </a:r>
            <a:r>
              <a:rPr sz="6000" dirty="0" err="1"/>
              <a:t>en</a:t>
            </a:r>
            <a:r>
              <a:rPr sz="6000" dirty="0"/>
              <a:t> sus </a:t>
            </a:r>
            <a:r>
              <a:rPr sz="6000" dirty="0" err="1"/>
              <a:t>oraciones</a:t>
            </a:r>
            <a:r>
              <a:rPr sz="6000" dirty="0"/>
              <a:t>, para que </a:t>
            </a:r>
            <a:r>
              <a:rPr sz="6000" dirty="0" err="1"/>
              <a:t>estéis</a:t>
            </a:r>
            <a:r>
              <a:rPr sz="6000" dirty="0"/>
              <a:t> </a:t>
            </a:r>
            <a:r>
              <a:rPr sz="6000" dirty="0" err="1"/>
              <a:t>firmes</a:t>
            </a:r>
            <a:r>
              <a:rPr sz="6000" dirty="0"/>
              <a:t>, perfectos y </a:t>
            </a:r>
            <a:r>
              <a:rPr sz="6000" dirty="0" err="1"/>
              <a:t>completamente</a:t>
            </a:r>
            <a:r>
              <a:rPr sz="6000" dirty="0"/>
              <a:t> </a:t>
            </a:r>
            <a:r>
              <a:rPr sz="6000" dirty="0" err="1"/>
              <a:t>seguros</a:t>
            </a:r>
            <a:r>
              <a:rPr sz="6000" dirty="0"/>
              <a:t> </a:t>
            </a:r>
            <a:r>
              <a:rPr sz="6000" dirty="0" err="1"/>
              <a:t>en</a:t>
            </a:r>
            <a:r>
              <a:rPr sz="6000" dirty="0"/>
              <a:t> </a:t>
            </a:r>
            <a:r>
              <a:rPr sz="6000" dirty="0" err="1"/>
              <a:t>toda</a:t>
            </a:r>
            <a:r>
              <a:rPr sz="6000" dirty="0"/>
              <a:t> la </a:t>
            </a:r>
            <a:r>
              <a:rPr sz="6000" dirty="0" err="1"/>
              <a:t>voluntad</a:t>
            </a:r>
            <a:r>
              <a:rPr sz="6000" dirty="0"/>
              <a:t> de Dios.</a:t>
            </a:r>
          </a:p>
        </p:txBody>
      </p:sp>
      <p:pic>
        <p:nvPicPr>
          <p:cNvPr id="221"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24" name="2)When God does not answer us…"/>
          <p:cNvSpPr txBox="1">
            <a:spLocks noGrp="1"/>
          </p:cNvSpPr>
          <p:nvPr>
            <p:ph type="title"/>
          </p:nvPr>
        </p:nvSpPr>
        <p:spPr>
          <a:xfrm>
            <a:off x="390418" y="0"/>
            <a:ext cx="8548099" cy="2890986"/>
          </a:xfrm>
          <a:prstGeom prst="rect">
            <a:avLst/>
          </a:prstGeom>
        </p:spPr>
        <p:txBody>
          <a:bodyPr anchor="t">
            <a:normAutofit fontScale="90000"/>
          </a:bodyPr>
          <a:lstStyle/>
          <a:p>
            <a:pPr defTabSz="123230">
              <a:defRPr sz="4480">
                <a:solidFill>
                  <a:schemeClr val="accent1">
                    <a:hueOff val="381599"/>
                    <a:lumOff val="-17182"/>
                  </a:schemeClr>
                </a:solidFill>
              </a:defRPr>
            </a:pPr>
            <a:r>
              <a:rPr sz="3100" dirty="0"/>
              <a:t>2)When God does not answer us</a:t>
            </a:r>
          </a:p>
          <a:p>
            <a:pPr defTabSz="123230">
              <a:defRPr sz="4480"/>
            </a:pPr>
            <a:r>
              <a:rPr sz="2100" dirty="0">
                <a:latin typeface="+mn-lt"/>
                <a:ea typeface="Helvetica Neue" panose="02000503000000020004" pitchFamily="2" charset="0"/>
                <a:cs typeface="Helvetica Neue" panose="02000503000000020004" pitchFamily="2" charset="0"/>
              </a:rPr>
              <a:t>Acts 12:1-5 Now about that time Herod the king laid hands on some who belonged to the church in order to mistreat them. [2] And he had James the brother of John put to death with a sword. [3] When he saw that it pleased the Jews, he proceeded to arrest Peter also. Now it was during the days of Unleavened Bread. [4] When he had seized him, he put him in prison, delivering him to four squads of soldiers to guard him, intending after the Passover to bring him out before the people. [5] So Peter was kept in the prison, but prayer for him was being made fervently by the church to God.</a:t>
            </a:r>
          </a:p>
        </p:txBody>
      </p:sp>
      <p:sp>
        <p:nvSpPr>
          <p:cNvPr id="225" name="2) Cuando Dios no nos contesta…"/>
          <p:cNvSpPr txBox="1">
            <a:spLocks noGrp="1"/>
          </p:cNvSpPr>
          <p:nvPr>
            <p:ph type="body" sz="half" idx="1"/>
          </p:nvPr>
        </p:nvSpPr>
        <p:spPr>
          <a:xfrm>
            <a:off x="606175" y="2937866"/>
            <a:ext cx="8178229" cy="2777133"/>
          </a:xfrm>
          <a:prstGeom prst="rect">
            <a:avLst/>
          </a:prstGeom>
        </p:spPr>
        <p:txBody>
          <a:bodyPr>
            <a:normAutofit fontScale="40000" lnSpcReduction="20000"/>
          </a:bodyPr>
          <a:lstStyle/>
          <a:p>
            <a:pPr defTabSz="123230">
              <a:defRPr sz="4480">
                <a:solidFill>
                  <a:schemeClr val="accent1">
                    <a:hueOff val="381599"/>
                    <a:lumOff val="-17182"/>
                  </a:schemeClr>
                </a:solidFill>
              </a:defRPr>
            </a:pPr>
            <a:r>
              <a:rPr sz="7000" dirty="0">
                <a:latin typeface="Helvetica Neue Medium" panose="02000503000000020004" pitchFamily="2" charset="0"/>
                <a:ea typeface="Helvetica Neue Medium" panose="02000503000000020004" pitchFamily="2" charset="0"/>
                <a:cs typeface="Helvetica Neue Medium" panose="02000503000000020004" pitchFamily="2" charset="0"/>
              </a:rPr>
              <a:t>2) </a:t>
            </a:r>
            <a:r>
              <a:rPr lang="es-ES_tradnl" sz="7000" dirty="0">
                <a:latin typeface="Helvetica Neue Medium" panose="02000503000000020004" pitchFamily="2" charset="0"/>
                <a:ea typeface="Helvetica Neue Medium" panose="02000503000000020004" pitchFamily="2" charset="0"/>
                <a:cs typeface="Helvetica Neue Medium" panose="02000503000000020004" pitchFamily="2" charset="0"/>
              </a:rPr>
              <a:t>Cuando Dios no nos contesta</a:t>
            </a:r>
          </a:p>
          <a:p>
            <a:pPr defTabSz="123230">
              <a:defRPr sz="4480"/>
            </a:pPr>
            <a:r>
              <a:rPr sz="4800" dirty="0" err="1"/>
              <a:t>Hechos</a:t>
            </a:r>
            <a:r>
              <a:rPr sz="4800" dirty="0"/>
              <a:t> 12:1-5 Por </a:t>
            </a:r>
            <a:r>
              <a:rPr sz="4800" dirty="0" err="1"/>
              <a:t>aquel</a:t>
            </a:r>
            <a:r>
              <a:rPr sz="4800" dirty="0"/>
              <a:t> </a:t>
            </a:r>
            <a:r>
              <a:rPr sz="4800" dirty="0" err="1"/>
              <a:t>tiempo</a:t>
            </a:r>
            <a:r>
              <a:rPr sz="4800" dirty="0"/>
              <a:t> </a:t>
            </a:r>
            <a:r>
              <a:rPr sz="4800" dirty="0" err="1"/>
              <a:t>el</a:t>
            </a:r>
            <a:r>
              <a:rPr sz="4800" dirty="0"/>
              <a:t> </a:t>
            </a:r>
            <a:r>
              <a:rPr sz="4800" dirty="0" err="1"/>
              <a:t>rey</a:t>
            </a:r>
            <a:r>
              <a:rPr sz="4800" dirty="0"/>
              <a:t> </a:t>
            </a:r>
            <a:r>
              <a:rPr sz="4800" dirty="0" err="1"/>
              <a:t>Herodes</a:t>
            </a:r>
            <a:r>
              <a:rPr sz="4800" dirty="0"/>
              <a:t> </a:t>
            </a:r>
            <a:r>
              <a:rPr sz="4800" dirty="0" err="1"/>
              <a:t>echó</a:t>
            </a:r>
            <a:r>
              <a:rPr sz="4800" dirty="0"/>
              <a:t> mano a </a:t>
            </a:r>
            <a:r>
              <a:rPr sz="4800" dirty="0" err="1"/>
              <a:t>algunos</a:t>
            </a:r>
            <a:r>
              <a:rPr sz="4800" dirty="0"/>
              <a:t> que </a:t>
            </a:r>
            <a:r>
              <a:rPr sz="4800" dirty="0" err="1"/>
              <a:t>pertenecían</a:t>
            </a:r>
            <a:r>
              <a:rPr sz="4800" dirty="0"/>
              <a:t> a la </a:t>
            </a:r>
            <a:r>
              <a:rPr sz="4800" dirty="0" err="1"/>
              <a:t>iglesia</a:t>
            </a:r>
            <a:r>
              <a:rPr sz="4800" dirty="0"/>
              <a:t> para </a:t>
            </a:r>
            <a:r>
              <a:rPr sz="4800" dirty="0" err="1"/>
              <a:t>maltratarlos</a:t>
            </a:r>
            <a:r>
              <a:rPr sz="4800" dirty="0"/>
              <a:t>. [2] E </a:t>
            </a:r>
            <a:r>
              <a:rPr sz="4800" dirty="0" err="1"/>
              <a:t>hizo</a:t>
            </a:r>
            <a:r>
              <a:rPr sz="4800" dirty="0"/>
              <a:t> </a:t>
            </a:r>
            <a:r>
              <a:rPr sz="4800" dirty="0" err="1"/>
              <a:t>matar</a:t>
            </a:r>
            <a:r>
              <a:rPr sz="4800" dirty="0"/>
              <a:t> a espada a </a:t>
            </a:r>
            <a:r>
              <a:rPr sz="4800" dirty="0" err="1"/>
              <a:t>Jacobo</a:t>
            </a:r>
            <a:r>
              <a:rPr sz="4800" dirty="0"/>
              <a:t>, </a:t>
            </a:r>
            <a:r>
              <a:rPr sz="4800" dirty="0" err="1"/>
              <a:t>el</a:t>
            </a:r>
            <a:r>
              <a:rPr sz="4800" dirty="0"/>
              <a:t> </a:t>
            </a:r>
            <a:r>
              <a:rPr sz="4800" dirty="0" err="1"/>
              <a:t>hermano</a:t>
            </a:r>
            <a:r>
              <a:rPr sz="4800" dirty="0"/>
              <a:t> de Juan. [3] Y </a:t>
            </a:r>
            <a:r>
              <a:rPr sz="4800" dirty="0" err="1"/>
              <a:t>viendo</a:t>
            </a:r>
            <a:r>
              <a:rPr sz="4800" dirty="0"/>
              <a:t> que </a:t>
            </a:r>
            <a:r>
              <a:rPr sz="4800" dirty="0" err="1"/>
              <a:t>esto</a:t>
            </a:r>
            <a:r>
              <a:rPr sz="4800" dirty="0"/>
              <a:t> </a:t>
            </a:r>
            <a:r>
              <a:rPr sz="4800" dirty="0" err="1"/>
              <a:t>agradaba</a:t>
            </a:r>
            <a:r>
              <a:rPr sz="4800" dirty="0"/>
              <a:t> a </a:t>
            </a:r>
            <a:r>
              <a:rPr sz="4800" dirty="0" err="1"/>
              <a:t>los</a:t>
            </a:r>
            <a:r>
              <a:rPr sz="4800" dirty="0"/>
              <a:t> </a:t>
            </a:r>
            <a:r>
              <a:rPr sz="4800" dirty="0" err="1"/>
              <a:t>judíos</a:t>
            </a:r>
            <a:r>
              <a:rPr sz="4800" dirty="0"/>
              <a:t>, </a:t>
            </a:r>
            <a:r>
              <a:rPr sz="4800" dirty="0" err="1"/>
              <a:t>hizo</a:t>
            </a:r>
            <a:r>
              <a:rPr sz="4800" dirty="0"/>
              <a:t> </a:t>
            </a:r>
            <a:r>
              <a:rPr sz="4800" dirty="0" err="1"/>
              <a:t>arrestar</a:t>
            </a:r>
            <a:r>
              <a:rPr sz="4800" dirty="0"/>
              <a:t> </a:t>
            </a:r>
            <a:r>
              <a:rPr sz="4800" dirty="0" err="1"/>
              <a:t>también</a:t>
            </a:r>
            <a:r>
              <a:rPr sz="4800" dirty="0"/>
              <a:t> a Pedro. </a:t>
            </a:r>
            <a:r>
              <a:rPr sz="4800" dirty="0" err="1"/>
              <a:t>Esto</a:t>
            </a:r>
            <a:r>
              <a:rPr sz="4800" dirty="0"/>
              <a:t> </a:t>
            </a:r>
            <a:r>
              <a:rPr sz="4800" dirty="0" err="1"/>
              <a:t>sucedió</a:t>
            </a:r>
            <a:r>
              <a:rPr sz="4800" dirty="0"/>
              <a:t> </a:t>
            </a:r>
            <a:r>
              <a:rPr sz="4800" dirty="0" err="1"/>
              <a:t>durante</a:t>
            </a:r>
            <a:r>
              <a:rPr sz="4800" dirty="0"/>
              <a:t> </a:t>
            </a:r>
            <a:r>
              <a:rPr sz="4800" dirty="0" err="1"/>
              <a:t>los</a:t>
            </a:r>
            <a:r>
              <a:rPr sz="4800" dirty="0"/>
              <a:t> días de </a:t>
            </a:r>
            <a:r>
              <a:rPr sz="4800" dirty="0" err="1"/>
              <a:t>los</a:t>
            </a:r>
            <a:r>
              <a:rPr sz="4800" dirty="0"/>
              <a:t> panes sin </a:t>
            </a:r>
            <a:r>
              <a:rPr sz="4800" dirty="0" err="1"/>
              <a:t>levadura</a:t>
            </a:r>
            <a:r>
              <a:rPr sz="4800" dirty="0"/>
              <a:t>. [4] Y </a:t>
            </a:r>
            <a:r>
              <a:rPr sz="4800" dirty="0" err="1"/>
              <a:t>habiéndolo</a:t>
            </a:r>
            <a:r>
              <a:rPr sz="4800" dirty="0"/>
              <a:t> </a:t>
            </a:r>
            <a:r>
              <a:rPr sz="4800" dirty="0" err="1"/>
              <a:t>tomado</a:t>
            </a:r>
            <a:r>
              <a:rPr sz="4800" dirty="0"/>
              <a:t> </a:t>
            </a:r>
            <a:r>
              <a:rPr sz="4800" dirty="0" err="1"/>
              <a:t>preso</a:t>
            </a:r>
            <a:r>
              <a:rPr sz="4800" dirty="0"/>
              <a:t>, lo </a:t>
            </a:r>
            <a:r>
              <a:rPr sz="4800" dirty="0" err="1"/>
              <a:t>puso</a:t>
            </a:r>
            <a:r>
              <a:rPr sz="4800" dirty="0"/>
              <a:t> </a:t>
            </a:r>
            <a:r>
              <a:rPr sz="4800" dirty="0" err="1"/>
              <a:t>en</a:t>
            </a:r>
            <a:r>
              <a:rPr sz="4800" dirty="0"/>
              <a:t> la </a:t>
            </a:r>
            <a:r>
              <a:rPr sz="4800" dirty="0" err="1"/>
              <a:t>cárcel</a:t>
            </a:r>
            <a:r>
              <a:rPr sz="4800" dirty="0"/>
              <a:t>, </a:t>
            </a:r>
            <a:r>
              <a:rPr sz="4800" dirty="0" err="1"/>
              <a:t>entregándolo</a:t>
            </a:r>
            <a:r>
              <a:rPr sz="4800" dirty="0"/>
              <a:t> a cuatro </a:t>
            </a:r>
            <a:r>
              <a:rPr sz="4800" dirty="0" err="1"/>
              <a:t>piquetes</a:t>
            </a:r>
            <a:r>
              <a:rPr sz="4800" dirty="0"/>
              <a:t> de soldados para que lo </a:t>
            </a:r>
            <a:r>
              <a:rPr sz="4800" dirty="0" err="1"/>
              <a:t>guardaran</a:t>
            </a:r>
            <a:r>
              <a:rPr sz="4800" dirty="0"/>
              <a:t>, con la </a:t>
            </a:r>
            <a:r>
              <a:rPr sz="4800" dirty="0" err="1"/>
              <a:t>intención</a:t>
            </a:r>
            <a:r>
              <a:rPr sz="4800" dirty="0"/>
              <a:t> de </a:t>
            </a:r>
            <a:r>
              <a:rPr sz="4800" dirty="0" err="1"/>
              <a:t>llevarlo</a:t>
            </a:r>
            <a:r>
              <a:rPr sz="4800" dirty="0"/>
              <a:t> ante </a:t>
            </a:r>
            <a:r>
              <a:rPr sz="4800" dirty="0" err="1"/>
              <a:t>el</a:t>
            </a:r>
            <a:r>
              <a:rPr sz="4800" dirty="0"/>
              <a:t> pueblo </a:t>
            </a:r>
            <a:r>
              <a:rPr sz="4800" dirty="0" err="1"/>
              <a:t>después</a:t>
            </a:r>
            <a:r>
              <a:rPr sz="4800" dirty="0"/>
              <a:t> de la Pascua. [5] </a:t>
            </a:r>
            <a:r>
              <a:rPr sz="4800" dirty="0" err="1"/>
              <a:t>Así</a:t>
            </a:r>
            <a:r>
              <a:rPr sz="4800" dirty="0"/>
              <a:t> </a:t>
            </a:r>
            <a:r>
              <a:rPr sz="4800" dirty="0" err="1"/>
              <a:t>pues</a:t>
            </a:r>
            <a:r>
              <a:rPr sz="4800" dirty="0"/>
              <a:t>, Pedro era </a:t>
            </a:r>
            <a:r>
              <a:rPr sz="4800" dirty="0" err="1"/>
              <a:t>custodiado</a:t>
            </a:r>
            <a:r>
              <a:rPr sz="4800" dirty="0"/>
              <a:t> </a:t>
            </a:r>
            <a:r>
              <a:rPr sz="4800" dirty="0" err="1"/>
              <a:t>en</a:t>
            </a:r>
            <a:r>
              <a:rPr sz="4800" dirty="0"/>
              <a:t> la </a:t>
            </a:r>
            <a:r>
              <a:rPr sz="4800" dirty="0" err="1"/>
              <a:t>cárcel</a:t>
            </a:r>
            <a:r>
              <a:rPr sz="4800" dirty="0"/>
              <a:t>, </a:t>
            </a:r>
            <a:r>
              <a:rPr sz="4800" dirty="0" err="1"/>
              <a:t>pero</a:t>
            </a:r>
            <a:r>
              <a:rPr sz="4800" dirty="0"/>
              <a:t> la </a:t>
            </a:r>
            <a:r>
              <a:rPr sz="4800" dirty="0" err="1"/>
              <a:t>iglesia</a:t>
            </a:r>
            <a:r>
              <a:rPr sz="4800" dirty="0"/>
              <a:t> </a:t>
            </a:r>
            <a:r>
              <a:rPr sz="4800" dirty="0" err="1"/>
              <a:t>hacía</a:t>
            </a:r>
            <a:r>
              <a:rPr sz="4800" dirty="0"/>
              <a:t> </a:t>
            </a:r>
            <a:r>
              <a:rPr sz="4800" dirty="0" err="1"/>
              <a:t>oración</a:t>
            </a:r>
            <a:r>
              <a:rPr sz="4800" dirty="0"/>
              <a:t> </a:t>
            </a:r>
            <a:r>
              <a:rPr sz="4800" dirty="0" err="1"/>
              <a:t>ferviente</a:t>
            </a:r>
            <a:r>
              <a:rPr sz="4800" dirty="0"/>
              <a:t> a Dios </a:t>
            </a:r>
            <a:r>
              <a:rPr sz="4800" dirty="0" err="1"/>
              <a:t>por</a:t>
            </a:r>
            <a:r>
              <a:rPr sz="4800" dirty="0"/>
              <a:t> </a:t>
            </a:r>
            <a:r>
              <a:rPr sz="4800" dirty="0" err="1"/>
              <a:t>él</a:t>
            </a:r>
            <a:r>
              <a:rPr sz="4800" dirty="0"/>
              <a:t>.</a:t>
            </a:r>
          </a:p>
        </p:txBody>
      </p:sp>
      <p:pic>
        <p:nvPicPr>
          <p:cNvPr id="226"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29" name="3)when we are busy…"/>
          <p:cNvSpPr txBox="1">
            <a:spLocks noGrp="1"/>
          </p:cNvSpPr>
          <p:nvPr>
            <p:ph type="title"/>
          </p:nvPr>
        </p:nvSpPr>
        <p:spPr>
          <a:xfrm>
            <a:off x="1024429" y="0"/>
            <a:ext cx="7133252" cy="2890986"/>
          </a:xfrm>
          <a:prstGeom prst="rect">
            <a:avLst/>
          </a:prstGeom>
        </p:spPr>
        <p:txBody>
          <a:bodyPr anchor="t">
            <a:normAutofit fontScale="90000"/>
          </a:bodyPr>
          <a:lstStyle/>
          <a:p>
            <a:pPr defTabSz="123230">
              <a:defRPr sz="4480">
                <a:solidFill>
                  <a:schemeClr val="accent1">
                    <a:hueOff val="381599"/>
                    <a:lumOff val="-17182"/>
                  </a:schemeClr>
                </a:solidFill>
              </a:defRPr>
            </a:pPr>
            <a:r>
              <a:rPr sz="4000" dirty="0"/>
              <a:t>3)</a:t>
            </a:r>
            <a:r>
              <a:rPr lang="en-US" sz="4000" dirty="0"/>
              <a:t> W</a:t>
            </a:r>
            <a:r>
              <a:rPr sz="4000" dirty="0"/>
              <a:t>hen we are busy </a:t>
            </a:r>
          </a:p>
          <a:p>
            <a:pPr defTabSz="123230">
              <a:defRPr sz="4480"/>
            </a:pPr>
            <a:r>
              <a:rPr sz="2300" dirty="0">
                <a:latin typeface="Helvetica Neue" panose="02000503000000020004" pitchFamily="2" charset="0"/>
                <a:ea typeface="Helvetica Neue" panose="02000503000000020004" pitchFamily="2" charset="0"/>
                <a:cs typeface="Helvetica Neue" panose="02000503000000020004" pitchFamily="2" charset="0"/>
              </a:rPr>
              <a:t>Acts 6:2-4 So the twelve summoned the congregation of the disciples and said, “It is not desirable for us to neglect the word of God in order to serve tables. [3] Therefore, brethren, select from among you seven men of good reputation, full of the Spirit and of wisdom, whom we may put in charge of this task. [4] But we will devote ourselves to prayer and to the ministry of the word.”</a:t>
            </a:r>
          </a:p>
        </p:txBody>
      </p:sp>
      <p:sp>
        <p:nvSpPr>
          <p:cNvPr id="230" name="3) Cuando estamos ocupado…"/>
          <p:cNvSpPr txBox="1">
            <a:spLocks noGrp="1"/>
          </p:cNvSpPr>
          <p:nvPr>
            <p:ph type="body" sz="half" idx="1"/>
          </p:nvPr>
        </p:nvSpPr>
        <p:spPr>
          <a:xfrm>
            <a:off x="1024429" y="2937866"/>
            <a:ext cx="7133252" cy="2777133"/>
          </a:xfrm>
          <a:prstGeom prst="rect">
            <a:avLst/>
          </a:prstGeom>
        </p:spPr>
        <p:txBody>
          <a:bodyPr>
            <a:normAutofit fontScale="47500" lnSpcReduction="20000"/>
          </a:bodyPr>
          <a:lstStyle/>
          <a:p>
            <a:pPr defTabSz="123230">
              <a:defRPr sz="4480">
                <a:solidFill>
                  <a:schemeClr val="accent1">
                    <a:hueOff val="381599"/>
                    <a:lumOff val="-17182"/>
                  </a:schemeClr>
                </a:solidFill>
              </a:defRPr>
            </a:pPr>
            <a:r>
              <a:rPr sz="7600" dirty="0">
                <a:latin typeface="Helvetica Neue Medium" panose="02000503000000020004" pitchFamily="2" charset="0"/>
                <a:ea typeface="Helvetica Neue Medium" panose="02000503000000020004" pitchFamily="2" charset="0"/>
                <a:cs typeface="Helvetica Neue Medium" panose="02000503000000020004" pitchFamily="2" charset="0"/>
              </a:rPr>
              <a:t>3) </a:t>
            </a:r>
            <a:r>
              <a:rPr lang="es-ES_tradnl" sz="7600" dirty="0">
                <a:latin typeface="Helvetica Neue Medium" panose="02000503000000020004" pitchFamily="2" charset="0"/>
                <a:ea typeface="Helvetica Neue Medium" panose="02000503000000020004" pitchFamily="2" charset="0"/>
                <a:cs typeface="Helvetica Neue Medium" panose="02000503000000020004" pitchFamily="2" charset="0"/>
              </a:rPr>
              <a:t>Cuando estamos ocupado</a:t>
            </a:r>
          </a:p>
          <a:p>
            <a:pPr defTabSz="123230">
              <a:defRPr sz="4480"/>
            </a:pPr>
            <a:r>
              <a:rPr sz="4400" dirty="0" err="1"/>
              <a:t>Hechos</a:t>
            </a:r>
            <a:r>
              <a:rPr sz="4400" dirty="0"/>
              <a:t> 6:2-4 </a:t>
            </a:r>
            <a:r>
              <a:rPr sz="4400" dirty="0" err="1"/>
              <a:t>Entonces</a:t>
            </a:r>
            <a:r>
              <a:rPr sz="4400" dirty="0"/>
              <a:t> </a:t>
            </a:r>
            <a:r>
              <a:rPr sz="4400" dirty="0" err="1"/>
              <a:t>los</a:t>
            </a:r>
            <a:r>
              <a:rPr sz="4400" dirty="0"/>
              <a:t> </a:t>
            </a:r>
            <a:r>
              <a:rPr sz="4400" dirty="0" err="1"/>
              <a:t>doce</a:t>
            </a:r>
            <a:r>
              <a:rPr sz="4400" dirty="0"/>
              <a:t> </a:t>
            </a:r>
            <a:r>
              <a:rPr sz="4400" dirty="0" err="1"/>
              <a:t>convocaron</a:t>
            </a:r>
            <a:r>
              <a:rPr sz="4400" dirty="0"/>
              <a:t> a la </a:t>
            </a:r>
            <a:r>
              <a:rPr sz="4400" dirty="0" err="1"/>
              <a:t>congregación</a:t>
            </a:r>
            <a:r>
              <a:rPr sz="4400" dirty="0"/>
              <a:t> de </a:t>
            </a:r>
            <a:r>
              <a:rPr sz="4400" dirty="0" err="1"/>
              <a:t>los</a:t>
            </a:r>
            <a:r>
              <a:rPr sz="4400" dirty="0"/>
              <a:t> </a:t>
            </a:r>
            <a:r>
              <a:rPr sz="4400" dirty="0" err="1"/>
              <a:t>discípulos</a:t>
            </a:r>
            <a:r>
              <a:rPr sz="4400" dirty="0"/>
              <a:t>, y </a:t>
            </a:r>
            <a:r>
              <a:rPr sz="4400" dirty="0" err="1"/>
              <a:t>dijeron</a:t>
            </a:r>
            <a:r>
              <a:rPr sz="4400" dirty="0"/>
              <a:t>: No es </a:t>
            </a:r>
            <a:r>
              <a:rPr sz="4400" dirty="0" err="1"/>
              <a:t>conveniente</a:t>
            </a:r>
            <a:r>
              <a:rPr sz="4400" dirty="0"/>
              <a:t> que </a:t>
            </a:r>
            <a:r>
              <a:rPr sz="4400" dirty="0" err="1"/>
              <a:t>nosotros</a:t>
            </a:r>
            <a:r>
              <a:rPr sz="4400" dirty="0"/>
              <a:t> </a:t>
            </a:r>
            <a:r>
              <a:rPr sz="4400" dirty="0" err="1"/>
              <a:t>descuidemos</a:t>
            </a:r>
            <a:r>
              <a:rPr sz="4400" dirty="0"/>
              <a:t> la palabra de Dios para </a:t>
            </a:r>
            <a:r>
              <a:rPr sz="4400" dirty="0" err="1"/>
              <a:t>servir</a:t>
            </a:r>
            <a:r>
              <a:rPr sz="4400" dirty="0"/>
              <a:t> mesas. [3] Por tanto, </a:t>
            </a:r>
            <a:r>
              <a:rPr sz="4400" dirty="0" err="1"/>
              <a:t>hermanos</a:t>
            </a:r>
            <a:r>
              <a:rPr sz="4400" dirty="0"/>
              <a:t>, </a:t>
            </a:r>
            <a:r>
              <a:rPr sz="4400" dirty="0" err="1"/>
              <a:t>escoged</a:t>
            </a:r>
            <a:r>
              <a:rPr sz="4400" dirty="0"/>
              <a:t> de entre </a:t>
            </a:r>
            <a:r>
              <a:rPr sz="4400" dirty="0" err="1"/>
              <a:t>vosotros</a:t>
            </a:r>
            <a:r>
              <a:rPr sz="4400" dirty="0"/>
              <a:t> </a:t>
            </a:r>
            <a:r>
              <a:rPr sz="4400" dirty="0" err="1"/>
              <a:t>siete</a:t>
            </a:r>
            <a:r>
              <a:rPr sz="4400" dirty="0"/>
              <a:t> hombres de </a:t>
            </a:r>
            <a:r>
              <a:rPr sz="4400" dirty="0" err="1"/>
              <a:t>buena</a:t>
            </a:r>
            <a:r>
              <a:rPr sz="4400" dirty="0"/>
              <a:t> </a:t>
            </a:r>
            <a:r>
              <a:rPr sz="4400" dirty="0" err="1"/>
              <a:t>reputación</a:t>
            </a:r>
            <a:r>
              <a:rPr sz="4400" dirty="0"/>
              <a:t>, </a:t>
            </a:r>
            <a:r>
              <a:rPr sz="4400" dirty="0" err="1"/>
              <a:t>llenos</a:t>
            </a:r>
            <a:r>
              <a:rPr sz="4400" dirty="0"/>
              <a:t> del </a:t>
            </a:r>
            <a:r>
              <a:rPr sz="4400" dirty="0" err="1"/>
              <a:t>Espíritu</a:t>
            </a:r>
            <a:r>
              <a:rPr sz="4400" dirty="0"/>
              <a:t> Santo y de </a:t>
            </a:r>
            <a:r>
              <a:rPr sz="4400" dirty="0" err="1"/>
              <a:t>sabiduría</a:t>
            </a:r>
            <a:r>
              <a:rPr sz="4400" dirty="0"/>
              <a:t>, a </a:t>
            </a:r>
            <a:r>
              <a:rPr sz="4400" dirty="0" err="1"/>
              <a:t>quienes</a:t>
            </a:r>
            <a:r>
              <a:rPr sz="4400" dirty="0"/>
              <a:t> </a:t>
            </a:r>
            <a:r>
              <a:rPr sz="4400" dirty="0" err="1"/>
              <a:t>podamos</a:t>
            </a:r>
            <a:r>
              <a:rPr sz="4400" dirty="0"/>
              <a:t> </a:t>
            </a:r>
            <a:r>
              <a:rPr sz="4400" dirty="0" err="1"/>
              <a:t>encargar</a:t>
            </a:r>
            <a:r>
              <a:rPr sz="4400" dirty="0"/>
              <a:t> </a:t>
            </a:r>
            <a:r>
              <a:rPr sz="4400" dirty="0" err="1"/>
              <a:t>esta</a:t>
            </a:r>
            <a:r>
              <a:rPr sz="4400" dirty="0"/>
              <a:t> </a:t>
            </a:r>
            <a:r>
              <a:rPr sz="4400" dirty="0" err="1"/>
              <a:t>tarea</a:t>
            </a:r>
            <a:r>
              <a:rPr sz="4400" dirty="0"/>
              <a:t>. [4] Y </a:t>
            </a:r>
            <a:r>
              <a:rPr sz="4400" dirty="0" err="1"/>
              <a:t>nosotros</a:t>
            </a:r>
            <a:r>
              <a:rPr sz="4400" dirty="0"/>
              <a:t> </a:t>
            </a:r>
            <a:r>
              <a:rPr sz="4400" dirty="0" err="1"/>
              <a:t>nos</a:t>
            </a:r>
            <a:r>
              <a:rPr sz="4400" dirty="0"/>
              <a:t> </a:t>
            </a:r>
            <a:r>
              <a:rPr sz="4400" dirty="0" err="1"/>
              <a:t>entregaremos</a:t>
            </a:r>
            <a:r>
              <a:rPr sz="4400" dirty="0"/>
              <a:t> a la </a:t>
            </a:r>
            <a:r>
              <a:rPr sz="4400" dirty="0" err="1"/>
              <a:t>oración</a:t>
            </a:r>
            <a:r>
              <a:rPr sz="4400" dirty="0"/>
              <a:t> y al </a:t>
            </a:r>
            <a:r>
              <a:rPr sz="4400" dirty="0" err="1"/>
              <a:t>ministerio</a:t>
            </a:r>
            <a:r>
              <a:rPr sz="4400" dirty="0"/>
              <a:t> de la palabra.</a:t>
            </a:r>
          </a:p>
        </p:txBody>
      </p:sp>
      <p:pic>
        <p:nvPicPr>
          <p:cNvPr id="231"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34" name="4) Pratical things about praying without ceasing"/>
          <p:cNvSpPr txBox="1">
            <a:spLocks noGrp="1"/>
          </p:cNvSpPr>
          <p:nvPr>
            <p:ph type="title"/>
          </p:nvPr>
        </p:nvSpPr>
        <p:spPr>
          <a:prstGeom prst="rect">
            <a:avLst/>
          </a:prstGeom>
        </p:spPr>
        <p:txBody>
          <a:bodyPr>
            <a:noAutofit/>
          </a:bodyPr>
          <a:lstStyle/>
          <a:p>
            <a:pPr lvl="1" indent="0" algn="ctr" defTabSz="283428">
              <a:lnSpc>
                <a:spcPct val="100000"/>
              </a:lnSpc>
              <a:defRPr sz="10304" b="0" spc="0">
                <a:latin typeface="Helvetica Neue Medium"/>
                <a:ea typeface="Helvetica Neue Medium"/>
                <a:cs typeface="Helvetica Neue Medium"/>
                <a:sym typeface="Helvetica Neue Medium"/>
              </a:defRPr>
            </a:pPr>
            <a:r>
              <a:rPr sz="4000" dirty="0"/>
              <a:t>4 </a:t>
            </a:r>
            <a:r>
              <a:rPr lang="en-US" sz="4000" dirty="0"/>
              <a:t>p</a:t>
            </a:r>
            <a:r>
              <a:rPr sz="4000" dirty="0"/>
              <a:t>ractical things about praying </a:t>
            </a:r>
            <a:br>
              <a:rPr lang="en-US" sz="4000" dirty="0"/>
            </a:br>
            <a:r>
              <a:rPr sz="4000" dirty="0"/>
              <a:t>without ceasing </a:t>
            </a:r>
          </a:p>
        </p:txBody>
      </p:sp>
      <p:sp>
        <p:nvSpPr>
          <p:cNvPr id="235" name="4)Cosas praticas acerca de orar sin Cesar"/>
          <p:cNvSpPr txBox="1">
            <a:spLocks noGrp="1"/>
          </p:cNvSpPr>
          <p:nvPr>
            <p:ph type="body" sz="quarter" idx="1"/>
          </p:nvPr>
        </p:nvSpPr>
        <p:spPr>
          <a:xfrm>
            <a:off x="1812727" y="2937867"/>
            <a:ext cx="5518547" cy="1388270"/>
          </a:xfrm>
          <a:prstGeom prst="rect">
            <a:avLst/>
          </a:prstGeom>
        </p:spPr>
        <p:txBody>
          <a:bodyPr>
            <a:noAutofit/>
          </a:bodyPr>
          <a:lstStyle>
            <a:lvl1pPr defTabSz="780454">
              <a:defRPr sz="10640"/>
            </a:lvl1pPr>
          </a:lstStyle>
          <a:p>
            <a:r>
              <a:rPr sz="4000" dirty="0">
                <a:latin typeface="Helvetica Neue Medium" panose="02000503000000020004" pitchFamily="2" charset="0"/>
                <a:ea typeface="Helvetica Neue Medium" panose="02000503000000020004" pitchFamily="2" charset="0"/>
                <a:cs typeface="Helvetica Neue Medium" panose="02000503000000020004" pitchFamily="2" charset="0"/>
              </a:rPr>
              <a:t>4</a:t>
            </a:r>
            <a:r>
              <a:rPr lang="en-US" sz="40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lang="es-ES_tradnl" sz="4000" dirty="0">
                <a:latin typeface="Helvetica Neue Medium" panose="02000503000000020004" pitchFamily="2" charset="0"/>
                <a:ea typeface="Helvetica Neue Medium" panose="02000503000000020004" pitchFamily="2" charset="0"/>
                <a:cs typeface="Helvetica Neue Medium" panose="02000503000000020004" pitchFamily="2" charset="0"/>
              </a:rPr>
              <a:t>cosas prácticas acerca de orar </a:t>
            </a:r>
          </a:p>
          <a:p>
            <a:r>
              <a:rPr lang="es-ES_tradnl" sz="4000" dirty="0">
                <a:latin typeface="Helvetica Neue Medium" panose="02000503000000020004" pitchFamily="2" charset="0"/>
                <a:ea typeface="Helvetica Neue Medium" panose="02000503000000020004" pitchFamily="2" charset="0"/>
                <a:cs typeface="Helvetica Neue Medium" panose="02000503000000020004" pitchFamily="2" charset="0"/>
              </a:rPr>
              <a:t>sin cesar</a:t>
            </a:r>
          </a:p>
        </p:txBody>
      </p:sp>
      <p:pic>
        <p:nvPicPr>
          <p:cNvPr id="236"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39" name="1)Pratical things…"/>
          <p:cNvSpPr txBox="1">
            <a:spLocks noGrp="1"/>
          </p:cNvSpPr>
          <p:nvPr>
            <p:ph type="title"/>
          </p:nvPr>
        </p:nvSpPr>
        <p:spPr>
          <a:xfrm>
            <a:off x="1409046" y="11148"/>
            <a:ext cx="6316377" cy="2433776"/>
          </a:xfrm>
          <a:prstGeom prst="rect">
            <a:avLst/>
          </a:prstGeom>
        </p:spPr>
        <p:txBody>
          <a:bodyPr anchor="t">
            <a:normAutofit/>
          </a:bodyPr>
          <a:lstStyle/>
          <a:p>
            <a:pPr defTabSz="224894">
              <a:defRPr sz="8176">
                <a:solidFill>
                  <a:schemeClr val="accent1">
                    <a:hueOff val="381599"/>
                    <a:lumOff val="-17182"/>
                  </a:schemeClr>
                </a:solidFill>
              </a:defRPr>
            </a:pPr>
            <a:r>
              <a:rPr sz="3200" dirty="0"/>
              <a:t>Practical things</a:t>
            </a:r>
          </a:p>
        </p:txBody>
      </p:sp>
      <p:pic>
        <p:nvPicPr>
          <p:cNvPr id="241" name="Line Line" descr="Line Line"/>
          <p:cNvPicPr>
            <a:picLocks/>
          </p:cNvPicPr>
          <p:nvPr/>
        </p:nvPicPr>
        <p:blipFill>
          <a:blip r:embed="rId2"/>
          <a:stretch>
            <a:fillRect/>
          </a:stretch>
        </p:blipFill>
        <p:spPr>
          <a:xfrm>
            <a:off x="1418577" y="2923736"/>
            <a:ext cx="6306846" cy="38100"/>
          </a:xfrm>
          <a:prstGeom prst="rect">
            <a:avLst/>
          </a:prstGeom>
        </p:spPr>
      </p:pic>
      <p:sp>
        <p:nvSpPr>
          <p:cNvPr id="2" name="TextBox 1">
            <a:extLst>
              <a:ext uri="{FF2B5EF4-FFF2-40B4-BE49-F238E27FC236}">
                <a16:creationId xmlns:a16="http://schemas.microsoft.com/office/drawing/2014/main" id="{D7346FAB-97C6-1BFC-2FFA-6B24B1603142}"/>
              </a:ext>
            </a:extLst>
          </p:cNvPr>
          <p:cNvSpPr txBox="1"/>
          <p:nvPr/>
        </p:nvSpPr>
        <p:spPr>
          <a:xfrm>
            <a:off x="2279297" y="664634"/>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t> Have a list</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E4FB1752-8193-1407-0754-FF6FDCE83FCC}"/>
              </a:ext>
            </a:extLst>
          </p:cNvPr>
          <p:cNvSpPr txBox="1"/>
          <p:nvPr/>
        </p:nvSpPr>
        <p:spPr>
          <a:xfrm>
            <a:off x="2282317" y="1228036"/>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t>Take advantage of the minutes that life gives you </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5" name="1)Pratical things…">
            <a:extLst>
              <a:ext uri="{FF2B5EF4-FFF2-40B4-BE49-F238E27FC236}">
                <a16:creationId xmlns:a16="http://schemas.microsoft.com/office/drawing/2014/main" id="{9E94943A-D065-A231-6C0A-5645B96A90A7}"/>
              </a:ext>
            </a:extLst>
          </p:cNvPr>
          <p:cNvSpPr txBox="1">
            <a:spLocks/>
          </p:cNvSpPr>
          <p:nvPr/>
        </p:nvSpPr>
        <p:spPr>
          <a:xfrm>
            <a:off x="1418577" y="2868648"/>
            <a:ext cx="6306846" cy="24337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normAutofit/>
          </a:bodyPr>
          <a:lstStyle>
            <a:lvl1pPr marL="0" marR="0" indent="0" algn="ctr" defTabSz="308074" rtl="0" latinLnBrk="0">
              <a:lnSpc>
                <a:spcPct val="100000"/>
              </a:lnSpc>
              <a:spcBef>
                <a:spcPts val="0"/>
              </a:spcBef>
              <a:spcAft>
                <a:spcPts val="0"/>
              </a:spcAft>
              <a:buClrTx/>
              <a:buSzTx/>
              <a:buFontTx/>
              <a:buNone/>
              <a:tabLst/>
              <a:defRPr sz="4200" b="0" i="0" u="none" strike="noStrike" cap="none" spc="0" baseline="0">
                <a:solidFill>
                  <a:srgbClr val="FFFFFF"/>
                </a:solidFill>
                <a:uFillTx/>
                <a:latin typeface="Helvetica Neue Medium"/>
                <a:ea typeface="Helvetica Neue Medium"/>
                <a:cs typeface="Helvetica Neue Medium"/>
                <a:sym typeface="Helvetica Neue Medium"/>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a:lstStyle>
          <a:p>
            <a:pPr defTabSz="224894" hangingPunct="1">
              <a:defRPr sz="8176">
                <a:solidFill>
                  <a:schemeClr val="accent1">
                    <a:hueOff val="381599"/>
                    <a:lumOff val="-17182"/>
                  </a:schemeClr>
                </a:solidFill>
              </a:defRPr>
            </a:pPr>
            <a:r>
              <a:rPr lang="en-US" sz="3200" dirty="0" err="1">
                <a:solidFill>
                  <a:schemeClr val="accent1">
                    <a:hueOff val="381599"/>
                    <a:lumOff val="-17182"/>
                  </a:schemeClr>
                </a:solidFill>
              </a:rPr>
              <a:t>Cosas</a:t>
            </a:r>
            <a:r>
              <a:rPr lang="en-US" sz="3200" dirty="0">
                <a:solidFill>
                  <a:schemeClr val="accent1">
                    <a:hueOff val="381599"/>
                    <a:lumOff val="-17182"/>
                  </a:schemeClr>
                </a:solidFill>
              </a:rPr>
              <a:t> </a:t>
            </a:r>
            <a:r>
              <a:rPr lang="en-US" sz="3200" dirty="0" err="1">
                <a:solidFill>
                  <a:schemeClr val="accent1">
                    <a:hueOff val="381599"/>
                    <a:lumOff val="-17182"/>
                  </a:schemeClr>
                </a:solidFill>
              </a:rPr>
              <a:t>prácticas</a:t>
            </a:r>
            <a:endParaRPr lang="en-US" sz="3200" dirty="0">
              <a:solidFill>
                <a:schemeClr val="accent1">
                  <a:hueOff val="381599"/>
                  <a:lumOff val="-17182"/>
                </a:schemeClr>
              </a:solidFill>
            </a:endParaRPr>
          </a:p>
        </p:txBody>
      </p:sp>
      <p:sp>
        <p:nvSpPr>
          <p:cNvPr id="6" name="TextBox 5">
            <a:extLst>
              <a:ext uri="{FF2B5EF4-FFF2-40B4-BE49-F238E27FC236}">
                <a16:creationId xmlns:a16="http://schemas.microsoft.com/office/drawing/2014/main" id="{11799CF9-6E00-6973-FEC3-7C62B918E612}"/>
              </a:ext>
            </a:extLst>
          </p:cNvPr>
          <p:cNvSpPr txBox="1"/>
          <p:nvPr/>
        </p:nvSpPr>
        <p:spPr>
          <a:xfrm>
            <a:off x="2282317" y="3473942"/>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s-ES_tradnl" sz="2400" dirty="0"/>
              <a:t>Haga una lista</a:t>
            </a:r>
            <a:endParaRPr kumimoji="0" lang="es-ES_tradnl" sz="2400" b="0" i="0" u="none" strike="noStrike" cap="none" spc="0" normalizeH="0" baseline="0" dirty="0">
              <a:ln>
                <a:noFill/>
              </a:ln>
              <a:solidFill>
                <a:srgbClr val="FFFFFF"/>
              </a:solidFill>
              <a:effectLst/>
              <a:uFillTx/>
              <a:sym typeface="Helvetica Neue"/>
            </a:endParaRPr>
          </a:p>
        </p:txBody>
      </p:sp>
      <p:sp>
        <p:nvSpPr>
          <p:cNvPr id="7" name="TextBox 6">
            <a:extLst>
              <a:ext uri="{FF2B5EF4-FFF2-40B4-BE49-F238E27FC236}">
                <a16:creationId xmlns:a16="http://schemas.microsoft.com/office/drawing/2014/main" id="{3637A7BC-D2EA-7D51-EBF6-EC90C92C445C}"/>
              </a:ext>
            </a:extLst>
          </p:cNvPr>
          <p:cNvSpPr txBox="1"/>
          <p:nvPr/>
        </p:nvSpPr>
        <p:spPr>
          <a:xfrm>
            <a:off x="2279297" y="4037344"/>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s-ES_tradnl" sz="2400" dirty="0"/>
              <a:t>Toma ventajas de los minutos que la vida te da</a:t>
            </a:r>
            <a:endParaRPr kumimoji="0" lang="es-ES_tradnl" sz="2400" b="0" i="0" u="none" strike="noStrike" cap="none" spc="0" normalizeH="0" baseline="0" dirty="0">
              <a:ln>
                <a:noFill/>
              </a:ln>
              <a:solidFill>
                <a:srgbClr val="FFFFFF"/>
              </a:solidFill>
              <a:effectLst/>
              <a:uFillTx/>
              <a:sym typeface="Helvetica Neue"/>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44" name="Take advantage of the minutes life gives you…"/>
          <p:cNvSpPr txBox="1">
            <a:spLocks noGrp="1"/>
          </p:cNvSpPr>
          <p:nvPr>
            <p:ph type="title"/>
          </p:nvPr>
        </p:nvSpPr>
        <p:spPr>
          <a:xfrm>
            <a:off x="1812727" y="457210"/>
            <a:ext cx="5518547" cy="2433776"/>
          </a:xfrm>
          <a:prstGeom prst="rect">
            <a:avLst/>
          </a:prstGeom>
        </p:spPr>
        <p:txBody>
          <a:bodyPr>
            <a:normAutofit fontScale="90000"/>
          </a:bodyPr>
          <a:lstStyle/>
          <a:p>
            <a:pPr defTabSz="172521">
              <a:defRPr sz="6272">
                <a:solidFill>
                  <a:schemeClr val="accent1">
                    <a:hueOff val="381599"/>
                    <a:lumOff val="-17182"/>
                  </a:schemeClr>
                </a:solidFill>
              </a:defRPr>
            </a:pPr>
            <a:r>
              <a:rPr sz="3600" dirty="0"/>
              <a:t>Take advantage of the minutes life gives you</a:t>
            </a:r>
          </a:p>
          <a:p>
            <a:pPr defTabSz="172521">
              <a:defRPr sz="6272"/>
            </a:pPr>
            <a:r>
              <a:rPr sz="2700" dirty="0">
                <a:latin typeface="Helvetica Neue" panose="02000503000000020004" pitchFamily="2" charset="0"/>
                <a:ea typeface="Helvetica Neue" panose="02000503000000020004" pitchFamily="2" charset="0"/>
                <a:cs typeface="Helvetica Neue" panose="02000503000000020004" pitchFamily="2" charset="0"/>
              </a:rPr>
              <a:t>Ephesians 5:15-16 Therefore be careful how you walk, not as unwise men but as wise, [16] making the most of your time, because the days are evil.</a:t>
            </a:r>
          </a:p>
        </p:txBody>
      </p:sp>
      <p:sp>
        <p:nvSpPr>
          <p:cNvPr id="245" name="Toma ventaja de los minutos que la vida te da…"/>
          <p:cNvSpPr txBox="1">
            <a:spLocks noGrp="1"/>
          </p:cNvSpPr>
          <p:nvPr>
            <p:ph type="body" sz="half" idx="1"/>
          </p:nvPr>
        </p:nvSpPr>
        <p:spPr>
          <a:xfrm>
            <a:off x="1418577" y="2937867"/>
            <a:ext cx="6306846" cy="2247012"/>
          </a:xfrm>
          <a:prstGeom prst="rect">
            <a:avLst/>
          </a:prstGeom>
        </p:spPr>
        <p:txBody>
          <a:bodyPr>
            <a:normAutofit fontScale="32500" lnSpcReduction="20000"/>
          </a:bodyPr>
          <a:lstStyle/>
          <a:p>
            <a:pPr defTabSz="169441">
              <a:defRPr sz="6160">
                <a:solidFill>
                  <a:schemeClr val="accent1">
                    <a:hueOff val="381599"/>
                    <a:lumOff val="-17182"/>
                  </a:schemeClr>
                </a:solidFill>
              </a:defRPr>
            </a:pP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Toma </a:t>
            </a:r>
            <a:r>
              <a:rPr sz="9800" dirty="0" err="1">
                <a:latin typeface="Helvetica Neue Medium" panose="02000503000000020004" pitchFamily="2" charset="0"/>
                <a:ea typeface="Helvetica Neue Medium" panose="02000503000000020004" pitchFamily="2" charset="0"/>
                <a:cs typeface="Helvetica Neue Medium" panose="02000503000000020004" pitchFamily="2" charset="0"/>
              </a:rPr>
              <a:t>ventaja</a:t>
            </a: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 de </a:t>
            </a:r>
            <a:r>
              <a:rPr sz="9800" dirty="0" err="1">
                <a:latin typeface="Helvetica Neue Medium" panose="02000503000000020004" pitchFamily="2" charset="0"/>
                <a:ea typeface="Helvetica Neue Medium" panose="02000503000000020004" pitchFamily="2" charset="0"/>
                <a:cs typeface="Helvetica Neue Medium" panose="02000503000000020004" pitchFamily="2" charset="0"/>
              </a:rPr>
              <a:t>los</a:t>
            </a: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9800" dirty="0" err="1">
                <a:latin typeface="Helvetica Neue Medium" panose="02000503000000020004" pitchFamily="2" charset="0"/>
                <a:ea typeface="Helvetica Neue Medium" panose="02000503000000020004" pitchFamily="2" charset="0"/>
                <a:cs typeface="Helvetica Neue Medium" panose="02000503000000020004" pitchFamily="2" charset="0"/>
              </a:rPr>
              <a:t>minutos</a:t>
            </a: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 que la </a:t>
            </a:r>
            <a:r>
              <a:rPr sz="9800" dirty="0" err="1">
                <a:latin typeface="Helvetica Neue Medium" panose="02000503000000020004" pitchFamily="2" charset="0"/>
                <a:ea typeface="Helvetica Neue Medium" panose="02000503000000020004" pitchFamily="2" charset="0"/>
                <a:cs typeface="Helvetica Neue Medium" panose="02000503000000020004" pitchFamily="2" charset="0"/>
              </a:rPr>
              <a:t>vida</a:t>
            </a: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 </a:t>
            </a:r>
            <a:r>
              <a:rPr sz="9800" dirty="0" err="1">
                <a:latin typeface="Helvetica Neue Medium" panose="02000503000000020004" pitchFamily="2" charset="0"/>
                <a:ea typeface="Helvetica Neue Medium" panose="02000503000000020004" pitchFamily="2" charset="0"/>
                <a:cs typeface="Helvetica Neue Medium" panose="02000503000000020004" pitchFamily="2" charset="0"/>
              </a:rPr>
              <a:t>te</a:t>
            </a:r>
            <a:r>
              <a:rPr sz="9800" dirty="0">
                <a:latin typeface="Helvetica Neue Medium" panose="02000503000000020004" pitchFamily="2" charset="0"/>
                <a:ea typeface="Helvetica Neue Medium" panose="02000503000000020004" pitchFamily="2" charset="0"/>
                <a:cs typeface="Helvetica Neue Medium" panose="02000503000000020004" pitchFamily="2" charset="0"/>
              </a:rPr>
              <a:t> da</a:t>
            </a:r>
          </a:p>
          <a:p>
            <a:pPr defTabSz="169441">
              <a:defRPr sz="6160"/>
            </a:pPr>
            <a:r>
              <a:rPr sz="7400" dirty="0" err="1"/>
              <a:t>Efesios</a:t>
            </a:r>
            <a:r>
              <a:rPr sz="7400" dirty="0"/>
              <a:t> 5:15-16 Por tanto, </a:t>
            </a:r>
            <a:r>
              <a:rPr sz="7400" dirty="0" err="1"/>
              <a:t>tened</a:t>
            </a:r>
            <a:r>
              <a:rPr sz="7400" dirty="0"/>
              <a:t> </a:t>
            </a:r>
            <a:r>
              <a:rPr sz="7400" dirty="0" err="1"/>
              <a:t>cuidado</a:t>
            </a:r>
            <a:r>
              <a:rPr sz="7400" dirty="0"/>
              <a:t> </a:t>
            </a:r>
            <a:r>
              <a:rPr sz="7400" dirty="0" err="1"/>
              <a:t>cómo</a:t>
            </a:r>
            <a:r>
              <a:rPr sz="7400" dirty="0"/>
              <a:t> </a:t>
            </a:r>
            <a:r>
              <a:rPr sz="7400" dirty="0" err="1"/>
              <a:t>andáis</a:t>
            </a:r>
            <a:r>
              <a:rPr sz="7400" dirty="0"/>
              <a:t>; no </a:t>
            </a:r>
            <a:r>
              <a:rPr sz="7400" dirty="0" err="1"/>
              <a:t>como</a:t>
            </a:r>
            <a:r>
              <a:rPr sz="7400" dirty="0"/>
              <a:t> </a:t>
            </a:r>
            <a:r>
              <a:rPr sz="7400" dirty="0" err="1"/>
              <a:t>insensatos</a:t>
            </a:r>
            <a:r>
              <a:rPr sz="7400" dirty="0"/>
              <a:t>, </a:t>
            </a:r>
            <a:r>
              <a:rPr sz="7400" dirty="0" err="1"/>
              <a:t>sino</a:t>
            </a:r>
            <a:r>
              <a:rPr sz="7400" dirty="0"/>
              <a:t> </a:t>
            </a:r>
            <a:r>
              <a:rPr sz="7400" dirty="0" err="1"/>
              <a:t>como</a:t>
            </a:r>
            <a:r>
              <a:rPr sz="7400" dirty="0"/>
              <a:t> </a:t>
            </a:r>
            <a:r>
              <a:rPr sz="7400" dirty="0" err="1"/>
              <a:t>sabios</a:t>
            </a:r>
            <a:r>
              <a:rPr sz="7400" dirty="0"/>
              <a:t>, [16] </a:t>
            </a:r>
            <a:r>
              <a:rPr sz="7400" dirty="0" err="1"/>
              <a:t>aprovechando</a:t>
            </a:r>
            <a:r>
              <a:rPr sz="7400" dirty="0"/>
              <a:t> bien </a:t>
            </a:r>
            <a:r>
              <a:rPr sz="7400" dirty="0" err="1"/>
              <a:t>el</a:t>
            </a:r>
            <a:r>
              <a:rPr sz="7400" dirty="0"/>
              <a:t> </a:t>
            </a:r>
            <a:r>
              <a:rPr sz="7400" dirty="0" err="1"/>
              <a:t>tiempo</a:t>
            </a:r>
            <a:r>
              <a:rPr sz="7400" dirty="0"/>
              <a:t>, </a:t>
            </a:r>
            <a:r>
              <a:rPr sz="7400" dirty="0" err="1"/>
              <a:t>porque</a:t>
            </a:r>
            <a:r>
              <a:rPr sz="7400" dirty="0"/>
              <a:t> </a:t>
            </a:r>
            <a:r>
              <a:rPr sz="7400" dirty="0" err="1"/>
              <a:t>los</a:t>
            </a:r>
            <a:r>
              <a:rPr sz="7400" dirty="0"/>
              <a:t> días son </a:t>
            </a:r>
            <a:r>
              <a:rPr sz="7400" dirty="0" err="1"/>
              <a:t>malos</a:t>
            </a:r>
            <a:r>
              <a:rPr sz="7400" dirty="0"/>
              <a:t>.</a:t>
            </a:r>
          </a:p>
        </p:txBody>
      </p:sp>
      <p:pic>
        <p:nvPicPr>
          <p:cNvPr id="246"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39" name="1)Pratical things…"/>
          <p:cNvSpPr txBox="1">
            <a:spLocks noGrp="1"/>
          </p:cNvSpPr>
          <p:nvPr>
            <p:ph type="title"/>
          </p:nvPr>
        </p:nvSpPr>
        <p:spPr>
          <a:xfrm>
            <a:off x="1409046" y="11148"/>
            <a:ext cx="6316377" cy="2433776"/>
          </a:xfrm>
          <a:prstGeom prst="rect">
            <a:avLst/>
          </a:prstGeom>
        </p:spPr>
        <p:txBody>
          <a:bodyPr anchor="t">
            <a:normAutofit/>
          </a:bodyPr>
          <a:lstStyle/>
          <a:p>
            <a:pPr defTabSz="224894">
              <a:defRPr sz="8176">
                <a:solidFill>
                  <a:schemeClr val="accent1">
                    <a:hueOff val="381599"/>
                    <a:lumOff val="-17182"/>
                  </a:schemeClr>
                </a:solidFill>
              </a:defRPr>
            </a:pPr>
            <a:r>
              <a:rPr sz="3200" dirty="0"/>
              <a:t>Practical things</a:t>
            </a:r>
          </a:p>
        </p:txBody>
      </p:sp>
      <p:pic>
        <p:nvPicPr>
          <p:cNvPr id="241" name="Line Line" descr="Line Line"/>
          <p:cNvPicPr>
            <a:picLocks/>
          </p:cNvPicPr>
          <p:nvPr/>
        </p:nvPicPr>
        <p:blipFill>
          <a:blip r:embed="rId2"/>
          <a:stretch>
            <a:fillRect/>
          </a:stretch>
        </p:blipFill>
        <p:spPr>
          <a:xfrm>
            <a:off x="1418577" y="2923736"/>
            <a:ext cx="6306846" cy="38100"/>
          </a:xfrm>
          <a:prstGeom prst="rect">
            <a:avLst/>
          </a:prstGeom>
        </p:spPr>
      </p:pic>
      <p:sp>
        <p:nvSpPr>
          <p:cNvPr id="2" name="TextBox 1">
            <a:extLst>
              <a:ext uri="{FF2B5EF4-FFF2-40B4-BE49-F238E27FC236}">
                <a16:creationId xmlns:a16="http://schemas.microsoft.com/office/drawing/2014/main" id="{D7346FAB-97C6-1BFC-2FFA-6B24B1603142}"/>
              </a:ext>
            </a:extLst>
          </p:cNvPr>
          <p:cNvSpPr txBox="1"/>
          <p:nvPr/>
        </p:nvSpPr>
        <p:spPr>
          <a:xfrm>
            <a:off x="2431697" y="1860993"/>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en-US" sz="2400" dirty="0"/>
              <a:t>Disconnect</a:t>
            </a:r>
            <a:endPar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endParaRPr>
          </a:p>
        </p:txBody>
      </p:sp>
      <p:sp>
        <p:nvSpPr>
          <p:cNvPr id="3" name="TextBox 2">
            <a:extLst>
              <a:ext uri="{FF2B5EF4-FFF2-40B4-BE49-F238E27FC236}">
                <a16:creationId xmlns:a16="http://schemas.microsoft.com/office/drawing/2014/main" id="{E4FB1752-8193-1407-0754-FF6FDCE83FCC}"/>
              </a:ext>
            </a:extLst>
          </p:cNvPr>
          <p:cNvSpPr txBox="1"/>
          <p:nvPr/>
        </p:nvSpPr>
        <p:spPr>
          <a:xfrm>
            <a:off x="2431697" y="1019737"/>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rPr>
              <a:t>Take advantage of the minutes that life gives you </a:t>
            </a:r>
          </a:p>
        </p:txBody>
      </p:sp>
      <p:sp>
        <p:nvSpPr>
          <p:cNvPr id="5" name="1)Pratical things…">
            <a:extLst>
              <a:ext uri="{FF2B5EF4-FFF2-40B4-BE49-F238E27FC236}">
                <a16:creationId xmlns:a16="http://schemas.microsoft.com/office/drawing/2014/main" id="{9E94943A-D065-A231-6C0A-5645B96A90A7}"/>
              </a:ext>
            </a:extLst>
          </p:cNvPr>
          <p:cNvSpPr txBox="1">
            <a:spLocks/>
          </p:cNvSpPr>
          <p:nvPr/>
        </p:nvSpPr>
        <p:spPr>
          <a:xfrm>
            <a:off x="1418577" y="2868648"/>
            <a:ext cx="6306846" cy="24337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t">
            <a:normAutofit/>
          </a:bodyPr>
          <a:lstStyle>
            <a:lvl1pPr marL="0" marR="0" indent="0" algn="ctr" defTabSz="308074" rtl="0" latinLnBrk="0">
              <a:lnSpc>
                <a:spcPct val="100000"/>
              </a:lnSpc>
              <a:spcBef>
                <a:spcPts val="0"/>
              </a:spcBef>
              <a:spcAft>
                <a:spcPts val="0"/>
              </a:spcAft>
              <a:buClrTx/>
              <a:buSzTx/>
              <a:buFontTx/>
              <a:buNone/>
              <a:tabLst/>
              <a:defRPr sz="4200" b="0" i="0" u="none" strike="noStrike" cap="none" spc="0" baseline="0">
                <a:solidFill>
                  <a:srgbClr val="FFFFFF"/>
                </a:solidFill>
                <a:uFillTx/>
                <a:latin typeface="Helvetica Neue Medium"/>
                <a:ea typeface="Helvetica Neue Medium"/>
                <a:cs typeface="Helvetica Neue Medium"/>
                <a:sym typeface="Helvetica Neue Medium"/>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a:lstStyle>
          <a:p>
            <a:pPr marL="0" marR="0" lvl="0" indent="0" algn="ctr" defTabSz="224894" rtl="0" eaLnBrk="1" fontAlgn="auto" latinLnBrk="0" hangingPunct="1">
              <a:lnSpc>
                <a:spcPct val="100000"/>
              </a:lnSpc>
              <a:spcBef>
                <a:spcPts val="0"/>
              </a:spcBef>
              <a:spcAft>
                <a:spcPts val="0"/>
              </a:spcAft>
              <a:buClrTx/>
              <a:buSzTx/>
              <a:buFontTx/>
              <a:buNone/>
              <a:tabLst/>
              <a:defRPr sz="8176">
                <a:solidFill>
                  <a:srgbClr val="0076BA">
                    <a:hueOff val="381599"/>
                    <a:lumOff val="-17182"/>
                  </a:srgbClr>
                </a:solidFill>
              </a:defRPr>
            </a:pPr>
            <a:r>
              <a:rPr kumimoji="0" lang="en-US" sz="3200" b="0" i="0" u="none" strike="noStrike" kern="0" cap="none" spc="0" normalizeH="0" baseline="0" noProof="0" dirty="0" err="1">
                <a:ln>
                  <a:noFill/>
                </a:ln>
                <a:solidFill>
                  <a:srgbClr val="0076BA">
                    <a:hueOff val="381599"/>
                    <a:lumOff val="-17182"/>
                  </a:srgbClr>
                </a:solidFill>
                <a:effectLst/>
                <a:uLnTx/>
                <a:uFillTx/>
                <a:latin typeface="Helvetica Neue Medium"/>
                <a:ea typeface="Helvetica Neue Medium"/>
                <a:cs typeface="Helvetica Neue Medium"/>
                <a:sym typeface="Helvetica Neue Medium"/>
              </a:rPr>
              <a:t>Cosas</a:t>
            </a:r>
            <a:r>
              <a:rPr kumimoji="0" lang="en-US" sz="3200" b="0" i="0" u="none" strike="noStrike" kern="0" cap="none" spc="0" normalizeH="0" baseline="0" noProof="0" dirty="0">
                <a:ln>
                  <a:noFill/>
                </a:ln>
                <a:solidFill>
                  <a:srgbClr val="0076BA">
                    <a:hueOff val="381599"/>
                    <a:lumOff val="-17182"/>
                  </a:srgbClr>
                </a:solidFill>
                <a:effectLst/>
                <a:uLnTx/>
                <a:uFillTx/>
                <a:latin typeface="Helvetica Neue Medium"/>
                <a:ea typeface="Helvetica Neue Medium"/>
                <a:cs typeface="Helvetica Neue Medium"/>
                <a:sym typeface="Helvetica Neue Medium"/>
              </a:rPr>
              <a:t> </a:t>
            </a:r>
            <a:r>
              <a:rPr kumimoji="0" lang="en-US" sz="3200" b="0" i="0" u="none" strike="noStrike" kern="0" cap="none" spc="0" normalizeH="0" baseline="0" noProof="0" dirty="0" err="1">
                <a:ln>
                  <a:noFill/>
                </a:ln>
                <a:solidFill>
                  <a:srgbClr val="0076BA">
                    <a:hueOff val="381599"/>
                    <a:lumOff val="-17182"/>
                  </a:srgbClr>
                </a:solidFill>
                <a:effectLst/>
                <a:uLnTx/>
                <a:uFillTx/>
                <a:latin typeface="Helvetica Neue Medium"/>
                <a:ea typeface="Helvetica Neue Medium"/>
                <a:cs typeface="Helvetica Neue Medium"/>
                <a:sym typeface="Helvetica Neue Medium"/>
              </a:rPr>
              <a:t>prácticas</a:t>
            </a:r>
            <a:endParaRPr kumimoji="0" lang="en-US" sz="3200" b="0" i="0" u="none" strike="noStrike" kern="0" cap="none" spc="0" normalizeH="0" baseline="0" noProof="0" dirty="0">
              <a:ln>
                <a:noFill/>
              </a:ln>
              <a:solidFill>
                <a:srgbClr val="0076BA">
                  <a:hueOff val="381599"/>
                  <a:lumOff val="-17182"/>
                </a:srgbClr>
              </a:solidFill>
              <a:effectLst/>
              <a:uLnTx/>
              <a:uFillTx/>
              <a:latin typeface="Helvetica Neue Medium"/>
              <a:ea typeface="Helvetica Neue Medium"/>
              <a:cs typeface="Helvetica Neue Medium"/>
              <a:sym typeface="Helvetica Neue Medium"/>
            </a:endParaRPr>
          </a:p>
        </p:txBody>
      </p:sp>
      <p:sp>
        <p:nvSpPr>
          <p:cNvPr id="4" name="TextBox 3">
            <a:extLst>
              <a:ext uri="{FF2B5EF4-FFF2-40B4-BE49-F238E27FC236}">
                <a16:creationId xmlns:a16="http://schemas.microsoft.com/office/drawing/2014/main" id="{95FDC400-1D98-9277-5C22-AF61D2F67BF3}"/>
              </a:ext>
            </a:extLst>
          </p:cNvPr>
          <p:cNvSpPr txBox="1"/>
          <p:nvPr/>
        </p:nvSpPr>
        <p:spPr>
          <a:xfrm>
            <a:off x="2431697" y="547144"/>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rPr>
              <a:t> Have a list</a:t>
            </a:r>
          </a:p>
        </p:txBody>
      </p:sp>
      <p:sp>
        <p:nvSpPr>
          <p:cNvPr id="8" name="TextBox 7">
            <a:extLst>
              <a:ext uri="{FF2B5EF4-FFF2-40B4-BE49-F238E27FC236}">
                <a16:creationId xmlns:a16="http://schemas.microsoft.com/office/drawing/2014/main" id="{7948AD69-510F-21E9-4D03-0E75F7931E4E}"/>
              </a:ext>
            </a:extLst>
          </p:cNvPr>
          <p:cNvSpPr txBox="1"/>
          <p:nvPr/>
        </p:nvSpPr>
        <p:spPr>
          <a:xfrm>
            <a:off x="2431697" y="2332917"/>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rPr>
              <a:t>Remember</a:t>
            </a:r>
          </a:p>
        </p:txBody>
      </p:sp>
      <p:sp>
        <p:nvSpPr>
          <p:cNvPr id="9" name="TextBox 8">
            <a:extLst>
              <a:ext uri="{FF2B5EF4-FFF2-40B4-BE49-F238E27FC236}">
                <a16:creationId xmlns:a16="http://schemas.microsoft.com/office/drawing/2014/main" id="{C9E602E3-93EF-E89A-25ED-F415FD8588BC}"/>
              </a:ext>
            </a:extLst>
          </p:cNvPr>
          <p:cNvSpPr txBox="1"/>
          <p:nvPr/>
        </p:nvSpPr>
        <p:spPr>
          <a:xfrm>
            <a:off x="2431697" y="4772758"/>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en-US" sz="2400" dirty="0" err="1"/>
              <a:t>Desconectarnos</a:t>
            </a:r>
            <a:endPar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endParaRPr>
          </a:p>
        </p:txBody>
      </p:sp>
      <p:sp>
        <p:nvSpPr>
          <p:cNvPr id="10" name="TextBox 9">
            <a:extLst>
              <a:ext uri="{FF2B5EF4-FFF2-40B4-BE49-F238E27FC236}">
                <a16:creationId xmlns:a16="http://schemas.microsoft.com/office/drawing/2014/main" id="{52CDA31E-9DAF-4D00-8DEB-734D87521B48}"/>
              </a:ext>
            </a:extLst>
          </p:cNvPr>
          <p:cNvSpPr txBox="1"/>
          <p:nvPr/>
        </p:nvSpPr>
        <p:spPr>
          <a:xfrm>
            <a:off x="2431697" y="3933929"/>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defTabSz="169441">
              <a:defRPr sz="6160">
                <a:solidFill>
                  <a:schemeClr val="accent1">
                    <a:hueOff val="381599"/>
                    <a:lumOff val="-17182"/>
                  </a:schemeClr>
                </a:solidFill>
              </a:defRPr>
            </a:pP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Toma </a:t>
            </a:r>
            <a:r>
              <a:rPr lang="en-US" sz="24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ventaja</a:t>
            </a: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de </a:t>
            </a:r>
            <a:r>
              <a:rPr lang="en-US" sz="24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los</a:t>
            </a: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t>
            </a:r>
            <a:r>
              <a:rPr lang="en-US" sz="24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minutos</a:t>
            </a: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que la </a:t>
            </a:r>
            <a:r>
              <a:rPr lang="en-US" sz="24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vida</a:t>
            </a: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a:t>
            </a:r>
            <a:r>
              <a:rPr lang="en-US" sz="2400" dirty="0" err="1">
                <a:solidFill>
                  <a:schemeClr val="tx1"/>
                </a:solidFill>
                <a:latin typeface="Helvetica Neue" panose="02000503000000020004" pitchFamily="2" charset="0"/>
                <a:ea typeface="Helvetica Neue" panose="02000503000000020004" pitchFamily="2" charset="0"/>
                <a:cs typeface="Helvetica Neue" panose="02000503000000020004" pitchFamily="2" charset="0"/>
              </a:rPr>
              <a:t>te</a:t>
            </a:r>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 da</a:t>
            </a:r>
          </a:p>
        </p:txBody>
      </p:sp>
      <p:sp>
        <p:nvSpPr>
          <p:cNvPr id="11" name="TextBox 10">
            <a:extLst>
              <a:ext uri="{FF2B5EF4-FFF2-40B4-BE49-F238E27FC236}">
                <a16:creationId xmlns:a16="http://schemas.microsoft.com/office/drawing/2014/main" id="{03C97047-6634-AFBF-0044-9EA4CEA9338C}"/>
              </a:ext>
            </a:extLst>
          </p:cNvPr>
          <p:cNvSpPr txBox="1"/>
          <p:nvPr/>
        </p:nvSpPr>
        <p:spPr>
          <a:xfrm>
            <a:off x="2431697" y="3458909"/>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err="1"/>
              <a:t>Haga</a:t>
            </a:r>
            <a:r>
              <a:rPr lang="en-US" sz="2400" dirty="0"/>
              <a:t> </a:t>
            </a:r>
            <a:r>
              <a:rPr lang="en-US" sz="2400" dirty="0" err="1"/>
              <a:t>una</a:t>
            </a:r>
            <a:r>
              <a:rPr lang="en-US" sz="2400" dirty="0"/>
              <a:t> </a:t>
            </a:r>
            <a:r>
              <a:rPr lang="en-US" sz="2400" dirty="0" err="1"/>
              <a:t>lista</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12" name="TextBox 11">
            <a:extLst>
              <a:ext uri="{FF2B5EF4-FFF2-40B4-BE49-F238E27FC236}">
                <a16:creationId xmlns:a16="http://schemas.microsoft.com/office/drawing/2014/main" id="{CE912CE8-FDB2-DA3D-766E-0F7D7885CC99}"/>
              </a:ext>
            </a:extLst>
          </p:cNvPr>
          <p:cNvSpPr txBox="1"/>
          <p:nvPr/>
        </p:nvSpPr>
        <p:spPr>
          <a:xfrm>
            <a:off x="2431697" y="5244682"/>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rgbClr val="FFFFFF"/>
                </a:solidFill>
                <a:effectLst/>
                <a:uLnTx/>
                <a:uFillTx/>
                <a:latin typeface="Helvetica Neue"/>
                <a:ea typeface="Helvetica Neue"/>
                <a:cs typeface="Helvetica Neue"/>
                <a:sym typeface="Helvetica Neue"/>
              </a:rPr>
              <a:t>Recordar</a:t>
            </a:r>
            <a:endParaRPr kumimoji="0" lang="en-US" sz="2400" b="0" i="0" u="none" strike="noStrike" kern="0" cap="none" spc="0" normalizeH="0" baseline="0" noProof="0" dirty="0">
              <a:ln>
                <a:noFill/>
              </a:ln>
              <a:solidFill>
                <a:srgbClr val="FFFFFF"/>
              </a:solidFill>
              <a:effectLst/>
              <a:uLnTx/>
              <a:uFillTx/>
              <a:latin typeface="Helvetica Neue"/>
              <a:ea typeface="Helvetica Neue"/>
              <a:cs typeface="Helvetica Neue"/>
              <a:sym typeface="Helvetica Neue"/>
            </a:endParaRPr>
          </a:p>
        </p:txBody>
      </p:sp>
    </p:spTree>
    <p:extLst>
      <p:ext uri="{BB962C8B-B14F-4D97-AF65-F5344CB8AC3E}">
        <p14:creationId xmlns:p14="http://schemas.microsoft.com/office/powerpoint/2010/main" val="2533377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4" name="1 Thessalonians 5:15-22: See that no one repays another with evil for evil, but always seek after that which is good for one another and for all people. [16] Rejoice always; [17] pray without ceasing; [18] in everything give thanks; for this is God’s wil"/>
          <p:cNvSpPr txBox="1">
            <a:spLocks noGrp="1"/>
          </p:cNvSpPr>
          <p:nvPr>
            <p:ph type="title"/>
          </p:nvPr>
        </p:nvSpPr>
        <p:spPr>
          <a:xfrm>
            <a:off x="207893" y="221592"/>
            <a:ext cx="8728215" cy="2669394"/>
          </a:xfrm>
          <a:prstGeom prst="rect">
            <a:avLst/>
          </a:prstGeom>
        </p:spPr>
        <p:txBody>
          <a:bodyPr>
            <a:normAutofit/>
          </a:bodyPr>
          <a:lstStyle/>
          <a:p>
            <a:pPr defTabSz="163279">
              <a:defRPr sz="5935"/>
            </a:pPr>
            <a:r>
              <a:rPr sz="2200" dirty="0">
                <a:latin typeface="+mn-lt"/>
              </a:rPr>
              <a:t>1 Thessalonians 5:15-22: See that no one repays another with evil for evil, but </a:t>
            </a:r>
            <a:r>
              <a:rPr sz="2200" dirty="0">
                <a:solidFill>
                  <a:srgbClr val="FFFF00"/>
                </a:solidFill>
                <a:latin typeface="+mn-lt"/>
              </a:rPr>
              <a:t>always</a:t>
            </a:r>
            <a:r>
              <a:rPr sz="2200" dirty="0">
                <a:latin typeface="+mn-lt"/>
              </a:rPr>
              <a:t> seek after that which is good for one another and for all people. [16] Rejoice </a:t>
            </a:r>
            <a:r>
              <a:rPr sz="2200" dirty="0">
                <a:solidFill>
                  <a:srgbClr val="FFFF00"/>
                </a:solidFill>
                <a:latin typeface="+mn-lt"/>
              </a:rPr>
              <a:t>always</a:t>
            </a:r>
            <a:r>
              <a:rPr sz="2200" dirty="0">
                <a:latin typeface="+mn-lt"/>
              </a:rPr>
              <a:t>; [17] pray without </a:t>
            </a:r>
            <a:r>
              <a:rPr sz="2200" dirty="0">
                <a:solidFill>
                  <a:srgbClr val="FFFF00"/>
                </a:solidFill>
                <a:latin typeface="+mn-lt"/>
              </a:rPr>
              <a:t>ceasing</a:t>
            </a:r>
            <a:r>
              <a:rPr sz="2200" dirty="0">
                <a:latin typeface="+mn-lt"/>
              </a:rPr>
              <a:t>; [18] in </a:t>
            </a:r>
            <a:r>
              <a:rPr sz="2200" dirty="0">
                <a:solidFill>
                  <a:srgbClr val="FFFF00"/>
                </a:solidFill>
                <a:latin typeface="+mn-lt"/>
              </a:rPr>
              <a:t>everything</a:t>
            </a:r>
            <a:r>
              <a:rPr sz="2200" dirty="0">
                <a:latin typeface="+mn-lt"/>
              </a:rPr>
              <a:t> give thanks; for this is God’s will for you in Christ Jesus. [19] Do not quench the Spirit; [20] do not despise prophetic utterances. [21] But examine everything </a:t>
            </a:r>
            <a:r>
              <a:rPr sz="2200" dirty="0">
                <a:solidFill>
                  <a:srgbClr val="FFFF00"/>
                </a:solidFill>
                <a:latin typeface="+mn-lt"/>
              </a:rPr>
              <a:t>carefully</a:t>
            </a:r>
            <a:r>
              <a:rPr sz="2200" dirty="0">
                <a:latin typeface="+mn-lt"/>
              </a:rPr>
              <a:t>; hold fast to that which is good; [22] abstain from </a:t>
            </a:r>
            <a:r>
              <a:rPr sz="2200" dirty="0">
                <a:solidFill>
                  <a:srgbClr val="FFFF00"/>
                </a:solidFill>
                <a:latin typeface="+mn-lt"/>
              </a:rPr>
              <a:t>every</a:t>
            </a:r>
            <a:r>
              <a:rPr sz="2200" dirty="0">
                <a:solidFill>
                  <a:srgbClr val="3B43FF"/>
                </a:solidFill>
                <a:latin typeface="+mn-lt"/>
              </a:rPr>
              <a:t> </a:t>
            </a:r>
            <a:r>
              <a:rPr sz="2200" dirty="0">
                <a:latin typeface="+mn-lt"/>
              </a:rPr>
              <a:t>form of evil.</a:t>
            </a:r>
          </a:p>
        </p:txBody>
      </p:sp>
      <p:sp>
        <p:nvSpPr>
          <p:cNvPr id="175" name="1 Tesalonicenses 5:15-22:Mirad que ninguno devuelva a otro mal por mal, sino procurad siempre lo bueno los unos para con los otros, y para con todos. [16] Estad siempre gozosos; [17] orad sin cesar; [18] dad gracias en todo, porque esta es la voluntad de"/>
          <p:cNvSpPr txBox="1">
            <a:spLocks noGrp="1"/>
          </p:cNvSpPr>
          <p:nvPr>
            <p:ph type="body" idx="1"/>
          </p:nvPr>
        </p:nvSpPr>
        <p:spPr>
          <a:xfrm>
            <a:off x="199596" y="2937867"/>
            <a:ext cx="8744809" cy="2669394"/>
          </a:xfrm>
          <a:prstGeom prst="rect">
            <a:avLst/>
          </a:prstGeom>
        </p:spPr>
        <p:txBody>
          <a:bodyPr>
            <a:noAutofit/>
          </a:bodyPr>
          <a:lstStyle/>
          <a:p>
            <a:pPr defTabSz="166360">
              <a:defRPr sz="6048"/>
            </a:pPr>
            <a:r>
              <a:rPr sz="2200" dirty="0"/>
              <a:t>1 </a:t>
            </a:r>
            <a:r>
              <a:rPr sz="2200" dirty="0" err="1"/>
              <a:t>Tesalonicenses</a:t>
            </a:r>
            <a:r>
              <a:rPr sz="2200" dirty="0"/>
              <a:t> 5:15-22:Mirad que </a:t>
            </a:r>
            <a:r>
              <a:rPr sz="2200" dirty="0" err="1"/>
              <a:t>ninguno</a:t>
            </a:r>
            <a:r>
              <a:rPr sz="2200" dirty="0"/>
              <a:t> </a:t>
            </a:r>
            <a:r>
              <a:rPr sz="2200" dirty="0" err="1"/>
              <a:t>devuelva</a:t>
            </a:r>
            <a:r>
              <a:rPr sz="2200" dirty="0"/>
              <a:t> a </a:t>
            </a:r>
            <a:r>
              <a:rPr sz="2200" dirty="0" err="1"/>
              <a:t>otro</a:t>
            </a:r>
            <a:r>
              <a:rPr sz="2200" dirty="0"/>
              <a:t> mal </a:t>
            </a:r>
            <a:r>
              <a:rPr sz="2200" dirty="0" err="1"/>
              <a:t>por</a:t>
            </a:r>
            <a:r>
              <a:rPr sz="2200" dirty="0"/>
              <a:t> mal, </a:t>
            </a:r>
            <a:r>
              <a:rPr sz="2200" dirty="0" err="1"/>
              <a:t>sino</a:t>
            </a:r>
            <a:r>
              <a:rPr sz="2200" dirty="0"/>
              <a:t> </a:t>
            </a:r>
            <a:r>
              <a:rPr sz="2200" dirty="0" err="1"/>
              <a:t>procurad</a:t>
            </a:r>
            <a:r>
              <a:rPr sz="2200" dirty="0"/>
              <a:t> </a:t>
            </a:r>
            <a:r>
              <a:rPr sz="2200" dirty="0" err="1">
                <a:solidFill>
                  <a:srgbClr val="FFFF00"/>
                </a:solidFill>
              </a:rPr>
              <a:t>siempre</a:t>
            </a:r>
            <a:r>
              <a:rPr sz="2200" dirty="0"/>
              <a:t> lo bueno </a:t>
            </a:r>
            <a:r>
              <a:rPr sz="2200" dirty="0" err="1"/>
              <a:t>los</a:t>
            </a:r>
            <a:r>
              <a:rPr sz="2200" dirty="0"/>
              <a:t> </a:t>
            </a:r>
            <a:r>
              <a:rPr sz="2200" dirty="0" err="1"/>
              <a:t>unos</a:t>
            </a:r>
            <a:r>
              <a:rPr sz="2200" dirty="0"/>
              <a:t> para con </a:t>
            </a:r>
            <a:r>
              <a:rPr sz="2200" dirty="0" err="1"/>
              <a:t>los</a:t>
            </a:r>
            <a:r>
              <a:rPr sz="2200" dirty="0"/>
              <a:t> </a:t>
            </a:r>
            <a:r>
              <a:rPr sz="2200" dirty="0" err="1"/>
              <a:t>otros</a:t>
            </a:r>
            <a:r>
              <a:rPr sz="2200" dirty="0"/>
              <a:t>, y para con </a:t>
            </a:r>
            <a:r>
              <a:rPr sz="2200" dirty="0" err="1"/>
              <a:t>todos</a:t>
            </a:r>
            <a:r>
              <a:rPr sz="2200" dirty="0"/>
              <a:t>. [16] </a:t>
            </a:r>
            <a:r>
              <a:rPr sz="2200" dirty="0" err="1"/>
              <a:t>Estad</a:t>
            </a:r>
            <a:r>
              <a:rPr sz="2200" dirty="0"/>
              <a:t> </a:t>
            </a:r>
            <a:r>
              <a:rPr sz="2200" dirty="0" err="1">
                <a:solidFill>
                  <a:srgbClr val="FFFF00"/>
                </a:solidFill>
              </a:rPr>
              <a:t>siempre</a:t>
            </a:r>
            <a:r>
              <a:rPr sz="2200" dirty="0"/>
              <a:t> </a:t>
            </a:r>
            <a:r>
              <a:rPr sz="2200" dirty="0" err="1"/>
              <a:t>gozosos</a:t>
            </a:r>
            <a:r>
              <a:rPr sz="2200" dirty="0"/>
              <a:t>; [17] </a:t>
            </a:r>
            <a:r>
              <a:rPr sz="2200" dirty="0" err="1"/>
              <a:t>orad</a:t>
            </a:r>
            <a:r>
              <a:rPr sz="2200" dirty="0"/>
              <a:t> </a:t>
            </a:r>
            <a:r>
              <a:rPr sz="2200" dirty="0">
                <a:solidFill>
                  <a:srgbClr val="FFFF00"/>
                </a:solidFill>
              </a:rPr>
              <a:t>sin</a:t>
            </a:r>
            <a:r>
              <a:rPr sz="2200" dirty="0">
                <a:solidFill>
                  <a:srgbClr val="4355FF"/>
                </a:solidFill>
              </a:rPr>
              <a:t> </a:t>
            </a:r>
            <a:r>
              <a:rPr sz="2200" dirty="0" err="1">
                <a:solidFill>
                  <a:srgbClr val="FFFF00"/>
                </a:solidFill>
              </a:rPr>
              <a:t>cesar</a:t>
            </a:r>
            <a:r>
              <a:rPr sz="2200" dirty="0">
                <a:solidFill>
                  <a:srgbClr val="FFFF00"/>
                </a:solidFill>
              </a:rPr>
              <a:t>;</a:t>
            </a:r>
            <a:r>
              <a:rPr sz="2200" dirty="0">
                <a:solidFill>
                  <a:srgbClr val="4355FF"/>
                </a:solidFill>
              </a:rPr>
              <a:t> </a:t>
            </a:r>
            <a:r>
              <a:rPr sz="2200" dirty="0"/>
              <a:t>[18] dad gracias </a:t>
            </a:r>
            <a:r>
              <a:rPr sz="2200" dirty="0" err="1"/>
              <a:t>en</a:t>
            </a:r>
            <a:r>
              <a:rPr sz="2200" dirty="0"/>
              <a:t> </a:t>
            </a:r>
            <a:r>
              <a:rPr sz="2200" dirty="0" err="1">
                <a:solidFill>
                  <a:srgbClr val="FFFF00"/>
                </a:solidFill>
              </a:rPr>
              <a:t>todo</a:t>
            </a:r>
            <a:r>
              <a:rPr sz="2200" dirty="0"/>
              <a:t>, </a:t>
            </a:r>
            <a:r>
              <a:rPr sz="2200" dirty="0" err="1"/>
              <a:t>porque</a:t>
            </a:r>
            <a:r>
              <a:rPr sz="2200" dirty="0"/>
              <a:t> </a:t>
            </a:r>
            <a:r>
              <a:rPr sz="2200" dirty="0" err="1"/>
              <a:t>esta</a:t>
            </a:r>
            <a:r>
              <a:rPr sz="2200" dirty="0"/>
              <a:t> es la </a:t>
            </a:r>
            <a:r>
              <a:rPr sz="2200" dirty="0" err="1"/>
              <a:t>voluntad</a:t>
            </a:r>
            <a:r>
              <a:rPr sz="2200" dirty="0"/>
              <a:t> de Dios para </a:t>
            </a:r>
            <a:r>
              <a:rPr sz="2200" dirty="0" err="1"/>
              <a:t>vosotros</a:t>
            </a:r>
            <a:r>
              <a:rPr sz="2200" dirty="0"/>
              <a:t> </a:t>
            </a:r>
            <a:r>
              <a:rPr sz="2200" dirty="0" err="1"/>
              <a:t>en</a:t>
            </a:r>
            <a:r>
              <a:rPr sz="2200" dirty="0"/>
              <a:t> Cristo Jesús. [19] No </a:t>
            </a:r>
            <a:r>
              <a:rPr sz="2200" dirty="0" err="1"/>
              <a:t>apaguéis</a:t>
            </a:r>
            <a:r>
              <a:rPr sz="2200" dirty="0"/>
              <a:t> </a:t>
            </a:r>
            <a:r>
              <a:rPr sz="2200" dirty="0" err="1"/>
              <a:t>el</a:t>
            </a:r>
            <a:r>
              <a:rPr sz="2200" dirty="0"/>
              <a:t> </a:t>
            </a:r>
            <a:r>
              <a:rPr sz="2200" dirty="0" err="1"/>
              <a:t>Espíritu</a:t>
            </a:r>
            <a:r>
              <a:rPr sz="2200" dirty="0"/>
              <a:t>; [20] no </a:t>
            </a:r>
            <a:r>
              <a:rPr sz="2200" dirty="0" err="1"/>
              <a:t>menospreciéis</a:t>
            </a:r>
            <a:r>
              <a:rPr sz="2200" dirty="0"/>
              <a:t> las </a:t>
            </a:r>
            <a:r>
              <a:rPr sz="2200" dirty="0" err="1"/>
              <a:t>profecías</a:t>
            </a:r>
            <a:r>
              <a:rPr sz="2200" dirty="0"/>
              <a:t>. [21] Antes bien, </a:t>
            </a:r>
            <a:r>
              <a:rPr sz="2200" dirty="0" err="1">
                <a:solidFill>
                  <a:srgbClr val="FFFF00"/>
                </a:solidFill>
              </a:rPr>
              <a:t>examinadlo</a:t>
            </a:r>
            <a:r>
              <a:rPr sz="2200" dirty="0"/>
              <a:t> </a:t>
            </a:r>
            <a:r>
              <a:rPr sz="2200" dirty="0" err="1"/>
              <a:t>todo</a:t>
            </a:r>
            <a:r>
              <a:rPr sz="2200" dirty="0"/>
              <a:t> </a:t>
            </a:r>
            <a:r>
              <a:rPr sz="2200" dirty="0" err="1"/>
              <a:t>cuidadosamente</a:t>
            </a:r>
            <a:r>
              <a:rPr sz="2200" dirty="0"/>
              <a:t>, </a:t>
            </a:r>
            <a:r>
              <a:rPr sz="2200" dirty="0" err="1"/>
              <a:t>retened</a:t>
            </a:r>
            <a:r>
              <a:rPr sz="2200" dirty="0"/>
              <a:t> lo bueno; [22] </a:t>
            </a:r>
            <a:r>
              <a:rPr sz="2200" dirty="0" err="1"/>
              <a:t>absteneos</a:t>
            </a:r>
            <a:r>
              <a:rPr sz="2200" dirty="0"/>
              <a:t> de </a:t>
            </a:r>
            <a:r>
              <a:rPr sz="2200" dirty="0" err="1">
                <a:solidFill>
                  <a:srgbClr val="FFFF00"/>
                </a:solidFill>
              </a:rPr>
              <a:t>toda</a:t>
            </a:r>
            <a:r>
              <a:rPr sz="2200" dirty="0"/>
              <a:t> forma de mal.</a:t>
            </a:r>
          </a:p>
        </p:txBody>
      </p:sp>
      <p:pic>
        <p:nvPicPr>
          <p:cNvPr id="176"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9" name="What does it mean to pray without ceasing"/>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100" b="0" dirty="0">
                <a:latin typeface="Helvetica Neue" panose="02000503000000020004" pitchFamily="2" charset="0"/>
                <a:ea typeface="Helvetica Neue" panose="02000503000000020004" pitchFamily="2" charset="0"/>
                <a:cs typeface="Helvetica Neue" panose="02000503000000020004" pitchFamily="2" charset="0"/>
              </a:rPr>
              <a:t>What does it mean to pray without ceasing</a:t>
            </a:r>
          </a:p>
        </p:txBody>
      </p:sp>
      <p:sp>
        <p:nvSpPr>
          <p:cNvPr id="180" name="Que significa el orar sin cesar"/>
          <p:cNvSpPr txBox="1">
            <a:spLocks noGrp="1"/>
          </p:cNvSpPr>
          <p:nvPr>
            <p:ph type="body" sz="half" idx="1"/>
          </p:nvPr>
        </p:nvSpPr>
        <p:spPr>
          <a:xfrm>
            <a:off x="693693" y="2937866"/>
            <a:ext cx="7756614" cy="2052246"/>
          </a:xfrm>
          <a:prstGeom prst="rect">
            <a:avLst/>
          </a:prstGeom>
        </p:spPr>
        <p:txBody>
          <a:bodyPr anchor="ctr">
            <a:noAutofit/>
          </a:bodyPr>
          <a:lstStyle>
            <a:lvl1pPr defTabSz="722947">
              <a:defRPr sz="12848"/>
            </a:lvl1pPr>
          </a:lstStyle>
          <a:p>
            <a:r>
              <a:rPr lang="es-ES_tradnl" sz="5100" dirty="0">
                <a:latin typeface="+mj-ea"/>
                <a:ea typeface="+mj-ea"/>
              </a:rPr>
              <a:t>Que significa el </a:t>
            </a:r>
          </a:p>
          <a:p>
            <a:r>
              <a:rPr lang="es-ES_tradnl" sz="5100" dirty="0">
                <a:latin typeface="+mj-ea"/>
                <a:ea typeface="+mj-ea"/>
              </a:rPr>
              <a:t>orar sin cesar</a:t>
            </a:r>
          </a:p>
        </p:txBody>
      </p:sp>
      <p:pic>
        <p:nvPicPr>
          <p:cNvPr id="181"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4" name="1)What does it mean…"/>
          <p:cNvSpPr txBox="1">
            <a:spLocks noGrp="1"/>
          </p:cNvSpPr>
          <p:nvPr>
            <p:ph type="title"/>
          </p:nvPr>
        </p:nvSpPr>
        <p:spPr>
          <a:xfrm>
            <a:off x="1812726" y="79753"/>
            <a:ext cx="5518547" cy="2433776"/>
          </a:xfrm>
          <a:prstGeom prst="rect">
            <a:avLst/>
          </a:prstGeom>
        </p:spPr>
        <p:txBody>
          <a:bodyPr anchor="t">
            <a:noAutofit/>
          </a:bodyPr>
          <a:lstStyle/>
          <a:p>
            <a:pPr defTabSz="224894">
              <a:defRPr sz="8176">
                <a:solidFill>
                  <a:schemeClr val="accent1">
                    <a:hueOff val="381599"/>
                    <a:lumOff val="-17182"/>
                  </a:schemeClr>
                </a:solidFill>
              </a:defRPr>
            </a:pPr>
            <a:r>
              <a:rPr sz="3100" dirty="0">
                <a:latin typeface="+mn-lt"/>
              </a:rPr>
              <a:t>1)What does it mean </a:t>
            </a:r>
          </a:p>
        </p:txBody>
      </p:sp>
      <p:sp>
        <p:nvSpPr>
          <p:cNvPr id="185" name="1)Que significa…"/>
          <p:cNvSpPr txBox="1">
            <a:spLocks noGrp="1"/>
          </p:cNvSpPr>
          <p:nvPr>
            <p:ph type="body" sz="half" idx="1"/>
          </p:nvPr>
        </p:nvSpPr>
        <p:spPr>
          <a:xfrm>
            <a:off x="1812727" y="2937867"/>
            <a:ext cx="5518547" cy="2247012"/>
          </a:xfrm>
          <a:prstGeom prst="rect">
            <a:avLst/>
          </a:prstGeom>
        </p:spPr>
        <p:txBody>
          <a:bodyPr>
            <a:normAutofit/>
          </a:bodyPr>
          <a:lstStyle/>
          <a:p>
            <a:pPr defTabSz="212571">
              <a:defRPr sz="7728">
                <a:solidFill>
                  <a:schemeClr val="accent1">
                    <a:hueOff val="381599"/>
                    <a:lumOff val="-17182"/>
                  </a:schemeClr>
                </a:solidFill>
              </a:defRPr>
            </a:pPr>
            <a:r>
              <a:rPr lang="es-ES_tradnl" sz="3100" dirty="0"/>
              <a:t>1)Que significa </a:t>
            </a:r>
          </a:p>
        </p:txBody>
      </p:sp>
      <p:pic>
        <p:nvPicPr>
          <p:cNvPr id="186" name="Line Line" descr="Line Line"/>
          <p:cNvPicPr>
            <a:picLocks/>
          </p:cNvPicPr>
          <p:nvPr/>
        </p:nvPicPr>
        <p:blipFill>
          <a:blip r:embed="rId2"/>
          <a:stretch>
            <a:fillRect/>
          </a:stretch>
        </p:blipFill>
        <p:spPr>
          <a:xfrm>
            <a:off x="1418577" y="2923736"/>
            <a:ext cx="6306846" cy="38100"/>
          </a:xfrm>
          <a:prstGeom prst="rect">
            <a:avLst/>
          </a:prstGeom>
        </p:spPr>
      </p:pic>
      <p:sp>
        <p:nvSpPr>
          <p:cNvPr id="2" name="TextBox 1">
            <a:extLst>
              <a:ext uri="{FF2B5EF4-FFF2-40B4-BE49-F238E27FC236}">
                <a16:creationId xmlns:a16="http://schemas.microsoft.com/office/drawing/2014/main" id="{16208899-F50A-C06F-668E-FEB846B6A0AD}"/>
              </a:ext>
            </a:extLst>
          </p:cNvPr>
          <p:cNvSpPr txBox="1"/>
          <p:nvPr/>
        </p:nvSpPr>
        <p:spPr>
          <a:xfrm>
            <a:off x="2282317" y="748630"/>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latin typeface="+mn-lt"/>
              </a:rPr>
              <a:t>Don’t stop praying</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3" name="TextBox 2">
            <a:extLst>
              <a:ext uri="{FF2B5EF4-FFF2-40B4-BE49-F238E27FC236}">
                <a16:creationId xmlns:a16="http://schemas.microsoft.com/office/drawing/2014/main" id="{BDE3DD25-955E-817C-8053-FA6BE1A44350}"/>
              </a:ext>
            </a:extLst>
          </p:cNvPr>
          <p:cNvSpPr txBox="1"/>
          <p:nvPr/>
        </p:nvSpPr>
        <p:spPr>
          <a:xfrm>
            <a:off x="2282317" y="1331902"/>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latin typeface="+mn-lt"/>
              </a:rPr>
              <a:t>Constantly praying</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4" name="TextBox 3">
            <a:extLst>
              <a:ext uri="{FF2B5EF4-FFF2-40B4-BE49-F238E27FC236}">
                <a16:creationId xmlns:a16="http://schemas.microsoft.com/office/drawing/2014/main" id="{52575357-05E7-DC46-69F1-ACB2A894DCAC}"/>
              </a:ext>
            </a:extLst>
          </p:cNvPr>
          <p:cNvSpPr txBox="1"/>
          <p:nvPr/>
        </p:nvSpPr>
        <p:spPr>
          <a:xfrm>
            <a:off x="2282317" y="1911447"/>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latin typeface="+mn-lt"/>
              </a:rPr>
              <a:t>Every moment of the day fellowship with God</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5" name="TextBox 4">
            <a:extLst>
              <a:ext uri="{FF2B5EF4-FFF2-40B4-BE49-F238E27FC236}">
                <a16:creationId xmlns:a16="http://schemas.microsoft.com/office/drawing/2014/main" id="{4AF62333-1C66-2F36-6122-E30138944BFF}"/>
              </a:ext>
            </a:extLst>
          </p:cNvPr>
          <p:cNvSpPr txBox="1"/>
          <p:nvPr/>
        </p:nvSpPr>
        <p:spPr>
          <a:xfrm>
            <a:off x="2282317" y="3601434"/>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n-US" sz="2400" dirty="0"/>
              <a:t>No pares de </a:t>
            </a:r>
            <a:r>
              <a:rPr lang="en-US" sz="2400" dirty="0" err="1"/>
              <a:t>orar</a:t>
            </a:r>
            <a:endParaRPr kumimoji="0" lang="en-US" sz="2400" b="0" i="0" u="none" strike="noStrike" cap="none" spc="0" normalizeH="0" baseline="0" dirty="0">
              <a:ln>
                <a:noFill/>
              </a:ln>
              <a:solidFill>
                <a:srgbClr val="FFFFFF"/>
              </a:solidFill>
              <a:effectLst/>
              <a:uFillTx/>
              <a:latin typeface="+mn-lt"/>
              <a:ea typeface="+mn-ea"/>
              <a:cs typeface="+mn-cs"/>
              <a:sym typeface="Helvetica Neue"/>
            </a:endParaRPr>
          </a:p>
        </p:txBody>
      </p:sp>
      <p:sp>
        <p:nvSpPr>
          <p:cNvPr id="6" name="TextBox 5">
            <a:extLst>
              <a:ext uri="{FF2B5EF4-FFF2-40B4-BE49-F238E27FC236}">
                <a16:creationId xmlns:a16="http://schemas.microsoft.com/office/drawing/2014/main" id="{108D92D7-4300-AC1A-C710-A25BD4D7F374}"/>
              </a:ext>
            </a:extLst>
          </p:cNvPr>
          <p:cNvSpPr txBox="1"/>
          <p:nvPr/>
        </p:nvSpPr>
        <p:spPr>
          <a:xfrm>
            <a:off x="2282317" y="4184706"/>
            <a:ext cx="4579366" cy="471924"/>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s-ES_tradnl" sz="2400" dirty="0"/>
              <a:t>Oración constante</a:t>
            </a:r>
            <a:endParaRPr kumimoji="0" lang="es-ES_tradnl" sz="2400" b="0" i="0" u="none" strike="noStrike" cap="none" spc="0" normalizeH="0" baseline="0" dirty="0">
              <a:ln>
                <a:noFill/>
              </a:ln>
              <a:solidFill>
                <a:srgbClr val="FFFFFF"/>
              </a:solidFill>
              <a:effectLst/>
              <a:uFillTx/>
              <a:sym typeface="Helvetica Neue"/>
            </a:endParaRPr>
          </a:p>
        </p:txBody>
      </p:sp>
      <p:sp>
        <p:nvSpPr>
          <p:cNvPr id="7" name="TextBox 6">
            <a:extLst>
              <a:ext uri="{FF2B5EF4-FFF2-40B4-BE49-F238E27FC236}">
                <a16:creationId xmlns:a16="http://schemas.microsoft.com/office/drawing/2014/main" id="{E51879B7-FC3F-8D3B-B366-619993F6635F}"/>
              </a:ext>
            </a:extLst>
          </p:cNvPr>
          <p:cNvSpPr txBox="1"/>
          <p:nvPr/>
        </p:nvSpPr>
        <p:spPr>
          <a:xfrm>
            <a:off x="2282317" y="4764251"/>
            <a:ext cx="4579366" cy="841256"/>
          </a:xfrm>
          <a:prstGeom prst="rect">
            <a:avLst/>
          </a:prstGeom>
          <a:noFill/>
          <a:ln w="12700" cap="flat">
            <a:solidFill>
              <a:schemeClr val="accent4">
                <a:lumMod val="40000"/>
                <a:lumOff val="60000"/>
              </a:schemeClr>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es-ES_tradnl" sz="2400" dirty="0"/>
              <a:t>Cada momento del día comunión con Dios</a:t>
            </a:r>
            <a:endParaRPr kumimoji="0" lang="es-ES_tradnl" sz="2400" b="0" i="0" u="none" strike="noStrike" cap="none" spc="0" normalizeH="0" baseline="0" dirty="0">
              <a:ln>
                <a:noFill/>
              </a:ln>
              <a:solidFill>
                <a:srgbClr val="FFFFFF"/>
              </a:solidFill>
              <a:effectLst/>
              <a:uFillTx/>
              <a:sym typeface="Helvetica Neue"/>
            </a:endParaRPr>
          </a:p>
        </p:txBody>
      </p:sp>
    </p:spTree>
    <p:extLst>
      <p:ext uri="{BB962C8B-B14F-4D97-AF65-F5344CB8AC3E}">
        <p14:creationId xmlns:p14="http://schemas.microsoft.com/office/powerpoint/2010/main" val="22029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ppt_y</p:attrName>
                                        </p:attrNameLst>
                                      </p:cBhvr>
                                      <p:tavLst>
                                        <p:tav tm="0">
                                          <p:val>
                                            <p:strVal val="#ppt_y+#ppt_h*1.125000"/>
                                          </p:val>
                                        </p:tav>
                                        <p:tav tm="100000">
                                          <p:val>
                                            <p:strVal val="#ppt_y"/>
                                          </p:val>
                                        </p:tav>
                                      </p:tavLst>
                                    </p:anim>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p:tgtEl>
                                          <p:spTgt spid="3"/>
                                        </p:tgtEl>
                                        <p:attrNameLst>
                                          <p:attrName>ppt_y</p:attrName>
                                        </p:attrNameLst>
                                      </p:cBhvr>
                                      <p:tavLst>
                                        <p:tav tm="0">
                                          <p:val>
                                            <p:strVal val="#ppt_y+#ppt_h*1.125000"/>
                                          </p:val>
                                        </p:tav>
                                        <p:tav tm="100000">
                                          <p:val>
                                            <p:strVal val="#ppt_y"/>
                                          </p:val>
                                        </p:tav>
                                      </p:tavLst>
                                    </p:anim>
                                    <p:animEffect transition="in" filter="wipe(up)">
                                      <p:cBhvr>
                                        <p:cTn id="18" dur="500"/>
                                        <p:tgtEl>
                                          <p:spTgt spid="3"/>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p:tgtEl>
                                          <p:spTgt spid="6"/>
                                        </p:tgtEl>
                                        <p:attrNameLst>
                                          <p:attrName>ppt_y</p:attrName>
                                        </p:attrNameLst>
                                      </p:cBhvr>
                                      <p:tavLst>
                                        <p:tav tm="0">
                                          <p:val>
                                            <p:strVal val="#ppt_y+#ppt_h*1.125000"/>
                                          </p:val>
                                        </p:tav>
                                        <p:tav tm="100000">
                                          <p:val>
                                            <p:strVal val="#ppt_y"/>
                                          </p:val>
                                        </p:tav>
                                      </p:tavLst>
                                    </p:anim>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p:tgtEl>
                                          <p:spTgt spid="4"/>
                                        </p:tgtEl>
                                        <p:attrNameLst>
                                          <p:attrName>ppt_y</p:attrName>
                                        </p:attrNameLst>
                                      </p:cBhvr>
                                      <p:tavLst>
                                        <p:tav tm="0">
                                          <p:val>
                                            <p:strVal val="#ppt_y+#ppt_h*1.125000"/>
                                          </p:val>
                                        </p:tav>
                                        <p:tav tm="100000">
                                          <p:val>
                                            <p:strVal val="#ppt_y"/>
                                          </p:val>
                                        </p:tav>
                                      </p:tavLst>
                                    </p:anim>
                                    <p:animEffect transition="in" filter="wipe(up)">
                                      <p:cBhvr>
                                        <p:cTn id="28" dur="500"/>
                                        <p:tgtEl>
                                          <p:spTgt spid="4"/>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9" name="2) what we need to believe about prayer"/>
          <p:cNvSpPr txBox="1">
            <a:spLocks noGrp="1"/>
          </p:cNvSpPr>
          <p:nvPr>
            <p:ph type="title"/>
          </p:nvPr>
        </p:nvSpPr>
        <p:spPr>
          <a:prstGeom prst="rect">
            <a:avLst/>
          </a:prstGeom>
        </p:spPr>
        <p:txBody>
          <a:bodyPr>
            <a:noAutofit/>
          </a:bodyPr>
          <a:lstStyle/>
          <a:p>
            <a:pPr lvl="1" indent="0" algn="ctr" defTabSz="308074">
              <a:lnSpc>
                <a:spcPct val="100000"/>
              </a:lnSpc>
              <a:defRPr sz="11200" b="0" spc="0">
                <a:latin typeface="Helvetica Neue Medium"/>
                <a:ea typeface="Helvetica Neue Medium"/>
                <a:cs typeface="Helvetica Neue Medium"/>
                <a:sym typeface="Helvetica Neue Medium"/>
              </a:defRPr>
            </a:pPr>
            <a:r>
              <a:rPr sz="4000" b="0" dirty="0">
                <a:latin typeface="Helvetica Neue" panose="02000503000000020004" pitchFamily="2" charset="0"/>
                <a:ea typeface="Helvetica Neue" panose="02000503000000020004" pitchFamily="2" charset="0"/>
                <a:cs typeface="Helvetica Neue" panose="02000503000000020004" pitchFamily="2" charset="0"/>
              </a:rPr>
              <a:t>2) </a:t>
            </a:r>
            <a:r>
              <a:rPr lang="en-US" sz="4000" b="0" dirty="0">
                <a:latin typeface="Helvetica Neue" panose="02000503000000020004" pitchFamily="2" charset="0"/>
                <a:ea typeface="Helvetica Neue" panose="02000503000000020004" pitchFamily="2" charset="0"/>
                <a:cs typeface="Helvetica Neue" panose="02000503000000020004" pitchFamily="2" charset="0"/>
              </a:rPr>
              <a:t>W</a:t>
            </a:r>
            <a:r>
              <a:rPr sz="4000" b="0" dirty="0">
                <a:latin typeface="Helvetica Neue" panose="02000503000000020004" pitchFamily="2" charset="0"/>
                <a:ea typeface="Helvetica Neue" panose="02000503000000020004" pitchFamily="2" charset="0"/>
                <a:cs typeface="Helvetica Neue" panose="02000503000000020004" pitchFamily="2" charset="0"/>
              </a:rPr>
              <a:t>hat we need to believe about prayer </a:t>
            </a:r>
          </a:p>
        </p:txBody>
      </p:sp>
      <p:sp>
        <p:nvSpPr>
          <p:cNvPr id="190" name="2)Que tenemos que creer sobre la oracion"/>
          <p:cNvSpPr txBox="1">
            <a:spLocks noGrp="1"/>
          </p:cNvSpPr>
          <p:nvPr>
            <p:ph type="body" sz="quarter" idx="1"/>
          </p:nvPr>
        </p:nvSpPr>
        <p:spPr>
          <a:xfrm>
            <a:off x="1812727" y="2937867"/>
            <a:ext cx="5518547" cy="1388270"/>
          </a:xfrm>
          <a:prstGeom prst="rect">
            <a:avLst/>
          </a:prstGeom>
        </p:spPr>
        <p:txBody>
          <a:bodyPr>
            <a:normAutofit/>
          </a:bodyPr>
          <a:lstStyle>
            <a:lvl1pPr>
              <a:defRPr sz="11200"/>
            </a:lvl1pPr>
          </a:lstStyle>
          <a:p>
            <a:r>
              <a:rPr lang="es-ES_tradnl" sz="4000" dirty="0"/>
              <a:t>2) Que tenemos que creer sobre la oración </a:t>
            </a:r>
          </a:p>
        </p:txBody>
      </p:sp>
      <p:pic>
        <p:nvPicPr>
          <p:cNvPr id="191"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4" name="1)Prayer is powerful…"/>
          <p:cNvSpPr txBox="1">
            <a:spLocks noGrp="1"/>
          </p:cNvSpPr>
          <p:nvPr>
            <p:ph type="title"/>
          </p:nvPr>
        </p:nvSpPr>
        <p:spPr>
          <a:xfrm>
            <a:off x="1418577" y="457210"/>
            <a:ext cx="6306846" cy="2433776"/>
          </a:xfrm>
          <a:prstGeom prst="rect">
            <a:avLst/>
          </a:prstGeom>
        </p:spPr>
        <p:txBody>
          <a:bodyPr>
            <a:noAutofit/>
          </a:bodyPr>
          <a:lstStyle/>
          <a:p>
            <a:pPr defTabSz="184844">
              <a:defRPr sz="6720">
                <a:solidFill>
                  <a:schemeClr val="accent1">
                    <a:hueOff val="381599"/>
                    <a:lumOff val="-17182"/>
                  </a:schemeClr>
                </a:solidFill>
              </a:defRPr>
            </a:pPr>
            <a:r>
              <a:rPr sz="2800" dirty="0">
                <a:latin typeface="+mn-lt"/>
              </a:rPr>
              <a:t>1)Prayer is powerful </a:t>
            </a:r>
          </a:p>
          <a:p>
            <a:pPr defTabSz="184844">
              <a:defRPr sz="6720"/>
            </a:pPr>
            <a:r>
              <a:rPr sz="2800" dirty="0">
                <a:latin typeface="+mn-lt"/>
              </a:rPr>
              <a:t>James 5:16: Therefore, confess your sins to one another, and pray for one another so that you may be healed. The effective prayer of a righteous man can accomplish much.</a:t>
            </a:r>
          </a:p>
        </p:txBody>
      </p:sp>
      <p:sp>
        <p:nvSpPr>
          <p:cNvPr id="195" name="1) En la oracion hay power…"/>
          <p:cNvSpPr txBox="1">
            <a:spLocks noGrp="1"/>
          </p:cNvSpPr>
          <p:nvPr>
            <p:ph type="body" sz="half" idx="1"/>
          </p:nvPr>
        </p:nvSpPr>
        <p:spPr>
          <a:xfrm>
            <a:off x="1418577" y="2937867"/>
            <a:ext cx="6306846" cy="2247012"/>
          </a:xfrm>
          <a:prstGeom prst="rect">
            <a:avLst/>
          </a:prstGeom>
        </p:spPr>
        <p:txBody>
          <a:bodyPr>
            <a:noAutofit/>
          </a:bodyPr>
          <a:lstStyle/>
          <a:p>
            <a:pPr defTabSz="175602">
              <a:defRPr sz="6384">
                <a:solidFill>
                  <a:schemeClr val="accent1">
                    <a:hueOff val="381599"/>
                    <a:lumOff val="-17182"/>
                  </a:schemeClr>
                </a:solidFill>
              </a:defRPr>
            </a:pPr>
            <a:r>
              <a:rPr sz="2800" dirty="0"/>
              <a:t>1</a:t>
            </a:r>
            <a:r>
              <a:rPr lang="es-ES_tradnl" sz="2800" dirty="0"/>
              <a:t>) En la oración </a:t>
            </a:r>
            <a:r>
              <a:rPr sz="2800" dirty="0"/>
              <a:t>hay power</a:t>
            </a:r>
          </a:p>
          <a:p>
            <a:pPr defTabSz="175602">
              <a:defRPr sz="6384"/>
            </a:pPr>
            <a:r>
              <a:rPr sz="2800" dirty="0"/>
              <a:t>Santiago 5:16 Por tanto, </a:t>
            </a:r>
            <a:r>
              <a:rPr sz="2800" dirty="0" err="1"/>
              <a:t>confesaos</a:t>
            </a:r>
            <a:r>
              <a:rPr sz="2800" dirty="0"/>
              <a:t> </a:t>
            </a:r>
            <a:r>
              <a:rPr sz="2800" dirty="0" err="1"/>
              <a:t>vuestros</a:t>
            </a:r>
            <a:r>
              <a:rPr sz="2800" dirty="0"/>
              <a:t> </a:t>
            </a:r>
            <a:r>
              <a:rPr sz="2800" dirty="0" err="1"/>
              <a:t>pecados</a:t>
            </a:r>
            <a:r>
              <a:rPr sz="2800" dirty="0"/>
              <a:t> </a:t>
            </a:r>
            <a:r>
              <a:rPr sz="2800" dirty="0" err="1"/>
              <a:t>unos</a:t>
            </a:r>
            <a:r>
              <a:rPr sz="2800" dirty="0"/>
              <a:t> a </a:t>
            </a:r>
            <a:r>
              <a:rPr sz="2800" dirty="0" err="1"/>
              <a:t>otros</a:t>
            </a:r>
            <a:r>
              <a:rPr sz="2800" dirty="0"/>
              <a:t>, y </a:t>
            </a:r>
            <a:r>
              <a:rPr sz="2800" dirty="0" err="1"/>
              <a:t>orad</a:t>
            </a:r>
            <a:r>
              <a:rPr sz="2800" dirty="0"/>
              <a:t> </a:t>
            </a:r>
            <a:r>
              <a:rPr sz="2800" dirty="0" err="1"/>
              <a:t>unos</a:t>
            </a:r>
            <a:r>
              <a:rPr sz="2800" dirty="0"/>
              <a:t> </a:t>
            </a:r>
            <a:r>
              <a:rPr sz="2800" dirty="0" err="1"/>
              <a:t>por</a:t>
            </a:r>
            <a:r>
              <a:rPr sz="2800" dirty="0"/>
              <a:t> </a:t>
            </a:r>
            <a:r>
              <a:rPr sz="2800" dirty="0" err="1"/>
              <a:t>otros</a:t>
            </a:r>
            <a:r>
              <a:rPr sz="2800" dirty="0"/>
              <a:t> para que </a:t>
            </a:r>
            <a:r>
              <a:rPr sz="2800" dirty="0" err="1"/>
              <a:t>seáis</a:t>
            </a:r>
            <a:r>
              <a:rPr sz="2800" dirty="0"/>
              <a:t> </a:t>
            </a:r>
            <a:r>
              <a:rPr sz="2800" dirty="0" err="1"/>
              <a:t>sanados</a:t>
            </a:r>
            <a:r>
              <a:rPr sz="2800" dirty="0"/>
              <a:t>. La </a:t>
            </a:r>
            <a:r>
              <a:rPr sz="2800" dirty="0" err="1"/>
              <a:t>oración</a:t>
            </a:r>
            <a:r>
              <a:rPr sz="2800" dirty="0"/>
              <a:t> </a:t>
            </a:r>
            <a:r>
              <a:rPr sz="2800" dirty="0" err="1"/>
              <a:t>eficaz</a:t>
            </a:r>
            <a:r>
              <a:rPr sz="2800" dirty="0"/>
              <a:t> del </a:t>
            </a:r>
            <a:r>
              <a:rPr sz="2800" dirty="0" err="1"/>
              <a:t>justo</a:t>
            </a:r>
            <a:r>
              <a:rPr sz="2800" dirty="0"/>
              <a:t> </a:t>
            </a:r>
            <a:r>
              <a:rPr sz="2800" dirty="0" err="1"/>
              <a:t>puede</a:t>
            </a:r>
            <a:r>
              <a:rPr sz="2800" dirty="0"/>
              <a:t> </a:t>
            </a:r>
            <a:r>
              <a:rPr sz="2800" dirty="0" err="1"/>
              <a:t>lograr</a:t>
            </a:r>
            <a:r>
              <a:rPr sz="2800" dirty="0"/>
              <a:t> </a:t>
            </a:r>
            <a:r>
              <a:rPr sz="2800" dirty="0" err="1"/>
              <a:t>mucho</a:t>
            </a:r>
            <a:r>
              <a:rPr sz="2800" dirty="0"/>
              <a:t>.</a:t>
            </a:r>
          </a:p>
        </p:txBody>
      </p:sp>
      <p:pic>
        <p:nvPicPr>
          <p:cNvPr id="196"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9" name="1)Prayer is powerful…"/>
          <p:cNvSpPr txBox="1">
            <a:spLocks noGrp="1"/>
          </p:cNvSpPr>
          <p:nvPr>
            <p:ph type="title"/>
          </p:nvPr>
        </p:nvSpPr>
        <p:spPr>
          <a:xfrm>
            <a:off x="1418577" y="457210"/>
            <a:ext cx="6195561" cy="2433776"/>
          </a:xfrm>
          <a:prstGeom prst="rect">
            <a:avLst/>
          </a:prstGeom>
        </p:spPr>
        <p:txBody>
          <a:bodyPr>
            <a:noAutofit/>
          </a:bodyPr>
          <a:lstStyle/>
          <a:p>
            <a:pPr defTabSz="123230">
              <a:defRPr sz="4480">
                <a:solidFill>
                  <a:schemeClr val="accent1">
                    <a:hueOff val="381599"/>
                    <a:lumOff val="-17182"/>
                  </a:schemeClr>
                </a:solidFill>
              </a:defRPr>
            </a:pPr>
            <a:r>
              <a:rPr sz="2000" dirty="0">
                <a:latin typeface="+mn-lt"/>
              </a:rPr>
              <a:t>1)Prayer is powerful </a:t>
            </a:r>
          </a:p>
          <a:p>
            <a:pPr defTabSz="123230">
              <a:defRPr sz="4480"/>
            </a:pPr>
            <a:r>
              <a:rPr sz="2000" dirty="0">
                <a:latin typeface="+mn-lt"/>
              </a:rPr>
              <a:t>1 Timothy 2:1-4:First of all, then, I urge that entreaties and prayers, petitions and thanksgivings, be made on behalf of all men, [2] for kings and all who are in authority, so that we may lead a tranquil and quiet life in all godliness and dignity. [3] This is good and acceptable in the sight of God our Savior, [4] who desires all men to be saved and to come to the knowledge of the truth.</a:t>
            </a:r>
          </a:p>
        </p:txBody>
      </p:sp>
      <p:sp>
        <p:nvSpPr>
          <p:cNvPr id="200" name="1) En la oracion hay power…"/>
          <p:cNvSpPr txBox="1">
            <a:spLocks noGrp="1"/>
          </p:cNvSpPr>
          <p:nvPr>
            <p:ph type="body" sz="half" idx="1"/>
          </p:nvPr>
        </p:nvSpPr>
        <p:spPr>
          <a:xfrm>
            <a:off x="874834" y="2857500"/>
            <a:ext cx="7394331" cy="2580770"/>
          </a:xfrm>
          <a:prstGeom prst="rect">
            <a:avLst/>
          </a:prstGeom>
        </p:spPr>
        <p:txBody>
          <a:bodyPr>
            <a:noAutofit/>
          </a:bodyPr>
          <a:lstStyle/>
          <a:p>
            <a:pPr defTabSz="123230">
              <a:defRPr sz="4480">
                <a:solidFill>
                  <a:schemeClr val="accent1">
                    <a:hueOff val="381599"/>
                    <a:lumOff val="-17182"/>
                  </a:schemeClr>
                </a:solidFill>
              </a:defRPr>
            </a:pPr>
            <a:r>
              <a:rPr sz="2000" dirty="0"/>
              <a:t>1) </a:t>
            </a:r>
            <a:r>
              <a:rPr sz="2000" dirty="0" err="1"/>
              <a:t>En</a:t>
            </a:r>
            <a:r>
              <a:rPr sz="2000" dirty="0"/>
              <a:t> la </a:t>
            </a:r>
            <a:r>
              <a:rPr lang="es-ES_tradnl" sz="2000" dirty="0"/>
              <a:t>oración</a:t>
            </a:r>
            <a:r>
              <a:rPr sz="2000" dirty="0"/>
              <a:t> hay </a:t>
            </a:r>
            <a:r>
              <a:rPr sz="2000" dirty="0" err="1"/>
              <a:t>po</a:t>
            </a:r>
            <a:r>
              <a:rPr lang="en-US" sz="2000" dirty="0" err="1"/>
              <a:t>d</a:t>
            </a:r>
            <a:r>
              <a:rPr sz="2000" dirty="0" err="1"/>
              <a:t>er</a:t>
            </a:r>
            <a:endParaRPr sz="2000" dirty="0"/>
          </a:p>
          <a:p>
            <a:pPr defTabSz="123230">
              <a:defRPr sz="4480"/>
            </a:pPr>
            <a:r>
              <a:rPr sz="2000" dirty="0"/>
              <a:t>1 </a:t>
            </a:r>
            <a:r>
              <a:rPr sz="2000" dirty="0" err="1"/>
              <a:t>Timoteo</a:t>
            </a:r>
            <a:r>
              <a:rPr sz="2000" dirty="0"/>
              <a:t> 2:1-4: </a:t>
            </a:r>
            <a:r>
              <a:rPr sz="2000" dirty="0" err="1"/>
              <a:t>Exhorto</a:t>
            </a:r>
            <a:r>
              <a:rPr sz="2000" dirty="0"/>
              <a:t>, </a:t>
            </a:r>
            <a:r>
              <a:rPr sz="2000" dirty="0" err="1"/>
              <a:t>pues</a:t>
            </a:r>
            <a:r>
              <a:rPr sz="2000" dirty="0"/>
              <a:t>, ante </a:t>
            </a:r>
            <a:r>
              <a:rPr sz="2000" dirty="0" err="1"/>
              <a:t>todo</a:t>
            </a:r>
            <a:r>
              <a:rPr sz="2000" dirty="0"/>
              <a:t> que se </a:t>
            </a:r>
            <a:r>
              <a:rPr sz="2000" dirty="0" err="1"/>
              <a:t>hagan</a:t>
            </a:r>
            <a:r>
              <a:rPr sz="2000" dirty="0"/>
              <a:t> </a:t>
            </a:r>
            <a:r>
              <a:rPr sz="2000" dirty="0" err="1"/>
              <a:t>rogativas</a:t>
            </a:r>
            <a:r>
              <a:rPr sz="2000" dirty="0"/>
              <a:t>, </a:t>
            </a:r>
            <a:r>
              <a:rPr sz="2000" dirty="0" err="1"/>
              <a:t>oraciones</a:t>
            </a:r>
            <a:r>
              <a:rPr sz="2000" dirty="0"/>
              <a:t>, </a:t>
            </a:r>
            <a:r>
              <a:rPr sz="2000" dirty="0" err="1"/>
              <a:t>peticiones</a:t>
            </a:r>
            <a:r>
              <a:rPr sz="2000" dirty="0"/>
              <a:t> y </a:t>
            </a:r>
            <a:r>
              <a:rPr sz="2000" dirty="0" err="1"/>
              <a:t>acciones</a:t>
            </a:r>
            <a:r>
              <a:rPr sz="2000" dirty="0"/>
              <a:t> de gracias </a:t>
            </a:r>
            <a:r>
              <a:rPr sz="2000" dirty="0" err="1"/>
              <a:t>por</a:t>
            </a:r>
            <a:r>
              <a:rPr sz="2000" dirty="0"/>
              <a:t> </a:t>
            </a:r>
            <a:r>
              <a:rPr sz="2000" dirty="0" err="1"/>
              <a:t>todos</a:t>
            </a:r>
            <a:r>
              <a:rPr sz="2000" dirty="0"/>
              <a:t> </a:t>
            </a:r>
            <a:r>
              <a:rPr sz="2000" dirty="0" err="1"/>
              <a:t>los</a:t>
            </a:r>
            <a:r>
              <a:rPr sz="2000" dirty="0"/>
              <a:t> hombres; [2] </a:t>
            </a:r>
            <a:r>
              <a:rPr sz="2000" dirty="0" err="1"/>
              <a:t>por</a:t>
            </a:r>
            <a:r>
              <a:rPr sz="2000" dirty="0"/>
              <a:t> </a:t>
            </a:r>
            <a:r>
              <a:rPr sz="2000" dirty="0" err="1"/>
              <a:t>los</a:t>
            </a:r>
            <a:r>
              <a:rPr sz="2000" dirty="0"/>
              <a:t> </a:t>
            </a:r>
            <a:r>
              <a:rPr sz="2000" dirty="0" err="1"/>
              <a:t>reyes</a:t>
            </a:r>
            <a:r>
              <a:rPr sz="2000" dirty="0"/>
              <a:t> y </a:t>
            </a:r>
            <a:r>
              <a:rPr sz="2000" dirty="0" err="1"/>
              <a:t>por</a:t>
            </a:r>
            <a:r>
              <a:rPr sz="2000" dirty="0"/>
              <a:t> </a:t>
            </a:r>
            <a:r>
              <a:rPr sz="2000" dirty="0" err="1"/>
              <a:t>todos</a:t>
            </a:r>
            <a:r>
              <a:rPr sz="2000" dirty="0"/>
              <a:t> </a:t>
            </a:r>
            <a:r>
              <a:rPr sz="2000" dirty="0" err="1"/>
              <a:t>los</a:t>
            </a:r>
            <a:r>
              <a:rPr sz="2000" dirty="0"/>
              <a:t> que </a:t>
            </a:r>
            <a:r>
              <a:rPr sz="2000" dirty="0" err="1"/>
              <a:t>están</a:t>
            </a:r>
            <a:r>
              <a:rPr sz="2000" dirty="0"/>
              <a:t> </a:t>
            </a:r>
            <a:r>
              <a:rPr sz="2000" dirty="0" err="1"/>
              <a:t>en</a:t>
            </a:r>
            <a:r>
              <a:rPr sz="2000" dirty="0"/>
              <a:t> </a:t>
            </a:r>
            <a:r>
              <a:rPr sz="2000" dirty="0" err="1"/>
              <a:t>autoridad</a:t>
            </a:r>
            <a:r>
              <a:rPr sz="2000" dirty="0"/>
              <a:t>, para que </a:t>
            </a:r>
            <a:r>
              <a:rPr sz="2000" dirty="0" err="1"/>
              <a:t>podamos</a:t>
            </a:r>
            <a:r>
              <a:rPr sz="2000" dirty="0"/>
              <a:t> </a:t>
            </a:r>
            <a:r>
              <a:rPr sz="2000" dirty="0" err="1"/>
              <a:t>vivir</a:t>
            </a:r>
            <a:r>
              <a:rPr sz="2000" dirty="0"/>
              <a:t> </a:t>
            </a:r>
            <a:r>
              <a:rPr sz="2000" dirty="0" err="1"/>
              <a:t>una</a:t>
            </a:r>
            <a:r>
              <a:rPr sz="2000" dirty="0"/>
              <a:t> </a:t>
            </a:r>
            <a:r>
              <a:rPr sz="2000" dirty="0" err="1"/>
              <a:t>vida</a:t>
            </a:r>
            <a:r>
              <a:rPr sz="2000" dirty="0"/>
              <a:t> </a:t>
            </a:r>
            <a:r>
              <a:rPr sz="2000" dirty="0" err="1"/>
              <a:t>tranquila</a:t>
            </a:r>
            <a:r>
              <a:rPr sz="2000" dirty="0"/>
              <a:t> y </a:t>
            </a:r>
            <a:r>
              <a:rPr sz="2000" dirty="0" err="1"/>
              <a:t>sosegada</a:t>
            </a:r>
            <a:r>
              <a:rPr sz="2000" dirty="0"/>
              <a:t> con </a:t>
            </a:r>
            <a:r>
              <a:rPr sz="2000" dirty="0" err="1"/>
              <a:t>toda</a:t>
            </a:r>
            <a:r>
              <a:rPr sz="2000" dirty="0"/>
              <a:t> </a:t>
            </a:r>
            <a:r>
              <a:rPr sz="2000" dirty="0" err="1"/>
              <a:t>piedad</a:t>
            </a:r>
            <a:r>
              <a:rPr sz="2000" dirty="0"/>
              <a:t> y </a:t>
            </a:r>
            <a:r>
              <a:rPr sz="2000" dirty="0" err="1"/>
              <a:t>dignidad</a:t>
            </a:r>
            <a:r>
              <a:rPr sz="2000" dirty="0"/>
              <a:t>. [3] </a:t>
            </a:r>
            <a:r>
              <a:rPr sz="2000" dirty="0" err="1"/>
              <a:t>Porque</a:t>
            </a:r>
            <a:r>
              <a:rPr sz="2000" dirty="0"/>
              <a:t> </a:t>
            </a:r>
            <a:r>
              <a:rPr sz="2000" dirty="0" err="1"/>
              <a:t>esto</a:t>
            </a:r>
            <a:r>
              <a:rPr sz="2000" dirty="0"/>
              <a:t> es bueno y </a:t>
            </a:r>
            <a:r>
              <a:rPr sz="2000" dirty="0" err="1"/>
              <a:t>agradable</a:t>
            </a:r>
            <a:r>
              <a:rPr sz="2000" dirty="0"/>
              <a:t> </a:t>
            </a:r>
            <a:r>
              <a:rPr sz="2000" dirty="0" err="1"/>
              <a:t>delante</a:t>
            </a:r>
            <a:r>
              <a:rPr sz="2000" dirty="0"/>
              <a:t> de Dios </a:t>
            </a:r>
            <a:r>
              <a:rPr sz="2000" dirty="0" err="1"/>
              <a:t>nuestro</a:t>
            </a:r>
            <a:r>
              <a:rPr sz="2000" dirty="0"/>
              <a:t> Salvador, [4] </a:t>
            </a:r>
            <a:r>
              <a:rPr sz="2000" dirty="0" err="1"/>
              <a:t>el</a:t>
            </a:r>
            <a:r>
              <a:rPr sz="2000" dirty="0"/>
              <a:t> </a:t>
            </a:r>
            <a:r>
              <a:rPr sz="2000" dirty="0" err="1"/>
              <a:t>cual</a:t>
            </a:r>
            <a:r>
              <a:rPr sz="2000" dirty="0"/>
              <a:t> </a:t>
            </a:r>
            <a:r>
              <a:rPr sz="2000" dirty="0" err="1"/>
              <a:t>quiere</a:t>
            </a:r>
            <a:r>
              <a:rPr sz="2000" dirty="0"/>
              <a:t> que </a:t>
            </a:r>
            <a:r>
              <a:rPr sz="2000" dirty="0" err="1"/>
              <a:t>todos</a:t>
            </a:r>
            <a:r>
              <a:rPr sz="2000" dirty="0"/>
              <a:t> </a:t>
            </a:r>
            <a:r>
              <a:rPr sz="2000" dirty="0" err="1"/>
              <a:t>los</a:t>
            </a:r>
            <a:r>
              <a:rPr sz="2000" dirty="0"/>
              <a:t> hombres </a:t>
            </a:r>
            <a:r>
              <a:rPr sz="2000" dirty="0" err="1"/>
              <a:t>sean</a:t>
            </a:r>
            <a:r>
              <a:rPr sz="2000" dirty="0"/>
              <a:t> salvos y </a:t>
            </a:r>
            <a:r>
              <a:rPr sz="2000" dirty="0" err="1"/>
              <a:t>vengan</a:t>
            </a:r>
            <a:r>
              <a:rPr sz="2000" dirty="0"/>
              <a:t> al </a:t>
            </a:r>
            <a:r>
              <a:rPr sz="2000" dirty="0" err="1"/>
              <a:t>pleno</a:t>
            </a:r>
            <a:r>
              <a:rPr sz="2000" dirty="0"/>
              <a:t> </a:t>
            </a:r>
            <a:r>
              <a:rPr sz="2000" dirty="0" err="1"/>
              <a:t>conocimiento</a:t>
            </a:r>
            <a:r>
              <a:rPr sz="2000" dirty="0"/>
              <a:t> de la </a:t>
            </a:r>
            <a:r>
              <a:rPr sz="2000" dirty="0" err="1"/>
              <a:t>verdad</a:t>
            </a:r>
            <a:r>
              <a:rPr sz="2000" dirty="0"/>
              <a:t>.</a:t>
            </a:r>
          </a:p>
        </p:txBody>
      </p:sp>
      <p:pic>
        <p:nvPicPr>
          <p:cNvPr id="201"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4" name="2)will not come out unless we pray…"/>
          <p:cNvSpPr txBox="1">
            <a:spLocks noGrp="1"/>
          </p:cNvSpPr>
          <p:nvPr>
            <p:ph type="title"/>
          </p:nvPr>
        </p:nvSpPr>
        <p:spPr>
          <a:xfrm>
            <a:off x="1812727" y="457210"/>
            <a:ext cx="5518547" cy="2433776"/>
          </a:xfrm>
          <a:prstGeom prst="rect">
            <a:avLst/>
          </a:prstGeom>
        </p:spPr>
        <p:txBody>
          <a:bodyPr>
            <a:noAutofit/>
          </a:bodyPr>
          <a:lstStyle/>
          <a:p>
            <a:pPr defTabSz="160199">
              <a:defRPr sz="5824">
                <a:solidFill>
                  <a:schemeClr val="accent1">
                    <a:hueOff val="381599"/>
                    <a:lumOff val="-17182"/>
                  </a:schemeClr>
                </a:solidFill>
              </a:defRPr>
            </a:pPr>
            <a:r>
              <a:rPr sz="2400" dirty="0">
                <a:latin typeface="+mn-lt"/>
              </a:rPr>
              <a:t>2)</a:t>
            </a:r>
            <a:r>
              <a:rPr lang="en-US" sz="2400" dirty="0">
                <a:latin typeface="+mn-lt"/>
              </a:rPr>
              <a:t> W</a:t>
            </a:r>
            <a:r>
              <a:rPr sz="2400" dirty="0">
                <a:latin typeface="+mn-lt"/>
              </a:rPr>
              <a:t>ill not come out unless we pray</a:t>
            </a:r>
          </a:p>
          <a:p>
            <a:pPr defTabSz="160199">
              <a:defRPr sz="5824"/>
            </a:pPr>
            <a:r>
              <a:rPr sz="2400" dirty="0">
                <a:latin typeface="+mn-lt"/>
              </a:rPr>
              <a:t>Mark 9:28-29: When He came into the house, His disciples began questioning Him privately, “Why could we not drive it out?” [29] And He said to them, “This kind cannot come out by anything but prayer.”</a:t>
            </a:r>
          </a:p>
        </p:txBody>
      </p:sp>
      <p:sp>
        <p:nvSpPr>
          <p:cNvPr id="205" name="2) No van a salir sino oramos…"/>
          <p:cNvSpPr txBox="1">
            <a:spLocks noGrp="1"/>
          </p:cNvSpPr>
          <p:nvPr>
            <p:ph type="body" sz="half" idx="1"/>
          </p:nvPr>
        </p:nvSpPr>
        <p:spPr>
          <a:xfrm>
            <a:off x="1812727" y="2937867"/>
            <a:ext cx="5518547" cy="2247012"/>
          </a:xfrm>
          <a:prstGeom prst="rect">
            <a:avLst/>
          </a:prstGeom>
        </p:spPr>
        <p:txBody>
          <a:bodyPr>
            <a:normAutofit fontScale="40000" lnSpcReduction="20000"/>
          </a:bodyPr>
          <a:lstStyle/>
          <a:p>
            <a:pPr defTabSz="166360">
              <a:defRPr sz="6048">
                <a:solidFill>
                  <a:schemeClr val="accent1">
                    <a:hueOff val="381599"/>
                    <a:lumOff val="-17182"/>
                  </a:schemeClr>
                </a:solidFill>
              </a:defRPr>
            </a:pPr>
            <a:r>
              <a:rPr dirty="0"/>
              <a:t>2) No van a </a:t>
            </a:r>
            <a:r>
              <a:rPr dirty="0" err="1"/>
              <a:t>salir</a:t>
            </a:r>
            <a:r>
              <a:rPr dirty="0"/>
              <a:t> </a:t>
            </a:r>
            <a:r>
              <a:rPr dirty="0" err="1"/>
              <a:t>sino</a:t>
            </a:r>
            <a:r>
              <a:rPr dirty="0"/>
              <a:t> </a:t>
            </a:r>
            <a:r>
              <a:rPr dirty="0" err="1"/>
              <a:t>oramos</a:t>
            </a:r>
            <a:endParaRPr dirty="0"/>
          </a:p>
          <a:p>
            <a:pPr defTabSz="166360">
              <a:defRPr sz="6048"/>
            </a:pPr>
            <a:r>
              <a:rPr dirty="0"/>
              <a:t>Marcos 9:28-29:Cuando </a:t>
            </a:r>
            <a:r>
              <a:rPr dirty="0" err="1"/>
              <a:t>entró</a:t>
            </a:r>
            <a:r>
              <a:rPr dirty="0"/>
              <a:t> Jesús </a:t>
            </a:r>
            <a:r>
              <a:rPr dirty="0" err="1"/>
              <a:t>en</a:t>
            </a:r>
            <a:r>
              <a:rPr dirty="0"/>
              <a:t> la casa, sus </a:t>
            </a:r>
            <a:r>
              <a:rPr dirty="0" err="1"/>
              <a:t>discípulos</a:t>
            </a:r>
            <a:r>
              <a:rPr dirty="0"/>
              <a:t> le </a:t>
            </a:r>
            <a:r>
              <a:rPr dirty="0" err="1"/>
              <a:t>preguntaban</a:t>
            </a:r>
            <a:r>
              <a:rPr dirty="0"/>
              <a:t> </a:t>
            </a:r>
            <a:r>
              <a:rPr dirty="0" err="1"/>
              <a:t>en</a:t>
            </a:r>
            <a:r>
              <a:rPr dirty="0"/>
              <a:t> privado: ¿Por </a:t>
            </a:r>
            <a:r>
              <a:rPr dirty="0" err="1"/>
              <a:t>qué</a:t>
            </a:r>
            <a:r>
              <a:rPr dirty="0"/>
              <a:t> </a:t>
            </a:r>
            <a:r>
              <a:rPr dirty="0" err="1"/>
              <a:t>nosotros</a:t>
            </a:r>
            <a:r>
              <a:rPr dirty="0"/>
              <a:t> no </a:t>
            </a:r>
            <a:r>
              <a:rPr dirty="0" err="1"/>
              <a:t>pudimos</a:t>
            </a:r>
            <a:r>
              <a:rPr dirty="0"/>
              <a:t> </a:t>
            </a:r>
            <a:r>
              <a:rPr dirty="0" err="1"/>
              <a:t>echarlo</a:t>
            </a:r>
            <a:r>
              <a:rPr dirty="0"/>
              <a:t> </a:t>
            </a:r>
            <a:r>
              <a:rPr dirty="0" err="1"/>
              <a:t>fuera</a:t>
            </a:r>
            <a:r>
              <a:rPr dirty="0"/>
              <a:t>? [29] Y El les </a:t>
            </a:r>
            <a:r>
              <a:rPr dirty="0" err="1"/>
              <a:t>dijo</a:t>
            </a:r>
            <a:r>
              <a:rPr dirty="0"/>
              <a:t>: </a:t>
            </a:r>
            <a:r>
              <a:rPr dirty="0" err="1"/>
              <a:t>Esta</a:t>
            </a:r>
            <a:r>
              <a:rPr dirty="0"/>
              <a:t> </a:t>
            </a:r>
            <a:r>
              <a:rPr dirty="0" err="1"/>
              <a:t>clase</a:t>
            </a:r>
            <a:r>
              <a:rPr dirty="0"/>
              <a:t> con nada </a:t>
            </a:r>
            <a:r>
              <a:rPr dirty="0" err="1"/>
              <a:t>puede</a:t>
            </a:r>
            <a:r>
              <a:rPr dirty="0"/>
              <a:t> </a:t>
            </a:r>
            <a:r>
              <a:rPr dirty="0" err="1"/>
              <a:t>salir</a:t>
            </a:r>
            <a:r>
              <a:rPr dirty="0"/>
              <a:t>, </a:t>
            </a:r>
            <a:r>
              <a:rPr dirty="0" err="1"/>
              <a:t>sino</a:t>
            </a:r>
            <a:r>
              <a:rPr dirty="0"/>
              <a:t> con </a:t>
            </a:r>
            <a:r>
              <a:rPr dirty="0" err="1"/>
              <a:t>oración</a:t>
            </a:r>
            <a:r>
              <a:rPr dirty="0"/>
              <a:t>.</a:t>
            </a:r>
          </a:p>
        </p:txBody>
      </p:sp>
      <p:pic>
        <p:nvPicPr>
          <p:cNvPr id="206"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9" name="3)Our Victories are the result of prayer…"/>
          <p:cNvSpPr txBox="1">
            <a:spLocks noGrp="1"/>
          </p:cNvSpPr>
          <p:nvPr>
            <p:ph type="title"/>
          </p:nvPr>
        </p:nvSpPr>
        <p:spPr>
          <a:xfrm>
            <a:off x="1418577" y="457210"/>
            <a:ext cx="6306846" cy="2433776"/>
          </a:xfrm>
          <a:prstGeom prst="rect">
            <a:avLst/>
          </a:prstGeom>
        </p:spPr>
        <p:txBody>
          <a:bodyPr/>
          <a:lstStyle/>
          <a:p>
            <a:pPr>
              <a:defRPr>
                <a:solidFill>
                  <a:schemeClr val="accent1">
                    <a:hueOff val="381599"/>
                    <a:lumOff val="-17182"/>
                  </a:schemeClr>
                </a:solidFill>
              </a:defRPr>
            </a:pPr>
            <a:r>
              <a:rPr dirty="0">
                <a:latin typeface="+mn-lt"/>
              </a:rPr>
              <a:t>3)</a:t>
            </a:r>
            <a:r>
              <a:rPr lang="en-US" dirty="0">
                <a:latin typeface="+mn-lt"/>
              </a:rPr>
              <a:t> </a:t>
            </a:r>
            <a:r>
              <a:rPr dirty="0">
                <a:latin typeface="+mn-lt"/>
              </a:rPr>
              <a:t>Our </a:t>
            </a:r>
            <a:r>
              <a:rPr lang="en-US" dirty="0">
                <a:latin typeface="+mn-lt"/>
              </a:rPr>
              <a:t>v</a:t>
            </a:r>
            <a:r>
              <a:rPr dirty="0">
                <a:latin typeface="+mn-lt"/>
              </a:rPr>
              <a:t>ictories are the result of prayer</a:t>
            </a:r>
          </a:p>
          <a:p>
            <a:r>
              <a:rPr sz="3600" dirty="0">
                <a:latin typeface="+mn-lt"/>
              </a:rPr>
              <a:t>Exodus 17:8-13</a:t>
            </a:r>
          </a:p>
        </p:txBody>
      </p:sp>
      <p:sp>
        <p:nvSpPr>
          <p:cNvPr id="210" name="3)nuestra victorias son el resultado de oracion…"/>
          <p:cNvSpPr txBox="1">
            <a:spLocks noGrp="1"/>
          </p:cNvSpPr>
          <p:nvPr>
            <p:ph type="body" sz="half" idx="1"/>
          </p:nvPr>
        </p:nvSpPr>
        <p:spPr>
          <a:xfrm>
            <a:off x="1418577" y="2937867"/>
            <a:ext cx="6306846" cy="2247012"/>
          </a:xfrm>
          <a:prstGeom prst="rect">
            <a:avLst/>
          </a:prstGeom>
        </p:spPr>
        <p:txBody>
          <a:bodyPr>
            <a:normAutofit fontScale="32500" lnSpcReduction="20000"/>
          </a:bodyPr>
          <a:lstStyle/>
          <a:p>
            <a:pPr>
              <a:defRPr sz="11200">
                <a:solidFill>
                  <a:schemeClr val="accent1">
                    <a:hueOff val="381599"/>
                    <a:lumOff val="-17182"/>
                  </a:schemeClr>
                </a:solidFill>
              </a:defRPr>
            </a:pPr>
            <a:r>
              <a:rPr sz="12900" dirty="0"/>
              <a:t>3)</a:t>
            </a:r>
            <a:r>
              <a:rPr lang="en-US" sz="12900" dirty="0"/>
              <a:t> N</a:t>
            </a:r>
            <a:r>
              <a:rPr sz="12900" dirty="0"/>
              <a:t>uestra </a:t>
            </a:r>
            <a:r>
              <a:rPr lang="en-US" sz="12900" dirty="0" err="1"/>
              <a:t>v</a:t>
            </a:r>
            <a:r>
              <a:rPr sz="12900" dirty="0" err="1"/>
              <a:t>ictorias</a:t>
            </a:r>
            <a:r>
              <a:rPr sz="12900" dirty="0"/>
              <a:t> son </a:t>
            </a:r>
            <a:r>
              <a:rPr sz="12900" dirty="0" err="1"/>
              <a:t>el</a:t>
            </a:r>
            <a:r>
              <a:rPr sz="12900" dirty="0"/>
              <a:t> </a:t>
            </a:r>
            <a:r>
              <a:rPr sz="12900" dirty="0" err="1"/>
              <a:t>resultado</a:t>
            </a:r>
            <a:r>
              <a:rPr sz="12900" dirty="0"/>
              <a:t> de </a:t>
            </a:r>
            <a:r>
              <a:rPr lang="en-US" sz="12900" dirty="0" err="1"/>
              <a:t>oración</a:t>
            </a:r>
            <a:endParaRPr sz="12900" dirty="0"/>
          </a:p>
          <a:p>
            <a:pPr>
              <a:defRPr sz="11200"/>
            </a:pPr>
            <a:r>
              <a:rPr dirty="0" err="1"/>
              <a:t>Exodo</a:t>
            </a:r>
            <a:r>
              <a:rPr dirty="0"/>
              <a:t> 17:8-13</a:t>
            </a:r>
          </a:p>
        </p:txBody>
      </p:sp>
      <p:pic>
        <p:nvPicPr>
          <p:cNvPr id="211"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1430</Words>
  <Application>Microsoft Macintosh PowerPoint</Application>
  <PresentationFormat>On-screen Show (16:10)</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Helvetica Neue</vt:lpstr>
      <vt:lpstr>Helvetica Neue Light</vt:lpstr>
      <vt:lpstr>Helvetica Neue Medium</vt:lpstr>
      <vt:lpstr>Helvetica Neue Medium</vt:lpstr>
      <vt:lpstr>20_BasicBlack</vt:lpstr>
      <vt:lpstr>21_BasicBlack</vt:lpstr>
      <vt:lpstr>Pray without ceasing</vt:lpstr>
      <vt:lpstr>1 Thessalonians 5:15-22: See that no one repays another with evil for evil, but always seek after that which is good for one another and for all people. [16] Rejoice always; [17] pray without ceasing; [18] in everything give thanks; for this is God’s will for you in Christ Jesus. [19] Do not quench the Spirit; [20] do not despise prophetic utterances. [21] But examine everything carefully; hold fast to that which is good; [22] abstain from every form of evil.</vt:lpstr>
      <vt:lpstr>What does it mean to pray without ceasing</vt:lpstr>
      <vt:lpstr>1)What does it mean </vt:lpstr>
      <vt:lpstr>2) What we need to believe about prayer </vt:lpstr>
      <vt:lpstr>1)Prayer is powerful  James 5:16: Therefore, confess your sins to one another, and pray for one another so that you may be healed. The effective prayer of a righteous man can accomplish much.</vt:lpstr>
      <vt:lpstr>1)Prayer is powerful  1 Timothy 2:1-4:First of all, then, I urge that entreaties and prayers, petitions and thanksgivings, be made on behalf of all men, [2] for kings and all who are in authority, so that we may lead a tranquil and quiet life in all godliness and dignity. [3] This is good and acceptable in the sight of God our Savior, [4] who desires all men to be saved and to come to the knowledge of the truth.</vt:lpstr>
      <vt:lpstr>2) Will not come out unless we pray Mark 9:28-29: When He came into the house, His disciples began questioning Him privately, “Why could we not drive it out?” [29] And He said to them, “This kind cannot come out by anything but prayer.”</vt:lpstr>
      <vt:lpstr>3) Our victories are the result of prayer Exodus 17:8-13</vt:lpstr>
      <vt:lpstr>3) Obstacles to praying without ceasing </vt:lpstr>
      <vt:lpstr>1) Laziness  Colossians 4:12 Epaphras, who is one of your number, a bondslave of Jesus Christ, sends you his greetings, always laboring earnestly for you in his prayers, that you may stand perfect and fully assured in all the will of God.</vt:lpstr>
      <vt:lpstr>2)When God does not answer us Acts 12:1-5 Now about that time Herod the king laid hands on some who belonged to the church in order to mistreat them. [2] And he had James the brother of John put to death with a sword. [3] When he saw that it pleased the Jews, he proceeded to arrest Peter also. Now it was during the days of Unleavened Bread. [4] When he had seized him, he put him in prison, delivering him to four squads of soldiers to guard him, intending after the Passover to bring him out before the people. [5] So Peter was kept in the prison, but prayer for him was being made fervently by the church to God.</vt:lpstr>
      <vt:lpstr>3) When we are busy  Acts 6:2-4 So the twelve summoned the congregation of the disciples and said, “It is not desirable for us to neglect the word of God in order to serve tables. [3] Therefore, brethren, select from among you seven men of good reputation, full of the Spirit and of wisdom, whom we may put in charge of this task. [4] But we will devote ourselves to prayer and to the ministry of the word.”</vt:lpstr>
      <vt:lpstr>4 practical things about praying  without ceasing </vt:lpstr>
      <vt:lpstr>Practical things</vt:lpstr>
      <vt:lpstr>Take advantage of the minutes life gives you Ephesians 5:15-16 Therefore be careful how you walk, not as unwise men but as wise, [16] making the most of your time, because the days are evil.</vt:lpstr>
      <vt:lpstr>Practical things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without ceasing</dc:title>
  <cp:lastModifiedBy>Bill Sanchez</cp:lastModifiedBy>
  <cp:revision>1</cp:revision>
  <dcterms:modified xsi:type="dcterms:W3CDTF">2023-01-07T20:42:58Z</dcterms:modified>
</cp:coreProperties>
</file>