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78" r:id="rId2"/>
    <p:sldId id="399" r:id="rId3"/>
    <p:sldId id="380" r:id="rId4"/>
    <p:sldId id="275" r:id="rId5"/>
    <p:sldId id="383" r:id="rId6"/>
    <p:sldId id="396" r:id="rId7"/>
    <p:sldId id="400" r:id="rId8"/>
    <p:sldId id="408" r:id="rId9"/>
    <p:sldId id="389" r:id="rId10"/>
    <p:sldId id="379" r:id="rId11"/>
    <p:sldId id="386" r:id="rId12"/>
    <p:sldId id="382" r:id="rId13"/>
    <p:sldId id="409" r:id="rId14"/>
    <p:sldId id="395" r:id="rId15"/>
    <p:sldId id="391" r:id="rId16"/>
    <p:sldId id="401" r:id="rId17"/>
    <p:sldId id="410" r:id="rId18"/>
    <p:sldId id="387" r:id="rId19"/>
    <p:sldId id="390" r:id="rId20"/>
    <p:sldId id="398" r:id="rId21"/>
    <p:sldId id="407" r:id="rId22"/>
    <p:sldId id="406" r:id="rId23"/>
    <p:sldId id="388" r:id="rId24"/>
    <p:sldId id="411" r:id="rId25"/>
    <p:sldId id="384" r:id="rId26"/>
    <p:sldId id="385" r:id="rId27"/>
    <p:sldId id="393" r:id="rId28"/>
  </p:sldIdLst>
  <p:sldSz cx="9144000" cy="5715000" type="screen16x1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6600CC"/>
    <a:srgbClr val="003399"/>
    <a:srgbClr val="000066"/>
    <a:srgbClr val="FF0000"/>
    <a:srgbClr val="FF9933"/>
    <a:srgbClr val="00FF00"/>
    <a:srgbClr val="FF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74" autoAdjust="0"/>
    <p:restoredTop sz="91162" autoAdjust="0"/>
  </p:normalViewPr>
  <p:slideViewPr>
    <p:cSldViewPr snapToGrid="0">
      <p:cViewPr varScale="1">
        <p:scale>
          <a:sx n="41" d="100"/>
          <a:sy n="41" d="100"/>
        </p:scale>
        <p:origin x="32" y="652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37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2347" y="1"/>
            <a:ext cx="4158853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2347" y="6948715"/>
            <a:ext cx="4158853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442347" y="0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0325" y="550863"/>
            <a:ext cx="4400550" cy="2751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7" y="3484640"/>
            <a:ext cx="7042547" cy="330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9276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2347" y="6969276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7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Lucas 2:34 – la presentación ante Simeón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6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65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0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Mateo 4:16 es el comentario de Mateo cuando Jesús comienza su ministerio en Galilea, justo después de las tentaciones.</a:t>
            </a:r>
          </a:p>
          <a:p>
            <a:pPr algn="l" rtl="0"/>
            <a:r>
              <a:rPr lang="en-US" dirty="0"/>
              <a:t>Lucas 2:11, 14 es el anuncio del ángel a los pastores</a:t>
            </a:r>
          </a:p>
          <a:p>
            <a:pPr algn="l" rtl="0"/>
            <a:r>
              <a:rPr lang="en-US" dirty="0"/>
              <a:t>Lucas 2:30-32 – [Simeón dice:] 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Porque mis ojos han visto tu salvación</a:t>
            </a:r>
            <a:r>
              <a:rPr lang="en-US" dirty="0"/>
              <a:t/>
            </a:r>
            <a:br>
              <a:rPr lang="en-US" dirty="0"/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31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que has preparado en presencia de todos los pueblos,</a:t>
            </a:r>
            <a:r>
              <a:rPr lang="en-US" dirty="0"/>
              <a:t/>
            </a:r>
            <a:br>
              <a:rPr lang="en-US" dirty="0"/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32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una luz para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traer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revelación a los gentiles,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y la gloria de tu pueblo Israel.”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3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Juicio sobre Asiria (Is 10,5ss)</a:t>
            </a:r>
          </a:p>
          <a:p>
            <a:pPr algn="l" rtl="0"/>
            <a:r>
              <a:rPr lang="en-US" dirty="0"/>
              <a:t>Sobre Babilonia (Is 13-14)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71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“piedra de tropiezo” – ver Lucas 2:34; Rom 9:33; Yo acaricio 2:8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F3677BD1-F61E-4A8A-93FD-955EDF7EC03F}" type="slidenum">
              <a:rPr lang="en-US" smtClean="0"/>
              <a:pPr algn="l" rtl="0"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4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38554" y="1882195"/>
            <a:ext cx="7666892" cy="1225021"/>
          </a:xfrm>
        </p:spPr>
        <p:txBody>
          <a:bodyPr/>
          <a:lstStyle/>
          <a:p>
            <a:r>
              <a:rPr lang="es-ES" sz="5400" dirty="0"/>
              <a:t> El pueblo que andaba en tinieblas </a:t>
            </a:r>
            <a:r>
              <a:rPr lang="es-ES" sz="5400" dirty="0" smtClean="0"/>
              <a:t>ha </a:t>
            </a:r>
            <a:r>
              <a:rPr lang="es-ES" sz="5400" dirty="0"/>
              <a:t>visto gran luz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4000" b="0" dirty="0"/>
              <a:t>(Isaías 9:2)</a:t>
            </a:r>
            <a:endParaRPr lang="en-US" sz="44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pPr rtl="0"/>
            <a:r>
              <a:rPr lang="en-US" sz="1800" dirty="0"/>
              <a:t>Embry Hills – enero de 2023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 algn="l"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8AAC2C-3D72-6742-6CA7-3E4B6BC6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</a:t>
            </a:r>
            <a:r>
              <a:rPr lang="es-ES" dirty="0" err="1" smtClean="0"/>
              <a:t>ñales</a:t>
            </a:r>
            <a:r>
              <a:rPr lang="en-US" dirty="0" smtClean="0"/>
              <a:t> </a:t>
            </a:r>
            <a:r>
              <a:rPr lang="en-US" dirty="0"/>
              <a:t>e Hijos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0FEB0D-C1BD-21D2-A478-1A2B3CA3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022" y="844260"/>
            <a:ext cx="8746836" cy="4284331"/>
          </a:xfrm>
        </p:spPr>
        <p:txBody>
          <a:bodyPr>
            <a:normAutofit lnSpcReduction="10000"/>
          </a:bodyPr>
          <a:lstStyle/>
          <a:p>
            <a:pPr marL="914400" indent="-914400">
              <a:lnSpc>
                <a:spcPct val="90000"/>
              </a:lnSpc>
              <a:buNone/>
              <a:tabLst>
                <a:tab pos="914400" algn="l"/>
              </a:tabLst>
            </a:pPr>
            <a:r>
              <a:rPr lang="en-US" b="0" dirty="0" smtClean="0"/>
              <a:t>7:3 	</a:t>
            </a:r>
            <a:r>
              <a:rPr lang="es-ES" b="0" dirty="0" smtClean="0"/>
              <a:t>Entonces </a:t>
            </a:r>
            <a:r>
              <a:rPr lang="es-ES" b="0" dirty="0"/>
              <a:t>el SEÑOR dijo a Isaías: «Sal ahora al encuentro de </a:t>
            </a:r>
            <a:r>
              <a:rPr lang="es-ES" b="0" dirty="0" err="1"/>
              <a:t>Acaz</a:t>
            </a:r>
            <a:r>
              <a:rPr lang="es-ES" b="0" dirty="0"/>
              <a:t>, tú, y </a:t>
            </a:r>
            <a:r>
              <a:rPr lang="es-ES" u="sng" dirty="0"/>
              <a:t>tu hijo </a:t>
            </a:r>
            <a:r>
              <a:rPr lang="es-ES" u="sng" dirty="0" err="1"/>
              <a:t>Sear</a:t>
            </a:r>
            <a:r>
              <a:rPr lang="es-ES" u="sng" dirty="0"/>
              <a:t> </a:t>
            </a:r>
            <a:r>
              <a:rPr lang="es-ES" u="sng" dirty="0" err="1"/>
              <a:t>Jasub</a:t>
            </a:r>
            <a:r>
              <a:rPr lang="es-ES" b="0" dirty="0"/>
              <a:t>, al extremo del acueducto del estanque superior, en la calzada del campo del Batanero</a:t>
            </a:r>
            <a:r>
              <a:rPr lang="en-US" b="0" i="0" dirty="0" smtClean="0">
                <a:effectLst/>
              </a:rPr>
              <a:t>..."</a:t>
            </a:r>
            <a:endParaRPr lang="en-US" b="0" i="0" dirty="0">
              <a:effectLst/>
            </a:endParaRPr>
          </a:p>
          <a:p>
            <a:pPr marL="914400" indent="-914400">
              <a:lnSpc>
                <a:spcPct val="90000"/>
              </a:lnSpc>
              <a:buNone/>
              <a:tabLst>
                <a:tab pos="914400" algn="l"/>
              </a:tabLst>
            </a:pPr>
            <a:r>
              <a:rPr lang="en-US" b="0" dirty="0" smtClean="0"/>
              <a:t>7:14 	</a:t>
            </a:r>
            <a:r>
              <a:rPr lang="es-ES" b="0" dirty="0" smtClean="0"/>
              <a:t>Por </a:t>
            </a:r>
            <a:r>
              <a:rPr lang="es-ES" b="0" dirty="0"/>
              <a:t>tanto, el Señor mismo les dará esta señal: </a:t>
            </a:r>
            <a:r>
              <a:rPr lang="es-ES" b="0" dirty="0" smtClean="0"/>
              <a:t>[La] Una </a:t>
            </a:r>
            <a:r>
              <a:rPr lang="es-ES" b="0" dirty="0"/>
              <a:t>virgen concebirá y dará a luz un </a:t>
            </a:r>
            <a:r>
              <a:rPr lang="es-ES" dirty="0"/>
              <a:t>hijo</a:t>
            </a:r>
            <a:r>
              <a:rPr lang="es-ES" b="0" dirty="0"/>
              <a:t>, y le pondrá por nombre </a:t>
            </a:r>
            <a:r>
              <a:rPr lang="es-ES" dirty="0" smtClean="0"/>
              <a:t>Emmanuel</a:t>
            </a:r>
            <a:r>
              <a:rPr lang="en-US" b="0" i="0" dirty="0" smtClean="0">
                <a:effectLst/>
              </a:rPr>
              <a:t>.</a:t>
            </a:r>
            <a:endParaRPr lang="en-US" b="0" i="0" dirty="0">
              <a:effectLst/>
            </a:endParaRPr>
          </a:p>
          <a:p>
            <a:pPr marL="914400" indent="-914400">
              <a:lnSpc>
                <a:spcPct val="90000"/>
              </a:lnSpc>
              <a:buNone/>
              <a:tabLst>
                <a:tab pos="914400" algn="l"/>
              </a:tabLst>
            </a:pPr>
            <a:r>
              <a:rPr lang="en-US" b="0" dirty="0"/>
              <a:t>7:16	</a:t>
            </a:r>
            <a:r>
              <a:rPr lang="es-ES" b="0" dirty="0"/>
              <a:t>Porque </a:t>
            </a:r>
            <a:r>
              <a:rPr lang="es-ES" i="1" u="sng" dirty="0"/>
              <a:t>antes</a:t>
            </a:r>
            <a:r>
              <a:rPr lang="es-ES" b="0" dirty="0"/>
              <a:t> que </a:t>
            </a:r>
            <a:r>
              <a:rPr lang="es-ES" dirty="0" smtClean="0"/>
              <a:t>el [un*] </a:t>
            </a:r>
            <a:r>
              <a:rPr lang="es-ES" dirty="0"/>
              <a:t>niño </a:t>
            </a:r>
            <a:r>
              <a:rPr lang="es-ES" b="0" dirty="0"/>
              <a:t>sepa desechar lo malo y escoger lo bueno, será abandonada la tierra cuyos dos reyes tú temes. 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A07B1C0-6337-E877-0C87-2E89DB6C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10</a:t>
            </a:fld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="" xmlns:a16="http://schemas.microsoft.com/office/drawing/2014/main" id="{3A596CAC-BBF8-B14C-1562-8AAF1BEF3045}"/>
              </a:ext>
            </a:extLst>
          </p:cNvPr>
          <p:cNvSpPr/>
          <p:nvPr/>
        </p:nvSpPr>
        <p:spPr>
          <a:xfrm>
            <a:off x="6834753" y="148962"/>
            <a:ext cx="2202105" cy="641061"/>
          </a:xfrm>
          <a:prstGeom prst="wedgeRoundRectCallout">
            <a:avLst>
              <a:gd name="adj1" fmla="val -90941"/>
              <a:gd name="adj2" fmla="val 136577"/>
              <a:gd name="adj3" fmla="val 16667"/>
            </a:avLst>
          </a:prstGeom>
          <a:solidFill>
            <a:srgbClr val="66FFFF">
              <a:alpha val="68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>
              <a:lnSpc>
                <a:spcPct val="80000"/>
              </a:lnSpc>
            </a:pPr>
            <a:r>
              <a:rPr lang="en-US" b="0" i="1" dirty="0">
                <a:solidFill>
                  <a:srgbClr val="212529"/>
                </a:solidFill>
                <a:effectLst/>
                <a:latin typeface="system-ui"/>
              </a:rPr>
              <a:t>Un </a:t>
            </a:r>
            <a:r>
              <a:rPr lang="en-US" b="0" i="1" dirty="0" err="1" smtClean="0">
                <a:solidFill>
                  <a:srgbClr val="212529"/>
                </a:solidFill>
                <a:effectLst/>
                <a:latin typeface="system-ui"/>
              </a:rPr>
              <a:t>remanente</a:t>
            </a:r>
            <a:r>
              <a:rPr lang="en-US" b="0" i="1" dirty="0" smtClean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en-US" b="0" i="1" dirty="0" err="1" smtClean="0">
                <a:solidFill>
                  <a:srgbClr val="212529"/>
                </a:solidFill>
                <a:effectLst/>
                <a:latin typeface="system-ui"/>
              </a:rPr>
              <a:t>volverá</a:t>
            </a:r>
            <a:endParaRPr lang="en-US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="" xmlns:a16="http://schemas.microsoft.com/office/drawing/2014/main" id="{AA1294AF-21F1-68AF-8154-6731E924BB50}"/>
              </a:ext>
            </a:extLst>
          </p:cNvPr>
          <p:cNvSpPr/>
          <p:nvPr/>
        </p:nvSpPr>
        <p:spPr>
          <a:xfrm>
            <a:off x="7408545" y="1921790"/>
            <a:ext cx="1628313" cy="645724"/>
          </a:xfrm>
          <a:prstGeom prst="wedgeRoundRectCallout">
            <a:avLst>
              <a:gd name="adj1" fmla="val -63554"/>
              <a:gd name="adj2" fmla="val 193334"/>
              <a:gd name="adj3" fmla="val 16667"/>
            </a:avLst>
          </a:prstGeom>
          <a:solidFill>
            <a:srgbClr val="66FFFF">
              <a:alpha val="68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>
              <a:lnSpc>
                <a:spcPct val="80000"/>
              </a:lnSpc>
            </a:pPr>
            <a:r>
              <a:rPr lang="en-US" b="0" i="1" dirty="0">
                <a:solidFill>
                  <a:srgbClr val="212529"/>
                </a:solidFill>
                <a:effectLst/>
                <a:latin typeface="system-ui"/>
              </a:rPr>
              <a:t>Dios con nosotros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AA51087-5064-98DA-ED4E-786E0560E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322638"/>
              </p:ext>
            </p:extLst>
          </p:nvPr>
        </p:nvGraphicFramePr>
        <p:xfrm>
          <a:off x="107142" y="4178845"/>
          <a:ext cx="1105128" cy="842772"/>
        </p:xfrm>
        <a:graphic>
          <a:graphicData uri="http://schemas.openxmlformats.org/drawingml/2006/table">
            <a:tbl>
              <a:tblPr/>
              <a:tblGrid>
                <a:gridCol w="1105128">
                  <a:extLst>
                    <a:ext uri="{9D8B030D-6E8A-4147-A177-3AD203B41FA5}">
                      <a16:colId xmlns="" xmlns:a16="http://schemas.microsoft.com/office/drawing/2014/main" val="1409789789"/>
                    </a:ext>
                  </a:extLst>
                </a:gridCol>
              </a:tblGrid>
              <a:tr h="383925">
                <a:tc>
                  <a:txBody>
                    <a:bodyPr/>
                    <a:lstStyle/>
                    <a:p>
                      <a:pPr algn="r" rtl="0">
                        <a:lnSpc>
                          <a:spcPct val="90000"/>
                        </a:lnSpc>
                      </a:pPr>
                      <a:r>
                        <a:rPr lang="he-IL" u="none" strike="noStrike" dirty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הַנַּ֔עַר</a:t>
                      </a:r>
                      <a:r>
                        <a:rPr lang="en-US" u="none" strike="noStrike" dirty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 </a:t>
                      </a:r>
                      <a:br>
                        <a:rPr lang="en-US" u="none" strike="noStrike" dirty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</a:br>
                      <a:r>
                        <a:rPr lang="en-US" u="none" strike="noStrike" dirty="0" err="1" smtClean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han-na</a:t>
                      </a:r>
                      <a:r>
                        <a:rPr lang="en-US" u="none" strike="noStrike" dirty="0" smtClean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-‘</a:t>
                      </a:r>
                      <a:r>
                        <a:rPr lang="en-US" u="none" strike="noStrike" dirty="0" err="1" smtClean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ar</a:t>
                      </a:r>
                      <a:endParaRPr lang="en-US" u="none" strike="noStrike" dirty="0">
                        <a:solidFill>
                          <a:srgbClr val="FFFF00"/>
                        </a:solidFill>
                        <a:effectLst/>
                        <a:latin typeface="Ezra SIL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0159297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B235A965-19F4-83B9-7667-686D0E84A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90566"/>
              </p:ext>
            </p:extLst>
          </p:nvPr>
        </p:nvGraphicFramePr>
        <p:xfrm>
          <a:off x="107142" y="2906850"/>
          <a:ext cx="1124406" cy="582930"/>
        </p:xfrm>
        <a:graphic>
          <a:graphicData uri="http://schemas.openxmlformats.org/drawingml/2006/table">
            <a:tbl>
              <a:tblPr/>
              <a:tblGrid>
                <a:gridCol w="1124406">
                  <a:extLst>
                    <a:ext uri="{9D8B030D-6E8A-4147-A177-3AD203B41FA5}">
                      <a16:colId xmlns="" xmlns:a16="http://schemas.microsoft.com/office/drawing/2014/main" val="1409789789"/>
                    </a:ext>
                  </a:extLst>
                </a:gridCol>
              </a:tblGrid>
              <a:tr h="383925">
                <a:tc>
                  <a:txBody>
                    <a:bodyPr/>
                    <a:lstStyle/>
                    <a:p>
                      <a:pPr algn="r" rtl="0"/>
                      <a:r>
                        <a:rPr lang="he-IL" sz="1600" b="0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הָעַלְמָ֗ה</a:t>
                      </a:r>
                      <a:r>
                        <a:rPr lang="he-IL" sz="1600" dirty="0">
                          <a:solidFill>
                            <a:srgbClr val="FFFF00"/>
                          </a:solidFill>
                        </a:rPr>
                        <a:t/>
                      </a:r>
                      <a:br>
                        <a:rPr lang="he-IL" sz="1600" dirty="0">
                          <a:solidFill>
                            <a:srgbClr val="FFFF00"/>
                          </a:solidFill>
                        </a:rPr>
                      </a:br>
                      <a:r>
                        <a:rPr lang="en-US" sz="16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ha-'al-</a:t>
                      </a:r>
                      <a:r>
                        <a:rPr lang="en-US" sz="1600" b="0" i="0" u="none" strike="noStrike" kern="120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</a:t>
                      </a:r>
                      <a:r>
                        <a:rPr lang="en-US" sz="16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u="none" strike="noStrike" dirty="0">
                        <a:solidFill>
                          <a:srgbClr val="FFFF00"/>
                        </a:solidFill>
                        <a:effectLst/>
                        <a:latin typeface="Ezra SIL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0159297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4A49CF8C-743A-18E5-7C54-B7E3BB3192ED}"/>
              </a:ext>
            </a:extLst>
          </p:cNvPr>
          <p:cNvCxnSpPr>
            <a:cxnSpLocks/>
          </p:cNvCxnSpPr>
          <p:nvPr/>
        </p:nvCxnSpPr>
        <p:spPr>
          <a:xfrm flipV="1">
            <a:off x="1352260" y="3314700"/>
            <a:ext cx="2381540" cy="18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1925E3C1-8E45-960A-FC88-3D41B1F4168C}"/>
              </a:ext>
            </a:extLst>
          </p:cNvPr>
          <p:cNvCxnSpPr>
            <a:cxnSpLocks/>
          </p:cNvCxnSpPr>
          <p:nvPr/>
        </p:nvCxnSpPr>
        <p:spPr>
          <a:xfrm>
            <a:off x="4273064" y="4178845"/>
            <a:ext cx="192625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2AC8C89-A442-4E45-96F6-C3B552BB0C53}"/>
              </a:ext>
            </a:extLst>
          </p:cNvPr>
          <p:cNvSpPr txBox="1"/>
          <p:nvPr/>
        </p:nvSpPr>
        <p:spPr>
          <a:xfrm>
            <a:off x="5284922" y="5401351"/>
            <a:ext cx="3514149" cy="313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400" dirty="0" smtClean="0">
                <a:solidFill>
                  <a:schemeClr val="bg1"/>
                </a:solidFill>
              </a:rPr>
              <a:t>*</a:t>
            </a:r>
            <a:r>
              <a:rPr lang="en-US" sz="1400" dirty="0" smtClean="0">
                <a:solidFill>
                  <a:schemeClr val="bg1"/>
                </a:solidFill>
              </a:rPr>
              <a:t>v</a:t>
            </a:r>
            <a:r>
              <a:rPr lang="es-ES" sz="1400" dirty="0" err="1" smtClean="0">
                <a:solidFill>
                  <a:schemeClr val="bg1"/>
                </a:solidFill>
              </a:rPr>
              <a:t>éase</a:t>
            </a:r>
            <a:r>
              <a:rPr lang="en-US" sz="1400" b="0" i="0" dirty="0" smtClean="0">
                <a:solidFill>
                  <a:schemeClr val="bg1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chemeClr val="bg1"/>
                </a:solidFill>
                <a:effectLst/>
              </a:rPr>
              <a:t>por</a:t>
            </a:r>
            <a:r>
              <a:rPr lang="en-US" sz="1400" b="0" i="0" dirty="0">
                <a:solidFill>
                  <a:schemeClr val="bg1"/>
                </a:solidFill>
                <a:effectLst/>
              </a:rPr>
              <a:t> ejemplo, Números 11:27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6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276165-1D53-F815-CA19-CE0385CAB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0481" y="63500"/>
            <a:ext cx="9314481" cy="422079"/>
          </a:xfrm>
        </p:spPr>
        <p:txBody>
          <a:bodyPr/>
          <a:lstStyle/>
          <a:p>
            <a:pPr rtl="0"/>
            <a:r>
              <a:rPr lang="en-US" dirty="0" err="1"/>
              <a:t>Conexiones</a:t>
            </a:r>
            <a:r>
              <a:rPr lang="en-US" dirty="0"/>
              <a:t> </a:t>
            </a:r>
            <a:r>
              <a:rPr lang="en-US" dirty="0" smtClean="0"/>
              <a:t>con el Nuevo </a:t>
            </a:r>
            <a:r>
              <a:rPr lang="en-US" dirty="0"/>
              <a:t>Testamento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FE888C-218D-45D3-1951-DE220FB1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01" y="792445"/>
            <a:ext cx="3739980" cy="1244137"/>
          </a:xfrm>
        </p:spPr>
        <p:txBody>
          <a:bodyPr>
            <a:normAutofit fontScale="92500" lnSpcReduction="10000"/>
          </a:bodyPr>
          <a:lstStyle/>
          <a:p>
            <a:pPr marL="798513" indent="-798513" algn="l" rtl="0">
              <a:buNone/>
              <a:tabLst>
                <a:tab pos="798513" algn="l"/>
              </a:tabLst>
            </a:pPr>
            <a:r>
              <a:rPr lang="en-US" sz="2800" b="0" dirty="0"/>
              <a:t>7:14 </a:t>
            </a:r>
            <a:r>
              <a:rPr lang="en-US" sz="2800" b="0" dirty="0" smtClean="0"/>
              <a:t>	Una </a:t>
            </a:r>
            <a:r>
              <a:rPr lang="en-US" sz="2800" b="0" dirty="0"/>
              <a:t>virgen concibe: </a:t>
            </a:r>
            <a:r>
              <a:rPr lang="en-US" sz="2800" b="0" dirty="0" smtClean="0"/>
              <a:t>la </a:t>
            </a:r>
            <a:r>
              <a:rPr lang="en-US" sz="2800" b="0" dirty="0" err="1" smtClean="0"/>
              <a:t>señal</a:t>
            </a:r>
            <a:r>
              <a:rPr lang="en-US" sz="2800" b="0" dirty="0" smtClean="0"/>
              <a:t> de </a:t>
            </a:r>
            <a:r>
              <a:rPr lang="en-US" sz="2800" b="0" dirty="0"/>
              <a:t>“Dios-con-nosotros”</a:t>
            </a:r>
          </a:p>
          <a:p>
            <a:pPr marL="914400" indent="-914400" algn="l" rtl="0">
              <a:buNone/>
              <a:tabLst>
                <a:tab pos="914400" algn="l"/>
              </a:tabLst>
            </a:pPr>
            <a:endParaRPr lang="en-US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2CB51A-B46A-521B-8E5F-61ACBCEA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5C0B5E43-6E73-FE3B-9FB3-80411283ED5E}"/>
              </a:ext>
            </a:extLst>
          </p:cNvPr>
          <p:cNvSpPr txBox="1">
            <a:spLocks/>
          </p:cNvSpPr>
          <p:nvPr/>
        </p:nvSpPr>
        <p:spPr bwMode="auto">
          <a:xfrm>
            <a:off x="3821494" y="807083"/>
            <a:ext cx="5239265" cy="205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2800" b="0" dirty="0">
                <a:latin typeface="system-ui"/>
              </a:rPr>
              <a:t>«HE AQUÍ, LA VIRGEN CONCEBIRÁ Y DARÁ A LUZ UN HIJO, Y LE PONDRÁN POR NOMBRE EMMANUEL», que traducido significa: «DIOS CON NOSOTROS». </a:t>
            </a:r>
            <a:r>
              <a:rPr lang="en-US" sz="2800" b="0" kern="0" dirty="0" smtClean="0"/>
              <a:t>(</a:t>
            </a:r>
            <a:r>
              <a:rPr lang="en-US" sz="2800" b="0" kern="0" dirty="0"/>
              <a:t>Mateo 1:23)</a:t>
            </a:r>
          </a:p>
          <a:p>
            <a:pPr marL="914400" indent="-914400" algn="l" rtl="0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</a:pPr>
            <a:endParaRPr lang="en-US" sz="2800" b="0" kern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DC82263E-F640-EBE0-078F-42B96062CEF1}"/>
              </a:ext>
            </a:extLst>
          </p:cNvPr>
          <p:cNvSpPr txBox="1">
            <a:spLocks/>
          </p:cNvSpPr>
          <p:nvPr/>
        </p:nvSpPr>
        <p:spPr bwMode="auto">
          <a:xfrm>
            <a:off x="125000" y="3164366"/>
            <a:ext cx="3525792" cy="174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798513" indent="-798513" eaLnBrk="0" hangingPunct="0">
              <a:spcBef>
                <a:spcPct val="20000"/>
              </a:spcBef>
              <a:buNone/>
              <a:tabLst>
                <a:tab pos="798513" algn="l"/>
              </a:tabLst>
              <a:defRPr sz="2800" b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algn="l" rtl="0"/>
            <a:r>
              <a:rPr lang="en-US" dirty="0"/>
              <a:t>8:14 </a:t>
            </a:r>
            <a:r>
              <a:rPr lang="en-US" dirty="0" smtClean="0"/>
              <a:t>	Dios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/>
              <a:t>tanto santuario como piedra de tropiezo</a:t>
            </a:r>
          </a:p>
          <a:p>
            <a:pPr algn="l" rt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68716002-4350-64A1-65AE-0561E6FF400A}"/>
              </a:ext>
            </a:extLst>
          </p:cNvPr>
          <p:cNvSpPr txBox="1">
            <a:spLocks/>
          </p:cNvSpPr>
          <p:nvPr/>
        </p:nvSpPr>
        <p:spPr bwMode="auto">
          <a:xfrm>
            <a:off x="3821494" y="3179004"/>
            <a:ext cx="5322506" cy="268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2800" b="0" dirty="0" smtClean="0">
                <a:latin typeface="system-ui"/>
              </a:rPr>
              <a:t>Simeón </a:t>
            </a:r>
            <a:r>
              <a:rPr lang="es-ES" sz="2800" b="0" dirty="0">
                <a:latin typeface="system-ui"/>
              </a:rPr>
              <a:t>los bendijo, y dijo a Su madre María: «Este Niño ha sido puesto para caída y levantamiento de muchos en Israel, y para ser señal de </a:t>
            </a:r>
            <a:r>
              <a:rPr lang="es-ES" sz="2800" b="0" dirty="0" smtClean="0">
                <a:latin typeface="system-ui"/>
              </a:rPr>
              <a:t>contradicción…a </a:t>
            </a:r>
            <a:r>
              <a:rPr lang="es-ES" sz="2800" b="0" dirty="0">
                <a:latin typeface="system-ui"/>
              </a:rPr>
              <a:t>fin de que sean revelados los pensamientos de muchos corazones». </a:t>
            </a:r>
            <a:r>
              <a:rPr lang="en-US" sz="2800" b="0" kern="0" dirty="0"/>
              <a:t/>
            </a:r>
            <a:br>
              <a:rPr lang="en-US" sz="2800" b="0" kern="0" dirty="0"/>
            </a:br>
            <a:r>
              <a:rPr lang="en-US" sz="2800" b="0" kern="0" dirty="0"/>
              <a:t>(</a:t>
            </a:r>
            <a:r>
              <a:rPr lang="en-US" sz="2800" b="0" kern="0" dirty="0" err="1"/>
              <a:t>Lc</a:t>
            </a:r>
            <a:r>
              <a:rPr lang="en-US" sz="2800" b="0" kern="0" dirty="0"/>
              <a:t> </a:t>
            </a:r>
            <a:r>
              <a:rPr lang="en-US" sz="2800" b="0" kern="0" dirty="0" smtClean="0"/>
              <a:t>2:34-35</a:t>
            </a:r>
            <a:r>
              <a:rPr lang="en-US" sz="2800" b="0" kern="0" dirty="0"/>
              <a:t>, </a:t>
            </a:r>
            <a:r>
              <a:rPr lang="en-US" sz="2800" b="0" kern="0" dirty="0" smtClean="0"/>
              <a:t>y </a:t>
            </a:r>
            <a:r>
              <a:rPr lang="en-US" sz="2800" b="0" dirty="0" smtClean="0"/>
              <a:t>Rom </a:t>
            </a:r>
            <a:r>
              <a:rPr lang="en-US" sz="2800" b="0" dirty="0"/>
              <a:t>9:33; </a:t>
            </a:r>
            <a:r>
              <a:rPr lang="en-US" sz="2800" b="0" dirty="0" smtClean="0"/>
              <a:t>I Ped 2:8</a:t>
            </a:r>
            <a:r>
              <a:rPr lang="en-US" sz="2800" b="0" kern="0" dirty="0"/>
              <a:t>)</a:t>
            </a:r>
          </a:p>
          <a:p>
            <a:pPr marL="914400" indent="-914400" algn="l" rtl="0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</a:pPr>
            <a:endParaRPr lang="en-US" sz="2800" b="0" kern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02BCA946-4F38-FE91-CB37-4CAF713398A6}"/>
              </a:ext>
            </a:extLst>
          </p:cNvPr>
          <p:cNvCxnSpPr/>
          <p:nvPr/>
        </p:nvCxnSpPr>
        <p:spPr>
          <a:xfrm>
            <a:off x="3797641" y="708454"/>
            <a:ext cx="0" cy="482737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22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8AAC2C-3D72-6742-6CA7-3E4B6BC6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Señales</a:t>
            </a:r>
            <a:r>
              <a:rPr lang="en-US" dirty="0" smtClean="0"/>
              <a:t> </a:t>
            </a:r>
            <a:r>
              <a:rPr lang="en-US" dirty="0"/>
              <a:t>e Hijos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0FEB0D-C1BD-21D2-A478-1A2B3CA3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31520"/>
            <a:ext cx="8700974" cy="4983480"/>
          </a:xfrm>
        </p:spPr>
        <p:txBody>
          <a:bodyPr>
            <a:normAutofit/>
          </a:bodyPr>
          <a:lstStyle/>
          <a:p>
            <a:pPr marL="684213" indent="-684213">
              <a:lnSpc>
                <a:spcPct val="90000"/>
              </a:lnSpc>
              <a:buNone/>
              <a:tabLst>
                <a:tab pos="684213" algn="l"/>
              </a:tabLst>
            </a:pPr>
            <a:r>
              <a:rPr lang="en-US" b="0" dirty="0" smtClean="0"/>
              <a:t>8:3	</a:t>
            </a:r>
            <a:r>
              <a:rPr lang="es-ES" b="0" dirty="0"/>
              <a:t>Entonces me acerqué a la profetisa, y ella concibió y </a:t>
            </a:r>
            <a:r>
              <a:rPr lang="es-ES" dirty="0"/>
              <a:t>dio a luz un hijo</a:t>
            </a:r>
            <a:r>
              <a:rPr lang="es-ES" b="0" dirty="0"/>
              <a:t>. Y el SEÑOR me dijo: «Ponle por nombre </a:t>
            </a:r>
            <a:r>
              <a:rPr lang="es-ES" dirty="0" err="1"/>
              <a:t>Maher</a:t>
            </a:r>
            <a:r>
              <a:rPr lang="es-ES" dirty="0"/>
              <a:t> </a:t>
            </a:r>
            <a:r>
              <a:rPr lang="es-ES" dirty="0" err="1"/>
              <a:t>Shalal</a:t>
            </a:r>
            <a:r>
              <a:rPr lang="es-ES" dirty="0"/>
              <a:t> Hash Baz</a:t>
            </a:r>
            <a:r>
              <a:rPr lang="es-ES" b="0" dirty="0"/>
              <a:t>. </a:t>
            </a:r>
            <a:r>
              <a:rPr lang="es-ES" b="0" dirty="0" smtClean="0"/>
              <a:t>Porque </a:t>
            </a:r>
            <a:r>
              <a:rPr lang="es-ES" b="0" i="1" u="sng" dirty="0"/>
              <a:t>antes</a:t>
            </a:r>
            <a:r>
              <a:rPr lang="es-ES" b="0" dirty="0"/>
              <a:t> que el niño sepa clamar “padre mío” o “madre mía”, la riqueza de Damasco y el botín de Samaria serán llevados ante el rey de Asiria». </a:t>
            </a:r>
            <a:endParaRPr lang="en-US" b="0" i="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A07B1C0-6337-E877-0C87-2E89DB6C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12</a:t>
            </a:fld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="" xmlns:a16="http://schemas.microsoft.com/office/drawing/2014/main" id="{3A596CAC-BBF8-B14C-1562-8AAF1BEF3045}"/>
              </a:ext>
            </a:extLst>
          </p:cNvPr>
          <p:cNvSpPr/>
          <p:nvPr/>
        </p:nvSpPr>
        <p:spPr>
          <a:xfrm>
            <a:off x="6385302" y="171435"/>
            <a:ext cx="2758698" cy="560085"/>
          </a:xfrm>
          <a:prstGeom prst="wedgeRoundRectCallout">
            <a:avLst>
              <a:gd name="adj1" fmla="val 1500"/>
              <a:gd name="adj2" fmla="val 207807"/>
              <a:gd name="adj3" fmla="val 16667"/>
            </a:avLst>
          </a:prstGeom>
          <a:solidFill>
            <a:srgbClr val="66FFFF">
              <a:alpha val="68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s-ES" sz="2200" i="1" dirty="0" smtClean="0">
                <a:solidFill>
                  <a:schemeClr val="tx1"/>
                </a:solidFill>
              </a:rPr>
              <a:t>Apresura el despojo, precipita la presa</a:t>
            </a: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93592" y="2351992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sz="4000" dirty="0" smtClean="0"/>
              <a:t>El pueblo... </a:t>
            </a:r>
            <a:r>
              <a:rPr lang="en-US" sz="4000" dirty="0"/>
              <a:t>ha </a:t>
            </a:r>
            <a:r>
              <a:rPr lang="en-US" sz="4000" dirty="0" err="1"/>
              <a:t>visto</a:t>
            </a:r>
            <a:r>
              <a:rPr lang="en-US" sz="4000" dirty="0"/>
              <a:t> </a:t>
            </a:r>
            <a:r>
              <a:rPr lang="en-US" sz="4000" dirty="0" smtClean="0"/>
              <a:t>gran luz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pPr algn="l" rtl="0"/>
            <a:r>
              <a:rPr lang="en-US" sz="3600" b="0" dirty="0"/>
              <a:t>Geografía, Historia, Personajes, Contexto</a:t>
            </a:r>
          </a:p>
          <a:p>
            <a:pPr algn="l" rtl="0"/>
            <a:r>
              <a:rPr lang="en-US" sz="3600" b="0" dirty="0" smtClean="0"/>
              <a:t>Se</a:t>
            </a:r>
            <a:r>
              <a:rPr lang="es-ES" sz="3600" b="0" dirty="0" err="1" smtClean="0"/>
              <a:t>ñales</a:t>
            </a:r>
            <a:r>
              <a:rPr lang="en-US" sz="3600" b="0" dirty="0" smtClean="0"/>
              <a:t> </a:t>
            </a:r>
            <a:r>
              <a:rPr lang="en-US" sz="3600" b="0" dirty="0"/>
              <a:t>e Hijos</a:t>
            </a:r>
          </a:p>
          <a:p>
            <a:pPr algn="l" rtl="0"/>
            <a:r>
              <a:rPr lang="en-US" sz="3600" b="0" dirty="0" err="1" smtClean="0"/>
              <a:t>Reacción</a:t>
            </a:r>
            <a:r>
              <a:rPr lang="en-US" sz="3600" b="0" dirty="0" smtClean="0"/>
              <a:t> y </a:t>
            </a:r>
            <a:r>
              <a:rPr lang="en-US" sz="3600" b="0" dirty="0"/>
              <a:t>Consecuencias</a:t>
            </a:r>
          </a:p>
          <a:p>
            <a:pPr algn="l" rtl="0"/>
            <a:r>
              <a:rPr lang="en-US" sz="3600" b="0" dirty="0"/>
              <a:t>Oscuridad y Luz</a:t>
            </a:r>
          </a:p>
          <a:p>
            <a:pPr algn="l" rtl="0"/>
            <a:r>
              <a:rPr lang="en-US" sz="3600" b="0" dirty="0" err="1" smtClean="0"/>
              <a:t>Lecciones</a:t>
            </a:r>
            <a:endParaRPr lang="en-US" sz="3600" b="0" dirty="0"/>
          </a:p>
          <a:p>
            <a:pPr algn="l" rtl="0"/>
            <a:endParaRPr lang="en-US" sz="3600" b="0" dirty="0"/>
          </a:p>
          <a:p>
            <a:pPr algn="l" rtl="0"/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96600-859D-46BF-6552-EACDB2EC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/>
              <a:t>La </a:t>
            </a:r>
            <a:r>
              <a:rPr lang="en-US" dirty="0" err="1" smtClean="0"/>
              <a:t>reacción</a:t>
            </a:r>
            <a:r>
              <a:rPr lang="en-US" dirty="0" smtClean="0"/>
              <a:t> </a:t>
            </a:r>
            <a:r>
              <a:rPr lang="en-US" dirty="0"/>
              <a:t>de Acaz y la nación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2104BF-4FCB-9004-6DF1-986F7064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60480"/>
            <a:ext cx="8945418" cy="469322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734-732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Asiria es una amenaza para Palestina y Siria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Siria e Israel (Norte) hacen alianza contra Asiria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Rezín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Peka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intentan deponer a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Acaz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(II Reyes 16:5;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7:6)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Acaz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un rey malo en Judá, está bajo ataque/amenazado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 err="1" smtClean="0"/>
              <a:t>Acaz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trata</a:t>
            </a:r>
            <a:r>
              <a:rPr lang="en-US" sz="2800" b="0" dirty="0" smtClean="0"/>
              <a:t> de </a:t>
            </a:r>
            <a:r>
              <a:rPr lang="en-US" sz="2800" b="0" dirty="0" err="1" smtClean="0"/>
              <a:t>hacer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una</a:t>
            </a:r>
            <a:r>
              <a:rPr lang="en-US" sz="2800" b="0" dirty="0" smtClean="0"/>
              <a:t> </a:t>
            </a:r>
            <a:r>
              <a:rPr lang="en-US" sz="2800" b="0" dirty="0" err="1"/>
              <a:t>alianza</a:t>
            </a:r>
            <a:r>
              <a:rPr lang="en-US" sz="2800" b="0" dirty="0"/>
              <a:t> </a:t>
            </a:r>
            <a:r>
              <a:rPr lang="en-US" sz="2800" b="0" dirty="0" smtClean="0"/>
              <a:t>con (</a:t>
            </a:r>
            <a:r>
              <a:rPr lang="en-US" sz="2800" b="0" dirty="0" err="1" smtClean="0"/>
              <a:t>sobornar</a:t>
            </a:r>
            <a:r>
              <a:rPr lang="en-US" sz="2800" b="0" dirty="0" smtClean="0"/>
              <a:t> a) </a:t>
            </a:r>
            <a:r>
              <a:rPr lang="en-US" sz="2800" b="0" dirty="0" err="1" smtClean="0"/>
              <a:t>Asiria</a:t>
            </a:r>
            <a:r>
              <a:rPr lang="en-US" sz="2800" b="0" dirty="0" smtClean="0"/>
              <a:t> </a:t>
            </a:r>
            <a:r>
              <a:rPr lang="en-US" sz="2800" b="0" dirty="0"/>
              <a:t>(II Reyes 16:7-9)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Acaz se encuentra con </a:t>
            </a:r>
            <a:r>
              <a:rPr lang="en-US" sz="2800" b="0" dirty="0" err="1" smtClean="0"/>
              <a:t>Tiglat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Pileser</a:t>
            </a:r>
            <a:r>
              <a:rPr lang="en-US" sz="2800" b="0" dirty="0" smtClean="0"/>
              <a:t> </a:t>
            </a:r>
            <a:r>
              <a:rPr lang="en-US" sz="2800" b="0" dirty="0"/>
              <a:t>en Damasco</a:t>
            </a:r>
            <a:br>
              <a:rPr lang="en-US" sz="2800" b="0" dirty="0"/>
            </a:br>
            <a:r>
              <a:rPr lang="en-US" sz="2800" b="0" dirty="0"/>
              <a:t>(II Reyes 16:10)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Acaz copia el altar de Damasco (II Reyes 16:10-18)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A33743-A719-2421-3513-D8C9BE29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3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89C452-CA0A-2E9D-FF19-474F5E7F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635000"/>
          </a:xfrm>
        </p:spPr>
        <p:txBody>
          <a:bodyPr/>
          <a:lstStyle/>
          <a:p>
            <a:pPr rtl="0"/>
            <a:r>
              <a:rPr lang="en-US" dirty="0"/>
              <a:t>Consecuencias (Isaías 7:17; 8:7-8)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A58304-C3D1-027E-FF29-7AA91F347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12" y="777158"/>
            <a:ext cx="8856775" cy="43180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baseline="30000" dirty="0" smtClean="0"/>
              <a:t>7:17 </a:t>
            </a:r>
            <a:r>
              <a:rPr lang="es-ES" sz="2800" b="0" dirty="0"/>
              <a:t>»El SEÑOR hará venir sobre ti, sobre tu pueblo y sobre la casa de tu padre, días como nunca han venido desde el día en que Efraín se apartó de Judá, es decir, al rey de Asiria</a:t>
            </a:r>
            <a:r>
              <a:rPr lang="es-ES" sz="2800" b="0" dirty="0" smtClean="0"/>
              <a:t>».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2800" b="0" baseline="30000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baseline="30000" dirty="0" smtClean="0"/>
              <a:t>8:7</a:t>
            </a:r>
            <a:r>
              <a:rPr lang="es-ES" sz="2800" b="0" dirty="0" smtClean="0"/>
              <a:t>Por </a:t>
            </a:r>
            <a:r>
              <a:rPr lang="es-ES" sz="2800" b="0" dirty="0"/>
              <a:t>tanto, el Señor va a traer sobre ellos las aguas impetuosas y abundantes del Éufrates, Es decir, al rey de Asiria con toda su gloria, Que se saldrá de todos sus cauces y pasará sobre todas sus riberas. 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2800" b="0" dirty="0" smtClean="0"/>
              <a:t>8</a:t>
            </a:r>
            <a:r>
              <a:rPr lang="es-ES" sz="2800" b="0" dirty="0"/>
              <a:t>  </a:t>
            </a:r>
            <a:r>
              <a:rPr lang="es-ES" sz="2800" u="sng" dirty="0"/>
              <a:t>Fluirá con ímpetu en Judá</a:t>
            </a:r>
            <a:r>
              <a:rPr lang="es-ES" sz="2800" b="0" dirty="0"/>
              <a:t>, inundará y seguirá adelante, </a:t>
            </a:r>
            <a:r>
              <a:rPr lang="es-ES" sz="2800" u="sng" dirty="0"/>
              <a:t>Hasta el cuello llegará</a:t>
            </a:r>
            <a:r>
              <a:rPr lang="es-ES" sz="2800" b="0" dirty="0"/>
              <a:t>, Y la extensión de sus alas Llenará la anchura de tu tierra, </a:t>
            </a:r>
            <a:r>
              <a:rPr lang="es-ES" sz="2800" u="sng" dirty="0"/>
              <a:t>oh Emmanuel</a:t>
            </a:r>
            <a:r>
              <a:rPr lang="es-ES" sz="2800" b="0" dirty="0"/>
              <a:t>. </a:t>
            </a:r>
            <a:endParaRPr lang="en-US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A06E75B-23DB-A79F-4653-225DA10F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15</a:t>
            </a:fld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="" xmlns:a16="http://schemas.microsoft.com/office/drawing/2014/main" id="{31C4D21E-3A30-5BCA-63F8-B0506E9CA5C9}"/>
              </a:ext>
            </a:extLst>
          </p:cNvPr>
          <p:cNvSpPr/>
          <p:nvPr/>
        </p:nvSpPr>
        <p:spPr>
          <a:xfrm>
            <a:off x="6726264" y="4734006"/>
            <a:ext cx="1702867" cy="722303"/>
          </a:xfrm>
          <a:prstGeom prst="wedgeRoundRectCallout">
            <a:avLst>
              <a:gd name="adj1" fmla="val -120592"/>
              <a:gd name="adj2" fmla="val -45275"/>
              <a:gd name="adj3" fmla="val 16667"/>
            </a:avLst>
          </a:prstGeom>
          <a:solidFill>
            <a:srgbClr val="66FFFF">
              <a:alpha val="68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>
              <a:lnSpc>
                <a:spcPct val="80000"/>
              </a:lnSpc>
            </a:pPr>
            <a:r>
              <a:rPr lang="en-US" b="0" i="1" dirty="0">
                <a:solidFill>
                  <a:srgbClr val="212529"/>
                </a:solidFill>
                <a:effectLst/>
                <a:latin typeface="system-ui"/>
              </a:rPr>
              <a:t>Dios con nosotros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3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96600-859D-46BF-6552-EACDB2EC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/>
              <a:t>Consecuencias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2104BF-4FCB-9004-6DF1-986F7064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0042"/>
            <a:ext cx="9097505" cy="477241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734-732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Asiria es una amenaza para Palestina y Siria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Siria e Israel (Norte) hacen alianza contra Asiria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Rezín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Peka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intentan deponer a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Acaz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(II Reyes 16:5;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7:6)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Acaz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un rey malo en Judá, está bajo ataque/amenazado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Acaz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trata de hacer una alianza con (sobornar a) Asiria (II Reyes 16:7-9)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Acaz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 encuentra con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Tiglat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Pileser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 Damasco</a:t>
            </a:r>
            <a:b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(II Reyes 16:10)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Acaz</a:t>
            </a:r>
            <a:r>
              <a:rPr lang="es-E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copia el altar de Damasco (II Reyes 16:10-18)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 err="1" smtClean="0"/>
              <a:t>En</a:t>
            </a:r>
            <a:r>
              <a:rPr lang="en-US" sz="2800" b="0" dirty="0" smtClean="0"/>
              <a:t> </a:t>
            </a:r>
            <a:r>
              <a:rPr lang="en-US" sz="2800" b="0" dirty="0"/>
              <a:t>~10 años Samara caerá ante Asiria (Salmanasar)</a:t>
            </a:r>
            <a:br>
              <a:rPr lang="en-US" sz="2800" b="0" dirty="0"/>
            </a:br>
            <a:r>
              <a:rPr lang="en-US" sz="2800" b="0" dirty="0"/>
              <a:t>(II Reyes 17)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En ~30 años Judá casi caerá ante Asiria (Senaquerib)</a:t>
            </a:r>
            <a:br>
              <a:rPr lang="en-US" sz="2800" b="0" dirty="0"/>
            </a:br>
            <a:r>
              <a:rPr lang="en-US" sz="2800" b="0" dirty="0"/>
              <a:t>(II Reyes 18-19)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A33743-A719-2421-3513-D8C9BE29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93592" y="3074514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sz="4000" dirty="0" smtClean="0"/>
              <a:t>El pueblo... </a:t>
            </a:r>
            <a:r>
              <a:rPr lang="en-US" sz="4000" dirty="0"/>
              <a:t>ha </a:t>
            </a:r>
            <a:r>
              <a:rPr lang="en-US" sz="4000" dirty="0" err="1"/>
              <a:t>visto</a:t>
            </a:r>
            <a:r>
              <a:rPr lang="en-US" sz="4000" dirty="0"/>
              <a:t> </a:t>
            </a:r>
            <a:r>
              <a:rPr lang="en-US" sz="4000" dirty="0" smtClean="0"/>
              <a:t>gran luz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pPr algn="l" rtl="0"/>
            <a:r>
              <a:rPr lang="en-US" sz="3600" b="0" dirty="0"/>
              <a:t>Geografía, Historia, Personajes, Contexto</a:t>
            </a:r>
          </a:p>
          <a:p>
            <a:pPr algn="l" rtl="0"/>
            <a:r>
              <a:rPr lang="en-US" sz="3600" b="0" dirty="0" smtClean="0"/>
              <a:t>Se</a:t>
            </a:r>
            <a:r>
              <a:rPr lang="es-ES" sz="3600" b="0" dirty="0" err="1" smtClean="0"/>
              <a:t>ñales</a:t>
            </a:r>
            <a:r>
              <a:rPr lang="en-US" sz="3600" b="0" dirty="0" smtClean="0"/>
              <a:t> </a:t>
            </a:r>
            <a:r>
              <a:rPr lang="en-US" sz="3600" b="0" dirty="0"/>
              <a:t>e Hijos</a:t>
            </a:r>
          </a:p>
          <a:p>
            <a:pPr algn="l" rtl="0"/>
            <a:r>
              <a:rPr lang="en-US" sz="3600" b="0" dirty="0" err="1" smtClean="0"/>
              <a:t>Reacción</a:t>
            </a:r>
            <a:r>
              <a:rPr lang="en-US" sz="3600" b="0" dirty="0" smtClean="0"/>
              <a:t> y </a:t>
            </a:r>
            <a:r>
              <a:rPr lang="en-US" sz="3600" b="0" dirty="0"/>
              <a:t>Consecuencias</a:t>
            </a:r>
          </a:p>
          <a:p>
            <a:pPr algn="l" rtl="0"/>
            <a:r>
              <a:rPr lang="en-US" sz="3600" b="0" dirty="0"/>
              <a:t>Oscuridad y Luz</a:t>
            </a:r>
          </a:p>
          <a:p>
            <a:pPr algn="l" rtl="0"/>
            <a:r>
              <a:rPr lang="en-US" sz="3600" b="0" dirty="0" err="1" smtClean="0"/>
              <a:t>Lecciones</a:t>
            </a:r>
            <a:endParaRPr lang="en-US" sz="3600" b="0" dirty="0"/>
          </a:p>
          <a:p>
            <a:pPr algn="l" rtl="0"/>
            <a:endParaRPr lang="en-US" sz="3600" b="0" dirty="0"/>
          </a:p>
          <a:p>
            <a:pPr algn="l" rtl="0"/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4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226730-35B9-BFE6-66BF-A7EA4426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84200"/>
          </a:xfrm>
        </p:spPr>
        <p:txBody>
          <a:bodyPr/>
          <a:lstStyle/>
          <a:p>
            <a:pPr rtl="0"/>
            <a:r>
              <a:rPr lang="en-US" dirty="0"/>
              <a:t>Oscuridad (Isaías 8:11-21)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98A986-FA3D-5930-C8AC-A0CD4814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4" y="1070846"/>
            <a:ext cx="8740346" cy="4144736"/>
          </a:xfrm>
        </p:spPr>
        <p:txBody>
          <a:bodyPr>
            <a:normAutofit lnSpcReduction="10000"/>
          </a:bodyPr>
          <a:lstStyle/>
          <a:p>
            <a:pPr marL="230188" indent="-230188" algn="l" rtl="0">
              <a:spcBef>
                <a:spcPts val="1200"/>
              </a:spcBef>
            </a:pPr>
            <a:r>
              <a:rPr lang="en-US" sz="2800" dirty="0" err="1" smtClean="0"/>
              <a:t>Rechazan</a:t>
            </a:r>
            <a:r>
              <a:rPr lang="en-US" sz="2800" dirty="0" smtClean="0"/>
              <a:t> </a:t>
            </a:r>
            <a:r>
              <a:rPr lang="en-US" sz="2800" dirty="0"/>
              <a:t>señales (evidencia) y mensajes de Dios (8:19)</a:t>
            </a:r>
          </a:p>
          <a:p>
            <a:pPr marL="230188" indent="-230188" algn="l" rtl="0">
              <a:spcBef>
                <a:spcPts val="1200"/>
              </a:spcBef>
            </a:pPr>
            <a:r>
              <a:rPr lang="en-US" sz="2800" dirty="0" err="1" smtClean="0"/>
              <a:t>Acusan</a:t>
            </a:r>
            <a:r>
              <a:rPr lang="en-US" sz="2800" dirty="0" smtClean="0"/>
              <a:t> a </a:t>
            </a:r>
            <a:r>
              <a:rPr lang="en-US" sz="2800" dirty="0"/>
              <a:t>los profetas de Dios de “conspiración” [traición, </a:t>
            </a:r>
            <a:r>
              <a:rPr lang="en-US" sz="2800" dirty="0" err="1"/>
              <a:t>maldad</a:t>
            </a:r>
            <a:r>
              <a:rPr lang="en-US" sz="2800" dirty="0" smtClean="0"/>
              <a:t>] (</a:t>
            </a:r>
            <a:r>
              <a:rPr lang="en-US" sz="2800" dirty="0"/>
              <a:t>8:11-12, </a:t>
            </a:r>
            <a:r>
              <a:rPr lang="en-US" sz="2800" dirty="0" err="1" smtClean="0"/>
              <a:t>comparar</a:t>
            </a:r>
            <a:r>
              <a:rPr lang="en-US" sz="2800" dirty="0" smtClean="0"/>
              <a:t> </a:t>
            </a:r>
            <a:r>
              <a:rPr lang="en-US" sz="2800" dirty="0"/>
              <a:t>con Amós 7:10)</a:t>
            </a:r>
          </a:p>
          <a:p>
            <a:pPr marL="230188" indent="-230188" algn="l" rtl="0">
              <a:spcBef>
                <a:spcPts val="1200"/>
              </a:spcBef>
            </a:pPr>
            <a:r>
              <a:rPr lang="en-US" sz="2800" dirty="0" err="1" smtClean="0"/>
              <a:t>Buscan</a:t>
            </a:r>
            <a:r>
              <a:rPr lang="en-US" sz="2800" dirty="0" smtClean="0"/>
              <a:t> </a:t>
            </a:r>
            <a:r>
              <a:rPr lang="en-US" sz="2800" dirty="0"/>
              <a:t>guía “espiritual” alternativa (8:19)</a:t>
            </a:r>
          </a:p>
          <a:p>
            <a:pPr marL="230188" indent="-230188" algn="l" rtl="0">
              <a:spcBef>
                <a:spcPts val="1200"/>
              </a:spcBef>
            </a:pPr>
            <a:r>
              <a:rPr lang="en-US" sz="2800" dirty="0" err="1" smtClean="0"/>
              <a:t>Buscan</a:t>
            </a:r>
            <a:r>
              <a:rPr lang="en-US" sz="2800" dirty="0" smtClean="0"/>
              <a:t> </a:t>
            </a:r>
            <a:r>
              <a:rPr lang="en-US" sz="2800" dirty="0"/>
              <a:t>respuestas de los “muertos” (8:19)</a:t>
            </a:r>
          </a:p>
          <a:p>
            <a:pPr marL="230188" indent="-230188" algn="l" rtl="0">
              <a:spcBef>
                <a:spcPts val="1200"/>
              </a:spcBef>
            </a:pPr>
            <a:r>
              <a:rPr lang="en-US" sz="2800" dirty="0" err="1" smtClean="0"/>
              <a:t>Sufren</a:t>
            </a:r>
            <a:r>
              <a:rPr lang="en-US" sz="2800" dirty="0" smtClean="0"/>
              <a:t> </a:t>
            </a:r>
            <a:r>
              <a:rPr lang="en-US" sz="2800" dirty="0"/>
              <a:t>y </a:t>
            </a:r>
            <a:r>
              <a:rPr lang="en-US" sz="2800" dirty="0" err="1"/>
              <a:t>luego</a:t>
            </a:r>
            <a:r>
              <a:rPr lang="en-US" sz="2800" dirty="0"/>
              <a:t> </a:t>
            </a:r>
            <a:r>
              <a:rPr lang="en-US" sz="2800" dirty="0" err="1" smtClean="0"/>
              <a:t>culpan</a:t>
            </a:r>
            <a:r>
              <a:rPr lang="en-US" sz="2800" dirty="0" smtClean="0"/>
              <a:t>/</a:t>
            </a:r>
            <a:r>
              <a:rPr lang="en-US" sz="2800" dirty="0" err="1" smtClean="0"/>
              <a:t>maldicen</a:t>
            </a:r>
            <a:r>
              <a:rPr lang="en-US" sz="2800" dirty="0" smtClean="0"/>
              <a:t> </a:t>
            </a:r>
            <a:r>
              <a:rPr lang="en-US" sz="2800" dirty="0"/>
              <a:t>a Dios (8:21)</a:t>
            </a:r>
          </a:p>
          <a:p>
            <a:pPr marL="230188" indent="-230188" algn="l" rtl="0">
              <a:spcBef>
                <a:spcPts val="1200"/>
              </a:spcBef>
            </a:pPr>
            <a:r>
              <a:rPr lang="en-US" sz="2800" dirty="0" err="1" smtClean="0"/>
              <a:t>Encuentran</a:t>
            </a:r>
            <a:r>
              <a:rPr lang="en-US" sz="2800" dirty="0" smtClean="0"/>
              <a:t> </a:t>
            </a:r>
            <a:r>
              <a:rPr lang="en-US" sz="2800" dirty="0"/>
              <a:t>solo </a:t>
            </a:r>
            <a:r>
              <a:rPr lang="en-US" sz="2800" dirty="0" err="1" smtClean="0"/>
              <a:t>tribulaci</a:t>
            </a:r>
            <a:r>
              <a:rPr lang="es-ES" sz="2800" dirty="0" err="1" smtClean="0"/>
              <a:t>ón</a:t>
            </a:r>
            <a:r>
              <a:rPr lang="en-US" sz="2800" dirty="0" smtClean="0"/>
              <a:t>, </a:t>
            </a:r>
            <a:r>
              <a:rPr lang="en-US" sz="2800" dirty="0" err="1" smtClean="0"/>
              <a:t>tinieblas</a:t>
            </a:r>
            <a:r>
              <a:rPr lang="en-US" sz="2800" dirty="0" smtClean="0"/>
              <a:t>, lo </a:t>
            </a:r>
            <a:r>
              <a:rPr lang="en-US" sz="2800" dirty="0" err="1" smtClean="0"/>
              <a:t>sombrío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angustia</a:t>
            </a:r>
            <a:r>
              <a:rPr lang="en-US" sz="2800" dirty="0" smtClean="0"/>
              <a:t> </a:t>
            </a:r>
            <a:r>
              <a:rPr lang="en-US" sz="2800" dirty="0"/>
              <a:t>en la tierra (8:22)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5887BC-7601-CEA8-7DAE-74DE074D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C82345-9AF1-9BBB-A725-86305E5F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/>
              <a:t>Luz de un lugar improbable (Is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3DC024-CAA5-42B5-5B22-C604DFF4B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83590"/>
            <a:ext cx="8610600" cy="486791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s-ES" sz="2800" b="0" dirty="0" smtClean="0">
                <a:latin typeface="system-ui"/>
              </a:rPr>
              <a:t>9:1</a:t>
            </a:r>
            <a:r>
              <a:rPr lang="es-ES" sz="2800" b="0" dirty="0">
                <a:latin typeface="system-ui"/>
              </a:rPr>
              <a:t>  Pero no habrá más melancolía para la que estaba en angustia. Como en tiempos pasados, Él trató con desprecio a la tierra de </a:t>
            </a:r>
            <a:r>
              <a:rPr lang="es-ES" sz="2800" u="sng" dirty="0">
                <a:latin typeface="system-ui"/>
              </a:rPr>
              <a:t>Zabulón</a:t>
            </a:r>
            <a:r>
              <a:rPr lang="es-ES" sz="2800" dirty="0">
                <a:latin typeface="system-ui"/>
              </a:rPr>
              <a:t> </a:t>
            </a:r>
            <a:r>
              <a:rPr lang="es-ES" sz="2800" b="0" dirty="0">
                <a:latin typeface="system-ui"/>
              </a:rPr>
              <a:t>y a la tierra de </a:t>
            </a:r>
            <a:r>
              <a:rPr lang="es-ES" sz="2800" u="sng" dirty="0">
                <a:latin typeface="system-ui"/>
              </a:rPr>
              <a:t>Neftalí</a:t>
            </a:r>
            <a:r>
              <a:rPr lang="es-ES" sz="2800" b="0" dirty="0">
                <a:latin typeface="system-ui"/>
              </a:rPr>
              <a:t>, pero después la hará gloriosa por </a:t>
            </a:r>
            <a:r>
              <a:rPr lang="es-ES" sz="2800" u="sng" dirty="0">
                <a:latin typeface="system-ui"/>
              </a:rPr>
              <a:t>el camino del mar</a:t>
            </a:r>
            <a:r>
              <a:rPr lang="es-ES" sz="2800" b="0" dirty="0">
                <a:latin typeface="system-ui"/>
              </a:rPr>
              <a:t> al otro lado del Jordán, </a:t>
            </a:r>
            <a:r>
              <a:rPr lang="es-ES" sz="2800" u="sng" dirty="0">
                <a:latin typeface="system-ui"/>
              </a:rPr>
              <a:t>Galilea de los gentiles</a:t>
            </a:r>
            <a:r>
              <a:rPr lang="es-ES" sz="2800" b="0" dirty="0">
                <a:latin typeface="system-ui"/>
              </a:rPr>
              <a:t>. 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s-ES" sz="2800" b="0" dirty="0" smtClean="0">
                <a:latin typeface="system-ui"/>
              </a:rPr>
              <a:t>9:2</a:t>
            </a:r>
            <a:r>
              <a:rPr lang="es-ES" sz="2800" b="0" dirty="0">
                <a:latin typeface="system-ui"/>
              </a:rPr>
              <a:t>  El pueblo que andaba en tinieblas Ha visto gran luz; A los que habitaban en tierra de sombra de muerte, La luz ha resplandecido sobre ellos. 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93F73F9-C658-1FE9-A236-BFB91C63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5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33955" y="1098327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sz="4000" dirty="0" smtClean="0"/>
              <a:t>El pueblo... </a:t>
            </a:r>
            <a:r>
              <a:rPr lang="en-US" sz="4000" dirty="0"/>
              <a:t>ha </a:t>
            </a:r>
            <a:r>
              <a:rPr lang="en-US" sz="4000" dirty="0" err="1"/>
              <a:t>visto</a:t>
            </a:r>
            <a:r>
              <a:rPr lang="en-US" sz="4000" dirty="0"/>
              <a:t> </a:t>
            </a:r>
            <a:r>
              <a:rPr lang="en-US" sz="4000" dirty="0" smtClean="0"/>
              <a:t>gran luz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pPr algn="l" rtl="0"/>
            <a:r>
              <a:rPr lang="en-US" sz="3600" b="0" dirty="0"/>
              <a:t>Geografía, Historia, Personajes, Contexto</a:t>
            </a:r>
          </a:p>
          <a:p>
            <a:pPr algn="l" rtl="0"/>
            <a:r>
              <a:rPr lang="en-US" sz="3600" b="0" dirty="0" smtClean="0"/>
              <a:t>Se</a:t>
            </a:r>
            <a:r>
              <a:rPr lang="es-ES" sz="3600" b="0" dirty="0" err="1" smtClean="0"/>
              <a:t>ñales</a:t>
            </a:r>
            <a:r>
              <a:rPr lang="en-US" sz="3600" b="0" dirty="0" smtClean="0"/>
              <a:t> </a:t>
            </a:r>
            <a:r>
              <a:rPr lang="en-US" sz="3600" b="0" dirty="0"/>
              <a:t>e Hijos</a:t>
            </a:r>
          </a:p>
          <a:p>
            <a:pPr algn="l" rtl="0"/>
            <a:r>
              <a:rPr lang="en-US" sz="3600" b="0" dirty="0" err="1" smtClean="0"/>
              <a:t>Reacción</a:t>
            </a:r>
            <a:r>
              <a:rPr lang="en-US" sz="3600" b="0" dirty="0" smtClean="0"/>
              <a:t> y </a:t>
            </a:r>
            <a:r>
              <a:rPr lang="en-US" sz="3600" b="0" dirty="0"/>
              <a:t>Consecuencias</a:t>
            </a:r>
          </a:p>
          <a:p>
            <a:pPr algn="l" rtl="0"/>
            <a:r>
              <a:rPr lang="en-US" sz="3600" b="0" dirty="0"/>
              <a:t>Oscuridad y Luz</a:t>
            </a:r>
          </a:p>
          <a:p>
            <a:pPr algn="l" rtl="0"/>
            <a:r>
              <a:rPr lang="en-US" sz="3600" b="0" dirty="0" err="1" smtClean="0"/>
              <a:t>Lecciones</a:t>
            </a:r>
            <a:endParaRPr lang="en-US" sz="3600" b="0" dirty="0"/>
          </a:p>
          <a:p>
            <a:pPr algn="l" rtl="0"/>
            <a:endParaRPr lang="en-US" sz="3600" b="0" dirty="0"/>
          </a:p>
          <a:p>
            <a:pPr algn="l" rtl="0"/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269A3AC-8355-6341-C445-4D107089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CF9D5E7F-5B88-49A2-B514-B1E99E37D880}" type="slidenum">
              <a:rPr lang="en-US" smtClean="0"/>
              <a:pPr algn="l" rtl="0">
                <a:defRPr/>
              </a:pPr>
              <a:t>20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07E5453-A193-744A-B840-B64253FCB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66" y="0"/>
            <a:ext cx="8443867" cy="5715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EA8CE2-715E-6149-4711-37CDC3BE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6" y="2212519"/>
            <a:ext cx="1696017" cy="508000"/>
          </a:xfrm>
        </p:spPr>
        <p:txBody>
          <a:bodyPr/>
          <a:lstStyle/>
          <a:p>
            <a:pPr rtl="0">
              <a:lnSpc>
                <a:spcPct val="80000"/>
              </a:lnSpc>
            </a:pPr>
            <a:r>
              <a:rPr lang="en-US" sz="3200" dirty="0" smtClean="0">
                <a:solidFill>
                  <a:srgbClr val="6600CC"/>
                </a:solidFill>
              </a:rPr>
              <a:t>CAMINO DEL MAR</a:t>
            </a:r>
            <a:endParaRPr lang="en-US" sz="3200" dirty="0">
              <a:solidFill>
                <a:srgbClr val="6600CC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8872C2A6-B6D2-75A8-EEDD-0AC8ECDA8C15}"/>
              </a:ext>
            </a:extLst>
          </p:cNvPr>
          <p:cNvSpPr/>
          <p:nvPr/>
        </p:nvSpPr>
        <p:spPr>
          <a:xfrm>
            <a:off x="1773462" y="2466519"/>
            <a:ext cx="1451113" cy="320362"/>
          </a:xfrm>
          <a:custGeom>
            <a:avLst/>
            <a:gdLst>
              <a:gd name="connsiteX0" fmla="*/ 0 w 1358020"/>
              <a:gd name="connsiteY0" fmla="*/ 139292 h 320362"/>
              <a:gd name="connsiteX1" fmla="*/ 344032 w 1358020"/>
              <a:gd name="connsiteY1" fmla="*/ 3490 h 320362"/>
              <a:gd name="connsiteX2" fmla="*/ 488888 w 1358020"/>
              <a:gd name="connsiteY2" fmla="*/ 266041 h 320362"/>
              <a:gd name="connsiteX3" fmla="*/ 1358020 w 1358020"/>
              <a:gd name="connsiteY3" fmla="*/ 320362 h 32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020" h="320362">
                <a:moveTo>
                  <a:pt x="0" y="139292"/>
                </a:moveTo>
                <a:cubicBezTo>
                  <a:pt x="131275" y="60828"/>
                  <a:pt x="262551" y="-17635"/>
                  <a:pt x="344032" y="3490"/>
                </a:cubicBezTo>
                <a:cubicBezTo>
                  <a:pt x="425513" y="24615"/>
                  <a:pt x="319890" y="213229"/>
                  <a:pt x="488888" y="266041"/>
                </a:cubicBezTo>
                <a:cubicBezTo>
                  <a:pt x="657886" y="318853"/>
                  <a:pt x="1007953" y="319607"/>
                  <a:pt x="1358020" y="320362"/>
                </a:cubicBezTo>
              </a:path>
            </a:pathLst>
          </a:custGeom>
          <a:noFill/>
          <a:ln>
            <a:solidFill>
              <a:srgbClr val="6600CC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C002D99-9D37-4FAF-D6EA-9DBF6D8ECE5B}"/>
              </a:ext>
            </a:extLst>
          </p:cNvPr>
          <p:cNvSpPr txBox="1"/>
          <p:nvPr/>
        </p:nvSpPr>
        <p:spPr>
          <a:xfrm>
            <a:off x="5963156" y="5438001"/>
            <a:ext cx="2773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1200" dirty="0"/>
              <a:t>https://en.wikipedia.org/wiki/Via_Maris</a:t>
            </a:r>
          </a:p>
        </p:txBody>
      </p:sp>
    </p:spTree>
    <p:extLst>
      <p:ext uri="{BB962C8B-B14F-4D97-AF65-F5344CB8AC3E}">
        <p14:creationId xmlns:p14="http://schemas.microsoft.com/office/powerpoint/2010/main" val="24031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C82345-9AF1-9BBB-A725-86305E5F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/>
              <a:t>Luz de un lugar improbable (Is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3DC024-CAA5-42B5-5B22-C604DFF4B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83590"/>
            <a:ext cx="8610600" cy="486791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s-ES" sz="2800" b="0" dirty="0" smtClean="0">
                <a:latin typeface="system-ui"/>
              </a:rPr>
              <a:t>9:1</a:t>
            </a:r>
            <a:r>
              <a:rPr lang="es-ES" sz="2800" b="0" dirty="0">
                <a:latin typeface="system-ui"/>
              </a:rPr>
              <a:t>  Pero no habrá más melancolía para la que estaba en angustia. Como en tiempos pasados, Él trató con desprecio a la tierra de Zabulón y a la tierra de Neftalí, pero después la hará gloriosa por el camino del mar al otro lado del Jordán, Galilea de los gentiles. 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s-ES" sz="2800" b="0" dirty="0" smtClean="0">
                <a:latin typeface="system-ui"/>
              </a:rPr>
              <a:t>9:2</a:t>
            </a:r>
            <a:r>
              <a:rPr lang="es-ES" sz="2800" b="0" dirty="0">
                <a:latin typeface="system-ui"/>
              </a:rPr>
              <a:t>  El pueblo que andaba en tinieblas </a:t>
            </a:r>
            <a:r>
              <a:rPr lang="es-ES" sz="2800" u="sng" dirty="0">
                <a:latin typeface="system-ui"/>
              </a:rPr>
              <a:t>Ha visto gran luz</a:t>
            </a:r>
            <a:r>
              <a:rPr lang="es-ES" sz="2800" b="0" dirty="0">
                <a:latin typeface="system-ui"/>
              </a:rPr>
              <a:t>; A los que habitaban en tierra de sombra de muerte, </a:t>
            </a:r>
            <a:r>
              <a:rPr lang="es-ES" sz="2800" u="sng" dirty="0">
                <a:latin typeface="system-ui"/>
              </a:rPr>
              <a:t>La luz ha resplandecido</a:t>
            </a:r>
            <a:r>
              <a:rPr lang="es-ES" sz="2800" dirty="0">
                <a:latin typeface="system-ui"/>
              </a:rPr>
              <a:t> </a:t>
            </a:r>
            <a:r>
              <a:rPr lang="es-ES" sz="2800" b="0" dirty="0">
                <a:latin typeface="system-ui"/>
              </a:rPr>
              <a:t>sobre ellos. 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93F73F9-C658-1FE9-A236-BFB91C63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09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8AAC2C-3D72-6742-6CA7-3E4B6BC6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Señales</a:t>
            </a:r>
            <a:r>
              <a:rPr lang="en-US" dirty="0" smtClean="0"/>
              <a:t> </a:t>
            </a:r>
            <a:r>
              <a:rPr lang="en-US" dirty="0"/>
              <a:t>e Hijos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0FEB0D-C1BD-21D2-A478-1A2B3CA3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31520"/>
            <a:ext cx="8700974" cy="4983480"/>
          </a:xfrm>
        </p:spPr>
        <p:txBody>
          <a:bodyPr>
            <a:normAutofit/>
          </a:bodyPr>
          <a:lstStyle/>
          <a:p>
            <a:pPr marL="684213" indent="-684213">
              <a:lnSpc>
                <a:spcPct val="90000"/>
              </a:lnSpc>
              <a:buNone/>
              <a:tabLst>
                <a:tab pos="684213" algn="l"/>
              </a:tabLst>
            </a:pPr>
            <a:r>
              <a:rPr lang="es-E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8:3	Entonces me acerqué a la profetisa, y ella concibió y dio a luz un hijo. Y el SEÑOR me dijo: «Ponle por nombre </a:t>
            </a:r>
            <a:r>
              <a:rPr lang="es-ES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Maher</a:t>
            </a:r>
            <a:r>
              <a:rPr lang="es-E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b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Shalal</a:t>
            </a:r>
            <a:r>
              <a:rPr lang="es-E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Hash Baz. Porque </a:t>
            </a:r>
            <a:r>
              <a:rPr lang="es-ES" b="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antes</a:t>
            </a:r>
            <a:r>
              <a:rPr lang="es-E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el niño sepa clamar “padre mío” o “madre mía”, la riqueza de Damasco y el botín de Samaria serán llevados ante el rey de Asiria». </a:t>
            </a:r>
          </a:p>
          <a:p>
            <a:pPr marL="684213" indent="-684213" algn="l" rtl="0">
              <a:lnSpc>
                <a:spcPct val="90000"/>
              </a:lnSpc>
              <a:buNone/>
              <a:tabLst>
                <a:tab pos="684213" algn="l"/>
              </a:tabLst>
            </a:pPr>
            <a:r>
              <a:rPr lang="en-US" b="0" dirty="0" smtClean="0"/>
              <a:t>9:6</a:t>
            </a:r>
            <a:r>
              <a:rPr lang="en-US" b="0" dirty="0"/>
              <a:t>	</a:t>
            </a:r>
            <a:r>
              <a:rPr lang="en-US" b="0" i="0" dirty="0" err="1" smtClean="0">
                <a:effectLst/>
              </a:rPr>
              <a:t>Porque</a:t>
            </a:r>
            <a:r>
              <a:rPr lang="en-US" b="0" i="0" dirty="0" smtClean="0">
                <a:effectLst/>
              </a:rPr>
              <a:t> </a:t>
            </a:r>
            <a:r>
              <a:rPr lang="en-US" b="0" i="0" dirty="0" smtClean="0">
                <a:solidFill>
                  <a:srgbClr val="FFFF00"/>
                </a:solidFill>
                <a:effectLst/>
              </a:rPr>
              <a:t>un </a:t>
            </a:r>
            <a:r>
              <a:rPr lang="en-US" b="0" dirty="0" smtClean="0">
                <a:solidFill>
                  <a:srgbClr val="FFFF00"/>
                </a:solidFill>
              </a:rPr>
              <a:t>N</a:t>
            </a:r>
            <a:r>
              <a:rPr lang="en-US" b="0" i="0" dirty="0" smtClean="0">
                <a:solidFill>
                  <a:srgbClr val="FFFF00"/>
                </a:solidFill>
                <a:effectLst/>
              </a:rPr>
              <a:t>iño </a:t>
            </a:r>
            <a:r>
              <a:rPr lang="en-US" b="0" i="0" dirty="0" err="1" smtClean="0">
                <a:effectLst/>
              </a:rPr>
              <a:t>nos</a:t>
            </a:r>
            <a:r>
              <a:rPr lang="en-US" b="0" i="0" dirty="0" smtClean="0">
                <a:effectLst/>
              </a:rPr>
              <a:t> ha </a:t>
            </a:r>
            <a:r>
              <a:rPr lang="en-US" b="0" i="0" dirty="0">
                <a:effectLst/>
              </a:rPr>
              <a:t>nacido,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 smtClean="0">
                <a:solidFill>
                  <a:srgbClr val="FFFF00"/>
                </a:solidFill>
                <a:effectLst/>
              </a:rPr>
              <a:t>un </a:t>
            </a:r>
            <a:r>
              <a:rPr lang="en-US" b="0" i="0" dirty="0" err="1" smtClean="0">
                <a:solidFill>
                  <a:srgbClr val="FFFF00"/>
                </a:solidFill>
                <a:effectLst/>
              </a:rPr>
              <a:t>Hijo</a:t>
            </a:r>
            <a:r>
              <a:rPr lang="en-US" b="0" i="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b="0" i="0" dirty="0" err="1" smtClean="0">
                <a:effectLst/>
              </a:rPr>
              <a:t>nos</a:t>
            </a:r>
            <a:r>
              <a:rPr lang="en-US" b="0" i="0" dirty="0" smtClean="0">
                <a:effectLst/>
              </a:rPr>
              <a:t> ha </a:t>
            </a:r>
            <a:r>
              <a:rPr lang="en-US" b="0" i="0" dirty="0" err="1" smtClean="0">
                <a:effectLst/>
              </a:rPr>
              <a:t>sido</a:t>
            </a:r>
            <a:r>
              <a:rPr lang="en-US" b="0" i="0" dirty="0" smtClean="0">
                <a:effectLst/>
              </a:rPr>
              <a:t> </a:t>
            </a:r>
            <a:r>
              <a:rPr lang="en-US" b="0" i="0" dirty="0">
                <a:effectLst/>
              </a:rPr>
              <a:t>dado…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Y </a:t>
            </a:r>
            <a:r>
              <a:rPr lang="en-US" b="0" i="0" dirty="0" smtClean="0">
                <a:effectLst/>
              </a:rPr>
              <a:t>se </a:t>
            </a:r>
            <a:r>
              <a:rPr lang="en-US" b="0" i="0" dirty="0" err="1" smtClean="0">
                <a:effectLst/>
              </a:rPr>
              <a:t>llamará</a:t>
            </a:r>
            <a:r>
              <a:rPr lang="en-US" b="0" i="0" dirty="0" smtClean="0">
                <a:effectLst/>
              </a:rPr>
              <a:t>…</a:t>
            </a:r>
            <a:endParaRPr lang="en-US" b="0" i="0" dirty="0">
              <a:effectLst/>
            </a:endParaRPr>
          </a:p>
          <a:p>
            <a:pPr marL="684213" indent="-684213" algn="l" rtl="0">
              <a:lnSpc>
                <a:spcPct val="90000"/>
              </a:lnSpc>
              <a:buNone/>
              <a:tabLst>
                <a:tab pos="684213" algn="l"/>
              </a:tabLst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A07B1C0-6337-E877-0C87-2E89DB6C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FE888C-218D-45D3-1951-DE220FB1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56" y="792445"/>
            <a:ext cx="3525792" cy="1244137"/>
          </a:xfrm>
        </p:spPr>
        <p:txBody>
          <a:bodyPr>
            <a:normAutofit lnSpcReduction="10000"/>
          </a:bodyPr>
          <a:lstStyle/>
          <a:p>
            <a:pPr marL="914400" indent="-914400" algn="l" rtl="0">
              <a:buNone/>
              <a:tabLst>
                <a:tab pos="914400" algn="l"/>
              </a:tabLst>
            </a:pPr>
            <a:r>
              <a:rPr lang="en-US" sz="2800" b="0" dirty="0"/>
              <a:t>9:1-2 </a:t>
            </a:r>
            <a:r>
              <a:rPr lang="en-US" sz="2800" b="0" dirty="0" smtClean="0"/>
              <a:t>	Una </a:t>
            </a:r>
            <a:r>
              <a:rPr lang="en-US" sz="2800" b="0" dirty="0"/>
              <a:t>gran luz vista en Zabulón y Neftalí</a:t>
            </a:r>
          </a:p>
          <a:p>
            <a:pPr marL="914400" indent="-914400" algn="l" rtl="0">
              <a:buNone/>
              <a:tabLst>
                <a:tab pos="914400" algn="l"/>
              </a:tabLst>
            </a:pPr>
            <a:endParaRPr lang="en-US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2CB51A-B46A-521B-8E5F-61ACBCEA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5C0B5E43-6E73-FE3B-9FB3-80411283ED5E}"/>
              </a:ext>
            </a:extLst>
          </p:cNvPr>
          <p:cNvSpPr txBox="1">
            <a:spLocks/>
          </p:cNvSpPr>
          <p:nvPr/>
        </p:nvSpPr>
        <p:spPr bwMode="auto">
          <a:xfrm>
            <a:off x="3797641" y="807083"/>
            <a:ext cx="5346356" cy="2079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i="0" dirty="0" smtClean="0">
                <a:effectLst/>
                <a:latin typeface="system-ui"/>
              </a:rPr>
              <a:t>…</a:t>
            </a:r>
            <a:r>
              <a:rPr lang="es-ES" sz="2800" b="0" dirty="0">
                <a:latin typeface="system-ui"/>
              </a:rPr>
              <a:t>EL PUEBLO ASENTADO EN TINIEBLAS VIO UNA GRAN LUZ, Y A LOS QUE VIVÍAN EN REGIÓN Y SOMBRA DE MUERTE, UNA LUZ LES RESPLANDECIÓ</a:t>
            </a:r>
            <a:r>
              <a:rPr lang="en-US" sz="2800" b="0" i="0" dirty="0" smtClean="0">
                <a:effectLst/>
                <a:latin typeface="system-ui"/>
              </a:rPr>
              <a:t>. </a:t>
            </a:r>
            <a:r>
              <a:rPr lang="en-US" sz="2800" b="0" kern="0" dirty="0" smtClean="0"/>
              <a:t>(</a:t>
            </a:r>
            <a:r>
              <a:rPr lang="en-US" sz="2800" b="0" kern="0" dirty="0"/>
              <a:t>Mateo 4:16, y ver Lucas 2:32)</a:t>
            </a:r>
          </a:p>
          <a:p>
            <a:pPr marL="914400" indent="-914400" algn="l" rtl="0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</a:pPr>
            <a:endParaRPr lang="en-US" sz="2800" b="0" kern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DC82263E-F640-EBE0-078F-42B96062CEF1}"/>
              </a:ext>
            </a:extLst>
          </p:cNvPr>
          <p:cNvSpPr txBox="1">
            <a:spLocks/>
          </p:cNvSpPr>
          <p:nvPr/>
        </p:nvSpPr>
        <p:spPr bwMode="auto">
          <a:xfrm>
            <a:off x="164755" y="3009244"/>
            <a:ext cx="3525792" cy="174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798513" indent="-798513" eaLnBrk="0" hangingPunct="0">
              <a:spcBef>
                <a:spcPct val="20000"/>
              </a:spcBef>
              <a:buNone/>
              <a:tabLst>
                <a:tab pos="798513" algn="l"/>
              </a:tabLst>
              <a:defRPr sz="2800" b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algn="l" rtl="0"/>
            <a:r>
              <a:rPr lang="en-US" dirty="0" smtClean="0"/>
              <a:t>9:6 	Un </a:t>
            </a:r>
            <a:r>
              <a:rPr lang="en-US" dirty="0"/>
              <a:t>hijo dado para gobernar eternamente como Dios, … sobre el trono de David</a:t>
            </a:r>
          </a:p>
          <a:p>
            <a:pPr algn="l" rt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68716002-4350-64A1-65AE-0561E6FF400A}"/>
              </a:ext>
            </a:extLst>
          </p:cNvPr>
          <p:cNvSpPr txBox="1">
            <a:spLocks/>
          </p:cNvSpPr>
          <p:nvPr/>
        </p:nvSpPr>
        <p:spPr bwMode="auto">
          <a:xfrm>
            <a:off x="3797641" y="3023882"/>
            <a:ext cx="5239265" cy="268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0" kern="0" baseline="30000" dirty="0" smtClean="0"/>
              <a:t>11</a:t>
            </a:r>
            <a:r>
              <a:rPr lang="en-US" sz="2800" b="0" kern="0" dirty="0" smtClean="0"/>
              <a:t>P</a:t>
            </a:r>
            <a:r>
              <a:rPr lang="es-ES" sz="2800" b="0" kern="0" dirty="0" err="1" smtClean="0"/>
              <a:t>orque</a:t>
            </a:r>
            <a:r>
              <a:rPr lang="es-ES" sz="2800" b="0" kern="0" dirty="0" smtClean="0"/>
              <a:t> </a:t>
            </a:r>
            <a:r>
              <a:rPr lang="es-ES" sz="2800" b="0" kern="0" dirty="0"/>
              <a:t>les ha nacido hoy, en la ciudad de David, un Salvador, que es Cristo el </a:t>
            </a:r>
            <a:r>
              <a:rPr lang="es-ES" sz="2800" b="0" kern="0" dirty="0" smtClean="0"/>
              <a:t>Señor</a:t>
            </a:r>
            <a:r>
              <a:rPr lang="en-US" sz="2800" b="0" kern="0" dirty="0" smtClean="0"/>
              <a:t>…</a:t>
            </a:r>
            <a:endParaRPr lang="en-US" sz="2800" b="0" kern="0" dirty="0"/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0" kern="0" baseline="30000" dirty="0" smtClean="0"/>
              <a:t>14</a:t>
            </a:r>
            <a:r>
              <a:rPr lang="es-ES" sz="2800" b="0" kern="0" dirty="0" smtClean="0"/>
              <a:t>«Gloria </a:t>
            </a:r>
            <a:r>
              <a:rPr lang="es-ES" sz="2800" b="0" kern="0" dirty="0"/>
              <a:t>a Dios en las alturas, Y en la tierra paz entre los hombres en quienes Él se complace».  </a:t>
            </a:r>
            <a:r>
              <a:rPr lang="en-US" sz="2800" b="0" kern="0" dirty="0" smtClean="0"/>
              <a:t>(</a:t>
            </a:r>
            <a:r>
              <a:rPr lang="en-US" sz="2800" b="0" kern="0" dirty="0"/>
              <a:t>Lc 2:11,14)</a:t>
            </a:r>
          </a:p>
          <a:p>
            <a:pPr marL="914400" indent="-914400" algn="l" rtl="0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</a:pPr>
            <a:endParaRPr lang="en-US" sz="2800" b="0" kern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02BCA946-4F38-FE91-CB37-4CAF713398A6}"/>
              </a:ext>
            </a:extLst>
          </p:cNvPr>
          <p:cNvCxnSpPr/>
          <p:nvPr/>
        </p:nvCxnSpPr>
        <p:spPr>
          <a:xfrm>
            <a:off x="3718131" y="708454"/>
            <a:ext cx="0" cy="482737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DA276165-1D53-F815-CA19-CE0385CABDC2}"/>
              </a:ext>
            </a:extLst>
          </p:cNvPr>
          <p:cNvSpPr txBox="1">
            <a:spLocks/>
          </p:cNvSpPr>
          <p:nvPr/>
        </p:nvSpPr>
        <p:spPr bwMode="auto">
          <a:xfrm>
            <a:off x="-170481" y="126696"/>
            <a:ext cx="9314481" cy="42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charset="0"/>
                <a:ea typeface="Calibri" pitchFamily="34" charset="0"/>
                <a:cs typeface="Calibri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charset="0"/>
                <a:ea typeface="Calibri" pitchFamily="34" charset="0"/>
                <a:cs typeface="Calibri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charset="0"/>
                <a:ea typeface="Calibri" pitchFamily="34" charset="0"/>
                <a:cs typeface="Calibri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00"/>
                </a:solidFill>
                <a:latin typeface="Calibri" charset="0"/>
                <a:ea typeface="Calibri" pitchFamily="34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r>
              <a:rPr lang="en-US" kern="0" dirty="0" err="1" smtClean="0"/>
              <a:t>Conexiones</a:t>
            </a:r>
            <a:r>
              <a:rPr lang="en-US" kern="0" dirty="0" smtClean="0"/>
              <a:t> con el Nuevo </a:t>
            </a:r>
            <a:r>
              <a:rPr lang="en-US" kern="0" dirty="0" err="1" smtClean="0"/>
              <a:t>Testamento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438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435665" y="3702042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sz="4000" dirty="0" smtClean="0"/>
              <a:t>El pueblo... </a:t>
            </a:r>
            <a:r>
              <a:rPr lang="en-US" sz="4000" dirty="0"/>
              <a:t>ha </a:t>
            </a:r>
            <a:r>
              <a:rPr lang="en-US" sz="4000" dirty="0" err="1"/>
              <a:t>visto</a:t>
            </a:r>
            <a:r>
              <a:rPr lang="en-US" sz="4000" dirty="0"/>
              <a:t> </a:t>
            </a:r>
            <a:r>
              <a:rPr lang="en-US" sz="4000" dirty="0" smtClean="0"/>
              <a:t>gran luz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pPr algn="l" rtl="0"/>
            <a:r>
              <a:rPr lang="en-US" sz="3600" b="0" dirty="0"/>
              <a:t>Geografía, Historia, Personajes, Contexto</a:t>
            </a:r>
          </a:p>
          <a:p>
            <a:pPr algn="l" rtl="0"/>
            <a:r>
              <a:rPr lang="en-US" sz="3600" b="0" dirty="0" smtClean="0"/>
              <a:t>Se</a:t>
            </a:r>
            <a:r>
              <a:rPr lang="es-ES" sz="3600" b="0" dirty="0" err="1" smtClean="0"/>
              <a:t>ñales</a:t>
            </a:r>
            <a:r>
              <a:rPr lang="en-US" sz="3600" b="0" dirty="0" smtClean="0"/>
              <a:t> </a:t>
            </a:r>
            <a:r>
              <a:rPr lang="en-US" sz="3600" b="0" dirty="0"/>
              <a:t>e Hijos</a:t>
            </a:r>
          </a:p>
          <a:p>
            <a:pPr algn="l" rtl="0"/>
            <a:r>
              <a:rPr lang="en-US" sz="3600" b="0" dirty="0" err="1" smtClean="0"/>
              <a:t>Reacción</a:t>
            </a:r>
            <a:r>
              <a:rPr lang="en-US" sz="3600" b="0" dirty="0" smtClean="0"/>
              <a:t> y </a:t>
            </a:r>
            <a:r>
              <a:rPr lang="en-US" sz="3600" b="0" dirty="0"/>
              <a:t>Consecuencias</a:t>
            </a:r>
          </a:p>
          <a:p>
            <a:pPr algn="l" rtl="0"/>
            <a:r>
              <a:rPr lang="en-US" sz="3600" b="0" dirty="0"/>
              <a:t>Oscuridad y Luz</a:t>
            </a:r>
          </a:p>
          <a:p>
            <a:pPr algn="l" rtl="0"/>
            <a:r>
              <a:rPr lang="en-US" sz="3600" b="0" dirty="0" err="1" smtClean="0"/>
              <a:t>Lecciones</a:t>
            </a:r>
            <a:endParaRPr lang="en-US" sz="3600" b="0" dirty="0"/>
          </a:p>
          <a:p>
            <a:pPr algn="l" rtl="0"/>
            <a:endParaRPr lang="en-US" sz="3600" b="0" dirty="0"/>
          </a:p>
          <a:p>
            <a:pPr algn="l" rtl="0"/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4AF66D7-CBF7-220F-44C3-81B96040C110}"/>
              </a:ext>
            </a:extLst>
          </p:cNvPr>
          <p:cNvSpPr txBox="1"/>
          <p:nvPr/>
        </p:nvSpPr>
        <p:spPr>
          <a:xfrm>
            <a:off x="0" y="827036"/>
            <a:ext cx="9144000" cy="4633964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tIns="91440" rtlCol="0">
            <a:noAutofit/>
          </a:bodyPr>
          <a:lstStyle/>
          <a:p>
            <a:pPr marL="342900" indent="-228600" algn="l" rtl="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Establecimiento del Hijo de Dios como Rey (Is </a:t>
            </a:r>
            <a:r>
              <a:rPr lang="en-US" b="1" dirty="0" smtClean="0">
                <a:solidFill>
                  <a:schemeClr val="bg1"/>
                </a:solidFill>
              </a:rPr>
              <a:t>9:6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  <a:p>
            <a:pPr marL="342900" indent="-228600" algn="l" rtl="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Establecimiento de la “Casa” multinacional de Dios </a:t>
            </a:r>
            <a:r>
              <a:rPr lang="en-US" b="1" dirty="0" smtClean="0">
                <a:solidFill>
                  <a:schemeClr val="bg1"/>
                </a:solidFill>
              </a:rPr>
              <a:t>(2:1-4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891ED2-53D0-6B5A-0B4E-B0F3DC81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889"/>
            <a:ext cx="9144000" cy="668565"/>
          </a:xfrm>
        </p:spPr>
        <p:txBody>
          <a:bodyPr/>
          <a:lstStyle/>
          <a:p>
            <a:pPr rtl="0"/>
            <a:r>
              <a:rPr lang="en-US" sz="4000" dirty="0"/>
              <a:t>Los propósitos de Dios en acción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800D933-EA06-0D6C-2E83-06F22B0A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CF9D5E7F-5B88-49A2-B514-B1E99E37D880}" type="slidenum">
              <a:rPr lang="en-US" smtClean="0"/>
              <a:pPr algn="l" rtl="0">
                <a:defRPr/>
              </a:pPr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8783D2-21E1-B07B-4961-8E6D8E753447}"/>
              </a:ext>
            </a:extLst>
          </p:cNvPr>
          <p:cNvSpPr txBox="1"/>
          <p:nvPr/>
        </p:nvSpPr>
        <p:spPr>
          <a:xfrm>
            <a:off x="733795" y="1804308"/>
            <a:ext cx="7676410" cy="3510643"/>
          </a:xfrm>
          <a:prstGeom prst="rect">
            <a:avLst/>
          </a:prstGeom>
          <a:solidFill>
            <a:srgbClr val="003399"/>
          </a:solidFill>
          <a:ln>
            <a:solidFill>
              <a:schemeClr val="bg1"/>
            </a:solidFill>
          </a:ln>
        </p:spPr>
        <p:txBody>
          <a:bodyPr wrap="square" tIns="91440" rtlCol="0">
            <a:noAutofit/>
          </a:bodyPr>
          <a:lstStyle>
            <a:defPPr>
              <a:defRPr lang="en-US"/>
            </a:defPPr>
            <a:lvl1pPr marL="3429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/>
              <a:t>Preservación del trono de David (Is </a:t>
            </a:r>
            <a:r>
              <a:rPr lang="en-US" dirty="0" smtClean="0"/>
              <a:t>9:7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Preservación de un Remanente de Judá (Is 1:9)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5AF9FA8-28FD-D669-3D8E-604596D9D9E6}"/>
              </a:ext>
            </a:extLst>
          </p:cNvPr>
          <p:cNvSpPr txBox="1"/>
          <p:nvPr/>
        </p:nvSpPr>
        <p:spPr>
          <a:xfrm>
            <a:off x="1394234" y="2821288"/>
            <a:ext cx="6355532" cy="2343150"/>
          </a:xfrm>
          <a:prstGeom prst="rect">
            <a:avLst/>
          </a:prstGeom>
          <a:solidFill>
            <a:srgbClr val="000066"/>
          </a:solidFill>
          <a:ln>
            <a:solidFill>
              <a:schemeClr val="bg1"/>
            </a:solidFill>
          </a:ln>
        </p:spPr>
        <p:txBody>
          <a:bodyPr wrap="square" tIns="91440" rtlCol="0">
            <a:noAutofit/>
          </a:bodyPr>
          <a:lstStyle>
            <a:defPPr>
              <a:defRPr lang="en-US"/>
            </a:defPPr>
            <a:lvl1pPr marL="3429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/>
              <a:t>Castigo de Jerusalén y Judá (Is 1:4)</a:t>
            </a:r>
          </a:p>
          <a:p>
            <a:pPr algn="l" rtl="0"/>
            <a:r>
              <a:rPr lang="en-US" dirty="0"/>
              <a:t>Destrucción de Israel (Samaria) </a:t>
            </a:r>
            <a:r>
              <a:rPr lang="en-US" dirty="0" err="1"/>
              <a:t>por</a:t>
            </a:r>
            <a:r>
              <a:rPr lang="en-US" dirty="0"/>
              <a:t> Asiria</a:t>
            </a:r>
          </a:p>
          <a:p>
            <a:pPr algn="l" rtl="0"/>
            <a:r>
              <a:rPr lang="en-US" dirty="0"/>
              <a:t>Juicio sobre Siria, Asiria y Babilonia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14F5C85-40DE-F93B-51F2-7FB1271B8E62}"/>
              </a:ext>
            </a:extLst>
          </p:cNvPr>
          <p:cNvSpPr txBox="1"/>
          <p:nvPr/>
        </p:nvSpPr>
        <p:spPr>
          <a:xfrm>
            <a:off x="2018923" y="4141480"/>
            <a:ext cx="5205742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en-US" dirty="0"/>
              <a:t>Confirmación del profeta Isaías (Is 7,10-11; 8,16-18)</a:t>
            </a:r>
          </a:p>
        </p:txBody>
      </p:sp>
    </p:spTree>
    <p:extLst>
      <p:ext uri="{BB962C8B-B14F-4D97-AF65-F5344CB8AC3E}">
        <p14:creationId xmlns:p14="http://schemas.microsoft.com/office/powerpoint/2010/main" val="13332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276165-1D53-F815-CA19-CE0385CA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Lecciones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FE888C-218D-45D3-1951-DE220FB1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44" y="889116"/>
            <a:ext cx="8749112" cy="4483393"/>
          </a:xfrm>
        </p:spPr>
        <p:txBody>
          <a:bodyPr>
            <a:normAutofit fontScale="92500"/>
          </a:bodyPr>
          <a:lstStyle/>
          <a:p>
            <a:pPr algn="l" rt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La complejidad de nuestro mundo está más allá de la comprensión, predicción o gestión del hombre.</a:t>
            </a:r>
          </a:p>
          <a:p>
            <a:pPr algn="l" rt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Los planes del hombre, sin Dios, </a:t>
            </a:r>
            <a:r>
              <a:rPr lang="en-US" dirty="0" smtClean="0"/>
              <a:t>son </a:t>
            </a:r>
            <a:r>
              <a:rPr lang="en-US" dirty="0" err="1" smtClean="0"/>
              <a:t>equivocados</a:t>
            </a:r>
            <a:endParaRPr lang="en-US" dirty="0"/>
          </a:p>
          <a:p>
            <a:pPr algn="l" rt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Dios </a:t>
            </a:r>
            <a:r>
              <a:rPr lang="en-US" dirty="0" err="1" smtClean="0"/>
              <a:t>gobierna</a:t>
            </a:r>
            <a:r>
              <a:rPr lang="en-US" dirty="0" smtClean="0"/>
              <a:t>—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/>
              <a:t>obrando Su propósitos</a:t>
            </a:r>
          </a:p>
          <a:p>
            <a:pPr algn="l" rt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El propósito final de Dios es “Dios-con-nosotros”</a:t>
            </a:r>
          </a:p>
          <a:p>
            <a:pPr algn="l" rt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Dios da señales y </a:t>
            </a:r>
            <a:r>
              <a:rPr lang="en-US" dirty="0" err="1"/>
              <a:t>ofrece</a:t>
            </a:r>
            <a:r>
              <a:rPr lang="en-US" dirty="0"/>
              <a:t> </a:t>
            </a:r>
            <a:r>
              <a:rPr lang="en-US" dirty="0" err="1" smtClean="0"/>
              <a:t>refugio</a:t>
            </a:r>
            <a:r>
              <a:rPr lang="en-US" dirty="0" smtClean="0"/>
              <a:t> </a:t>
            </a:r>
            <a:r>
              <a:rPr lang="en-US" dirty="0"/>
              <a:t>del mal</a:t>
            </a:r>
          </a:p>
          <a:p>
            <a:pPr algn="l" rt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El Hijo de Dios </a:t>
            </a:r>
            <a:r>
              <a:rPr lang="en-US" dirty="0" err="1" smtClean="0"/>
              <a:t>es</a:t>
            </a:r>
            <a:r>
              <a:rPr lang="en-US" dirty="0" smtClean="0"/>
              <a:t> o </a:t>
            </a:r>
            <a:r>
              <a:rPr lang="en-US" dirty="0" err="1" smtClean="0"/>
              <a:t>santuario</a:t>
            </a:r>
            <a:r>
              <a:rPr lang="en-US" dirty="0" smtClean="0"/>
              <a:t> </a:t>
            </a:r>
            <a:r>
              <a:rPr lang="en-US" dirty="0"/>
              <a:t>o piedra de tropiezo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2CB51A-B46A-521B-8E5F-61ACBCEA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757DC3-9941-4E35-7088-EED0E3CC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Isaías 8:13-15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F398BF-CF4F-30A3-67AC-97D06272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680444"/>
            <a:ext cx="8610600" cy="343719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dirty="0">
                <a:latin typeface="system-ui"/>
              </a:rPr>
              <a:t>Al SEÑOR de los ejércitos es a quien ustedes deben tener por santo. Sea Él su temor, Y sea Él su terror. 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dirty="0" smtClean="0">
                <a:latin typeface="system-ui"/>
              </a:rPr>
              <a:t>14</a:t>
            </a:r>
            <a:r>
              <a:rPr lang="es-ES" dirty="0">
                <a:latin typeface="system-ui"/>
              </a:rPr>
              <a:t>  Entonces Él vendrá a ser santuario; Pero piedra de tropiezo y roca de escándalo Para ambas casas de Israel, Y lazo y trampa para los habitantes de Jerusalén. 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ES" dirty="0" smtClean="0">
                <a:latin typeface="system-ui"/>
              </a:rPr>
              <a:t>15</a:t>
            </a:r>
            <a:r>
              <a:rPr lang="es-ES" dirty="0">
                <a:latin typeface="system-ui"/>
              </a:rPr>
              <a:t>  Muchos tropezarán allí, Y caerán y serán quebrantados; Serán enlazados y apresados».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212670-6905-CBD7-509A-58AA849D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B358746-EA51-3931-59F0-C22C361EC779}"/>
              </a:ext>
            </a:extLst>
          </p:cNvPr>
          <p:cNvSpPr txBox="1"/>
          <p:nvPr/>
        </p:nvSpPr>
        <p:spPr>
          <a:xfrm>
            <a:off x="348615" y="4203005"/>
            <a:ext cx="8446770" cy="1532727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600" b="1" dirty="0">
                <a:solidFill>
                  <a:srgbClr val="FFFF00"/>
                </a:solidFill>
                <a:latin typeface="system-ui"/>
              </a:rPr>
              <a:t>«Este Niño ha sido puesto para caída y levantamiento de muchos en Israel, y para ser señal de contradicción…a fin de que sean revelados los pensamientos de muchos corazones». </a:t>
            </a:r>
            <a:r>
              <a:rPr lang="en-US" sz="2600" b="1" dirty="0" smtClean="0">
                <a:solidFill>
                  <a:srgbClr val="FFFF00"/>
                </a:solidFill>
                <a:effectLst/>
                <a:latin typeface="system-ui"/>
              </a:rPr>
              <a:t>(</a:t>
            </a:r>
            <a:r>
              <a:rPr lang="en-US" sz="2600" b="1" dirty="0">
                <a:solidFill>
                  <a:srgbClr val="FFFF00"/>
                </a:solidFill>
                <a:effectLst/>
                <a:latin typeface="system-ui"/>
              </a:rPr>
              <a:t>Lc 2,34-35)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4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A1786-59CB-B35C-CB46-D516472E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Poderes nacionales en la época de Isaías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B591068-B260-8559-5CC0-A62D040D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CF9D5E7F-5B88-49A2-B514-B1E99E37D880}" type="slidenum">
              <a:rPr lang="en-US" smtClean="0"/>
              <a:pPr algn="l" rtl="0">
                <a:defRPr/>
              </a:pPr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8E40EAF-A50F-DCF6-7E2B-430B65800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40" y="0"/>
            <a:ext cx="8023320" cy="5715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553C04CA-AAF3-E292-E4B6-877AA776924D}"/>
              </a:ext>
            </a:extLst>
          </p:cNvPr>
          <p:cNvSpPr/>
          <p:nvPr/>
        </p:nvSpPr>
        <p:spPr>
          <a:xfrm>
            <a:off x="4184074" y="711200"/>
            <a:ext cx="2456872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983F737C-A5F1-8094-CD0B-10D77D7B00C2}"/>
              </a:ext>
            </a:extLst>
          </p:cNvPr>
          <p:cNvSpPr/>
          <p:nvPr/>
        </p:nvSpPr>
        <p:spPr>
          <a:xfrm>
            <a:off x="3073138" y="1960775"/>
            <a:ext cx="1646644" cy="1516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38C5CC79-173F-8F2F-3EA8-9FD72B9E5DF0}"/>
              </a:ext>
            </a:extLst>
          </p:cNvPr>
          <p:cNvSpPr/>
          <p:nvPr/>
        </p:nvSpPr>
        <p:spPr>
          <a:xfrm>
            <a:off x="3073138" y="3252247"/>
            <a:ext cx="384929" cy="6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D2D0046F-E39D-F673-99FC-65C31D853F51}"/>
              </a:ext>
            </a:extLst>
          </p:cNvPr>
          <p:cNvSpPr/>
          <p:nvPr/>
        </p:nvSpPr>
        <p:spPr>
          <a:xfrm>
            <a:off x="2880674" y="3699235"/>
            <a:ext cx="384928" cy="4446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2A5CC0E2-550F-8AE2-F608-A0CD7D834181}"/>
              </a:ext>
            </a:extLst>
          </p:cNvPr>
          <p:cNvSpPr/>
          <p:nvPr/>
        </p:nvSpPr>
        <p:spPr>
          <a:xfrm>
            <a:off x="5094402" y="2290618"/>
            <a:ext cx="2028103" cy="16424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049" y="0"/>
            <a:ext cx="7379902" cy="594793"/>
          </a:xfrm>
        </p:spPr>
        <p:txBody>
          <a:bodyPr/>
          <a:lstStyle/>
          <a:p>
            <a:pPr algn="ctr" rtl="0"/>
            <a:r>
              <a:rPr lang="en-US" sz="4000" dirty="0">
                <a:ea typeface="Tahoma" charset="0"/>
              </a:rPr>
              <a:t>Cronología histórica</a:t>
            </a:r>
          </a:p>
        </p:txBody>
      </p:sp>
      <p:sp>
        <p:nvSpPr>
          <p:cNvPr id="3" name="Rectangle 2"/>
          <p:cNvSpPr/>
          <p:nvPr/>
        </p:nvSpPr>
        <p:spPr>
          <a:xfrm>
            <a:off x="2479387" y="2186063"/>
            <a:ext cx="2751048" cy="554904"/>
          </a:xfrm>
          <a:prstGeom prst="rect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380985" rtl="0"/>
            <a:r>
              <a:rPr lang="en-US" sz="2667" b="1" dirty="0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Israel (norte)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9388" y="3143061"/>
            <a:ext cx="3812476" cy="55607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380985" rtl="0"/>
            <a:r>
              <a:rPr lang="en-US" sz="2667" b="1" dirty="0">
                <a:solidFill>
                  <a:schemeClr val="bg1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Judá (sur)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0433" y="1892436"/>
            <a:ext cx="1511329" cy="848531"/>
          </a:xfrm>
          <a:prstGeom prst="rect">
            <a:avLst/>
          </a:prstGeom>
          <a:solidFill>
            <a:srgbClr val="FF99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 rtl="0"/>
            <a:r>
              <a:rPr lang="en-US" sz="2333" b="1" dirty="0" err="1">
                <a:solidFill>
                  <a:schemeClr val="tx1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Cautiverio</a:t>
            </a:r>
            <a:r>
              <a:rPr lang="en-US" sz="2333" b="1" dirty="0">
                <a:solidFill>
                  <a:schemeClr val="tx1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 </a:t>
            </a:r>
            <a:r>
              <a:rPr lang="en-US" sz="2333" b="1" dirty="0" err="1">
                <a:solidFill>
                  <a:schemeClr val="tx1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asirio</a:t>
            </a:r>
            <a:endParaRPr lang="en-US" sz="2333" b="1" dirty="0">
              <a:solidFill>
                <a:schemeClr val="tx1"/>
              </a:solidFill>
              <a:latin typeface="Calibri" panose="020F0502020204030204" pitchFamily="34" charset="0"/>
              <a:ea typeface="Tahoma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8926" y="3143061"/>
            <a:ext cx="1747947" cy="929268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 rtl="0"/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Cautiverio babilónico</a:t>
            </a:r>
          </a:p>
        </p:txBody>
      </p:sp>
      <p:sp>
        <p:nvSpPr>
          <p:cNvPr id="9" name="Rectangle 8"/>
          <p:cNvSpPr/>
          <p:nvPr/>
        </p:nvSpPr>
        <p:spPr>
          <a:xfrm>
            <a:off x="993489" y="2321103"/>
            <a:ext cx="1483833" cy="1235037"/>
          </a:xfrm>
          <a:prstGeom prst="rect">
            <a:avLst/>
          </a:prstGeom>
          <a:solidFill>
            <a:srgbClr val="66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 rtl="0"/>
            <a:r>
              <a:rPr lang="en-US" sz="2333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Israel (</a:t>
            </a:r>
            <a:r>
              <a:rPr lang="en-US" sz="2333" b="1" dirty="0" err="1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Reino</a:t>
            </a:r>
            <a:r>
              <a:rPr lang="en-US" sz="2333" b="1" dirty="0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 </a:t>
            </a:r>
            <a:r>
              <a:rPr lang="en-US" sz="2333" b="1" dirty="0" err="1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Unido</a:t>
            </a:r>
            <a:r>
              <a:rPr lang="en-US" sz="2333" b="1" dirty="0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815675" y="2857500"/>
            <a:ext cx="414759" cy="410741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 rtl="0"/>
            <a:endParaRPr lang="en-US" sz="2000" b="1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646024" y="4903162"/>
            <a:ext cx="414759" cy="410741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 rtl="0"/>
            <a:endParaRPr lang="en-US" sz="20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0070" y="4912807"/>
            <a:ext cx="4056539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380985" rtl="0"/>
            <a:r>
              <a:rPr lang="en-US" sz="2333" b="1" dirty="0">
                <a:solidFill>
                  <a:prstClr val="white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= Isaías (comienza en 740 aC)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97806" y="2659774"/>
            <a:ext cx="1164145" cy="483287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 rtl="0"/>
            <a:r>
              <a:rPr lang="en-US" sz="2333" b="1" dirty="0" err="1" smtClean="0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Regreso</a:t>
            </a:r>
            <a:endParaRPr lang="en-US" sz="2333" b="1" dirty="0">
              <a:solidFill>
                <a:sysClr val="windowText" lastClr="000000"/>
              </a:solidFill>
              <a:latin typeface="Calibri" panose="020F0502020204030204" pitchFamily="34" charset="0"/>
              <a:ea typeface="Tahoma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DC15B3-C1D0-F671-C99A-078E516A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Personajes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BD8DDE-667A-4AF6-6C9F-65CE11837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49299"/>
            <a:ext cx="8728364" cy="4793661"/>
          </a:xfrm>
        </p:spPr>
        <p:txBody>
          <a:bodyPr>
            <a:normAutofit lnSpcReduction="10000"/>
          </a:bodyPr>
          <a:lstStyle/>
          <a:p>
            <a:pPr marL="2743200" indent="-2743200" algn="l" rtl="0">
              <a:buNone/>
              <a:tabLst>
                <a:tab pos="2743200" algn="l"/>
              </a:tabLst>
            </a:pPr>
            <a:r>
              <a:rPr lang="en-US" b="0" dirty="0"/>
              <a:t>Isaías – </a:t>
            </a:r>
            <a:r>
              <a:rPr lang="en-US" b="0" dirty="0" smtClean="0"/>
              <a:t>	</a:t>
            </a:r>
            <a:r>
              <a:rPr lang="en-US" b="0" dirty="0" err="1" smtClean="0"/>
              <a:t>Profeta</a:t>
            </a:r>
            <a:r>
              <a:rPr lang="en-US" b="0" dirty="0" smtClean="0"/>
              <a:t> </a:t>
            </a:r>
            <a:r>
              <a:rPr lang="en-US" b="0" dirty="0"/>
              <a:t>llamado </a:t>
            </a:r>
            <a:r>
              <a:rPr lang="en-US" b="0" dirty="0" err="1"/>
              <a:t>por</a:t>
            </a:r>
            <a:r>
              <a:rPr lang="en-US" b="0" dirty="0"/>
              <a:t> Dios (ver Is 6)</a:t>
            </a:r>
          </a:p>
          <a:p>
            <a:pPr marL="2743200" indent="-2743200" algn="l" rtl="0">
              <a:buNone/>
              <a:tabLst>
                <a:tab pos="2743200" algn="l"/>
              </a:tabLst>
            </a:pPr>
            <a:r>
              <a:rPr lang="en-US" b="0" dirty="0"/>
              <a:t>Acaz – </a:t>
            </a:r>
            <a:r>
              <a:rPr lang="en-US" b="0" dirty="0" smtClean="0"/>
              <a:t>	Rey </a:t>
            </a:r>
            <a:r>
              <a:rPr lang="en-US" b="0" dirty="0"/>
              <a:t>malo de Judá (Jerusalén, </a:t>
            </a:r>
            <a:r>
              <a:rPr lang="en-US" b="0" dirty="0" smtClean="0"/>
              <a:t>casa </a:t>
            </a:r>
            <a:r>
              <a:rPr lang="en-US" b="0" dirty="0"/>
              <a:t>de David) (735 – 728 </a:t>
            </a:r>
            <a:r>
              <a:rPr lang="en-US" b="0" dirty="0" err="1" smtClean="0"/>
              <a:t>a.C</a:t>
            </a:r>
            <a:r>
              <a:rPr lang="en-US" b="0" dirty="0"/>
              <a:t>.)</a:t>
            </a:r>
          </a:p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 err="1" smtClean="0"/>
              <a:t>Peka</a:t>
            </a:r>
            <a:r>
              <a:rPr lang="en-US" b="0" dirty="0"/>
              <a:t> – </a:t>
            </a:r>
            <a:r>
              <a:rPr lang="en-US" b="0" dirty="0" smtClean="0"/>
              <a:t>	</a:t>
            </a:r>
            <a:r>
              <a:rPr lang="en-US" b="0" dirty="0" smtClean="0"/>
              <a:t>Rey </a:t>
            </a:r>
            <a:r>
              <a:rPr lang="en-US" b="0" dirty="0"/>
              <a:t>de Israel (Samaria, Efraín), Hijo de Remalías (740 - 730 </a:t>
            </a:r>
            <a:r>
              <a:rPr lang="en-US" b="0" dirty="0" err="1" smtClean="0"/>
              <a:t>a.C</a:t>
            </a:r>
            <a:r>
              <a:rPr lang="en-US" b="0" dirty="0" smtClean="0"/>
              <a:t>.)</a:t>
            </a:r>
            <a:endParaRPr lang="en-US" b="0" dirty="0"/>
          </a:p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 err="1"/>
              <a:t>Rezin</a:t>
            </a:r>
            <a:r>
              <a:rPr lang="en-US" b="0" dirty="0"/>
              <a:t> – </a:t>
            </a:r>
            <a:r>
              <a:rPr lang="en-US" b="0" dirty="0" smtClean="0"/>
              <a:t>	Rey </a:t>
            </a:r>
            <a:r>
              <a:rPr lang="en-US" b="0" dirty="0"/>
              <a:t>de Siria (Aram, Damasco)</a:t>
            </a:r>
          </a:p>
          <a:p>
            <a:pPr marL="2743200" indent="-2743200" algn="l" rtl="0">
              <a:buNone/>
              <a:tabLst>
                <a:tab pos="2743200" algn="l"/>
              </a:tabLst>
            </a:pPr>
            <a:r>
              <a:rPr lang="en-US" b="0" dirty="0" err="1" smtClean="0"/>
              <a:t>Tiglat</a:t>
            </a:r>
            <a:r>
              <a:rPr lang="en-US" b="0" dirty="0" smtClean="0"/>
              <a:t> </a:t>
            </a:r>
            <a:r>
              <a:rPr lang="en-US" b="0" dirty="0" err="1" smtClean="0"/>
              <a:t>Pileser</a:t>
            </a:r>
            <a:r>
              <a:rPr lang="en-US" b="0" dirty="0" smtClean="0"/>
              <a:t> </a:t>
            </a:r>
            <a:r>
              <a:rPr lang="en-US" b="0" dirty="0"/>
              <a:t>– </a:t>
            </a:r>
            <a:r>
              <a:rPr lang="en-US" b="0" dirty="0" smtClean="0"/>
              <a:t>	Rey </a:t>
            </a:r>
            <a:r>
              <a:rPr lang="en-US" b="0" dirty="0"/>
              <a:t>de Asiria (744 – 727 </a:t>
            </a:r>
            <a:r>
              <a:rPr lang="en-US" b="0" dirty="0" err="1" smtClean="0"/>
              <a:t>a.C</a:t>
            </a:r>
            <a:r>
              <a:rPr lang="en-US" b="0" dirty="0"/>
              <a:t>.)</a:t>
            </a:r>
          </a:p>
          <a:p>
            <a:pPr marL="2743200" indent="-2743200" algn="l" rtl="0">
              <a:buNone/>
              <a:tabLst>
                <a:tab pos="2743200" algn="l"/>
              </a:tabLst>
            </a:pPr>
            <a:r>
              <a:rPr lang="en-US" b="0" dirty="0"/>
              <a:t>Salmanasar – </a:t>
            </a:r>
            <a:r>
              <a:rPr lang="en-US" b="0" dirty="0" smtClean="0"/>
              <a:t>	Rey </a:t>
            </a:r>
            <a:r>
              <a:rPr lang="en-US" b="0" dirty="0"/>
              <a:t>de Asiria (726 – 722 </a:t>
            </a:r>
            <a:r>
              <a:rPr lang="en-US" b="0" dirty="0" err="1" smtClean="0"/>
              <a:t>a.C</a:t>
            </a:r>
            <a:r>
              <a:rPr lang="en-US" b="0" dirty="0"/>
              <a:t>.)</a:t>
            </a:r>
          </a:p>
          <a:p>
            <a:pPr marL="2743200" indent="-2743200" algn="l" rtl="0">
              <a:buNone/>
              <a:tabLst>
                <a:tab pos="2743200" algn="l"/>
              </a:tabLst>
            </a:pPr>
            <a:r>
              <a:rPr lang="en-US" b="0" dirty="0"/>
              <a:t>Senaquerib – </a:t>
            </a:r>
            <a:r>
              <a:rPr lang="en-US" b="0" dirty="0" smtClean="0"/>
              <a:t>	Rey </a:t>
            </a:r>
            <a:r>
              <a:rPr lang="en-US" b="0" dirty="0"/>
              <a:t>de Asiria (704 – 681 </a:t>
            </a:r>
            <a:r>
              <a:rPr lang="en-US" b="0" dirty="0" err="1" smtClean="0"/>
              <a:t>a.C</a:t>
            </a:r>
            <a:r>
              <a:rPr lang="en-US" b="0" dirty="0"/>
              <a:t>.)</a:t>
            </a:r>
          </a:p>
          <a:p>
            <a:pPr algn="l" rtl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32805BD-A1C8-FEAD-EC3D-D940E10D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96600-859D-46BF-6552-EACDB2EC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dirty="0"/>
              <a:t>La circunstancia inmediata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2104BF-4FCB-9004-6DF1-986F7064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60480"/>
            <a:ext cx="8945418" cy="4693227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734-732 aC - Asiria es una amenaza para Palestina y Siria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Siria e Israel (Norte) </a:t>
            </a:r>
            <a:r>
              <a:rPr lang="en-US" sz="2800" b="0" dirty="0" err="1" smtClean="0"/>
              <a:t>hacen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alianza</a:t>
            </a:r>
            <a:r>
              <a:rPr lang="en-US" sz="2800" b="0" dirty="0" smtClean="0"/>
              <a:t> </a:t>
            </a:r>
            <a:r>
              <a:rPr lang="en-US" sz="2800" b="0" dirty="0"/>
              <a:t>contra Asiria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Rezín y Peka intentan deponer a Acaz (II Reyes 16:5; Is 7:6)</a:t>
            </a:r>
          </a:p>
          <a:p>
            <a:pPr algn="l" rtl="0"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Acaz, un </a:t>
            </a:r>
            <a:r>
              <a:rPr lang="en-US" sz="2800" b="0" dirty="0" err="1" smtClean="0"/>
              <a:t>rey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malo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en</a:t>
            </a:r>
            <a:r>
              <a:rPr lang="en-US" sz="2800" b="0" dirty="0" smtClean="0"/>
              <a:t> </a:t>
            </a:r>
            <a:r>
              <a:rPr lang="en-US" sz="2800" b="0" dirty="0"/>
              <a:t>Judá, está bajo ataque/amenazado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A33743-A719-2421-3513-D8C9BE29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A2659E-0650-6DF5-DE61-2FDDC1F2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Contexto de Isaías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538341-D0EE-450D-73F3-DBEF51019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92696"/>
            <a:ext cx="8610600" cy="2512612"/>
          </a:xfrm>
        </p:spPr>
        <p:txBody>
          <a:bodyPr>
            <a:normAutofit fontScale="92500"/>
          </a:bodyPr>
          <a:lstStyle/>
          <a:p>
            <a:pPr algn="l" rtl="0">
              <a:spcBef>
                <a:spcPts val="1800"/>
              </a:spcBef>
            </a:pPr>
            <a:r>
              <a:rPr lang="en-US" dirty="0"/>
              <a:t>Capítulo 1-5 – </a:t>
            </a:r>
            <a:r>
              <a:rPr lang="en-US" dirty="0" err="1" smtClean="0"/>
              <a:t>Condenación</a:t>
            </a:r>
            <a:r>
              <a:rPr lang="en-US" dirty="0" smtClean="0"/>
              <a:t> general de </a:t>
            </a:r>
            <a:r>
              <a:rPr lang="en-US" dirty="0" err="1" smtClean="0"/>
              <a:t>Jerusalén</a:t>
            </a:r>
            <a:endParaRPr lang="en-US" dirty="0"/>
          </a:p>
          <a:p>
            <a:pPr algn="l" rtl="0">
              <a:spcBef>
                <a:spcPts val="1800"/>
              </a:spcBef>
            </a:pPr>
            <a:r>
              <a:rPr lang="en-US" dirty="0"/>
              <a:t>Cap 6 – Visión de Jehová, </a:t>
            </a:r>
            <a:r>
              <a:rPr lang="en-US" dirty="0" err="1" smtClean="0"/>
              <a:t>Llamamiento</a:t>
            </a:r>
            <a:r>
              <a:rPr lang="en-US" dirty="0" smtClean="0"/>
              <a:t> </a:t>
            </a:r>
            <a:r>
              <a:rPr lang="en-US" dirty="0"/>
              <a:t>de Isaías</a:t>
            </a:r>
          </a:p>
          <a:p>
            <a:pPr algn="l" rtl="0">
              <a:spcBef>
                <a:spcPts val="1800"/>
              </a:spcBef>
            </a:pPr>
            <a:r>
              <a:rPr lang="en-US" dirty="0">
                <a:solidFill>
                  <a:srgbClr val="FFFF00"/>
                </a:solidFill>
              </a:rPr>
              <a:t>Capítulo 7-12 – Incidente de Acaz (con profecías)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AEB8329-C350-642C-CEBD-91134666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32132" y="1749255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pPr rtl="0"/>
            <a:r>
              <a:rPr lang="en-US" sz="4000" dirty="0" smtClean="0"/>
              <a:t>El pueblo... </a:t>
            </a:r>
            <a:r>
              <a:rPr lang="en-US" sz="4000" dirty="0"/>
              <a:t>ha </a:t>
            </a:r>
            <a:r>
              <a:rPr lang="en-US" sz="4000" dirty="0" err="1"/>
              <a:t>visto</a:t>
            </a:r>
            <a:r>
              <a:rPr lang="en-US" sz="4000" dirty="0"/>
              <a:t> </a:t>
            </a:r>
            <a:r>
              <a:rPr lang="en-US" sz="4000" dirty="0" smtClean="0"/>
              <a:t>gran luz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pPr algn="l" rtl="0"/>
            <a:r>
              <a:rPr lang="en-US" sz="3600" b="0" dirty="0"/>
              <a:t>Geografía, Historia, Personajes, Contexto</a:t>
            </a:r>
          </a:p>
          <a:p>
            <a:pPr algn="l" rtl="0"/>
            <a:r>
              <a:rPr lang="en-US" sz="3600" b="0" dirty="0" smtClean="0"/>
              <a:t>Se</a:t>
            </a:r>
            <a:r>
              <a:rPr lang="es-ES" sz="3600" b="0" dirty="0" err="1" smtClean="0"/>
              <a:t>ñales</a:t>
            </a:r>
            <a:r>
              <a:rPr lang="en-US" sz="3600" b="0" dirty="0" smtClean="0"/>
              <a:t> </a:t>
            </a:r>
            <a:r>
              <a:rPr lang="en-US" sz="3600" b="0" dirty="0"/>
              <a:t>e Hijos</a:t>
            </a:r>
          </a:p>
          <a:p>
            <a:pPr algn="l" rtl="0"/>
            <a:r>
              <a:rPr lang="en-US" sz="3600" b="0" dirty="0" err="1" smtClean="0"/>
              <a:t>Reacción</a:t>
            </a:r>
            <a:r>
              <a:rPr lang="en-US" sz="3600" b="0" dirty="0" smtClean="0"/>
              <a:t> y </a:t>
            </a:r>
            <a:r>
              <a:rPr lang="en-US" sz="3600" b="0" dirty="0"/>
              <a:t>Consecuencias</a:t>
            </a:r>
          </a:p>
          <a:p>
            <a:pPr algn="l" rtl="0"/>
            <a:r>
              <a:rPr lang="en-US" sz="3600" b="0" dirty="0"/>
              <a:t>Oscuridad y Luz</a:t>
            </a:r>
          </a:p>
          <a:p>
            <a:pPr algn="l" rtl="0"/>
            <a:r>
              <a:rPr lang="en-US" sz="3600" b="0" dirty="0" err="1" smtClean="0"/>
              <a:t>Lecciones</a:t>
            </a:r>
            <a:endParaRPr lang="en-US" sz="3600" b="0" dirty="0"/>
          </a:p>
          <a:p>
            <a:pPr algn="l" rtl="0"/>
            <a:endParaRPr lang="en-US" sz="3600" b="0" dirty="0"/>
          </a:p>
          <a:p>
            <a:pPr algn="l" rtl="0"/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4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600A5B-4F33-3AAA-21AC-BF1A3164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El énfasis de Isaías en las señales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795871-2461-6264-AB84-48DA87701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98499"/>
            <a:ext cx="8839200" cy="4762501"/>
          </a:xfrm>
        </p:spPr>
        <p:txBody>
          <a:bodyPr>
            <a:normAutofit fontScale="92500" lnSpcReduction="20000"/>
          </a:bodyPr>
          <a:lstStyle/>
          <a:p>
            <a:pPr marL="227013" indent="-227013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</a:rPr>
              <a:t>Dt </a:t>
            </a:r>
            <a:r>
              <a:rPr lang="en-US" sz="2600" dirty="0" smtClean="0">
                <a:effectLst/>
              </a:rPr>
              <a:t>18:21-22 </a:t>
            </a:r>
            <a:r>
              <a:rPr lang="en-US" sz="2600" dirty="0">
                <a:effectLst/>
              </a:rPr>
              <a:t>– </a:t>
            </a:r>
            <a:r>
              <a:rPr lang="en-US" sz="2600" dirty="0" err="1" smtClean="0">
                <a:effectLst/>
              </a:rPr>
              <a:t>Evidencia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>
                <a:effectLst/>
              </a:rPr>
              <a:t>del verdadero profeta de Dios</a:t>
            </a:r>
          </a:p>
          <a:p>
            <a:pPr marL="461963" lvl="1" indent="-234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200" b="0" dirty="0"/>
              <a:t>Y si dices en tu corazón: “¿Cómo conoceremos la palabra que el SEÑOR no ha hablado?”. </a:t>
            </a:r>
            <a:r>
              <a:rPr lang="es-ES" sz="2200" b="0" dirty="0" smtClean="0"/>
              <a:t>22</a:t>
            </a:r>
            <a:r>
              <a:rPr lang="es-ES" sz="2200" b="0" dirty="0"/>
              <a:t>  Cuando un profeta hable en el nombre del SEÑOR, </a:t>
            </a:r>
            <a:r>
              <a:rPr lang="es-ES" sz="2200" u="sng" dirty="0"/>
              <a:t>si lo que fue dicho no acontece ni se cumple</a:t>
            </a:r>
            <a:r>
              <a:rPr lang="es-ES" sz="2200" b="0" dirty="0"/>
              <a:t>, esa es palabra que el SEÑOR no ha hablado; con arrogancia la ha hablado el profeta; no tendrás temor de él</a:t>
            </a:r>
            <a:r>
              <a:rPr lang="es-ES" sz="2200" b="0" dirty="0" smtClean="0"/>
              <a:t>.</a:t>
            </a:r>
            <a:endParaRPr lang="en-US" sz="3000" dirty="0" smtClean="0">
              <a:effectLst/>
            </a:endParaRPr>
          </a:p>
          <a:p>
            <a:pPr marL="227013" indent="-227013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 smtClean="0">
                <a:effectLst/>
              </a:rPr>
              <a:t>Is 7:11 – A </a:t>
            </a:r>
            <a:r>
              <a:rPr lang="en-US" sz="2600" dirty="0" err="1" smtClean="0">
                <a:effectLst/>
              </a:rPr>
              <a:t>Acaz</a:t>
            </a:r>
            <a:r>
              <a:rPr lang="en-US" sz="2600" dirty="0" smtClean="0">
                <a:effectLst/>
              </a:rPr>
              <a:t> se le dice que </a:t>
            </a:r>
            <a:r>
              <a:rPr lang="en-US" sz="2600" dirty="0" err="1" smtClean="0">
                <a:effectLst/>
              </a:rPr>
              <a:t>pida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una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 err="1" smtClean="0">
                <a:effectLst/>
              </a:rPr>
              <a:t>señal</a:t>
            </a:r>
            <a:r>
              <a:rPr lang="en-US" sz="2600" dirty="0" smtClean="0">
                <a:effectLst/>
              </a:rPr>
              <a:t> [</a:t>
            </a:r>
            <a:r>
              <a:rPr lang="en-US" sz="2600" dirty="0" err="1" smtClean="0">
                <a:effectLst/>
              </a:rPr>
              <a:t>difícil</a:t>
            </a:r>
            <a:r>
              <a:rPr lang="en-US" sz="2600" dirty="0" smtClean="0">
                <a:effectLst/>
              </a:rPr>
              <a:t>], </a:t>
            </a:r>
            <a:r>
              <a:rPr lang="en-US" sz="2600" dirty="0" err="1" smtClean="0">
                <a:effectLst/>
              </a:rPr>
              <a:t>pero</a:t>
            </a:r>
            <a:r>
              <a:rPr lang="en-US" sz="2600" dirty="0" smtClean="0">
                <a:effectLst/>
              </a:rPr>
              <a:t> la </a:t>
            </a:r>
            <a:r>
              <a:rPr lang="en-US" sz="2600" dirty="0" err="1" smtClean="0">
                <a:effectLst/>
              </a:rPr>
              <a:t>pide</a:t>
            </a:r>
            <a:endParaRPr lang="en-US" sz="2600" dirty="0" smtClean="0">
              <a:effectLst/>
            </a:endParaRPr>
          </a:p>
          <a:p>
            <a:pPr marL="461963" lvl="1" indent="-23495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200" b="0" dirty="0"/>
              <a:t>«</a:t>
            </a:r>
            <a:r>
              <a:rPr lang="es-ES" sz="2200" u="sng" dirty="0"/>
              <a:t>Pide para ti una señal </a:t>
            </a:r>
            <a:r>
              <a:rPr lang="es-ES" sz="2200" b="0" dirty="0"/>
              <a:t>del SEÑOR tu Dios que sea tan profunda como el </a:t>
            </a:r>
            <a:r>
              <a:rPr lang="es-ES" sz="2200" b="0" dirty="0" err="1"/>
              <a:t>Seol</a:t>
            </a:r>
            <a:r>
              <a:rPr lang="es-ES" sz="2200" b="0" dirty="0"/>
              <a:t> o tan alta como el cielo». </a:t>
            </a:r>
            <a:r>
              <a:rPr lang="es-ES" sz="2200" b="0" dirty="0" smtClean="0"/>
              <a:t>12</a:t>
            </a:r>
            <a:r>
              <a:rPr lang="es-ES" sz="2200" b="0" dirty="0"/>
              <a:t> </a:t>
            </a:r>
            <a:r>
              <a:rPr lang="es-ES" sz="2200" b="0" dirty="0" smtClean="0"/>
              <a:t>Pero </a:t>
            </a:r>
            <a:r>
              <a:rPr lang="es-ES" sz="2200" b="0" dirty="0" err="1"/>
              <a:t>Acaz</a:t>
            </a:r>
            <a:r>
              <a:rPr lang="es-ES" sz="2200" b="0" dirty="0"/>
              <a:t> respondió: «No pediré, ni tentaré al SEÑOR».</a:t>
            </a:r>
            <a:r>
              <a:rPr lang="en-US" sz="2200" b="0" dirty="0" smtClean="0"/>
              <a:t> </a:t>
            </a:r>
          </a:p>
          <a:p>
            <a:pPr marL="227013" indent="-227013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 smtClean="0"/>
              <a:t>Is 7:14 – Dios </a:t>
            </a:r>
            <a:r>
              <a:rPr lang="en-US" sz="2600" dirty="0" err="1" smtClean="0"/>
              <a:t>dará</a:t>
            </a:r>
            <a:r>
              <a:rPr lang="en-US" sz="2600" dirty="0" smtClean="0"/>
              <a:t> </a:t>
            </a:r>
            <a:r>
              <a:rPr lang="en-US" sz="2600" dirty="0" err="1" smtClean="0"/>
              <a:t>una</a:t>
            </a:r>
            <a:r>
              <a:rPr lang="en-US" sz="2600" dirty="0" smtClean="0"/>
              <a:t> </a:t>
            </a:r>
            <a:r>
              <a:rPr lang="en-US" sz="2600" dirty="0" err="1" smtClean="0"/>
              <a:t>señal</a:t>
            </a:r>
            <a:endParaRPr lang="en-US" sz="2600" dirty="0" smtClean="0"/>
          </a:p>
          <a:p>
            <a:pPr marL="461963" lvl="1" indent="-23495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200" b="0" dirty="0"/>
              <a:t>Por tanto, el Señor mismo </a:t>
            </a:r>
            <a:r>
              <a:rPr lang="es-ES" sz="2200" u="sng" dirty="0"/>
              <a:t>les dará esta </a:t>
            </a:r>
            <a:r>
              <a:rPr lang="es-ES" sz="2200" u="sng" dirty="0" smtClean="0"/>
              <a:t>señal</a:t>
            </a:r>
            <a:r>
              <a:rPr lang="en-US" sz="2200" b="0" dirty="0" smtClean="0"/>
              <a:t>…</a:t>
            </a:r>
            <a:endParaRPr lang="en-US" sz="3000" dirty="0">
              <a:effectLst/>
            </a:endParaRPr>
          </a:p>
          <a:p>
            <a:pPr marL="227013" indent="-227013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/>
              <a:t>Is </a:t>
            </a:r>
            <a:r>
              <a:rPr lang="en-US" sz="2600" dirty="0" smtClean="0"/>
              <a:t>8:18 </a:t>
            </a:r>
            <a:r>
              <a:rPr lang="en-US" sz="2600" dirty="0"/>
              <a:t>– Los hijos de Isaías son señales (ver </a:t>
            </a:r>
            <a:r>
              <a:rPr lang="en-US" sz="2600" dirty="0" err="1"/>
              <a:t>Heb</a:t>
            </a:r>
            <a:r>
              <a:rPr lang="en-US" sz="2600" dirty="0"/>
              <a:t> </a:t>
            </a:r>
            <a:r>
              <a:rPr lang="en-US" sz="2600" dirty="0" smtClean="0"/>
              <a:t>2:13</a:t>
            </a:r>
            <a:r>
              <a:rPr lang="en-US" sz="2600" dirty="0"/>
              <a:t>)</a:t>
            </a:r>
          </a:p>
          <a:p>
            <a:pPr marL="461963" lvl="1" indent="-23495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200" b="0" dirty="0"/>
              <a:t>Yo y los hijos que el SEÑOR me ha dado </a:t>
            </a:r>
            <a:r>
              <a:rPr lang="es-ES" sz="2200" u="sng" dirty="0"/>
              <a:t>estamos por señales y prodigios</a:t>
            </a:r>
            <a:r>
              <a:rPr lang="es-ES" sz="2200" b="0" dirty="0"/>
              <a:t> en Israel</a:t>
            </a:r>
            <a:endParaRPr lang="en-US" sz="2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27F780F-8049-D043-D31E-C8147A28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 smtClean="0"/>
              <a:pPr algn="l" rtl="0"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95008</TotalTime>
  <Words>1185</Words>
  <Application>Microsoft Office PowerPoint</Application>
  <PresentationFormat>On-screen Show (16:10)</PresentationFormat>
  <Paragraphs>195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Ezra SIL</vt:lpstr>
      <vt:lpstr>system-ui</vt:lpstr>
      <vt:lpstr>Tahoma</vt:lpstr>
      <vt:lpstr>Times New Roman</vt:lpstr>
      <vt:lpstr>Default Design</vt:lpstr>
      <vt:lpstr> El pueblo que andaba en tinieblas ha visto gran luz (Isaías 9:2)</vt:lpstr>
      <vt:lpstr>El pueblo... ha visto gran luz</vt:lpstr>
      <vt:lpstr>Poderes nacionales en la época de Isaías</vt:lpstr>
      <vt:lpstr>Cronología histórica</vt:lpstr>
      <vt:lpstr>Personajes</vt:lpstr>
      <vt:lpstr>La circunstancia inmediata</vt:lpstr>
      <vt:lpstr>Contexto de Isaías</vt:lpstr>
      <vt:lpstr>El pueblo... ha visto gran luz</vt:lpstr>
      <vt:lpstr>El énfasis de Isaías en las señales</vt:lpstr>
      <vt:lpstr>Señales e Hijos</vt:lpstr>
      <vt:lpstr>Conexiones con el Nuevo Testamento</vt:lpstr>
      <vt:lpstr>Señales e Hijos</vt:lpstr>
      <vt:lpstr>El pueblo... ha visto gran luz</vt:lpstr>
      <vt:lpstr>La reacción de Acaz y la nación</vt:lpstr>
      <vt:lpstr>Consecuencias (Isaías 7:17; 8:7-8)</vt:lpstr>
      <vt:lpstr>Consecuencias</vt:lpstr>
      <vt:lpstr>El pueblo... ha visto gran luz</vt:lpstr>
      <vt:lpstr>Oscuridad (Isaías 8:11-21)</vt:lpstr>
      <vt:lpstr>Luz de un lugar improbable (Is 9)</vt:lpstr>
      <vt:lpstr>CAMINO DEL MAR</vt:lpstr>
      <vt:lpstr>Luz de un lugar improbable (Is 9)</vt:lpstr>
      <vt:lpstr>Señales e Hijos</vt:lpstr>
      <vt:lpstr>PowerPoint Presentation</vt:lpstr>
      <vt:lpstr>El pueblo... ha visto gran luz</vt:lpstr>
      <vt:lpstr>Los propósitos de Dios en acción</vt:lpstr>
      <vt:lpstr>Lecciones</vt:lpstr>
      <vt:lpstr>Isaías 8:13-15</vt:lpstr>
    </vt:vector>
  </TitlesOfParts>
  <Company>EMS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Esther Eubanks</cp:lastModifiedBy>
  <cp:revision>722</cp:revision>
  <cp:lastPrinted>2015-09-20T20:10:11Z</cp:lastPrinted>
  <dcterms:created xsi:type="dcterms:W3CDTF">2002-06-13T20:47:56Z</dcterms:created>
  <dcterms:modified xsi:type="dcterms:W3CDTF">2023-01-01T13:10:12Z</dcterms:modified>
</cp:coreProperties>
</file>