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75" r:id="rId3"/>
    <p:sldId id="268" r:id="rId4"/>
    <p:sldId id="269" r:id="rId5"/>
    <p:sldId id="273" r:id="rId6"/>
    <p:sldId id="271" r:id="rId7"/>
    <p:sldId id="274" r:id="rId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2"/>
    <p:restoredTop sz="77883"/>
  </p:normalViewPr>
  <p:slideViewPr>
    <p:cSldViewPr snapToGrid="0" snapToObjects="1">
      <p:cViewPr varScale="1">
        <p:scale>
          <a:sx n="84" d="100"/>
          <a:sy n="84"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A7A24-5869-2542-9D29-974486CE5055}" type="datetimeFigureOut">
              <a:rPr lang="en-US" smtClean="0"/>
              <a:t>2/17/23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B8A9E-DF65-CB4D-8FFB-82997943E9B0}" type="slidenum">
              <a:rPr lang="en-US" smtClean="0"/>
              <a:t>‹#›</a:t>
            </a:fld>
            <a:endParaRPr lang="en-US"/>
          </a:p>
        </p:txBody>
      </p:sp>
    </p:spTree>
    <p:extLst>
      <p:ext uri="{BB962C8B-B14F-4D97-AF65-F5344CB8AC3E}">
        <p14:creationId xmlns:p14="http://schemas.microsoft.com/office/powerpoint/2010/main" val="287606993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mn-lt"/>
                <a:ea typeface="+mn-ea"/>
                <a:cs typeface="+mn-cs"/>
              </a:rPr>
              <a:t>STUDY this passage very carefully – Matthew, Mark, and Luke all record this event – each emphasize different details, but they all want us to know what Jesus did here at Jericho…</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mn-lt"/>
                <a:ea typeface="+mn-ea"/>
                <a:cs typeface="+mn-cs"/>
              </a:rPr>
              <a:t>Matthew connects this miracle to Jesus’ Compassion.</a:t>
            </a: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mn-lt"/>
                <a:ea typeface="+mn-ea"/>
                <a:cs typeface="+mn-cs"/>
              </a:rPr>
              <a:t>Mark connects </a:t>
            </a:r>
            <a:r>
              <a:rPr kumimoji="0" lang="en-US" sz="1000" b="0" i="1" u="none" strike="noStrike" kern="1200" cap="none" spc="0" normalizeH="0" baseline="0" noProof="0">
                <a:ln>
                  <a:noFill/>
                </a:ln>
                <a:solidFill>
                  <a:prstClr val="white"/>
                </a:solidFill>
                <a:effectLst/>
                <a:uLnTx/>
                <a:uFillTx/>
                <a:latin typeface="+mn-lt"/>
                <a:ea typeface="+mn-ea"/>
                <a:cs typeface="+mn-cs"/>
              </a:rPr>
              <a:t>what the</a:t>
            </a:r>
            <a:endParaRPr kumimoji="0" lang="en-US" sz="1000" b="0" i="1"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mn-lt"/>
                <a:ea typeface="+mn-ea"/>
                <a:cs typeface="+mn-cs"/>
              </a:rPr>
              <a:t>Luke</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mn-lt"/>
                <a:ea typeface="+mn-ea"/>
                <a:cs typeface="+mn-cs"/>
              </a:rPr>
              <a:t>Especially clear from Luke 4:18-21… This is a Messianic Miracle.</a:t>
            </a:r>
          </a:p>
          <a:p>
            <a:pPr marL="0" marR="0" lvl="0" indent="0" algn="l" defTabSz="713232"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white"/>
                </a:solidFill>
                <a:effectLst/>
                <a:uLnTx/>
                <a:uFillTx/>
                <a:latin typeface="+mn-lt"/>
                <a:ea typeface="+mn-ea"/>
                <a:cs typeface="+mn-cs"/>
              </a:rPr>
              <a:t>Three Common Questions To Address</a:t>
            </a:r>
          </a:p>
          <a:p>
            <a:endParaRPr lang="en-US" dirty="0"/>
          </a:p>
          <a:p>
            <a:r>
              <a:rPr lang="en-US" dirty="0"/>
              <a:t>Phillip, you don’t want to teach this chapter?!  Are you sure this really happened. YES! Absolutely!  I am aware of the questions and NONE of them take away from this important miracle… So we are going to deal with them upfront.</a:t>
            </a:r>
          </a:p>
          <a:p>
            <a:endParaRPr lang="en-US" dirty="0"/>
          </a:p>
          <a:p>
            <a:r>
              <a:rPr lang="en-US" dirty="0"/>
              <a:t>I want you to know that these 3 questions aren’t surprising. They have been discussed for years and years…</a:t>
            </a:r>
          </a:p>
          <a:p>
            <a:endParaRPr lang="en-US" dirty="0"/>
          </a:p>
          <a:p>
            <a:r>
              <a:rPr lang="en-US" dirty="0"/>
              <a:t>The Location: It’s not a question of accuracy – but it is a question of what the BEST explanation is. There are 2 explanations and both are possible, and both are reasonable.</a:t>
            </a:r>
          </a:p>
          <a:p>
            <a:endParaRPr lang="en-US" dirty="0"/>
          </a:p>
          <a:p>
            <a:r>
              <a:rPr lang="en-US" dirty="0"/>
              <a:t>Option 1: TWO CITIES explanation.  This miracle takes places between the old and new city.  The new city which was populated at this time and the old city which was in ruins were about 1.5 miles apart.  So it is actually possible to be both leaving and entering Jericho at the same time.</a:t>
            </a:r>
          </a:p>
          <a:p>
            <a:endParaRPr lang="en-US" dirty="0"/>
          </a:p>
          <a:p>
            <a:r>
              <a:rPr lang="en-US" dirty="0"/>
              <a:t>Option 2: TWO STORIES explanation.  Luke wants us to see The man “was begging” for money as Jesus entered the city, and then hearing the crowd calls for Jesus attention when Jesus leaves the city.  But Luke both introduces the man and then tells the story uninterrupted so that he can also introduce Zaccheus (and tell his story uninterrupted.)</a:t>
            </a:r>
          </a:p>
          <a:p>
            <a:endParaRPr lang="en-US" dirty="0"/>
          </a:p>
          <a:p>
            <a:r>
              <a:rPr lang="en-US" dirty="0"/>
              <a:t>Any time we communicate, we choose how to group events…How was your vacation? It was great… I went hiking, canoeing, and out for breakfast with my kids, and I went shopping, bowling and out for dinner with my wife.</a:t>
            </a:r>
          </a:p>
          <a:p>
            <a:endParaRPr lang="en-US" dirty="0"/>
          </a:p>
          <a:p>
            <a:r>
              <a:rPr lang="en-US" dirty="0"/>
              <a:t>We may not know which of these explanations is best, but either explanation is both possible and reasonable.</a:t>
            </a:r>
          </a:p>
          <a:p>
            <a:endParaRPr lang="en-US" dirty="0"/>
          </a:p>
          <a:p>
            <a:endParaRPr lang="en-US" dirty="0"/>
          </a:p>
          <a:p>
            <a:r>
              <a:rPr lang="en-US" dirty="0"/>
              <a:t>THE HEALING…. Neither is exclusive.  Matthew’s emphasis is on Jesus’ compassion, so including the detail of his physical contact supports this point.  Luke’s emphasis is on Jesus’ authority, so recording his dialogue supports his point. Matthew is an eye-witness who is sharing his testimony, and Luke is an investigator who is sharing what he learned about the events. Together we get the fullest picture.</a:t>
            </a:r>
          </a:p>
          <a:p>
            <a:endParaRPr lang="en-US" dirty="0"/>
          </a:p>
          <a:p>
            <a:r>
              <a:rPr lang="en-US" dirty="0"/>
              <a:t>THE MEN… Matthew keeps the attention on JESUS – so we appreciate His Love.  Mark and Luke single out Bartimaeus so that we can imitate His faith.</a:t>
            </a:r>
          </a:p>
          <a:p>
            <a:endParaRPr lang="en-US" dirty="0"/>
          </a:p>
          <a:p>
            <a:r>
              <a:rPr lang="en-US" dirty="0"/>
              <a:t>But we don’t just study closely to GET the fullest picture. We study closely because this event was important enough that all 3 writers want us to know about it and our hearts to be changed by it!</a:t>
            </a:r>
          </a:p>
          <a:p>
            <a:endParaRPr lang="en-US" dirty="0"/>
          </a:p>
          <a:p>
            <a:r>
              <a:rPr lang="en-US" dirty="0"/>
              <a:t>Now, you may still have some questions and we can discuss them – but here’s my challenge. If you REALLY want to look at this text SO CLOSELY – then it is only fair to examine the PEOPLE in this event, as closely as you do details.</a:t>
            </a:r>
          </a:p>
          <a:p>
            <a:endParaRPr lang="en-US" dirty="0"/>
          </a:p>
          <a:p>
            <a:r>
              <a:rPr lang="en-US" dirty="0"/>
              <a:t>So let’s begin with Bartimaeus…. If we look at him closely I believe you’ll see an impressive faith!</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3DB8A9E-DF65-CB4D-8FFB-82997943E9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32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Sees my Need – Humility in this man.</a:t>
            </a:r>
          </a:p>
        </p:txBody>
      </p:sp>
      <p:sp>
        <p:nvSpPr>
          <p:cNvPr id="4" name="Slide Number Placeholder 3"/>
          <p:cNvSpPr>
            <a:spLocks noGrp="1"/>
          </p:cNvSpPr>
          <p:nvPr>
            <p:ph type="sldNum" sz="quarter" idx="5"/>
          </p:nvPr>
        </p:nvSpPr>
        <p:spPr/>
        <p:txBody>
          <a:bodyPr/>
          <a:lstStyle/>
          <a:p>
            <a:fld id="{E3DB8A9E-DF65-CB4D-8FFB-82997943E9B0}" type="slidenum">
              <a:rPr lang="en-US" smtClean="0"/>
              <a:t>3</a:t>
            </a:fld>
            <a:endParaRPr lang="en-US"/>
          </a:p>
        </p:txBody>
      </p:sp>
    </p:spTree>
    <p:extLst>
      <p:ext uri="{BB962C8B-B14F-4D97-AF65-F5344CB8AC3E}">
        <p14:creationId xmlns:p14="http://schemas.microsoft.com/office/powerpoint/2010/main" val="157703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put our faith in Him?  Because He is…</a:t>
            </a:r>
          </a:p>
          <a:p>
            <a:endParaRPr lang="en-US" dirty="0"/>
          </a:p>
          <a:p>
            <a:endParaRPr lang="en-US" dirty="0"/>
          </a:p>
          <a:p>
            <a:r>
              <a:rPr lang="en-US" dirty="0"/>
              <a:t>This miracle is placed in Luke to show that Jesus is fulfilling all that Isaiah said the Messiah would do…</a:t>
            </a:r>
          </a:p>
          <a:p>
            <a:endParaRPr lang="en-US" dirty="0"/>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solidFill>
                  <a:srgbClr val="E8422F"/>
                </a:solidFill>
              </a:rPr>
              <a:t>“Blessed </a:t>
            </a:r>
            <a:r>
              <a:rPr lang="en-US" sz="1000" i="1" dirty="0">
                <a:solidFill>
                  <a:srgbClr val="E8422F"/>
                </a:solidFill>
              </a:rPr>
              <a:t>are</a:t>
            </a:r>
            <a:r>
              <a:rPr lang="en-US" sz="1000" dirty="0">
                <a:solidFill>
                  <a:srgbClr val="E8422F"/>
                </a:solidFill>
              </a:rPr>
              <a:t> they who did not see, and </a:t>
            </a:r>
            <a:r>
              <a:rPr lang="en-US" sz="1000" i="1" dirty="0">
                <a:solidFill>
                  <a:srgbClr val="E8422F"/>
                </a:solidFill>
              </a:rPr>
              <a:t>yet</a:t>
            </a:r>
            <a:r>
              <a:rPr lang="en-US" sz="1000" dirty="0">
                <a:solidFill>
                  <a:srgbClr val="E8422F"/>
                </a:solidFill>
              </a:rPr>
              <a:t> believed.” John 20:29</a:t>
            </a:r>
            <a:endParaRPr kumimoji="0" lang="en-US" sz="1600" b="1" i="0" u="none" strike="noStrike" kern="1200" cap="none" spc="0" normalizeH="0" baseline="0" noProof="0" dirty="0">
              <a:ln>
                <a:noFill/>
              </a:ln>
              <a:solidFill>
                <a:srgbClr val="E8422F"/>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fld id="{E3DB8A9E-DF65-CB4D-8FFB-82997943E9B0}" type="slidenum">
              <a:rPr lang="en-US" smtClean="0"/>
              <a:t>4</a:t>
            </a:fld>
            <a:endParaRPr lang="en-US"/>
          </a:p>
        </p:txBody>
      </p:sp>
    </p:spTree>
    <p:extLst>
      <p:ext uri="{BB962C8B-B14F-4D97-AF65-F5344CB8AC3E}">
        <p14:creationId xmlns:p14="http://schemas.microsoft.com/office/powerpoint/2010/main" val="19080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put our faith in Him?  Because He is…</a:t>
            </a:r>
          </a:p>
          <a:p>
            <a:endParaRPr lang="en-US" dirty="0"/>
          </a:p>
          <a:p>
            <a:endParaRPr lang="en-US" dirty="0"/>
          </a:p>
          <a:p>
            <a:r>
              <a:rPr lang="en-US" dirty="0"/>
              <a:t>This miracle is placed in Luke to show that Jesus is fulfilling all that Isaiah said the Messiah would do…</a:t>
            </a:r>
          </a:p>
          <a:p>
            <a:endParaRPr lang="en-US" dirty="0"/>
          </a:p>
          <a:p>
            <a:endParaRPr lang="en-US" dirty="0"/>
          </a:p>
          <a:p>
            <a:r>
              <a:rPr lang="en-US" dirty="0"/>
              <a:t>DISMISS: I almost said “ignore” but the truth is the crowd isn’t ignoring him.  They are telling him he doesn’t matter.  They are actively pushing him aside.</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E3DB8A9E-DF65-CB4D-8FFB-82997943E9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10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provides so much more than anyone else in the city could give this man.</a:t>
            </a:r>
          </a:p>
          <a:p>
            <a:endParaRPr lang="en-US" dirty="0"/>
          </a:p>
          <a:p>
            <a:r>
              <a:rPr lang="en-US" dirty="0"/>
              <a:t>He goes from Begging for Coins to Crying Out for</a:t>
            </a:r>
          </a:p>
        </p:txBody>
      </p:sp>
      <p:sp>
        <p:nvSpPr>
          <p:cNvPr id="4" name="Slide Number Placeholder 3"/>
          <p:cNvSpPr>
            <a:spLocks noGrp="1"/>
          </p:cNvSpPr>
          <p:nvPr>
            <p:ph type="sldNum" sz="quarter" idx="5"/>
          </p:nvPr>
        </p:nvSpPr>
        <p:spPr/>
        <p:txBody>
          <a:bodyPr/>
          <a:lstStyle/>
          <a:p>
            <a:fld id="{E3DB8A9E-DF65-CB4D-8FFB-82997943E9B0}" type="slidenum">
              <a:rPr lang="en-US" smtClean="0"/>
              <a:t>6</a:t>
            </a:fld>
            <a:endParaRPr lang="en-US"/>
          </a:p>
        </p:txBody>
      </p:sp>
    </p:spTree>
    <p:extLst>
      <p:ext uri="{BB962C8B-B14F-4D97-AF65-F5344CB8AC3E}">
        <p14:creationId xmlns:p14="http://schemas.microsoft.com/office/powerpoint/2010/main" val="6773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ADE3A9-5ADB-3443-BA5F-9C68C025DC41}"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31757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DE3A9-5ADB-3443-BA5F-9C68C025DC41}"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361818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DE3A9-5ADB-3443-BA5F-9C68C025DC41}"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39202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ADE3A9-5ADB-3443-BA5F-9C68C025DC41}"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106691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ADE3A9-5ADB-3443-BA5F-9C68C025DC41}"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256045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ADE3A9-5ADB-3443-BA5F-9C68C025DC41}" type="datetimeFigureOut">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223807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DE3A9-5ADB-3443-BA5F-9C68C025DC41}" type="datetimeFigureOut">
              <a:rPr lang="en-US" smtClean="0"/>
              <a:t>2/17/23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345770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ADE3A9-5ADB-3443-BA5F-9C68C025DC41}" type="datetimeFigureOut">
              <a:rPr lang="en-US" smtClean="0"/>
              <a:t>2/17/23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37203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DE3A9-5ADB-3443-BA5F-9C68C025DC41}" type="datetimeFigureOut">
              <a:rPr lang="en-US" smtClean="0"/>
              <a:t>2/17/23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218659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ADE3A9-5ADB-3443-BA5F-9C68C025DC41}" type="datetimeFigureOut">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271193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ADE3A9-5ADB-3443-BA5F-9C68C025DC41}" type="datetimeFigureOut">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6C15A-4D5E-0140-AE4C-D712B04D539C}" type="slidenum">
              <a:rPr lang="en-US" smtClean="0"/>
              <a:t>‹#›</a:t>
            </a:fld>
            <a:endParaRPr lang="en-US"/>
          </a:p>
        </p:txBody>
      </p:sp>
    </p:spTree>
    <p:extLst>
      <p:ext uri="{BB962C8B-B14F-4D97-AF65-F5344CB8AC3E}">
        <p14:creationId xmlns:p14="http://schemas.microsoft.com/office/powerpoint/2010/main" val="25266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0ADE3A9-5ADB-3443-BA5F-9C68C025DC41}" type="datetimeFigureOut">
              <a:rPr lang="en-US" smtClean="0"/>
              <a:t>2/17/23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1F6C15A-4D5E-0140-AE4C-D712B04D539C}" type="slidenum">
              <a:rPr lang="en-US" smtClean="0"/>
              <a:t>‹#›</a:t>
            </a:fld>
            <a:endParaRPr lang="en-US"/>
          </a:p>
        </p:txBody>
      </p:sp>
    </p:spTree>
    <p:extLst>
      <p:ext uri="{BB962C8B-B14F-4D97-AF65-F5344CB8AC3E}">
        <p14:creationId xmlns:p14="http://schemas.microsoft.com/office/powerpoint/2010/main" val="1918726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B408-5E63-DF46-9911-28626970050C}"/>
              </a:ext>
            </a:extLst>
          </p:cNvPr>
          <p:cNvSpPr>
            <a:spLocks noGrp="1"/>
          </p:cNvSpPr>
          <p:nvPr>
            <p:ph type="ctrTitle"/>
          </p:nvPr>
        </p:nvSpPr>
        <p:spPr/>
        <p:txBody>
          <a:bodyPr/>
          <a:lstStyle/>
          <a:p>
            <a:r>
              <a:rPr lang="en-US" dirty="0"/>
              <a:t>He Is Calling For You…</a:t>
            </a:r>
          </a:p>
        </p:txBody>
      </p:sp>
      <p:sp>
        <p:nvSpPr>
          <p:cNvPr id="3" name="Subtitle 2">
            <a:extLst>
              <a:ext uri="{FF2B5EF4-FFF2-40B4-BE49-F238E27FC236}">
                <a16:creationId xmlns:a16="http://schemas.microsoft.com/office/drawing/2014/main" id="{89733824-CF57-4D46-9EDD-2816EE50012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B576331-AF93-0A48-8079-D65716888AB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16659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52E9D-6541-674D-AE93-5FC92A1B41CA}"/>
              </a:ext>
            </a:extLst>
          </p:cNvPr>
          <p:cNvPicPr>
            <a:picLocks noChangeAspect="1"/>
          </p:cNvPicPr>
          <p:nvPr/>
        </p:nvPicPr>
        <p:blipFill rotWithShape="1">
          <a:blip r:embed="rId4"/>
          <a:srcRect l="17534" t="8000" r="17710" b="63639"/>
          <a:stretch/>
        </p:blipFill>
        <p:spPr>
          <a:xfrm>
            <a:off x="2846895" y="415637"/>
            <a:ext cx="3440783" cy="941824"/>
          </a:xfrm>
          <a:prstGeom prst="rect">
            <a:avLst/>
          </a:prstGeom>
        </p:spPr>
      </p:pic>
      <p:sp>
        <p:nvSpPr>
          <p:cNvPr id="7" name="TextBox 6">
            <a:extLst>
              <a:ext uri="{FF2B5EF4-FFF2-40B4-BE49-F238E27FC236}">
                <a16:creationId xmlns:a16="http://schemas.microsoft.com/office/drawing/2014/main" id="{465B64DB-D17A-8740-A6A0-BE30C9F3020A}"/>
              </a:ext>
            </a:extLst>
          </p:cNvPr>
          <p:cNvSpPr txBox="1"/>
          <p:nvPr/>
        </p:nvSpPr>
        <p:spPr>
          <a:xfrm>
            <a:off x="1165969" y="1597522"/>
            <a:ext cx="6172780" cy="584775"/>
          </a:xfrm>
          <a:prstGeom prst="rect">
            <a:avLst/>
          </a:prstGeom>
          <a:noFill/>
        </p:spPr>
        <p:txBody>
          <a:bodyPr wrap="none" rtlCol="0">
            <a:spAutoFit/>
          </a:bodyPr>
          <a:lstStyle/>
          <a:p>
            <a:pPr marL="457200" marR="0" lvl="0" indent="-45720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To Study This Event Very Closely…</a:t>
            </a:r>
          </a:p>
        </p:txBody>
      </p:sp>
      <p:sp>
        <p:nvSpPr>
          <p:cNvPr id="5" name="Rounded Rectangle 4">
            <a:extLst>
              <a:ext uri="{FF2B5EF4-FFF2-40B4-BE49-F238E27FC236}">
                <a16:creationId xmlns:a16="http://schemas.microsoft.com/office/drawing/2014/main" id="{640E1E1F-476A-664D-A899-69ECF12E667B}"/>
              </a:ext>
            </a:extLst>
          </p:cNvPr>
          <p:cNvSpPr/>
          <p:nvPr/>
        </p:nvSpPr>
        <p:spPr>
          <a:xfrm>
            <a:off x="3223551" y="2422358"/>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The Healing</a:t>
            </a:r>
          </a:p>
        </p:txBody>
      </p:sp>
      <p:sp>
        <p:nvSpPr>
          <p:cNvPr id="8" name="Rounded Rectangle 7">
            <a:extLst>
              <a:ext uri="{FF2B5EF4-FFF2-40B4-BE49-F238E27FC236}">
                <a16:creationId xmlns:a16="http://schemas.microsoft.com/office/drawing/2014/main" id="{D9F536F5-52EB-5E4F-BBB1-ABCB6886CE35}"/>
              </a:ext>
            </a:extLst>
          </p:cNvPr>
          <p:cNvSpPr/>
          <p:nvPr/>
        </p:nvSpPr>
        <p:spPr>
          <a:xfrm>
            <a:off x="311909" y="2415794"/>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The Location</a:t>
            </a:r>
          </a:p>
        </p:txBody>
      </p:sp>
      <p:sp>
        <p:nvSpPr>
          <p:cNvPr id="9" name="Rounded Rectangle 8">
            <a:extLst>
              <a:ext uri="{FF2B5EF4-FFF2-40B4-BE49-F238E27FC236}">
                <a16:creationId xmlns:a16="http://schemas.microsoft.com/office/drawing/2014/main" id="{592FD0D8-CD6E-174B-AC3D-039BDE9CFB27}"/>
              </a:ext>
            </a:extLst>
          </p:cNvPr>
          <p:cNvSpPr/>
          <p:nvPr/>
        </p:nvSpPr>
        <p:spPr>
          <a:xfrm>
            <a:off x="6135193" y="2422358"/>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The Men</a:t>
            </a:r>
          </a:p>
        </p:txBody>
      </p:sp>
      <p:sp>
        <p:nvSpPr>
          <p:cNvPr id="15" name="TextBox 14">
            <a:extLst>
              <a:ext uri="{FF2B5EF4-FFF2-40B4-BE49-F238E27FC236}">
                <a16:creationId xmlns:a16="http://schemas.microsoft.com/office/drawing/2014/main" id="{67104915-6E80-CF40-9249-4AEC7152516D}"/>
              </a:ext>
            </a:extLst>
          </p:cNvPr>
          <p:cNvSpPr txBox="1"/>
          <p:nvPr/>
        </p:nvSpPr>
        <p:spPr>
          <a:xfrm>
            <a:off x="303886" y="3111598"/>
            <a:ext cx="2695491" cy="707886"/>
          </a:xfrm>
          <a:prstGeom prst="rect">
            <a:avLst/>
          </a:prstGeom>
          <a:noFill/>
        </p:spPr>
        <p:txBody>
          <a:bodyPr wrap="square" rtlCol="0">
            <a:spAutoFit/>
          </a:bodyPr>
          <a:lstStyle/>
          <a:p>
            <a:r>
              <a:rPr lang="en-US" sz="2000" i="1" dirty="0">
                <a:solidFill>
                  <a:schemeClr val="bg1"/>
                </a:solidFill>
              </a:rPr>
              <a:t>• “leaving Jericho” </a:t>
            </a:r>
            <a:br>
              <a:rPr lang="en-US" sz="2000" i="1" dirty="0">
                <a:solidFill>
                  <a:schemeClr val="bg1"/>
                </a:solidFill>
              </a:rPr>
            </a:br>
            <a:r>
              <a:rPr lang="en-US" sz="2000" i="1" dirty="0">
                <a:solidFill>
                  <a:schemeClr val="bg1"/>
                </a:solidFill>
              </a:rPr>
              <a:t>     Matthew 20:29</a:t>
            </a:r>
          </a:p>
        </p:txBody>
      </p:sp>
      <p:sp>
        <p:nvSpPr>
          <p:cNvPr id="16" name="TextBox 15">
            <a:extLst>
              <a:ext uri="{FF2B5EF4-FFF2-40B4-BE49-F238E27FC236}">
                <a16:creationId xmlns:a16="http://schemas.microsoft.com/office/drawing/2014/main" id="{BF659934-DD29-2448-9B77-02A92E5C5A03}"/>
              </a:ext>
            </a:extLst>
          </p:cNvPr>
          <p:cNvSpPr txBox="1"/>
          <p:nvPr/>
        </p:nvSpPr>
        <p:spPr>
          <a:xfrm>
            <a:off x="303886" y="3894633"/>
            <a:ext cx="2695492" cy="707886"/>
          </a:xfrm>
          <a:prstGeom prst="rect">
            <a:avLst/>
          </a:prstGeom>
          <a:noFill/>
        </p:spPr>
        <p:txBody>
          <a:bodyPr wrap="square" rtlCol="0">
            <a:spAutoFit/>
          </a:bodyPr>
          <a:lstStyle/>
          <a:p>
            <a:r>
              <a:rPr lang="en-US" sz="2000" i="1" dirty="0">
                <a:solidFill>
                  <a:schemeClr val="bg1"/>
                </a:solidFill>
              </a:rPr>
              <a:t>• “leaving Jericho” </a:t>
            </a:r>
            <a:br>
              <a:rPr lang="en-US" sz="2000" i="1" dirty="0">
                <a:solidFill>
                  <a:schemeClr val="bg1"/>
                </a:solidFill>
              </a:rPr>
            </a:br>
            <a:r>
              <a:rPr lang="en-US" sz="2000" i="1" dirty="0">
                <a:solidFill>
                  <a:schemeClr val="bg1"/>
                </a:solidFill>
              </a:rPr>
              <a:t>     Mark 10:46</a:t>
            </a:r>
          </a:p>
        </p:txBody>
      </p:sp>
      <p:sp>
        <p:nvSpPr>
          <p:cNvPr id="17" name="TextBox 16">
            <a:extLst>
              <a:ext uri="{FF2B5EF4-FFF2-40B4-BE49-F238E27FC236}">
                <a16:creationId xmlns:a16="http://schemas.microsoft.com/office/drawing/2014/main" id="{622B4822-4953-6648-9450-580772CEB6B0}"/>
              </a:ext>
            </a:extLst>
          </p:cNvPr>
          <p:cNvSpPr txBox="1"/>
          <p:nvPr/>
        </p:nvSpPr>
        <p:spPr>
          <a:xfrm>
            <a:off x="303885" y="4682580"/>
            <a:ext cx="2695492" cy="707886"/>
          </a:xfrm>
          <a:prstGeom prst="rect">
            <a:avLst/>
          </a:prstGeom>
          <a:noFill/>
        </p:spPr>
        <p:txBody>
          <a:bodyPr wrap="square" rtlCol="0">
            <a:spAutoFit/>
          </a:bodyPr>
          <a:lstStyle/>
          <a:p>
            <a:r>
              <a:rPr lang="en-US" sz="2000" i="1" dirty="0">
                <a:solidFill>
                  <a:schemeClr val="bg1"/>
                </a:solidFill>
              </a:rPr>
              <a:t>• “approaching Jericho” </a:t>
            </a:r>
            <a:br>
              <a:rPr lang="en-US" sz="2000" i="1" dirty="0">
                <a:solidFill>
                  <a:schemeClr val="bg1"/>
                </a:solidFill>
              </a:rPr>
            </a:br>
            <a:r>
              <a:rPr lang="en-US" sz="2000" i="1" dirty="0">
                <a:solidFill>
                  <a:schemeClr val="bg1"/>
                </a:solidFill>
              </a:rPr>
              <a:t>     Luke 18:35</a:t>
            </a:r>
          </a:p>
        </p:txBody>
      </p:sp>
      <p:sp>
        <p:nvSpPr>
          <p:cNvPr id="18" name="TextBox 17">
            <a:extLst>
              <a:ext uri="{FF2B5EF4-FFF2-40B4-BE49-F238E27FC236}">
                <a16:creationId xmlns:a16="http://schemas.microsoft.com/office/drawing/2014/main" id="{365F22B0-5B92-3142-AB3E-A4588F1F6DC1}"/>
              </a:ext>
            </a:extLst>
          </p:cNvPr>
          <p:cNvSpPr txBox="1"/>
          <p:nvPr/>
        </p:nvSpPr>
        <p:spPr>
          <a:xfrm>
            <a:off x="3322303" y="3111598"/>
            <a:ext cx="2695491" cy="707886"/>
          </a:xfrm>
          <a:prstGeom prst="rect">
            <a:avLst/>
          </a:prstGeom>
          <a:noFill/>
        </p:spPr>
        <p:txBody>
          <a:bodyPr wrap="square" rtlCol="0">
            <a:spAutoFit/>
          </a:bodyPr>
          <a:lstStyle/>
          <a:p>
            <a:r>
              <a:rPr lang="en-US" sz="2000" i="1" dirty="0">
                <a:solidFill>
                  <a:schemeClr val="bg1"/>
                </a:solidFill>
              </a:rPr>
              <a:t>• “touched their eyes” </a:t>
            </a:r>
            <a:br>
              <a:rPr lang="en-US" sz="2000" i="1" dirty="0">
                <a:solidFill>
                  <a:schemeClr val="bg1"/>
                </a:solidFill>
              </a:rPr>
            </a:br>
            <a:r>
              <a:rPr lang="en-US" sz="2000" i="1" dirty="0">
                <a:solidFill>
                  <a:schemeClr val="bg1"/>
                </a:solidFill>
              </a:rPr>
              <a:t>     Matthew 20:34</a:t>
            </a:r>
          </a:p>
        </p:txBody>
      </p:sp>
      <p:sp>
        <p:nvSpPr>
          <p:cNvPr id="19" name="TextBox 18">
            <a:extLst>
              <a:ext uri="{FF2B5EF4-FFF2-40B4-BE49-F238E27FC236}">
                <a16:creationId xmlns:a16="http://schemas.microsoft.com/office/drawing/2014/main" id="{61CC9E23-5547-BE4F-ACEE-6353846C0022}"/>
              </a:ext>
            </a:extLst>
          </p:cNvPr>
          <p:cNvSpPr txBox="1"/>
          <p:nvPr/>
        </p:nvSpPr>
        <p:spPr>
          <a:xfrm>
            <a:off x="3322302" y="3819484"/>
            <a:ext cx="2695491" cy="707886"/>
          </a:xfrm>
          <a:prstGeom prst="rect">
            <a:avLst/>
          </a:prstGeom>
          <a:noFill/>
        </p:spPr>
        <p:txBody>
          <a:bodyPr wrap="square" rtlCol="0">
            <a:spAutoFit/>
          </a:bodyPr>
          <a:lstStyle/>
          <a:p>
            <a:r>
              <a:rPr lang="en-US" sz="2000" i="1" dirty="0">
                <a:solidFill>
                  <a:schemeClr val="bg1"/>
                </a:solidFill>
              </a:rPr>
              <a:t>• “receive your sight” </a:t>
            </a:r>
            <a:br>
              <a:rPr lang="en-US" sz="2000" i="1" dirty="0">
                <a:solidFill>
                  <a:schemeClr val="bg1"/>
                </a:solidFill>
              </a:rPr>
            </a:br>
            <a:r>
              <a:rPr lang="en-US" sz="2000" i="1" dirty="0">
                <a:solidFill>
                  <a:schemeClr val="bg1"/>
                </a:solidFill>
              </a:rPr>
              <a:t>     Luke 18:42</a:t>
            </a:r>
          </a:p>
        </p:txBody>
      </p:sp>
      <p:sp>
        <p:nvSpPr>
          <p:cNvPr id="20" name="TextBox 19">
            <a:extLst>
              <a:ext uri="{FF2B5EF4-FFF2-40B4-BE49-F238E27FC236}">
                <a16:creationId xmlns:a16="http://schemas.microsoft.com/office/drawing/2014/main" id="{8D5C54A0-CD51-C74F-96BA-3FE40CD2D36B}"/>
              </a:ext>
            </a:extLst>
          </p:cNvPr>
          <p:cNvSpPr txBox="1"/>
          <p:nvPr/>
        </p:nvSpPr>
        <p:spPr>
          <a:xfrm>
            <a:off x="6114045" y="3105325"/>
            <a:ext cx="2695491" cy="707886"/>
          </a:xfrm>
          <a:prstGeom prst="rect">
            <a:avLst/>
          </a:prstGeom>
          <a:noFill/>
        </p:spPr>
        <p:txBody>
          <a:bodyPr wrap="square" rtlCol="0">
            <a:spAutoFit/>
          </a:bodyPr>
          <a:lstStyle/>
          <a:p>
            <a:r>
              <a:rPr lang="en-US" sz="2000" i="1" dirty="0">
                <a:solidFill>
                  <a:schemeClr val="bg1"/>
                </a:solidFill>
              </a:rPr>
              <a:t>• “two blind men”</a:t>
            </a:r>
            <a:br>
              <a:rPr lang="en-US" sz="2000" i="1" dirty="0">
                <a:solidFill>
                  <a:schemeClr val="bg1"/>
                </a:solidFill>
              </a:rPr>
            </a:br>
            <a:r>
              <a:rPr lang="en-US" sz="2000" i="1" dirty="0">
                <a:solidFill>
                  <a:schemeClr val="bg1"/>
                </a:solidFill>
              </a:rPr>
              <a:t>     Matthew 20:30</a:t>
            </a:r>
          </a:p>
        </p:txBody>
      </p:sp>
      <p:sp>
        <p:nvSpPr>
          <p:cNvPr id="21" name="TextBox 20">
            <a:extLst>
              <a:ext uri="{FF2B5EF4-FFF2-40B4-BE49-F238E27FC236}">
                <a16:creationId xmlns:a16="http://schemas.microsoft.com/office/drawing/2014/main" id="{40629902-EB33-3945-8F20-09587F8DADC4}"/>
              </a:ext>
            </a:extLst>
          </p:cNvPr>
          <p:cNvSpPr txBox="1"/>
          <p:nvPr/>
        </p:nvSpPr>
        <p:spPr>
          <a:xfrm>
            <a:off x="6127170" y="3819484"/>
            <a:ext cx="2695491" cy="707886"/>
          </a:xfrm>
          <a:prstGeom prst="rect">
            <a:avLst/>
          </a:prstGeom>
          <a:noFill/>
        </p:spPr>
        <p:txBody>
          <a:bodyPr wrap="square" rtlCol="0">
            <a:spAutoFit/>
          </a:bodyPr>
          <a:lstStyle/>
          <a:p>
            <a:r>
              <a:rPr lang="en-US" sz="2000" i="1" dirty="0">
                <a:solidFill>
                  <a:schemeClr val="bg1"/>
                </a:solidFill>
              </a:rPr>
              <a:t>• “Bartimaeus, son of </a:t>
            </a:r>
            <a:br>
              <a:rPr lang="en-US" sz="2000" i="1" dirty="0">
                <a:solidFill>
                  <a:schemeClr val="bg1"/>
                </a:solidFill>
              </a:rPr>
            </a:br>
            <a:r>
              <a:rPr lang="en-US" sz="2000" i="1" dirty="0">
                <a:solidFill>
                  <a:schemeClr val="bg1"/>
                </a:solidFill>
              </a:rPr>
              <a:t>     Timaeus” Mark 10:46</a:t>
            </a:r>
          </a:p>
        </p:txBody>
      </p:sp>
      <p:sp>
        <p:nvSpPr>
          <p:cNvPr id="22" name="TextBox 21">
            <a:extLst>
              <a:ext uri="{FF2B5EF4-FFF2-40B4-BE49-F238E27FC236}">
                <a16:creationId xmlns:a16="http://schemas.microsoft.com/office/drawing/2014/main" id="{95BC40A1-7836-C644-B837-9A6DE1748CDC}"/>
              </a:ext>
            </a:extLst>
          </p:cNvPr>
          <p:cNvSpPr txBox="1"/>
          <p:nvPr/>
        </p:nvSpPr>
        <p:spPr>
          <a:xfrm>
            <a:off x="6135193" y="4602519"/>
            <a:ext cx="2695491" cy="707886"/>
          </a:xfrm>
          <a:prstGeom prst="rect">
            <a:avLst/>
          </a:prstGeom>
          <a:noFill/>
        </p:spPr>
        <p:txBody>
          <a:bodyPr wrap="square" rtlCol="0">
            <a:spAutoFit/>
          </a:bodyPr>
          <a:lstStyle/>
          <a:p>
            <a:r>
              <a:rPr lang="en-US" sz="2000" i="1" dirty="0">
                <a:solidFill>
                  <a:schemeClr val="bg1"/>
                </a:solidFill>
              </a:rPr>
              <a:t>• “a blind man” </a:t>
            </a:r>
            <a:br>
              <a:rPr lang="en-US" sz="2000" i="1" dirty="0">
                <a:solidFill>
                  <a:schemeClr val="bg1"/>
                </a:solidFill>
              </a:rPr>
            </a:br>
            <a:r>
              <a:rPr lang="en-US" sz="2000" i="1" dirty="0">
                <a:solidFill>
                  <a:schemeClr val="bg1"/>
                </a:solidFill>
              </a:rPr>
              <a:t>    Luke 18:35</a:t>
            </a:r>
          </a:p>
        </p:txBody>
      </p:sp>
    </p:spTree>
    <p:extLst>
      <p:ext uri="{BB962C8B-B14F-4D97-AF65-F5344CB8AC3E}">
        <p14:creationId xmlns:p14="http://schemas.microsoft.com/office/powerpoint/2010/main" val="361517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ssolv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dissolve">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animBg="1"/>
      <p:bldP spid="9" grpId="0" animBg="1"/>
      <p:bldP spid="15" grpId="0"/>
      <p:bldP spid="16" grpId="0"/>
      <p:bldP spid="17" grpId="0"/>
      <p:bldP spid="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52E9D-6541-674D-AE93-5FC92A1B41CA}"/>
              </a:ext>
            </a:extLst>
          </p:cNvPr>
          <p:cNvPicPr>
            <a:picLocks noChangeAspect="1"/>
          </p:cNvPicPr>
          <p:nvPr/>
        </p:nvPicPr>
        <p:blipFill rotWithShape="1">
          <a:blip r:embed="rId4"/>
          <a:srcRect l="17534" t="8000" r="17710" b="63639"/>
          <a:stretch/>
        </p:blipFill>
        <p:spPr>
          <a:xfrm>
            <a:off x="2846895" y="415637"/>
            <a:ext cx="3440783" cy="941824"/>
          </a:xfrm>
          <a:prstGeom prst="rect">
            <a:avLst/>
          </a:prstGeom>
        </p:spPr>
      </p:pic>
      <p:sp>
        <p:nvSpPr>
          <p:cNvPr id="7" name="TextBox 6">
            <a:extLst>
              <a:ext uri="{FF2B5EF4-FFF2-40B4-BE49-F238E27FC236}">
                <a16:creationId xmlns:a16="http://schemas.microsoft.com/office/drawing/2014/main" id="{465B64DB-D17A-8740-A6A0-BE30C9F3020A}"/>
              </a:ext>
            </a:extLst>
          </p:cNvPr>
          <p:cNvSpPr txBox="1"/>
          <p:nvPr/>
        </p:nvSpPr>
        <p:spPr>
          <a:xfrm>
            <a:off x="1633180" y="1597522"/>
            <a:ext cx="5972404" cy="584775"/>
          </a:xfrm>
          <a:prstGeom prst="rect">
            <a:avLst/>
          </a:prstGeom>
          <a:noFill/>
        </p:spPr>
        <p:txBody>
          <a:bodyPr wrap="none" rtlCol="0">
            <a:spAutoFit/>
          </a:bodyPr>
          <a:lstStyle/>
          <a:p>
            <a:pPr marL="457200" marR="0" lvl="0" indent="-45720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To Imitate This Impressive Faith.</a:t>
            </a:r>
          </a:p>
        </p:txBody>
      </p:sp>
      <p:sp>
        <p:nvSpPr>
          <p:cNvPr id="5" name="Rounded Rectangle 4">
            <a:extLst>
              <a:ext uri="{FF2B5EF4-FFF2-40B4-BE49-F238E27FC236}">
                <a16:creationId xmlns:a16="http://schemas.microsoft.com/office/drawing/2014/main" id="{640E1E1F-476A-664D-A899-69ECF12E667B}"/>
              </a:ext>
            </a:extLst>
          </p:cNvPr>
          <p:cNvSpPr/>
          <p:nvPr/>
        </p:nvSpPr>
        <p:spPr>
          <a:xfrm>
            <a:off x="3223551" y="2422358"/>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Ignores Crowds</a:t>
            </a:r>
          </a:p>
        </p:txBody>
      </p:sp>
      <p:sp>
        <p:nvSpPr>
          <p:cNvPr id="8" name="Rounded Rectangle 7">
            <a:extLst>
              <a:ext uri="{FF2B5EF4-FFF2-40B4-BE49-F238E27FC236}">
                <a16:creationId xmlns:a16="http://schemas.microsoft.com/office/drawing/2014/main" id="{D9F536F5-52EB-5E4F-BBB1-ABCB6886CE35}"/>
              </a:ext>
            </a:extLst>
          </p:cNvPr>
          <p:cNvSpPr/>
          <p:nvPr/>
        </p:nvSpPr>
        <p:spPr>
          <a:xfrm>
            <a:off x="311909" y="2415794"/>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Sees His Need</a:t>
            </a:r>
          </a:p>
        </p:txBody>
      </p:sp>
      <p:sp>
        <p:nvSpPr>
          <p:cNvPr id="9" name="Rounded Rectangle 8">
            <a:extLst>
              <a:ext uri="{FF2B5EF4-FFF2-40B4-BE49-F238E27FC236}">
                <a16:creationId xmlns:a16="http://schemas.microsoft.com/office/drawing/2014/main" id="{592FD0D8-CD6E-174B-AC3D-039BDE9CFB27}"/>
              </a:ext>
            </a:extLst>
          </p:cNvPr>
          <p:cNvSpPr/>
          <p:nvPr/>
        </p:nvSpPr>
        <p:spPr>
          <a:xfrm>
            <a:off x="6135193" y="2422358"/>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Seeks Mercy</a:t>
            </a:r>
          </a:p>
        </p:txBody>
      </p:sp>
      <p:sp>
        <p:nvSpPr>
          <p:cNvPr id="10" name="Rounded Rectangle 9">
            <a:extLst>
              <a:ext uri="{FF2B5EF4-FFF2-40B4-BE49-F238E27FC236}">
                <a16:creationId xmlns:a16="http://schemas.microsoft.com/office/drawing/2014/main" id="{9602EA86-54D7-EB47-810C-3C8EC88F4B0C}"/>
              </a:ext>
            </a:extLst>
          </p:cNvPr>
          <p:cNvSpPr/>
          <p:nvPr/>
        </p:nvSpPr>
        <p:spPr>
          <a:xfrm>
            <a:off x="3223551" y="3076231"/>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Does Not Delay</a:t>
            </a:r>
          </a:p>
        </p:txBody>
      </p:sp>
      <p:sp>
        <p:nvSpPr>
          <p:cNvPr id="11" name="Rounded Rectangle 10">
            <a:extLst>
              <a:ext uri="{FF2B5EF4-FFF2-40B4-BE49-F238E27FC236}">
                <a16:creationId xmlns:a16="http://schemas.microsoft.com/office/drawing/2014/main" id="{39B00EB1-0B21-FA45-859E-1ED1FD2F2C2C}"/>
              </a:ext>
            </a:extLst>
          </p:cNvPr>
          <p:cNvSpPr/>
          <p:nvPr/>
        </p:nvSpPr>
        <p:spPr>
          <a:xfrm>
            <a:off x="311909" y="3069667"/>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Leaves Treasure</a:t>
            </a:r>
          </a:p>
        </p:txBody>
      </p:sp>
      <p:sp>
        <p:nvSpPr>
          <p:cNvPr id="12" name="Rounded Rectangle 11">
            <a:extLst>
              <a:ext uri="{FF2B5EF4-FFF2-40B4-BE49-F238E27FC236}">
                <a16:creationId xmlns:a16="http://schemas.microsoft.com/office/drawing/2014/main" id="{582526B6-2368-6F4D-B42E-7C5DDDBC1F2C}"/>
              </a:ext>
            </a:extLst>
          </p:cNvPr>
          <p:cNvSpPr/>
          <p:nvPr/>
        </p:nvSpPr>
        <p:spPr>
          <a:xfrm>
            <a:off x="6135193" y="3076231"/>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Never Forgets</a:t>
            </a:r>
          </a:p>
        </p:txBody>
      </p:sp>
    </p:spTree>
    <p:extLst>
      <p:ext uri="{BB962C8B-B14F-4D97-AF65-F5344CB8AC3E}">
        <p14:creationId xmlns:p14="http://schemas.microsoft.com/office/powerpoint/2010/main" val="36483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52E9D-6541-674D-AE93-5FC92A1B41CA}"/>
              </a:ext>
            </a:extLst>
          </p:cNvPr>
          <p:cNvPicPr>
            <a:picLocks noChangeAspect="1"/>
          </p:cNvPicPr>
          <p:nvPr/>
        </p:nvPicPr>
        <p:blipFill rotWithShape="1">
          <a:blip r:embed="rId4"/>
          <a:srcRect l="17534" t="8000" r="17710" b="63639"/>
          <a:stretch/>
        </p:blipFill>
        <p:spPr>
          <a:xfrm>
            <a:off x="2846895" y="415637"/>
            <a:ext cx="3440783" cy="941824"/>
          </a:xfrm>
          <a:prstGeom prst="rect">
            <a:avLst/>
          </a:prstGeom>
        </p:spPr>
      </p:pic>
      <p:sp>
        <p:nvSpPr>
          <p:cNvPr id="7" name="TextBox 6">
            <a:extLst>
              <a:ext uri="{FF2B5EF4-FFF2-40B4-BE49-F238E27FC236}">
                <a16:creationId xmlns:a16="http://schemas.microsoft.com/office/drawing/2014/main" id="{465B64DB-D17A-8740-A6A0-BE30C9F3020A}"/>
              </a:ext>
            </a:extLst>
          </p:cNvPr>
          <p:cNvSpPr txBox="1"/>
          <p:nvPr/>
        </p:nvSpPr>
        <p:spPr>
          <a:xfrm>
            <a:off x="1079504" y="1581480"/>
            <a:ext cx="6975564" cy="584775"/>
          </a:xfrm>
          <a:prstGeom prst="rect">
            <a:avLst/>
          </a:prstGeom>
          <a:noFill/>
        </p:spPr>
        <p:txBody>
          <a:bodyPr wrap="none" rtlCol="0">
            <a:spAutoFit/>
          </a:bodyPr>
          <a:lstStyle/>
          <a:p>
            <a:pPr marL="457200" marR="0" lvl="0" indent="-45720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To See Jesus’ Authority &amp; Compassion.</a:t>
            </a:r>
          </a:p>
        </p:txBody>
      </p:sp>
      <p:sp>
        <p:nvSpPr>
          <p:cNvPr id="5" name="Rounded Rectangle 4">
            <a:extLst>
              <a:ext uri="{FF2B5EF4-FFF2-40B4-BE49-F238E27FC236}">
                <a16:creationId xmlns:a16="http://schemas.microsoft.com/office/drawing/2014/main" id="{640E1E1F-476A-664D-A899-69ECF12E667B}"/>
              </a:ext>
            </a:extLst>
          </p:cNvPr>
          <p:cNvSpPr/>
          <p:nvPr/>
        </p:nvSpPr>
        <p:spPr>
          <a:xfrm>
            <a:off x="4715465" y="2422358"/>
            <a:ext cx="3474720"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“Son of David”</a:t>
            </a:r>
          </a:p>
        </p:txBody>
      </p:sp>
      <p:sp>
        <p:nvSpPr>
          <p:cNvPr id="8" name="Rounded Rectangle 7">
            <a:extLst>
              <a:ext uri="{FF2B5EF4-FFF2-40B4-BE49-F238E27FC236}">
                <a16:creationId xmlns:a16="http://schemas.microsoft.com/office/drawing/2014/main" id="{D9F536F5-52EB-5E4F-BBB1-ABCB6886CE35}"/>
              </a:ext>
            </a:extLst>
          </p:cNvPr>
          <p:cNvSpPr/>
          <p:nvPr/>
        </p:nvSpPr>
        <p:spPr>
          <a:xfrm>
            <a:off x="1033802" y="2415794"/>
            <a:ext cx="3474720"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“Jesus of Nazareth”</a:t>
            </a:r>
          </a:p>
        </p:txBody>
      </p:sp>
      <p:sp>
        <p:nvSpPr>
          <p:cNvPr id="9" name="Rounded Rectangle 8">
            <a:extLst>
              <a:ext uri="{FF2B5EF4-FFF2-40B4-BE49-F238E27FC236}">
                <a16:creationId xmlns:a16="http://schemas.microsoft.com/office/drawing/2014/main" id="{592FD0D8-CD6E-174B-AC3D-039BDE9CFB27}"/>
              </a:ext>
            </a:extLst>
          </p:cNvPr>
          <p:cNvSpPr/>
          <p:nvPr/>
        </p:nvSpPr>
        <p:spPr>
          <a:xfrm>
            <a:off x="1819869" y="3162638"/>
            <a:ext cx="2688336"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“Lord”</a:t>
            </a:r>
          </a:p>
        </p:txBody>
      </p:sp>
      <p:sp>
        <p:nvSpPr>
          <p:cNvPr id="11" name="Rounded Rectangle 10">
            <a:extLst>
              <a:ext uri="{FF2B5EF4-FFF2-40B4-BE49-F238E27FC236}">
                <a16:creationId xmlns:a16="http://schemas.microsoft.com/office/drawing/2014/main" id="{39B00EB1-0B21-FA45-859E-1ED1FD2F2C2C}"/>
              </a:ext>
            </a:extLst>
          </p:cNvPr>
          <p:cNvSpPr/>
          <p:nvPr/>
        </p:nvSpPr>
        <p:spPr>
          <a:xfrm>
            <a:off x="4731511" y="3159724"/>
            <a:ext cx="2687468"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E8422F"/>
                </a:solidFill>
                <a:effectLst/>
                <a:uLnTx/>
                <a:uFillTx/>
                <a:latin typeface="Calibri" panose="020F0502020204030204"/>
                <a:ea typeface="+mn-ea"/>
                <a:cs typeface="+mn-cs"/>
              </a:rPr>
              <a:t>Rabboni</a:t>
            </a:r>
            <a:r>
              <a:rPr kumimoji="0" lang="en-US" sz="2800" b="1" i="0" u="none" strike="noStrike" kern="1200" cap="none" spc="0" normalizeH="0" baseline="0" noProof="0" dirty="0">
                <a:ln>
                  <a:noFill/>
                </a:ln>
                <a:solidFill>
                  <a:srgbClr val="E8422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148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52E9D-6541-674D-AE93-5FC92A1B41CA}"/>
              </a:ext>
            </a:extLst>
          </p:cNvPr>
          <p:cNvPicPr>
            <a:picLocks noChangeAspect="1"/>
          </p:cNvPicPr>
          <p:nvPr/>
        </p:nvPicPr>
        <p:blipFill rotWithShape="1">
          <a:blip r:embed="rId4"/>
          <a:srcRect l="17534" t="8000" r="17710" b="63639"/>
          <a:stretch/>
        </p:blipFill>
        <p:spPr>
          <a:xfrm>
            <a:off x="2846895" y="415637"/>
            <a:ext cx="3440783" cy="941824"/>
          </a:xfrm>
          <a:prstGeom prst="rect">
            <a:avLst/>
          </a:prstGeom>
        </p:spPr>
      </p:pic>
      <p:sp>
        <p:nvSpPr>
          <p:cNvPr id="5" name="Rounded Rectangle 4">
            <a:extLst>
              <a:ext uri="{FF2B5EF4-FFF2-40B4-BE49-F238E27FC236}">
                <a16:creationId xmlns:a16="http://schemas.microsoft.com/office/drawing/2014/main" id="{640E1E1F-476A-664D-A899-69ECF12E667B}"/>
              </a:ext>
            </a:extLst>
          </p:cNvPr>
          <p:cNvSpPr/>
          <p:nvPr/>
        </p:nvSpPr>
        <p:spPr>
          <a:xfrm>
            <a:off x="1507958" y="3131125"/>
            <a:ext cx="6096000"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E8422F"/>
                </a:solidFill>
                <a:effectLst/>
                <a:uLnTx/>
                <a:uFillTx/>
                <a:latin typeface="Calibri" panose="020F0502020204030204"/>
                <a:ea typeface="+mn-ea"/>
                <a:cs typeface="+mn-cs"/>
              </a:rPr>
              <a:t>When others dismiss you, I will listen…</a:t>
            </a:r>
          </a:p>
        </p:txBody>
      </p:sp>
      <p:sp>
        <p:nvSpPr>
          <p:cNvPr id="8" name="Rounded Rectangle 7">
            <a:extLst>
              <a:ext uri="{FF2B5EF4-FFF2-40B4-BE49-F238E27FC236}">
                <a16:creationId xmlns:a16="http://schemas.microsoft.com/office/drawing/2014/main" id="{D9F536F5-52EB-5E4F-BBB1-ABCB6886CE35}"/>
              </a:ext>
            </a:extLst>
          </p:cNvPr>
          <p:cNvSpPr/>
          <p:nvPr/>
        </p:nvSpPr>
        <p:spPr>
          <a:xfrm>
            <a:off x="1362418" y="2432121"/>
            <a:ext cx="6409735"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E8422F"/>
                </a:solidFill>
                <a:effectLst/>
                <a:uLnTx/>
                <a:uFillTx/>
                <a:latin typeface="Calibri" panose="020F0502020204030204"/>
                <a:ea typeface="+mn-ea"/>
                <a:cs typeface="+mn-cs"/>
              </a:rPr>
              <a:t>In a large crowd, I will call you by name…</a:t>
            </a:r>
          </a:p>
        </p:txBody>
      </p:sp>
      <p:sp>
        <p:nvSpPr>
          <p:cNvPr id="9" name="Rounded Rectangle 8">
            <a:extLst>
              <a:ext uri="{FF2B5EF4-FFF2-40B4-BE49-F238E27FC236}">
                <a16:creationId xmlns:a16="http://schemas.microsoft.com/office/drawing/2014/main" id="{592FD0D8-CD6E-174B-AC3D-039BDE9CFB27}"/>
              </a:ext>
            </a:extLst>
          </p:cNvPr>
          <p:cNvSpPr/>
          <p:nvPr/>
        </p:nvSpPr>
        <p:spPr>
          <a:xfrm>
            <a:off x="1732547" y="3820365"/>
            <a:ext cx="5582653" cy="513347"/>
          </a:xfrm>
          <a:prstGeom prst="round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E8422F"/>
                </a:solidFill>
                <a:effectLst/>
                <a:uLnTx/>
                <a:uFillTx/>
                <a:latin typeface="Calibri" panose="020F0502020204030204"/>
                <a:ea typeface="+mn-ea"/>
                <a:cs typeface="+mn-cs"/>
              </a:rPr>
              <a:t>Even when I’m busy, I will stop…</a:t>
            </a:r>
          </a:p>
        </p:txBody>
      </p:sp>
      <p:sp>
        <p:nvSpPr>
          <p:cNvPr id="10" name="TextBox 9">
            <a:extLst>
              <a:ext uri="{FF2B5EF4-FFF2-40B4-BE49-F238E27FC236}">
                <a16:creationId xmlns:a16="http://schemas.microsoft.com/office/drawing/2014/main" id="{E9088D57-EC38-C446-9FB8-8196DA7CA937}"/>
              </a:ext>
            </a:extLst>
          </p:cNvPr>
          <p:cNvSpPr txBox="1"/>
          <p:nvPr/>
        </p:nvSpPr>
        <p:spPr>
          <a:xfrm>
            <a:off x="1079504" y="1581480"/>
            <a:ext cx="6975564" cy="584775"/>
          </a:xfrm>
          <a:prstGeom prst="rect">
            <a:avLst/>
          </a:prstGeom>
          <a:noFill/>
        </p:spPr>
        <p:txBody>
          <a:bodyPr wrap="none" rtlCol="0">
            <a:spAutoFit/>
          </a:bodyPr>
          <a:lstStyle/>
          <a:p>
            <a:pPr marL="457200" marR="0" lvl="0" indent="-45720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To See Jesus’ Authority &amp; </a:t>
            </a:r>
            <a:r>
              <a:rPr kumimoji="0" lang="en-US" sz="3200" b="0" i="1" u="sng" strike="noStrike" kern="1200" cap="none" spc="0" normalizeH="0" baseline="0" noProof="0" dirty="0">
                <a:ln>
                  <a:noFill/>
                </a:ln>
                <a:solidFill>
                  <a:prstClr val="white"/>
                </a:solidFill>
                <a:effectLst/>
                <a:uLnTx/>
                <a:uFillTx/>
                <a:latin typeface="Calibri" panose="020F0502020204030204"/>
                <a:ea typeface="+mn-ea"/>
                <a:cs typeface="+mn-cs"/>
              </a:rPr>
              <a:t>Compassion</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59248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952E9D-6541-674D-AE93-5FC92A1B41CA}"/>
              </a:ext>
            </a:extLst>
          </p:cNvPr>
          <p:cNvPicPr>
            <a:picLocks noChangeAspect="1"/>
          </p:cNvPicPr>
          <p:nvPr/>
        </p:nvPicPr>
        <p:blipFill rotWithShape="1">
          <a:blip r:embed="rId4"/>
          <a:srcRect l="17534" t="8000" r="17710" b="63639"/>
          <a:stretch/>
        </p:blipFill>
        <p:spPr>
          <a:xfrm>
            <a:off x="2846895" y="415637"/>
            <a:ext cx="3440783" cy="941824"/>
          </a:xfrm>
          <a:prstGeom prst="rect">
            <a:avLst/>
          </a:prstGeom>
        </p:spPr>
      </p:pic>
      <p:sp>
        <p:nvSpPr>
          <p:cNvPr id="7" name="TextBox 6">
            <a:extLst>
              <a:ext uri="{FF2B5EF4-FFF2-40B4-BE49-F238E27FC236}">
                <a16:creationId xmlns:a16="http://schemas.microsoft.com/office/drawing/2014/main" id="{465B64DB-D17A-8740-A6A0-BE30C9F3020A}"/>
              </a:ext>
            </a:extLst>
          </p:cNvPr>
          <p:cNvSpPr txBox="1"/>
          <p:nvPr/>
        </p:nvSpPr>
        <p:spPr>
          <a:xfrm>
            <a:off x="1633180" y="1597522"/>
            <a:ext cx="6127960" cy="584775"/>
          </a:xfrm>
          <a:prstGeom prst="rect">
            <a:avLst/>
          </a:prstGeom>
          <a:noFill/>
        </p:spPr>
        <p:txBody>
          <a:bodyPr wrap="none" rtlCol="0">
            <a:spAutoFit/>
          </a:bodyPr>
          <a:lstStyle/>
          <a:p>
            <a:pPr marL="457200" marR="0" lvl="0" indent="-45720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To Decide What You Most Desire.</a:t>
            </a:r>
          </a:p>
        </p:txBody>
      </p:sp>
      <p:grpSp>
        <p:nvGrpSpPr>
          <p:cNvPr id="4" name="Group 3">
            <a:extLst>
              <a:ext uri="{FF2B5EF4-FFF2-40B4-BE49-F238E27FC236}">
                <a16:creationId xmlns:a16="http://schemas.microsoft.com/office/drawing/2014/main" id="{156E30A1-D201-394F-BD9C-AF7D337950FE}"/>
              </a:ext>
            </a:extLst>
          </p:cNvPr>
          <p:cNvGrpSpPr/>
          <p:nvPr/>
        </p:nvGrpSpPr>
        <p:grpSpPr>
          <a:xfrm>
            <a:off x="994611" y="2165685"/>
            <a:ext cx="7170821" cy="1122947"/>
            <a:chOff x="994611" y="2422357"/>
            <a:chExt cx="7170821" cy="1122947"/>
          </a:xfrm>
        </p:grpSpPr>
        <p:sp>
          <p:nvSpPr>
            <p:cNvPr id="2" name="Left-Right Arrow 1">
              <a:extLst>
                <a:ext uri="{FF2B5EF4-FFF2-40B4-BE49-F238E27FC236}">
                  <a16:creationId xmlns:a16="http://schemas.microsoft.com/office/drawing/2014/main" id="{52930A4E-490C-2F4D-855B-382F90A1797A}"/>
                </a:ext>
              </a:extLst>
            </p:cNvPr>
            <p:cNvSpPr/>
            <p:nvPr/>
          </p:nvSpPr>
          <p:spPr>
            <a:xfrm>
              <a:off x="994611" y="2422357"/>
              <a:ext cx="7170821" cy="1122947"/>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6CB738-FD31-B747-A2B9-F50F32531399}"/>
                </a:ext>
              </a:extLst>
            </p:cNvPr>
            <p:cNvSpPr txBox="1"/>
            <p:nvPr/>
          </p:nvSpPr>
          <p:spPr>
            <a:xfrm>
              <a:off x="2914460" y="2691442"/>
              <a:ext cx="3461204" cy="584775"/>
            </a:xfrm>
            <a:prstGeom prst="rect">
              <a:avLst/>
            </a:prstGeom>
            <a:noFill/>
          </p:spPr>
          <p:txBody>
            <a:bodyPr wrap="none" rtlCol="0">
              <a:spAutoFit/>
            </a:bodyPr>
            <a:lstStyle/>
            <a:p>
              <a:r>
                <a:rPr lang="en-US" sz="3200" b="1" i="1" dirty="0">
                  <a:solidFill>
                    <a:schemeClr val="bg1"/>
                  </a:solidFill>
                </a:rPr>
                <a:t>Coins?    or   Christ?</a:t>
              </a:r>
            </a:p>
          </p:txBody>
        </p:sp>
      </p:grpSp>
      <p:grpSp>
        <p:nvGrpSpPr>
          <p:cNvPr id="18" name="Group 17">
            <a:extLst>
              <a:ext uri="{FF2B5EF4-FFF2-40B4-BE49-F238E27FC236}">
                <a16:creationId xmlns:a16="http://schemas.microsoft.com/office/drawing/2014/main" id="{91440BDD-DC3F-3940-BF99-D44C8D97EAB3}"/>
              </a:ext>
            </a:extLst>
          </p:cNvPr>
          <p:cNvGrpSpPr/>
          <p:nvPr/>
        </p:nvGrpSpPr>
        <p:grpSpPr>
          <a:xfrm>
            <a:off x="417095" y="3300472"/>
            <a:ext cx="8325852" cy="1122947"/>
            <a:chOff x="417095" y="3428808"/>
            <a:chExt cx="8325852" cy="1122947"/>
          </a:xfrm>
        </p:grpSpPr>
        <p:sp>
          <p:nvSpPr>
            <p:cNvPr id="15" name="Left-Right Arrow 14">
              <a:extLst>
                <a:ext uri="{FF2B5EF4-FFF2-40B4-BE49-F238E27FC236}">
                  <a16:creationId xmlns:a16="http://schemas.microsoft.com/office/drawing/2014/main" id="{339A505B-3539-A74F-B83F-F8FE24FCDA4E}"/>
                </a:ext>
              </a:extLst>
            </p:cNvPr>
            <p:cNvSpPr/>
            <p:nvPr/>
          </p:nvSpPr>
          <p:spPr>
            <a:xfrm>
              <a:off x="417095" y="3428808"/>
              <a:ext cx="8325852" cy="1122947"/>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30957A8-96E3-5E4F-8F06-9C413AE78777}"/>
                </a:ext>
              </a:extLst>
            </p:cNvPr>
            <p:cNvSpPr txBox="1"/>
            <p:nvPr/>
          </p:nvSpPr>
          <p:spPr>
            <a:xfrm>
              <a:off x="1425771" y="3697893"/>
              <a:ext cx="6278162" cy="584775"/>
            </a:xfrm>
            <a:prstGeom prst="rect">
              <a:avLst/>
            </a:prstGeom>
            <a:noFill/>
          </p:spPr>
          <p:txBody>
            <a:bodyPr wrap="square" rtlCol="0">
              <a:spAutoFit/>
            </a:bodyPr>
            <a:lstStyle/>
            <a:p>
              <a:r>
                <a:rPr lang="en-US" sz="3200" b="1" i="1" dirty="0">
                  <a:solidFill>
                    <a:schemeClr val="bg1"/>
                  </a:solidFill>
                </a:rPr>
                <a:t>Quick Solution?    or    A New Start?</a:t>
              </a:r>
            </a:p>
          </p:txBody>
        </p:sp>
      </p:grpSp>
    </p:spTree>
    <p:extLst>
      <p:ext uri="{BB962C8B-B14F-4D97-AF65-F5344CB8AC3E}">
        <p14:creationId xmlns:p14="http://schemas.microsoft.com/office/powerpoint/2010/main" val="9922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B408-5E63-DF46-9911-28626970050C}"/>
              </a:ext>
            </a:extLst>
          </p:cNvPr>
          <p:cNvSpPr>
            <a:spLocks noGrp="1"/>
          </p:cNvSpPr>
          <p:nvPr>
            <p:ph type="ctrTitle"/>
          </p:nvPr>
        </p:nvSpPr>
        <p:spPr/>
        <p:txBody>
          <a:bodyPr/>
          <a:lstStyle/>
          <a:p>
            <a:r>
              <a:rPr lang="en-US" dirty="0"/>
              <a:t>He Is Calling For You…</a:t>
            </a:r>
          </a:p>
        </p:txBody>
      </p:sp>
      <p:sp>
        <p:nvSpPr>
          <p:cNvPr id="3" name="Subtitle 2">
            <a:extLst>
              <a:ext uri="{FF2B5EF4-FFF2-40B4-BE49-F238E27FC236}">
                <a16:creationId xmlns:a16="http://schemas.microsoft.com/office/drawing/2014/main" id="{89733824-CF57-4D46-9EDD-2816EE50012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B576331-AF93-0A48-8079-D65716888AB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24660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476</TotalTime>
  <Words>948</Words>
  <Application>Microsoft Macintosh PowerPoint</Application>
  <PresentationFormat>On-screen Show (16:10)</PresentationFormat>
  <Paragraphs>93</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He Is Calling For You…</vt:lpstr>
      <vt:lpstr>PowerPoint Presentation</vt:lpstr>
      <vt:lpstr>PowerPoint Presentation</vt:lpstr>
      <vt:lpstr>PowerPoint Presentation</vt:lpstr>
      <vt:lpstr>PowerPoint Presentation</vt:lpstr>
      <vt:lpstr>PowerPoint Presentation</vt:lpstr>
      <vt:lpstr>He Is Calling For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Calling For You…</dc:title>
  <dc:creator>Phillip Shumake</dc:creator>
  <cp:lastModifiedBy>Phillip Shumake</cp:lastModifiedBy>
  <cp:revision>46</cp:revision>
  <dcterms:created xsi:type="dcterms:W3CDTF">2023-02-17T17:39:25Z</dcterms:created>
  <dcterms:modified xsi:type="dcterms:W3CDTF">2023-02-18T02:20:13Z</dcterms:modified>
</cp:coreProperties>
</file>