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6" r:id="rId2"/>
    <p:sldId id="257" r:id="rId3"/>
    <p:sldId id="259" r:id="rId4"/>
    <p:sldId id="284" r:id="rId5"/>
    <p:sldId id="265" r:id="rId6"/>
    <p:sldId id="263" r:id="rId7"/>
    <p:sldId id="285" r:id="rId8"/>
    <p:sldId id="266" r:id="rId9"/>
    <p:sldId id="269" r:id="rId10"/>
    <p:sldId id="267" r:id="rId11"/>
    <p:sldId id="268" r:id="rId12"/>
    <p:sldId id="283" r:id="rId13"/>
    <p:sldId id="270" r:id="rId14"/>
    <p:sldId id="286" r:id="rId15"/>
    <p:sldId id="273" r:id="rId16"/>
    <p:sldId id="274" r:id="rId17"/>
    <p:sldId id="275" r:id="rId18"/>
    <p:sldId id="276" r:id="rId19"/>
    <p:sldId id="277" r:id="rId20"/>
  </p:sldIdLst>
  <p:sldSz cx="9144000" cy="5715000" type="screen16x1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1BB457-6753-40BE-B990-DE19E5DFBED5}" v="216" dt="2023-04-08T18:20:01.5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9" autoAdjust="0"/>
    <p:restoredTop sz="94660"/>
  </p:normalViewPr>
  <p:slideViewPr>
    <p:cSldViewPr snapToGrid="0">
      <p:cViewPr varScale="1">
        <p:scale>
          <a:sx n="79" d="100"/>
          <a:sy n="79" d="100"/>
        </p:scale>
        <p:origin x="68" y="10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100247C8-9441-4575-81DF-0837D7757716}" type="datetimeFigureOut">
              <a:rPr lang="en-US" smtClean="0"/>
              <a:t>4/9/2023</a:t>
            </a:fld>
            <a:endParaRPr lang="en-US"/>
          </a:p>
        </p:txBody>
      </p:sp>
      <p:sp>
        <p:nvSpPr>
          <p:cNvPr id="4" name="Footer Placeholder 3"/>
          <p:cNvSpPr>
            <a:spLocks noGrp="1"/>
          </p:cNvSpPr>
          <p:nvPr>
            <p:ph type="ftr" sz="quarter" idx="2"/>
          </p:nvPr>
        </p:nvSpPr>
        <p:spPr>
          <a:xfrm>
            <a:off x="0" y="8824913"/>
            <a:ext cx="30353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7163" y="8824913"/>
            <a:ext cx="3035300" cy="465137"/>
          </a:xfrm>
          <a:prstGeom prst="rect">
            <a:avLst/>
          </a:prstGeom>
        </p:spPr>
        <p:txBody>
          <a:bodyPr vert="horz" lIns="91440" tIns="45720" rIns="91440" bIns="45720" rtlCol="0" anchor="b"/>
          <a:lstStyle>
            <a:lvl1pPr algn="r">
              <a:defRPr sz="1200"/>
            </a:lvl1pPr>
          </a:lstStyle>
          <a:p>
            <a:fld id="{01122152-D843-4163-9C59-F98861402FC2}" type="slidenum">
              <a:rPr lang="en-US" smtClean="0"/>
              <a:t>‹#›</a:t>
            </a:fld>
            <a:endParaRPr lang="en-US"/>
          </a:p>
        </p:txBody>
      </p:sp>
    </p:spTree>
    <p:extLst>
      <p:ext uri="{BB962C8B-B14F-4D97-AF65-F5344CB8AC3E}">
        <p14:creationId xmlns:p14="http://schemas.microsoft.com/office/powerpoint/2010/main" val="3811689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B4A19DB1-7FD1-4161-9D1E-4DD0070B7437}" type="datetimeFigureOut">
              <a:rPr lang="en-US" smtClean="0"/>
              <a:t>4/9/2023</a:t>
            </a:fld>
            <a:endParaRPr lang="en-US"/>
          </a:p>
        </p:txBody>
      </p:sp>
      <p:sp>
        <p:nvSpPr>
          <p:cNvPr id="4" name="Slide Image Placeholder 3"/>
          <p:cNvSpPr>
            <a:spLocks noGrp="1" noRot="1" noChangeAspect="1"/>
          </p:cNvSpPr>
          <p:nvPr>
            <p:ph type="sldImg" idx="2"/>
          </p:nvPr>
        </p:nvSpPr>
        <p:spPr>
          <a:xfrm>
            <a:off x="992188" y="1160463"/>
            <a:ext cx="5019675" cy="3136900"/>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405" y="4470837"/>
            <a:ext cx="5603240" cy="3657957"/>
          </a:xfrm>
          <a:prstGeom prst="rect">
            <a:avLst/>
          </a:prstGeom>
        </p:spPr>
        <p:txBody>
          <a:bodyPr vert="horz" lIns="93104" tIns="46552" rIns="93104"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1C7D8E7D-75F5-4BB7-B100-0B36A8674532}" type="slidenum">
              <a:rPr lang="en-US" smtClean="0"/>
              <a:t>‹#›</a:t>
            </a:fld>
            <a:endParaRPr lang="en-US"/>
          </a:p>
        </p:txBody>
      </p:sp>
    </p:spTree>
    <p:extLst>
      <p:ext uri="{BB962C8B-B14F-4D97-AF65-F5344CB8AC3E}">
        <p14:creationId xmlns:p14="http://schemas.microsoft.com/office/powerpoint/2010/main" val="2700569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AE54DD-22D5-4283-BE8C-E5C767B313B9}"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7CD2E-697F-4972-893F-15ADA5CB6DAA}" type="slidenum">
              <a:rPr lang="en-US" smtClean="0"/>
              <a:t>‹#›</a:t>
            </a:fld>
            <a:endParaRPr lang="en-US"/>
          </a:p>
        </p:txBody>
      </p:sp>
    </p:spTree>
    <p:extLst>
      <p:ext uri="{BB962C8B-B14F-4D97-AF65-F5344CB8AC3E}">
        <p14:creationId xmlns:p14="http://schemas.microsoft.com/office/powerpoint/2010/main" val="782488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AE54DD-22D5-4283-BE8C-E5C767B313B9}"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7CD2E-697F-4972-893F-15ADA5CB6DAA}" type="slidenum">
              <a:rPr lang="en-US" smtClean="0"/>
              <a:t>‹#›</a:t>
            </a:fld>
            <a:endParaRPr lang="en-US"/>
          </a:p>
        </p:txBody>
      </p:sp>
    </p:spTree>
    <p:extLst>
      <p:ext uri="{BB962C8B-B14F-4D97-AF65-F5344CB8AC3E}">
        <p14:creationId xmlns:p14="http://schemas.microsoft.com/office/powerpoint/2010/main" val="2371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AE54DD-22D5-4283-BE8C-E5C767B313B9}"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7CD2E-697F-4972-893F-15ADA5CB6DAA}" type="slidenum">
              <a:rPr lang="en-US" smtClean="0"/>
              <a:t>‹#›</a:t>
            </a:fld>
            <a:endParaRPr lang="en-US"/>
          </a:p>
        </p:txBody>
      </p:sp>
    </p:spTree>
    <p:extLst>
      <p:ext uri="{BB962C8B-B14F-4D97-AF65-F5344CB8AC3E}">
        <p14:creationId xmlns:p14="http://schemas.microsoft.com/office/powerpoint/2010/main" val="331897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AE54DD-22D5-4283-BE8C-E5C767B313B9}"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7CD2E-697F-4972-893F-15ADA5CB6DAA}" type="slidenum">
              <a:rPr lang="en-US" smtClean="0"/>
              <a:t>‹#›</a:t>
            </a:fld>
            <a:endParaRPr lang="en-US"/>
          </a:p>
        </p:txBody>
      </p:sp>
    </p:spTree>
    <p:extLst>
      <p:ext uri="{BB962C8B-B14F-4D97-AF65-F5344CB8AC3E}">
        <p14:creationId xmlns:p14="http://schemas.microsoft.com/office/powerpoint/2010/main" val="1642050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AE54DD-22D5-4283-BE8C-E5C767B313B9}"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7CD2E-697F-4972-893F-15ADA5CB6DAA}" type="slidenum">
              <a:rPr lang="en-US" smtClean="0"/>
              <a:t>‹#›</a:t>
            </a:fld>
            <a:endParaRPr lang="en-US"/>
          </a:p>
        </p:txBody>
      </p:sp>
    </p:spTree>
    <p:extLst>
      <p:ext uri="{BB962C8B-B14F-4D97-AF65-F5344CB8AC3E}">
        <p14:creationId xmlns:p14="http://schemas.microsoft.com/office/powerpoint/2010/main" val="357593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AE54DD-22D5-4283-BE8C-E5C767B313B9}"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7CD2E-697F-4972-893F-15ADA5CB6DAA}" type="slidenum">
              <a:rPr lang="en-US" smtClean="0"/>
              <a:t>‹#›</a:t>
            </a:fld>
            <a:endParaRPr lang="en-US"/>
          </a:p>
        </p:txBody>
      </p:sp>
    </p:spTree>
    <p:extLst>
      <p:ext uri="{BB962C8B-B14F-4D97-AF65-F5344CB8AC3E}">
        <p14:creationId xmlns:p14="http://schemas.microsoft.com/office/powerpoint/2010/main" val="70799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AE54DD-22D5-4283-BE8C-E5C767B313B9}" type="datetimeFigureOut">
              <a:rPr lang="en-US" smtClean="0"/>
              <a:t>4/9/2023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E7CD2E-697F-4972-893F-15ADA5CB6DAA}" type="slidenum">
              <a:rPr lang="en-US" smtClean="0"/>
              <a:t>‹#›</a:t>
            </a:fld>
            <a:endParaRPr lang="en-US"/>
          </a:p>
        </p:txBody>
      </p:sp>
    </p:spTree>
    <p:extLst>
      <p:ext uri="{BB962C8B-B14F-4D97-AF65-F5344CB8AC3E}">
        <p14:creationId xmlns:p14="http://schemas.microsoft.com/office/powerpoint/2010/main" val="276289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AE54DD-22D5-4283-BE8C-E5C767B313B9}" type="datetimeFigureOut">
              <a:rPr lang="en-US" smtClean="0"/>
              <a:t>4/9/2023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E7CD2E-697F-4972-893F-15ADA5CB6DAA}" type="slidenum">
              <a:rPr lang="en-US" smtClean="0"/>
              <a:t>‹#›</a:t>
            </a:fld>
            <a:endParaRPr lang="en-US"/>
          </a:p>
        </p:txBody>
      </p:sp>
    </p:spTree>
    <p:extLst>
      <p:ext uri="{BB962C8B-B14F-4D97-AF65-F5344CB8AC3E}">
        <p14:creationId xmlns:p14="http://schemas.microsoft.com/office/powerpoint/2010/main" val="368151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E54DD-22D5-4283-BE8C-E5C767B313B9}" type="datetimeFigureOut">
              <a:rPr lang="en-US" smtClean="0"/>
              <a:t>4/9/2023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E7CD2E-697F-4972-893F-15ADA5CB6DAA}" type="slidenum">
              <a:rPr lang="en-US" smtClean="0"/>
              <a:t>‹#›</a:t>
            </a:fld>
            <a:endParaRPr lang="en-US"/>
          </a:p>
        </p:txBody>
      </p:sp>
    </p:spTree>
    <p:extLst>
      <p:ext uri="{BB962C8B-B14F-4D97-AF65-F5344CB8AC3E}">
        <p14:creationId xmlns:p14="http://schemas.microsoft.com/office/powerpoint/2010/main" val="3934089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7AE54DD-22D5-4283-BE8C-E5C767B313B9}"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7CD2E-697F-4972-893F-15ADA5CB6DAA}" type="slidenum">
              <a:rPr lang="en-US" smtClean="0"/>
              <a:t>‹#›</a:t>
            </a:fld>
            <a:endParaRPr lang="en-US"/>
          </a:p>
        </p:txBody>
      </p:sp>
    </p:spTree>
    <p:extLst>
      <p:ext uri="{BB962C8B-B14F-4D97-AF65-F5344CB8AC3E}">
        <p14:creationId xmlns:p14="http://schemas.microsoft.com/office/powerpoint/2010/main" val="3712537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7AE54DD-22D5-4283-BE8C-E5C767B313B9}"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7CD2E-697F-4972-893F-15ADA5CB6DAA}" type="slidenum">
              <a:rPr lang="en-US" smtClean="0"/>
              <a:t>‹#›</a:t>
            </a:fld>
            <a:endParaRPr lang="en-US"/>
          </a:p>
        </p:txBody>
      </p:sp>
    </p:spTree>
    <p:extLst>
      <p:ext uri="{BB962C8B-B14F-4D97-AF65-F5344CB8AC3E}">
        <p14:creationId xmlns:p14="http://schemas.microsoft.com/office/powerpoint/2010/main" val="35477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77AE54DD-22D5-4283-BE8C-E5C767B313B9}" type="datetimeFigureOut">
              <a:rPr lang="en-US" smtClean="0"/>
              <a:t>4/9/2023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AEE7CD2E-697F-4972-893F-15ADA5CB6DAA}" type="slidenum">
              <a:rPr lang="en-US" smtClean="0"/>
              <a:t>‹#›</a:t>
            </a:fld>
            <a:endParaRPr lang="en-US"/>
          </a:p>
        </p:txBody>
      </p:sp>
    </p:spTree>
    <p:extLst>
      <p:ext uri="{BB962C8B-B14F-4D97-AF65-F5344CB8AC3E}">
        <p14:creationId xmlns:p14="http://schemas.microsoft.com/office/powerpoint/2010/main" val="226922229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3220BAF-6690-3934-9B33-EE2B069CE26D}"/>
              </a:ext>
            </a:extLst>
          </p:cNvPr>
          <p:cNvSpPr/>
          <p:nvPr/>
        </p:nvSpPr>
        <p:spPr>
          <a:xfrm>
            <a:off x="0" y="2857500"/>
            <a:ext cx="3856382" cy="927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3600" dirty="0"/>
              <a:t>MARCOS 2:1-12</a:t>
            </a:r>
          </a:p>
        </p:txBody>
      </p:sp>
      <p:sp>
        <p:nvSpPr>
          <p:cNvPr id="6" name="Rectangle 5">
            <a:extLst>
              <a:ext uri="{FF2B5EF4-FFF2-40B4-BE49-F238E27FC236}">
                <a16:creationId xmlns:a16="http://schemas.microsoft.com/office/drawing/2014/main" xmlns="" id="{8F9C758B-DA53-54E7-5B8A-5566B445DFED}"/>
              </a:ext>
            </a:extLst>
          </p:cNvPr>
          <p:cNvSpPr/>
          <p:nvPr/>
        </p:nvSpPr>
        <p:spPr>
          <a:xfrm>
            <a:off x="1197620" y="273449"/>
            <a:ext cx="6784007" cy="1514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5400" dirty="0"/>
              <a:t>Lecciones de un allanamiento</a:t>
            </a:r>
          </a:p>
        </p:txBody>
      </p:sp>
      <p:pic>
        <p:nvPicPr>
          <p:cNvPr id="1026" name="Picture 2" descr="The Friends of the Paralytic — Integrated Catholic Life™">
            <a:extLst>
              <a:ext uri="{FF2B5EF4-FFF2-40B4-BE49-F238E27FC236}">
                <a16:creationId xmlns:a16="http://schemas.microsoft.com/office/drawing/2014/main" xmlns="" id="{83D23CAE-B969-5D49-597E-923E596C09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9865" y="1928812"/>
            <a:ext cx="5292587" cy="3511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41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0"/>
                                  </p:stCondLst>
                                  <p:childTnLst>
                                    <p:set>
                                      <p:cBhvr>
                                        <p:cTn id="9"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4266A0F-C54F-BE2E-2FCE-959BD3C7E631}"/>
              </a:ext>
            </a:extLst>
          </p:cNvPr>
          <p:cNvSpPr txBox="1"/>
          <p:nvPr/>
        </p:nvSpPr>
        <p:spPr>
          <a:xfrm>
            <a:off x="192156" y="132524"/>
            <a:ext cx="8759687" cy="1815882"/>
          </a:xfrm>
          <a:prstGeom prst="rect">
            <a:avLst/>
          </a:prstGeom>
          <a:noFill/>
        </p:spPr>
        <p:txBody>
          <a:bodyPr wrap="square" rtlCol="0">
            <a:spAutoFit/>
          </a:bodyPr>
          <a:lstStyle/>
          <a:p>
            <a:r>
              <a:rPr lang="es-ES" sz="2800" dirty="0" smtClean="0">
                <a:solidFill>
                  <a:srgbClr val="FFFFFF"/>
                </a:solidFill>
                <a:latin typeface="system-ui"/>
              </a:rPr>
              <a:t>6  Pero </a:t>
            </a:r>
            <a:r>
              <a:rPr lang="es-ES" sz="2800" dirty="0">
                <a:solidFill>
                  <a:srgbClr val="FFFFFF"/>
                </a:solidFill>
                <a:latin typeface="system-ui"/>
              </a:rPr>
              <a:t>estaban allí sentados algunos de los </a:t>
            </a:r>
            <a:r>
              <a:rPr lang="es-ES" sz="2800" dirty="0" smtClean="0">
                <a:solidFill>
                  <a:srgbClr val="FFFFFF"/>
                </a:solidFill>
                <a:latin typeface="system-ui"/>
              </a:rPr>
              <a:t>escribas</a:t>
            </a:r>
            <a:r>
              <a:rPr lang="es-ES" sz="2800" dirty="0">
                <a:solidFill>
                  <a:srgbClr val="FFFFFF"/>
                </a:solidFill>
                <a:latin typeface="system-ui"/>
              </a:rPr>
              <a:t>, los cuales pensaban en sus corazones:  7  «¿Por qué habla Este así? Está blasfemando; ¿quién puede perdonar pecados, sino solo Dios?».</a:t>
            </a:r>
            <a:endParaRPr lang="en-US" dirty="0"/>
          </a:p>
        </p:txBody>
      </p:sp>
      <p:cxnSp>
        <p:nvCxnSpPr>
          <p:cNvPr id="3" name="Straight Connector 2">
            <a:extLst>
              <a:ext uri="{FF2B5EF4-FFF2-40B4-BE49-F238E27FC236}">
                <a16:creationId xmlns:a16="http://schemas.microsoft.com/office/drawing/2014/main" xmlns="" id="{DF6F0E75-D38B-F374-FC60-711CA965B2EB}"/>
              </a:ext>
            </a:extLst>
          </p:cNvPr>
          <p:cNvCxnSpPr>
            <a:cxnSpLocks/>
          </p:cNvCxnSpPr>
          <p:nvPr/>
        </p:nvCxnSpPr>
        <p:spPr>
          <a:xfrm>
            <a:off x="374094" y="1948406"/>
            <a:ext cx="5114065" cy="0"/>
          </a:xfrm>
          <a:prstGeom prst="line">
            <a:avLst/>
          </a:prstGeom>
          <a:ln w="57150">
            <a:solidFill>
              <a:srgbClr val="FFFF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7406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DAC7F9-9840-F4AC-1594-98F3F4F3E6DE}"/>
              </a:ext>
            </a:extLst>
          </p:cNvPr>
          <p:cNvSpPr>
            <a:spLocks noGrp="1"/>
          </p:cNvSpPr>
          <p:nvPr>
            <p:ph type="title"/>
          </p:nvPr>
        </p:nvSpPr>
        <p:spPr/>
        <p:txBody>
          <a:bodyPr>
            <a:normAutofit/>
          </a:bodyPr>
          <a:lstStyle/>
          <a:p>
            <a:pPr algn="ctr" rtl="0"/>
            <a:r>
              <a:rPr lang="en-US" sz="4000" b="1" dirty="0"/>
              <a:t>Tres conceptos diferentes</a:t>
            </a:r>
          </a:p>
        </p:txBody>
      </p:sp>
      <p:sp>
        <p:nvSpPr>
          <p:cNvPr id="3" name="Content Placeholder 2">
            <a:extLst>
              <a:ext uri="{FF2B5EF4-FFF2-40B4-BE49-F238E27FC236}">
                <a16:creationId xmlns:a16="http://schemas.microsoft.com/office/drawing/2014/main" xmlns="" id="{D98E9D30-6F63-664D-42ED-A5938828978A}"/>
              </a:ext>
            </a:extLst>
          </p:cNvPr>
          <p:cNvSpPr>
            <a:spLocks noGrp="1"/>
          </p:cNvSpPr>
          <p:nvPr>
            <p:ph sz="half" idx="1"/>
          </p:nvPr>
        </p:nvSpPr>
        <p:spPr>
          <a:xfrm>
            <a:off x="536866" y="1408907"/>
            <a:ext cx="3886200" cy="3626115"/>
          </a:xfrm>
        </p:spPr>
        <p:txBody>
          <a:bodyPr>
            <a:normAutofit/>
          </a:bodyPr>
          <a:lstStyle/>
          <a:p>
            <a:pPr algn="l" rtl="0"/>
            <a:r>
              <a:rPr lang="en-US" sz="3200" b="1" dirty="0"/>
              <a:t>Ofensa</a:t>
            </a:r>
          </a:p>
          <a:p>
            <a:pPr algn="l" rtl="0"/>
            <a:endParaRPr lang="en-US" sz="4800" b="1" dirty="0"/>
          </a:p>
          <a:p>
            <a:pPr algn="l" rtl="0"/>
            <a:r>
              <a:rPr lang="en-US" sz="3200" b="1" dirty="0"/>
              <a:t>Delito</a:t>
            </a:r>
          </a:p>
          <a:p>
            <a:pPr algn="l" rtl="0"/>
            <a:endParaRPr lang="en-US" sz="6000" b="1" dirty="0"/>
          </a:p>
          <a:p>
            <a:pPr algn="l" rtl="0"/>
            <a:r>
              <a:rPr lang="en-US" sz="3200" b="1" dirty="0"/>
              <a:t>Pecado</a:t>
            </a:r>
          </a:p>
        </p:txBody>
      </p:sp>
      <p:sp>
        <p:nvSpPr>
          <p:cNvPr id="4" name="Content Placeholder 3">
            <a:extLst>
              <a:ext uri="{FF2B5EF4-FFF2-40B4-BE49-F238E27FC236}">
                <a16:creationId xmlns:a16="http://schemas.microsoft.com/office/drawing/2014/main" xmlns="" id="{3F0E6C0D-BD63-E807-2163-34323DF67DE1}"/>
              </a:ext>
            </a:extLst>
          </p:cNvPr>
          <p:cNvSpPr>
            <a:spLocks noGrp="1"/>
          </p:cNvSpPr>
          <p:nvPr>
            <p:ph sz="half" idx="2"/>
          </p:nvPr>
        </p:nvSpPr>
        <p:spPr>
          <a:xfrm>
            <a:off x="2479966" y="1481735"/>
            <a:ext cx="6563814" cy="3626115"/>
          </a:xfrm>
        </p:spPr>
        <p:txBody>
          <a:bodyPr>
            <a:noAutofit/>
          </a:bodyPr>
          <a:lstStyle/>
          <a:p>
            <a:pPr algn="l" rtl="0" fontAlgn="base"/>
            <a:r>
              <a:rPr lang="en-US" sz="2800" b="0" i="0" dirty="0">
                <a:solidFill>
                  <a:srgbClr val="EEEEEE"/>
                </a:solidFill>
                <a:effectLst/>
              </a:rPr>
              <a:t>El acto de causar ira, resentimiento, disgusto o afrenta.</a:t>
            </a:r>
          </a:p>
          <a:p>
            <a:pPr marL="0" indent="0" algn="l" rtl="0" fontAlgn="base">
              <a:buNone/>
            </a:pPr>
            <a:r>
              <a:rPr lang="en-US" sz="2800" dirty="0" smtClean="0">
                <a:solidFill>
                  <a:srgbClr val="EEEEEE"/>
                </a:solidFill>
              </a:rPr>
              <a:t>	No </a:t>
            </a:r>
            <a:r>
              <a:rPr lang="en-US" sz="2800" dirty="0" err="1">
                <a:solidFill>
                  <a:srgbClr val="EEEEEE"/>
                </a:solidFill>
              </a:rPr>
              <a:t>necesariamente</a:t>
            </a:r>
            <a:r>
              <a:rPr lang="en-US" sz="2800" dirty="0">
                <a:solidFill>
                  <a:srgbClr val="EEEEEE"/>
                </a:solidFill>
              </a:rPr>
              <a:t> </a:t>
            </a:r>
            <a:r>
              <a:rPr lang="en-US" sz="2800" dirty="0" err="1" smtClean="0">
                <a:solidFill>
                  <a:srgbClr val="EEEEEE"/>
                </a:solidFill>
              </a:rPr>
              <a:t>pecado</a:t>
            </a:r>
            <a:r>
              <a:rPr lang="en-US" sz="2800" dirty="0" smtClean="0">
                <a:solidFill>
                  <a:srgbClr val="EEEEEE"/>
                </a:solidFill>
              </a:rPr>
              <a:t> </a:t>
            </a:r>
            <a:r>
              <a:rPr lang="en-US" sz="2800" dirty="0">
                <a:solidFill>
                  <a:srgbClr val="EEEEEE"/>
                </a:solidFill>
              </a:rPr>
              <a:t>(Mt. 15:12)</a:t>
            </a:r>
          </a:p>
          <a:p>
            <a:pPr algn="l" rtl="0"/>
            <a:r>
              <a:rPr lang="en-US" sz="2800" b="0" i="0" dirty="0">
                <a:solidFill>
                  <a:srgbClr val="FFFFFF"/>
                </a:solidFill>
                <a:effectLst/>
              </a:rPr>
              <a:t>Un acto cometido en violación de la ley hecha por el hombre</a:t>
            </a:r>
          </a:p>
          <a:p>
            <a:pPr marL="0" indent="0" algn="l" rtl="0">
              <a:buNone/>
            </a:pPr>
            <a:r>
              <a:rPr lang="en-US" sz="2800" dirty="0" smtClean="0">
                <a:solidFill>
                  <a:srgbClr val="FFFFFF"/>
                </a:solidFill>
              </a:rPr>
              <a:t>	No </a:t>
            </a:r>
            <a:r>
              <a:rPr lang="en-US" sz="2800" dirty="0">
                <a:solidFill>
                  <a:srgbClr val="FFFFFF"/>
                </a:solidFill>
              </a:rPr>
              <a:t>necesariamente pecado (</a:t>
            </a:r>
            <a:r>
              <a:rPr lang="en-US" sz="2800" dirty="0" err="1" smtClean="0">
                <a:solidFill>
                  <a:srgbClr val="FFFFFF"/>
                </a:solidFill>
              </a:rPr>
              <a:t>Hch</a:t>
            </a:r>
            <a:r>
              <a:rPr lang="en-US" sz="2800" dirty="0" smtClean="0">
                <a:solidFill>
                  <a:srgbClr val="FFFFFF"/>
                </a:solidFill>
              </a:rPr>
              <a:t>. </a:t>
            </a:r>
            <a:r>
              <a:rPr lang="en-US" sz="2800" dirty="0">
                <a:solidFill>
                  <a:srgbClr val="FFFFFF"/>
                </a:solidFill>
              </a:rPr>
              <a:t>5:29)</a:t>
            </a:r>
          </a:p>
          <a:p>
            <a:pPr algn="l" rtl="0"/>
            <a:r>
              <a:rPr lang="en-US" sz="2800" b="0" i="0" dirty="0">
                <a:solidFill>
                  <a:srgbClr val="FFFFFF"/>
                </a:solidFill>
                <a:effectLst/>
              </a:rPr>
              <a:t>Transgresión de </a:t>
            </a:r>
            <a:r>
              <a:rPr lang="en-US" sz="2800" b="0" i="0" dirty="0" smtClean="0">
                <a:solidFill>
                  <a:srgbClr val="FFFFFF"/>
                </a:solidFill>
                <a:effectLst/>
              </a:rPr>
              <a:t>la </a:t>
            </a:r>
            <a:r>
              <a:rPr lang="en-US" sz="2800" b="1" i="0" u="sng" dirty="0" smtClean="0">
                <a:solidFill>
                  <a:srgbClr val="FFFF00"/>
                </a:solidFill>
                <a:effectLst>
                  <a:outerShdw blurRad="38100" dist="38100" dir="2700000" algn="tl">
                    <a:srgbClr val="000000">
                      <a:alpha val="43137"/>
                    </a:srgbClr>
                  </a:outerShdw>
                </a:effectLst>
              </a:rPr>
              <a:t>ley </a:t>
            </a:r>
            <a:r>
              <a:rPr lang="en-US" sz="2800" b="1" i="0" u="sng" dirty="0">
                <a:solidFill>
                  <a:srgbClr val="FFFF00"/>
                </a:solidFill>
                <a:effectLst>
                  <a:outerShdw blurRad="38100" dist="38100" dir="2700000" algn="tl">
                    <a:srgbClr val="000000">
                      <a:alpha val="43137"/>
                    </a:srgbClr>
                  </a:outerShdw>
                </a:effectLst>
              </a:rPr>
              <a:t>de </a:t>
            </a:r>
            <a:r>
              <a:rPr lang="en-US" sz="2800" b="1" i="0" u="sng" dirty="0" smtClean="0">
                <a:solidFill>
                  <a:srgbClr val="FFFF00"/>
                </a:solidFill>
                <a:effectLst>
                  <a:outerShdw blurRad="38100" dist="38100" dir="2700000" algn="tl">
                    <a:srgbClr val="000000">
                      <a:alpha val="43137"/>
                    </a:srgbClr>
                  </a:outerShdw>
                </a:effectLst>
              </a:rPr>
              <a:t>Dios</a:t>
            </a:r>
            <a:endParaRPr lang="en-US" sz="2800" b="1" u="sng" dirty="0">
              <a:solidFill>
                <a:srgbClr val="FFFF00"/>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xmlns="" id="{E23A93F2-91E2-DA1A-ABED-FE657234E76E}"/>
              </a:ext>
            </a:extLst>
          </p:cNvPr>
          <p:cNvSpPr txBox="1"/>
          <p:nvPr/>
        </p:nvSpPr>
        <p:spPr>
          <a:xfrm>
            <a:off x="0" y="4795957"/>
            <a:ext cx="9144000" cy="769441"/>
          </a:xfrm>
          <a:prstGeom prst="rect">
            <a:avLst/>
          </a:prstGeom>
          <a:noFill/>
        </p:spPr>
        <p:txBody>
          <a:bodyPr wrap="square" rtlCol="0">
            <a:spAutoFit/>
          </a:bodyPr>
          <a:lstStyle/>
          <a:p>
            <a:pPr algn="ctr" rtl="0"/>
            <a:r>
              <a:rPr lang="en-US" sz="4400" dirty="0"/>
              <a:t>“Solo Dios puede perdonar el pecado”.</a:t>
            </a:r>
          </a:p>
        </p:txBody>
      </p:sp>
    </p:spTree>
    <p:extLst>
      <p:ext uri="{BB962C8B-B14F-4D97-AF65-F5344CB8AC3E}">
        <p14:creationId xmlns:p14="http://schemas.microsoft.com/office/powerpoint/2010/main" val="209400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left)">
                                      <p:cBhvr>
                                        <p:cTn id="19" dur="500"/>
                                        <p:tgtEl>
                                          <p:spTgt spid="4">
                                            <p:txEl>
                                              <p:pRg st="0" end="0"/>
                                            </p:txEl>
                                          </p:spTgt>
                                        </p:tgtEl>
                                      </p:cBhvr>
                                    </p:animEffect>
                                  </p:childTnLst>
                                  <p:subTnLst>
                                    <p:animClr clrSpc="rgb" dir="cw">
                                      <p:cBhvr override="childStyle">
                                        <p:cTn dur="1" fill="hold" display="0" masterRel="nextClick" afterEffect="1"/>
                                        <p:tgtEl>
                                          <p:spTgt spid="4">
                                            <p:txEl>
                                              <p:pRg st="0" end="0"/>
                                            </p:txEl>
                                          </p:spTgt>
                                        </p:tgtEl>
                                        <p:attrNameLst>
                                          <p:attrName>ppt_c</p:attrName>
                                        </p:attrNameLst>
                                      </p:cBhvr>
                                      <p:to>
                                        <a:srgbClr val="969696"/>
                                      </p:to>
                                    </p:animClr>
                                  </p:sub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wipe(left)">
                                      <p:cBhvr>
                                        <p:cTn id="24" dur="500"/>
                                        <p:tgtEl>
                                          <p:spTgt spid="4">
                                            <p:txEl>
                                              <p:pRg st="1" end="1"/>
                                            </p:txEl>
                                          </p:spTgt>
                                        </p:tgtEl>
                                      </p:cBhvr>
                                    </p:animEffect>
                                  </p:childTnLst>
                                  <p:subTnLst>
                                    <p:animClr clrSpc="rgb" dir="cw">
                                      <p:cBhvr override="childStyle">
                                        <p:cTn dur="1" fill="hold" display="0" masterRel="nextClick" afterEffect="1"/>
                                        <p:tgtEl>
                                          <p:spTgt spid="4">
                                            <p:txEl>
                                              <p:pRg st="1" end="1"/>
                                            </p:txEl>
                                          </p:spTgt>
                                        </p:tgtEl>
                                        <p:attrNameLst>
                                          <p:attrName>ppt_c</p:attrName>
                                        </p:attrNameLst>
                                      </p:cBhvr>
                                      <p:to>
                                        <a:srgbClr val="969696"/>
                                      </p:to>
                                    </p:animClr>
                                  </p:sub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wipe(left)">
                                      <p:cBhvr>
                                        <p:cTn id="29" dur="500"/>
                                        <p:tgtEl>
                                          <p:spTgt spid="4">
                                            <p:txEl>
                                              <p:pRg st="2" end="2"/>
                                            </p:txEl>
                                          </p:spTgt>
                                        </p:tgtEl>
                                      </p:cBhvr>
                                    </p:animEffect>
                                  </p:childTnLst>
                                  <p:subTnLst>
                                    <p:animClr clrSpc="rgb" dir="cw">
                                      <p:cBhvr override="childStyle">
                                        <p:cTn dur="1" fill="hold" display="0" masterRel="nextClick" afterEffect="1"/>
                                        <p:tgtEl>
                                          <p:spTgt spid="4">
                                            <p:txEl>
                                              <p:pRg st="2" end="2"/>
                                            </p:txEl>
                                          </p:spTgt>
                                        </p:tgtEl>
                                        <p:attrNameLst>
                                          <p:attrName>ppt_c</p:attrName>
                                        </p:attrNameLst>
                                      </p:cBhvr>
                                      <p:to>
                                        <a:srgbClr val="969696"/>
                                      </p:to>
                                    </p:animClr>
                                  </p:sub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wipe(left)">
                                      <p:cBhvr>
                                        <p:cTn id="34" dur="500"/>
                                        <p:tgtEl>
                                          <p:spTgt spid="4">
                                            <p:txEl>
                                              <p:pRg st="3" end="3"/>
                                            </p:txEl>
                                          </p:spTgt>
                                        </p:tgtEl>
                                      </p:cBhvr>
                                    </p:animEffect>
                                  </p:childTnLst>
                                  <p:subTnLst>
                                    <p:animClr clrSpc="rgb" dir="cw">
                                      <p:cBhvr override="childStyle">
                                        <p:cTn dur="1" fill="hold" display="0" masterRel="nextClick" afterEffect="1"/>
                                        <p:tgtEl>
                                          <p:spTgt spid="4">
                                            <p:txEl>
                                              <p:pRg st="3" end="3"/>
                                            </p:txEl>
                                          </p:spTgt>
                                        </p:tgtEl>
                                        <p:attrNameLst>
                                          <p:attrName>ppt_c</p:attrName>
                                        </p:attrNameLst>
                                      </p:cBhvr>
                                      <p:to>
                                        <a:srgbClr val="969696"/>
                                      </p:to>
                                    </p:animClr>
                                  </p:sub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wipe(left)">
                                      <p:cBhvr>
                                        <p:cTn id="39" dur="500"/>
                                        <p:tgtEl>
                                          <p:spTgt spid="4">
                                            <p:txEl>
                                              <p:pRg st="4" end="4"/>
                                            </p:txEl>
                                          </p:spTgt>
                                        </p:tgtEl>
                                      </p:cBhvr>
                                    </p:animEffect>
                                  </p:childTnLst>
                                  <p:subTnLst>
                                    <p:animClr clrSpc="rgb" dir="cw">
                                      <p:cBhvr override="childStyle">
                                        <p:cTn dur="1" fill="hold" display="0" masterRel="nextClick" afterEffect="1"/>
                                        <p:tgtEl>
                                          <p:spTgt spid="4">
                                            <p:txEl>
                                              <p:pRg st="4" end="4"/>
                                            </p:txEl>
                                          </p:spTgt>
                                        </p:tgtEl>
                                        <p:attrNameLst>
                                          <p:attrName>ppt_c</p:attrName>
                                        </p:attrNameLst>
                                      </p:cBhvr>
                                      <p:to>
                                        <a:srgbClr val="969696"/>
                                      </p:to>
                                    </p:animClr>
                                  </p:sub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500" fill="hold"/>
                                        <p:tgtEl>
                                          <p:spTgt spid="5"/>
                                        </p:tgtEl>
                                        <p:attrNameLst>
                                          <p:attrName>ppt_w</p:attrName>
                                        </p:attrNameLst>
                                      </p:cBhvr>
                                      <p:tavLst>
                                        <p:tav tm="0">
                                          <p:val>
                                            <p:fltVal val="0"/>
                                          </p:val>
                                        </p:tav>
                                        <p:tav tm="100000">
                                          <p:val>
                                            <p:strVal val="#ppt_w"/>
                                          </p:val>
                                        </p:tav>
                                      </p:tavLst>
                                    </p:anim>
                                    <p:anim calcmode="lin" valueType="num">
                                      <p:cBhvr>
                                        <p:cTn id="45" dur="500" fill="hold"/>
                                        <p:tgtEl>
                                          <p:spTgt spid="5"/>
                                        </p:tgtEl>
                                        <p:attrNameLst>
                                          <p:attrName>ppt_h</p:attrName>
                                        </p:attrNameLst>
                                      </p:cBhvr>
                                      <p:tavLst>
                                        <p:tav tm="0">
                                          <p:val>
                                            <p:fltVal val="0"/>
                                          </p:val>
                                        </p:tav>
                                        <p:tav tm="100000">
                                          <p:val>
                                            <p:strVal val="#ppt_h"/>
                                          </p:val>
                                        </p:tav>
                                      </p:tavLst>
                                    </p:anim>
                                    <p:animEffect transition="in" filter="fade">
                                      <p:cBhvr>
                                        <p:cTn id="4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4266A0F-C54F-BE2E-2FCE-959BD3C7E631}"/>
              </a:ext>
            </a:extLst>
          </p:cNvPr>
          <p:cNvSpPr txBox="1"/>
          <p:nvPr/>
        </p:nvSpPr>
        <p:spPr>
          <a:xfrm>
            <a:off x="192156" y="132524"/>
            <a:ext cx="8759687" cy="3108543"/>
          </a:xfrm>
          <a:prstGeom prst="rect">
            <a:avLst/>
          </a:prstGeom>
          <a:noFill/>
        </p:spPr>
        <p:txBody>
          <a:bodyPr wrap="square" rtlCol="0">
            <a:spAutoFit/>
          </a:bodyPr>
          <a:lstStyle/>
          <a:p>
            <a:r>
              <a:rPr lang="es-ES" sz="2800" dirty="0">
                <a:solidFill>
                  <a:srgbClr val="FFFFFF"/>
                </a:solidFill>
                <a:latin typeface="system-ui"/>
              </a:rPr>
              <a:t>6  Pero estaban allí sentados algunos de los escribas, los cuales pensaban en sus corazones:  7  «¿Por qué habla Este así? Está blasfemando; ¿quién puede perdonar pecados, sino solo Dios?». 8  Al instante Jesús, conociendo en Su espíritu que pensaban de esa manera dentro de sí mismos, les dijo*: «¿Por qué piensan estas cosas en sus corazones? </a:t>
            </a:r>
            <a:endParaRPr lang="en-US" sz="2800" dirty="0"/>
          </a:p>
        </p:txBody>
      </p:sp>
      <p:cxnSp>
        <p:nvCxnSpPr>
          <p:cNvPr id="3" name="Straight Connector 2">
            <a:extLst>
              <a:ext uri="{FF2B5EF4-FFF2-40B4-BE49-F238E27FC236}">
                <a16:creationId xmlns:a16="http://schemas.microsoft.com/office/drawing/2014/main" xmlns="" id="{DF6F0E75-D38B-F374-FC60-711CA965B2EB}"/>
              </a:ext>
            </a:extLst>
          </p:cNvPr>
          <p:cNvCxnSpPr>
            <a:cxnSpLocks/>
          </p:cNvCxnSpPr>
          <p:nvPr/>
        </p:nvCxnSpPr>
        <p:spPr>
          <a:xfrm>
            <a:off x="503567" y="1948406"/>
            <a:ext cx="5114065" cy="0"/>
          </a:xfrm>
          <a:prstGeom prst="line">
            <a:avLst/>
          </a:prstGeom>
          <a:ln w="57150">
            <a:solidFill>
              <a:srgbClr val="FFFF00"/>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xmlns="" id="{1F174E68-29AA-B763-84DF-A05832709656}"/>
              </a:ext>
            </a:extLst>
          </p:cNvPr>
          <p:cNvSpPr txBox="1"/>
          <p:nvPr/>
        </p:nvSpPr>
        <p:spPr>
          <a:xfrm>
            <a:off x="731520" y="3298147"/>
            <a:ext cx="7376160" cy="1323439"/>
          </a:xfrm>
          <a:prstGeom prst="rect">
            <a:avLst/>
          </a:prstGeom>
          <a:noFill/>
        </p:spPr>
        <p:txBody>
          <a:bodyPr wrap="square" rtlCol="0">
            <a:spAutoFit/>
          </a:bodyPr>
          <a:lstStyle/>
          <a:p>
            <a:pPr algn="ctr" rtl="0"/>
            <a:r>
              <a:rPr lang="en-US" sz="4000" b="1" dirty="0"/>
              <a:t>La pregunta:</a:t>
            </a:r>
          </a:p>
          <a:p>
            <a:pPr algn="ctr" rtl="0"/>
            <a:r>
              <a:rPr lang="en-US" sz="4000" b="1" dirty="0"/>
              <a:t>¿Jesús era DIOS o simplemente un hombre?</a:t>
            </a:r>
          </a:p>
        </p:txBody>
      </p:sp>
    </p:spTree>
    <p:extLst>
      <p:ext uri="{BB962C8B-B14F-4D97-AF65-F5344CB8AC3E}">
        <p14:creationId xmlns:p14="http://schemas.microsoft.com/office/powerpoint/2010/main" val="225910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E51E3D8A-829F-E2FD-D5BA-CF82E1CA59E0}"/>
              </a:ext>
            </a:extLst>
          </p:cNvPr>
          <p:cNvSpPr>
            <a:spLocks noGrp="1"/>
          </p:cNvSpPr>
          <p:nvPr>
            <p:ph type="title"/>
          </p:nvPr>
        </p:nvSpPr>
        <p:spPr>
          <a:xfrm>
            <a:off x="1385350" y="375811"/>
            <a:ext cx="7886700" cy="1104636"/>
          </a:xfrm>
        </p:spPr>
        <p:txBody>
          <a:bodyPr>
            <a:normAutofit/>
          </a:bodyPr>
          <a:lstStyle/>
          <a:p>
            <a:pPr algn="l" rtl="0"/>
            <a:r>
              <a:rPr lang="en-US" sz="4800" b="1" dirty="0"/>
              <a:t>Jesús propuso una prueba</a:t>
            </a:r>
          </a:p>
        </p:txBody>
      </p:sp>
      <p:sp>
        <p:nvSpPr>
          <p:cNvPr id="25" name="TextBox 24">
            <a:extLst>
              <a:ext uri="{FF2B5EF4-FFF2-40B4-BE49-F238E27FC236}">
                <a16:creationId xmlns:a16="http://schemas.microsoft.com/office/drawing/2014/main" xmlns="" id="{C6CF6E70-6673-184E-6DF0-160CFEAEE5A8}"/>
              </a:ext>
            </a:extLst>
          </p:cNvPr>
          <p:cNvSpPr txBox="1"/>
          <p:nvPr/>
        </p:nvSpPr>
        <p:spPr>
          <a:xfrm>
            <a:off x="847310" y="2356185"/>
            <a:ext cx="2737403" cy="1569660"/>
          </a:xfrm>
          <a:prstGeom prst="rect">
            <a:avLst/>
          </a:prstGeom>
          <a:noFill/>
        </p:spPr>
        <p:txBody>
          <a:bodyPr wrap="square">
            <a:spAutoFit/>
          </a:bodyPr>
          <a:lstStyle/>
          <a:p>
            <a:pPr algn="ctr" rtl="0"/>
            <a:r>
              <a:rPr lang="en-US" sz="3200" b="0" i="1" dirty="0" smtClean="0">
                <a:solidFill>
                  <a:srgbClr val="FFFFFF"/>
                </a:solidFill>
                <a:effectLst/>
                <a:latin typeface="system-ui"/>
              </a:rPr>
              <a:t>“</a:t>
            </a:r>
            <a:r>
              <a:rPr lang="en-US" sz="3200" b="0" dirty="0" smtClean="0">
                <a:solidFill>
                  <a:srgbClr val="FFFFFF"/>
                </a:solidFill>
                <a:effectLst/>
                <a:latin typeface="system-ui"/>
              </a:rPr>
              <a:t>Tus</a:t>
            </a:r>
            <a:r>
              <a:rPr lang="en-US" sz="3200" b="0" i="0" dirty="0" smtClean="0">
                <a:solidFill>
                  <a:srgbClr val="FFFFFF"/>
                </a:solidFill>
                <a:effectLst/>
                <a:latin typeface="system-ui"/>
              </a:rPr>
              <a:t> </a:t>
            </a:r>
            <a:r>
              <a:rPr lang="en-US" sz="3200" b="0" i="0" dirty="0">
                <a:solidFill>
                  <a:srgbClr val="FFFFFF"/>
                </a:solidFill>
                <a:effectLst/>
                <a:latin typeface="system-ui"/>
              </a:rPr>
              <a:t>pecados te son perdonados</a:t>
            </a:r>
            <a:r>
              <a:rPr lang="en-US" sz="3200" dirty="0">
                <a:solidFill>
                  <a:srgbClr val="FFFFFF"/>
                </a:solidFill>
                <a:latin typeface="system-ui"/>
              </a:rPr>
              <a:t>”</a:t>
            </a:r>
            <a:endParaRPr lang="en-US" sz="3200" dirty="0"/>
          </a:p>
        </p:txBody>
      </p:sp>
      <p:sp>
        <p:nvSpPr>
          <p:cNvPr id="26" name="TextBox 25">
            <a:extLst>
              <a:ext uri="{FF2B5EF4-FFF2-40B4-BE49-F238E27FC236}">
                <a16:creationId xmlns:a16="http://schemas.microsoft.com/office/drawing/2014/main" xmlns="" id="{8D0C8380-721D-0E16-3D92-B00FA4C787A6}"/>
              </a:ext>
            </a:extLst>
          </p:cNvPr>
          <p:cNvSpPr txBox="1"/>
          <p:nvPr/>
        </p:nvSpPr>
        <p:spPr>
          <a:xfrm>
            <a:off x="4298757" y="2750461"/>
            <a:ext cx="1113183" cy="646331"/>
          </a:xfrm>
          <a:prstGeom prst="rect">
            <a:avLst/>
          </a:prstGeom>
          <a:noFill/>
        </p:spPr>
        <p:txBody>
          <a:bodyPr wrap="square" rtlCol="0">
            <a:spAutoFit/>
          </a:bodyPr>
          <a:lstStyle/>
          <a:p>
            <a:pPr algn="l" rtl="0"/>
            <a:r>
              <a:rPr lang="en-US" sz="3600" dirty="0"/>
              <a:t>O</a:t>
            </a:r>
          </a:p>
        </p:txBody>
      </p:sp>
      <p:sp>
        <p:nvSpPr>
          <p:cNvPr id="29" name="TextBox 28">
            <a:extLst>
              <a:ext uri="{FF2B5EF4-FFF2-40B4-BE49-F238E27FC236}">
                <a16:creationId xmlns:a16="http://schemas.microsoft.com/office/drawing/2014/main" xmlns="" id="{56F6E24A-CE73-BB89-B7D4-BA3E2CD26A76}"/>
              </a:ext>
            </a:extLst>
          </p:cNvPr>
          <p:cNvSpPr txBox="1"/>
          <p:nvPr/>
        </p:nvSpPr>
        <p:spPr>
          <a:xfrm>
            <a:off x="4855349" y="2500396"/>
            <a:ext cx="3803374" cy="1077218"/>
          </a:xfrm>
          <a:prstGeom prst="rect">
            <a:avLst/>
          </a:prstGeom>
          <a:noFill/>
        </p:spPr>
        <p:txBody>
          <a:bodyPr wrap="square">
            <a:spAutoFit/>
          </a:bodyPr>
          <a:lstStyle/>
          <a:p>
            <a:pPr algn="ctr" rtl="0"/>
            <a:r>
              <a:rPr lang="en-US" sz="2800" b="0" i="0" dirty="0">
                <a:solidFill>
                  <a:srgbClr val="FFFFFF"/>
                </a:solidFill>
                <a:effectLst/>
                <a:latin typeface="system-ui"/>
              </a:rPr>
              <a:t>'</a:t>
            </a:r>
            <a:r>
              <a:rPr lang="en-US" sz="3200" b="0" i="0" dirty="0">
                <a:solidFill>
                  <a:srgbClr val="FFFFFF"/>
                </a:solidFill>
                <a:effectLst/>
                <a:latin typeface="system-ui"/>
              </a:rPr>
              <a:t>Levántate, toma </a:t>
            </a:r>
            <a:r>
              <a:rPr lang="en-US" sz="3200" b="0" i="0" dirty="0" err="1">
                <a:solidFill>
                  <a:srgbClr val="FFFFFF"/>
                </a:solidFill>
                <a:effectLst/>
                <a:latin typeface="system-ui"/>
              </a:rPr>
              <a:t>tu</a:t>
            </a:r>
            <a:r>
              <a:rPr lang="en-US" sz="3200" b="0" i="0" dirty="0">
                <a:solidFill>
                  <a:srgbClr val="FFFFFF"/>
                </a:solidFill>
                <a:effectLst/>
                <a:latin typeface="system-ui"/>
              </a:rPr>
              <a:t> </a:t>
            </a:r>
            <a:r>
              <a:rPr lang="en-US" sz="3200" b="0" i="0" dirty="0" err="1" smtClean="0">
                <a:solidFill>
                  <a:srgbClr val="FFFFFF"/>
                </a:solidFill>
                <a:effectLst/>
                <a:latin typeface="system-ui"/>
              </a:rPr>
              <a:t>camilla</a:t>
            </a:r>
            <a:r>
              <a:rPr lang="en-US" sz="3200" b="0" i="0" dirty="0" smtClean="0">
                <a:solidFill>
                  <a:srgbClr val="FFFFFF"/>
                </a:solidFill>
                <a:effectLst/>
                <a:latin typeface="system-ui"/>
              </a:rPr>
              <a:t> </a:t>
            </a:r>
            <a:r>
              <a:rPr lang="en-US" sz="3200" b="0" i="0" dirty="0">
                <a:solidFill>
                  <a:srgbClr val="FFFFFF"/>
                </a:solidFill>
                <a:effectLst/>
                <a:latin typeface="system-ui"/>
              </a:rPr>
              <a:t>y anda'?</a:t>
            </a:r>
            <a:endParaRPr lang="en-US" sz="3200" dirty="0"/>
          </a:p>
        </p:txBody>
      </p:sp>
      <p:sp>
        <p:nvSpPr>
          <p:cNvPr id="30" name="TextBox 29">
            <a:extLst>
              <a:ext uri="{FF2B5EF4-FFF2-40B4-BE49-F238E27FC236}">
                <a16:creationId xmlns:a16="http://schemas.microsoft.com/office/drawing/2014/main" xmlns="" id="{4110F914-98DA-834E-9A71-FA31338BA63F}"/>
              </a:ext>
            </a:extLst>
          </p:cNvPr>
          <p:cNvSpPr txBox="1"/>
          <p:nvPr/>
        </p:nvSpPr>
        <p:spPr>
          <a:xfrm>
            <a:off x="787675" y="3968443"/>
            <a:ext cx="2856672" cy="954107"/>
          </a:xfrm>
          <a:prstGeom prst="rect">
            <a:avLst/>
          </a:prstGeom>
          <a:noFill/>
        </p:spPr>
        <p:txBody>
          <a:bodyPr wrap="square" rtlCol="0">
            <a:spAutoFit/>
          </a:bodyPr>
          <a:lstStyle/>
          <a:p>
            <a:pPr algn="ctr" rtl="0"/>
            <a:r>
              <a:rPr lang="en-US" sz="2800" i="1" dirty="0">
                <a:solidFill>
                  <a:srgbClr val="FFFF00"/>
                </a:solidFill>
              </a:rPr>
              <a:t>¡Cualquier simple hombre podría decir esto!</a:t>
            </a:r>
          </a:p>
        </p:txBody>
      </p:sp>
      <p:sp>
        <p:nvSpPr>
          <p:cNvPr id="31" name="TextBox 30">
            <a:extLst>
              <a:ext uri="{FF2B5EF4-FFF2-40B4-BE49-F238E27FC236}">
                <a16:creationId xmlns:a16="http://schemas.microsoft.com/office/drawing/2014/main" xmlns="" id="{5A3C3CC5-C0E7-EF62-57C5-B1A194E7475D}"/>
              </a:ext>
            </a:extLst>
          </p:cNvPr>
          <p:cNvSpPr txBox="1"/>
          <p:nvPr/>
        </p:nvSpPr>
        <p:spPr>
          <a:xfrm>
            <a:off x="4948529" y="3968443"/>
            <a:ext cx="3617013" cy="1384995"/>
          </a:xfrm>
          <a:prstGeom prst="rect">
            <a:avLst/>
          </a:prstGeom>
          <a:noFill/>
        </p:spPr>
        <p:txBody>
          <a:bodyPr wrap="square" rtlCol="0">
            <a:spAutoFit/>
          </a:bodyPr>
          <a:lstStyle/>
          <a:p>
            <a:pPr algn="ctr" rtl="0"/>
            <a:r>
              <a:rPr lang="en-US" sz="2800" i="1" dirty="0">
                <a:solidFill>
                  <a:srgbClr val="FFFF00"/>
                </a:solidFill>
              </a:rPr>
              <a:t>¡Ningún simple hombre podría decir esto y </a:t>
            </a:r>
            <a:r>
              <a:rPr lang="en-US" sz="2800" i="1" dirty="0" err="1" smtClean="0">
                <a:solidFill>
                  <a:srgbClr val="FFFF00"/>
                </a:solidFill>
              </a:rPr>
              <a:t>realizarlo</a:t>
            </a:r>
            <a:r>
              <a:rPr lang="en-US" sz="2800" i="1" dirty="0" smtClean="0">
                <a:solidFill>
                  <a:srgbClr val="FFFF00"/>
                </a:solidFill>
              </a:rPr>
              <a:t>!</a:t>
            </a:r>
            <a:endParaRPr lang="en-US" sz="2800" i="1" dirty="0">
              <a:solidFill>
                <a:srgbClr val="FFFF00"/>
              </a:solidFill>
            </a:endParaRPr>
          </a:p>
        </p:txBody>
      </p:sp>
      <p:sp>
        <p:nvSpPr>
          <p:cNvPr id="2" name="TextBox 1">
            <a:extLst>
              <a:ext uri="{FF2B5EF4-FFF2-40B4-BE49-F238E27FC236}">
                <a16:creationId xmlns:a16="http://schemas.microsoft.com/office/drawing/2014/main" xmlns="" id="{7ECFB364-E797-82E9-DD7B-7E68E008D4CE}"/>
              </a:ext>
            </a:extLst>
          </p:cNvPr>
          <p:cNvSpPr txBox="1"/>
          <p:nvPr/>
        </p:nvSpPr>
        <p:spPr>
          <a:xfrm>
            <a:off x="72828" y="1667256"/>
            <a:ext cx="8658723" cy="646331"/>
          </a:xfrm>
          <a:prstGeom prst="rect">
            <a:avLst/>
          </a:prstGeom>
          <a:noFill/>
        </p:spPr>
        <p:txBody>
          <a:bodyPr wrap="square" rtlCol="0">
            <a:spAutoFit/>
          </a:bodyPr>
          <a:lstStyle/>
          <a:p>
            <a:pPr algn="ctr" rtl="0"/>
            <a:r>
              <a:rPr lang="en-US" sz="3600" b="0" i="0" dirty="0">
                <a:solidFill>
                  <a:srgbClr val="FFFFFF"/>
                </a:solidFill>
                <a:effectLst/>
                <a:latin typeface="system-ui"/>
              </a:rPr>
              <a:t> </a:t>
            </a:r>
            <a:r>
              <a:rPr lang="en-US" sz="3600" b="1" i="0" baseline="30000" dirty="0">
                <a:solidFill>
                  <a:srgbClr val="FFFFFF"/>
                </a:solidFill>
                <a:effectLst/>
                <a:latin typeface="system-ui"/>
              </a:rPr>
              <a:t>9”</a:t>
            </a:r>
            <a:r>
              <a:rPr lang="en-US" sz="3600" b="0" i="0" dirty="0">
                <a:solidFill>
                  <a:srgbClr val="FFFFFF"/>
                </a:solidFill>
                <a:effectLst/>
                <a:latin typeface="system-ui"/>
              </a:rPr>
              <a:t>¿Qué es más fácil, </a:t>
            </a:r>
            <a:r>
              <a:rPr lang="en-US" sz="3600" b="0" i="0" dirty="0" err="1" smtClean="0">
                <a:solidFill>
                  <a:srgbClr val="FFFFFF"/>
                </a:solidFill>
                <a:effectLst/>
                <a:latin typeface="system-ui"/>
              </a:rPr>
              <a:t>decir</a:t>
            </a:r>
            <a:r>
              <a:rPr lang="en-US" sz="3600" b="0" i="0" dirty="0" smtClean="0">
                <a:solidFill>
                  <a:srgbClr val="FFFFFF"/>
                </a:solidFill>
                <a:effectLst/>
                <a:latin typeface="system-ui"/>
              </a:rPr>
              <a:t> </a:t>
            </a:r>
            <a:r>
              <a:rPr lang="en-US" sz="3600" b="0" i="0" dirty="0">
                <a:solidFill>
                  <a:srgbClr val="FFFFFF"/>
                </a:solidFill>
                <a:effectLst/>
                <a:latin typeface="system-ui"/>
              </a:rPr>
              <a:t>al paralítico,</a:t>
            </a:r>
            <a:endParaRPr lang="en-US" sz="3600" dirty="0"/>
          </a:p>
        </p:txBody>
      </p:sp>
    </p:spTree>
    <p:extLst>
      <p:ext uri="{BB962C8B-B14F-4D97-AF65-F5344CB8AC3E}">
        <p14:creationId xmlns:p14="http://schemas.microsoft.com/office/powerpoint/2010/main" val="381232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500" fill="hold"/>
                                        <p:tgtEl>
                                          <p:spTgt spid="31"/>
                                        </p:tgtEl>
                                        <p:attrNameLst>
                                          <p:attrName>ppt_w</p:attrName>
                                        </p:attrNameLst>
                                      </p:cBhvr>
                                      <p:tavLst>
                                        <p:tav tm="0">
                                          <p:val>
                                            <p:fltVal val="0"/>
                                          </p:val>
                                        </p:tav>
                                        <p:tav tm="100000">
                                          <p:val>
                                            <p:strVal val="#ppt_w"/>
                                          </p:val>
                                        </p:tav>
                                      </p:tavLst>
                                    </p:anim>
                                    <p:anim calcmode="lin" valueType="num">
                                      <p:cBhvr>
                                        <p:cTn id="29" dur="500" fill="hold"/>
                                        <p:tgtEl>
                                          <p:spTgt spid="31"/>
                                        </p:tgtEl>
                                        <p:attrNameLst>
                                          <p:attrName>ppt_h</p:attrName>
                                        </p:attrNameLst>
                                      </p:cBhvr>
                                      <p:tavLst>
                                        <p:tav tm="0">
                                          <p:val>
                                            <p:fltVal val="0"/>
                                          </p:val>
                                        </p:tav>
                                        <p:tav tm="100000">
                                          <p:val>
                                            <p:strVal val="#ppt_h"/>
                                          </p:val>
                                        </p:tav>
                                      </p:tavLst>
                                    </p:anim>
                                    <p:animEffect transition="in" filter="fade">
                                      <p:cBhvr>
                                        <p:cTn id="3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9" grpId="0"/>
      <p:bldP spid="30" grpId="0"/>
      <p:bldP spid="31"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4266A0F-C54F-BE2E-2FCE-959BD3C7E631}"/>
              </a:ext>
            </a:extLst>
          </p:cNvPr>
          <p:cNvSpPr txBox="1"/>
          <p:nvPr/>
        </p:nvSpPr>
        <p:spPr>
          <a:xfrm>
            <a:off x="192156" y="132524"/>
            <a:ext cx="8759687" cy="5693866"/>
          </a:xfrm>
          <a:prstGeom prst="rect">
            <a:avLst/>
          </a:prstGeom>
          <a:noFill/>
        </p:spPr>
        <p:txBody>
          <a:bodyPr wrap="square" rtlCol="0">
            <a:spAutoFit/>
          </a:bodyPr>
          <a:lstStyle/>
          <a:p>
            <a:r>
              <a:rPr lang="es-ES" sz="2600" dirty="0">
                <a:solidFill>
                  <a:srgbClr val="FFFFFF"/>
                </a:solidFill>
                <a:latin typeface="system-ui"/>
              </a:rPr>
              <a:t>6  Pero estaban allí sentados algunos de los escribas, los cuales pensaban en sus corazones:  7  «¿Por qué habla Este así? Está blasfemando; ¿quién puede perdonar pecados, sino solo Dios?». 8  Al instante Jesús, conociendo en Su espíritu que pensaban de esa manera dentro de sí mismos, les dijo*: «¿Por qué piensan estas cosas en sus </a:t>
            </a:r>
            <a:r>
              <a:rPr lang="es-ES" sz="2600" dirty="0" smtClean="0">
                <a:solidFill>
                  <a:srgbClr val="FFFFFF"/>
                </a:solidFill>
                <a:latin typeface="system-ui"/>
              </a:rPr>
              <a:t>corazones?  9 </a:t>
            </a:r>
            <a:r>
              <a:rPr lang="es-ES" sz="2600" dirty="0">
                <a:solidFill>
                  <a:srgbClr val="FFFFFF"/>
                </a:solidFill>
                <a:latin typeface="system-ui"/>
              </a:rPr>
              <a:t>¿Qué es más fácil, decir al paralítico: “Tus pecados te son perdonados”, o decirle: “Levántate, toma tu camilla y anda”?  10  Pues para que sepan que el Hijo del Hombre tiene autoridad en la tierra para perdonar pecados», dijo* al paralítico</a:t>
            </a:r>
            <a:r>
              <a:rPr lang="es-ES" sz="2600" dirty="0" smtClean="0">
                <a:solidFill>
                  <a:srgbClr val="FFFFFF"/>
                </a:solidFill>
                <a:latin typeface="system-ui"/>
              </a:rPr>
              <a:t>:  11</a:t>
            </a:r>
            <a:r>
              <a:rPr lang="es-ES" sz="2600" dirty="0">
                <a:solidFill>
                  <a:srgbClr val="FFFFFF"/>
                </a:solidFill>
                <a:latin typeface="system-ui"/>
              </a:rPr>
              <a:t>  «A ti te digo: levántate, toma tu camilla y vete a tu casa». 12  Y él se levantó, y tomando al instante la camilla, salió a la vista de </a:t>
            </a:r>
            <a:r>
              <a:rPr lang="es-ES" sz="2600" dirty="0" smtClean="0">
                <a:solidFill>
                  <a:srgbClr val="FFFFFF"/>
                </a:solidFill>
                <a:latin typeface="system-ui"/>
              </a:rPr>
              <a:t>todos.</a:t>
            </a:r>
            <a:endParaRPr lang="en-US" sz="2600" dirty="0"/>
          </a:p>
        </p:txBody>
      </p:sp>
      <p:cxnSp>
        <p:nvCxnSpPr>
          <p:cNvPr id="3" name="Straight Connector 2">
            <a:extLst>
              <a:ext uri="{FF2B5EF4-FFF2-40B4-BE49-F238E27FC236}">
                <a16:creationId xmlns:a16="http://schemas.microsoft.com/office/drawing/2014/main" xmlns="" id="{DF6F0E75-D38B-F374-FC60-711CA965B2EB}"/>
              </a:ext>
            </a:extLst>
          </p:cNvPr>
          <p:cNvCxnSpPr>
            <a:cxnSpLocks/>
          </p:cNvCxnSpPr>
          <p:nvPr/>
        </p:nvCxnSpPr>
        <p:spPr>
          <a:xfrm>
            <a:off x="314406" y="1786566"/>
            <a:ext cx="3699244" cy="17958"/>
          </a:xfrm>
          <a:prstGeom prst="line">
            <a:avLst/>
          </a:prstGeom>
          <a:ln w="57150">
            <a:solidFill>
              <a:srgbClr val="FFFF00"/>
            </a:solidFill>
          </a:ln>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xmlns="" id="{508541D1-3FC8-27F2-EDA6-A1EBB5A738C4}"/>
              </a:ext>
            </a:extLst>
          </p:cNvPr>
          <p:cNvCxnSpPr>
            <a:cxnSpLocks/>
          </p:cNvCxnSpPr>
          <p:nvPr/>
        </p:nvCxnSpPr>
        <p:spPr>
          <a:xfrm>
            <a:off x="257019" y="5693476"/>
            <a:ext cx="1337112" cy="2152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CCB2BEE6-ACB5-D856-5CE9-3981887C0531}"/>
              </a:ext>
            </a:extLst>
          </p:cNvPr>
          <p:cNvSpPr txBox="1"/>
          <p:nvPr/>
        </p:nvSpPr>
        <p:spPr>
          <a:xfrm>
            <a:off x="1500166" y="1651066"/>
            <a:ext cx="5878286" cy="1569660"/>
          </a:xfrm>
          <a:prstGeom prst="rect">
            <a:avLst/>
          </a:prstGeom>
          <a:solidFill>
            <a:schemeClr val="bg1"/>
          </a:solidFill>
        </p:spPr>
        <p:txBody>
          <a:bodyPr wrap="square" rtlCol="0">
            <a:spAutoFit/>
          </a:bodyPr>
          <a:lstStyle/>
          <a:p>
            <a:pPr algn="ctr" rtl="0"/>
            <a:r>
              <a:rPr lang="en-US" sz="4800" dirty="0"/>
              <a:t>Ahora, ¿qué pasaría?</a:t>
            </a:r>
          </a:p>
        </p:txBody>
      </p:sp>
      <p:cxnSp>
        <p:nvCxnSpPr>
          <p:cNvPr id="8" name="Straight Connector 7">
            <a:extLst>
              <a:ext uri="{FF2B5EF4-FFF2-40B4-BE49-F238E27FC236}">
                <a16:creationId xmlns:a16="http://schemas.microsoft.com/office/drawing/2014/main" xmlns="" id="{CECAAA14-5CF5-B4BD-FBC1-C029E657EC00}"/>
              </a:ext>
            </a:extLst>
          </p:cNvPr>
          <p:cNvCxnSpPr>
            <a:cxnSpLocks/>
          </p:cNvCxnSpPr>
          <p:nvPr/>
        </p:nvCxnSpPr>
        <p:spPr>
          <a:xfrm flipV="1">
            <a:off x="314406" y="5316467"/>
            <a:ext cx="8505913" cy="1668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CECAAA14-5CF5-B4BD-FBC1-C029E657EC00}"/>
              </a:ext>
            </a:extLst>
          </p:cNvPr>
          <p:cNvCxnSpPr>
            <a:cxnSpLocks/>
          </p:cNvCxnSpPr>
          <p:nvPr/>
        </p:nvCxnSpPr>
        <p:spPr>
          <a:xfrm flipV="1">
            <a:off x="314405" y="4968353"/>
            <a:ext cx="8505913" cy="1668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1EBEABA8-E4BA-A2C4-5887-D2D24883D1D4}"/>
              </a:ext>
            </a:extLst>
          </p:cNvPr>
          <p:cNvCxnSpPr>
            <a:cxnSpLocks/>
          </p:cNvCxnSpPr>
          <p:nvPr/>
        </p:nvCxnSpPr>
        <p:spPr>
          <a:xfrm>
            <a:off x="4118846" y="4547724"/>
            <a:ext cx="4208180" cy="1068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880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he Friends of the Paralytic — Integrated Catholic Life™">
            <a:extLst>
              <a:ext uri="{FF2B5EF4-FFF2-40B4-BE49-F238E27FC236}">
                <a16:creationId xmlns:a16="http://schemas.microsoft.com/office/drawing/2014/main" xmlns="" id="{DEEAF735-D569-0F2F-ADF3-6E17AD80F6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87" r="13772"/>
          <a:stretch/>
        </p:blipFill>
        <p:spPr bwMode="auto">
          <a:xfrm>
            <a:off x="4671911" y="10"/>
            <a:ext cx="4472089" cy="5714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xmlns="" id="{BD105FF2-5E73-A194-86F0-7A0A76730E32}"/>
              </a:ext>
            </a:extLst>
          </p:cNvPr>
          <p:cNvSpPr txBox="1"/>
          <p:nvPr/>
        </p:nvSpPr>
        <p:spPr>
          <a:xfrm>
            <a:off x="216542" y="703279"/>
            <a:ext cx="467913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solidFill>
                <a:effectLst/>
                <a:uLnTx/>
                <a:uFillTx/>
                <a:latin typeface="Calibri" panose="020F0502020204030204"/>
                <a:ea typeface="+mn-ea"/>
                <a:cs typeface="+mn-cs"/>
              </a:rPr>
              <a:t>La </a:t>
            </a:r>
            <a:r>
              <a:rPr kumimoji="0" lang="en-US" sz="3600" b="0" i="0" u="none" strike="noStrike" kern="1200" cap="none" spc="0" normalizeH="0" baseline="0" noProof="0" dirty="0" err="1" smtClean="0">
                <a:ln>
                  <a:noFill/>
                </a:ln>
                <a:solidFill>
                  <a:prstClr val="white"/>
                </a:solidFill>
                <a:effectLst/>
                <a:uLnTx/>
                <a:uFillTx/>
                <a:latin typeface="Calibri" panose="020F0502020204030204"/>
                <a:ea typeface="+mn-ea"/>
                <a:cs typeface="+mn-cs"/>
              </a:rPr>
              <a:t>prioridad</a:t>
            </a:r>
            <a:r>
              <a:rPr kumimoji="0" lang="en-US" sz="36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del perdón</a:t>
            </a:r>
          </a:p>
        </p:txBody>
      </p:sp>
      <p:sp>
        <p:nvSpPr>
          <p:cNvPr id="4" name="TextBox 3">
            <a:extLst>
              <a:ext uri="{FF2B5EF4-FFF2-40B4-BE49-F238E27FC236}">
                <a16:creationId xmlns:a16="http://schemas.microsoft.com/office/drawing/2014/main" xmlns="" id="{A7393855-36CE-C12E-D6AC-DD42F166AED2}"/>
              </a:ext>
            </a:extLst>
          </p:cNvPr>
          <p:cNvSpPr txBox="1"/>
          <p:nvPr/>
        </p:nvSpPr>
        <p:spPr>
          <a:xfrm>
            <a:off x="88302" y="1479320"/>
            <a:ext cx="4354315"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3600" dirty="0" smtClean="0">
                <a:solidFill>
                  <a:prstClr val="white"/>
                </a:solidFill>
                <a:latin typeface="Calibri" panose="020F0502020204030204"/>
              </a:rPr>
              <a:t>La n</a:t>
            </a:r>
            <a:r>
              <a:rPr kumimoji="0" lang="en-US" sz="3600" b="0" i="0" u="none" strike="noStrike" kern="1200" cap="none" spc="0" normalizeH="0" baseline="0" noProof="0" dirty="0" err="1" smtClean="0">
                <a:ln>
                  <a:noFill/>
                </a:ln>
                <a:solidFill>
                  <a:prstClr val="white"/>
                </a:solidFill>
                <a:effectLst/>
                <a:uLnTx/>
                <a:uFillTx/>
                <a:latin typeface="Calibri" panose="020F0502020204030204"/>
                <a:ea typeface="+mn-ea"/>
                <a:cs typeface="+mn-cs"/>
              </a:rPr>
              <a:t>ecesidad</a:t>
            </a:r>
            <a:r>
              <a:rPr kumimoji="0" lang="en-US" sz="36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de fe visible</a:t>
            </a:r>
          </a:p>
        </p:txBody>
      </p:sp>
      <p:sp>
        <p:nvSpPr>
          <p:cNvPr id="5" name="TextBox 4">
            <a:extLst>
              <a:ext uri="{FF2B5EF4-FFF2-40B4-BE49-F238E27FC236}">
                <a16:creationId xmlns:a16="http://schemas.microsoft.com/office/drawing/2014/main" xmlns="" id="{565A403D-1142-E1C8-2340-F8617B9C1187}"/>
              </a:ext>
            </a:extLst>
          </p:cNvPr>
          <p:cNvSpPr txBox="1"/>
          <p:nvPr/>
        </p:nvSpPr>
        <p:spPr>
          <a:xfrm>
            <a:off x="267068" y="2809359"/>
            <a:ext cx="4354315"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Solo Dios puede perdonar los pecados</a:t>
            </a:r>
          </a:p>
        </p:txBody>
      </p:sp>
      <p:sp>
        <p:nvSpPr>
          <p:cNvPr id="7" name="TextBox 6">
            <a:extLst>
              <a:ext uri="{FF2B5EF4-FFF2-40B4-BE49-F238E27FC236}">
                <a16:creationId xmlns:a16="http://schemas.microsoft.com/office/drawing/2014/main" xmlns="" id="{82CD11E4-C07A-AD1A-7FC3-B08DA54BAE09}"/>
              </a:ext>
            </a:extLst>
          </p:cNvPr>
          <p:cNvSpPr txBox="1"/>
          <p:nvPr/>
        </p:nvSpPr>
        <p:spPr>
          <a:xfrm>
            <a:off x="216542" y="4139398"/>
            <a:ext cx="4354315"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El </a:t>
            </a:r>
            <a:r>
              <a:rPr kumimoji="0" lang="en-US" sz="3600" b="0" i="0" u="none" strike="noStrike" kern="1200" cap="none" spc="0" normalizeH="0" baseline="0" noProof="0" dirty="0" err="1" smtClean="0">
                <a:ln>
                  <a:noFill/>
                </a:ln>
                <a:solidFill>
                  <a:prstClr val="white"/>
                </a:solidFill>
                <a:effectLst/>
                <a:uLnTx/>
                <a:uFillTx/>
                <a:latin typeface="Calibri" panose="020F0502020204030204"/>
                <a:ea typeface="+mn-ea"/>
                <a:cs typeface="+mn-cs"/>
              </a:rPr>
              <a:t>propósito</a:t>
            </a:r>
            <a:r>
              <a:rPr kumimoji="0" lang="en-US" sz="36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de </a:t>
            </a:r>
            <a:r>
              <a:rPr kumimoji="0" lang="en-US" sz="3600" b="0" i="0" u="none" strike="noStrike" kern="1200" cap="none" spc="0" normalizeH="0" baseline="0" noProof="0" dirty="0" err="1">
                <a:ln>
                  <a:noFill/>
                </a:ln>
                <a:solidFill>
                  <a:prstClr val="white"/>
                </a:solidFill>
                <a:effectLst/>
                <a:uLnTx/>
                <a:uFillTx/>
                <a:latin typeface="Calibri" panose="020F0502020204030204"/>
                <a:ea typeface="+mn-ea"/>
                <a:cs typeface="+mn-cs"/>
              </a:rPr>
              <a:t>los</a:t>
            </a: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err="1" smtClean="0">
                <a:ln>
                  <a:noFill/>
                </a:ln>
                <a:solidFill>
                  <a:prstClr val="white"/>
                </a:solidFill>
                <a:effectLst/>
                <a:uLnTx/>
                <a:uFillTx/>
                <a:latin typeface="Calibri" panose="020F0502020204030204"/>
                <a:ea typeface="+mn-ea"/>
                <a:cs typeface="+mn-cs"/>
              </a:rPr>
              <a:t>milagros</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38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522CA-6715-066A-BACA-A47EFD94C953}"/>
              </a:ext>
            </a:extLst>
          </p:cNvPr>
          <p:cNvSpPr>
            <a:spLocks noGrp="1"/>
          </p:cNvSpPr>
          <p:nvPr>
            <p:ph type="title"/>
          </p:nvPr>
        </p:nvSpPr>
        <p:spPr/>
        <p:txBody>
          <a:bodyPr>
            <a:noAutofit/>
          </a:bodyPr>
          <a:lstStyle/>
          <a:p>
            <a:pPr algn="ctr" rtl="0"/>
            <a:r>
              <a:rPr lang="en-US" sz="4400" b="1" dirty="0"/>
              <a:t>Propósito principal: Proveer evidencia para la fe</a:t>
            </a:r>
          </a:p>
        </p:txBody>
      </p:sp>
      <p:sp>
        <p:nvSpPr>
          <p:cNvPr id="3" name="Content Placeholder 2">
            <a:extLst>
              <a:ext uri="{FF2B5EF4-FFF2-40B4-BE49-F238E27FC236}">
                <a16:creationId xmlns:a16="http://schemas.microsoft.com/office/drawing/2014/main" xmlns="" id="{C1E2D7C4-4DA4-C60B-787A-3C1EA4887D32}"/>
              </a:ext>
            </a:extLst>
          </p:cNvPr>
          <p:cNvSpPr>
            <a:spLocks noGrp="1"/>
          </p:cNvSpPr>
          <p:nvPr>
            <p:ph idx="1"/>
          </p:nvPr>
        </p:nvSpPr>
        <p:spPr>
          <a:xfrm>
            <a:off x="288757" y="1521354"/>
            <a:ext cx="8507285" cy="4094519"/>
          </a:xfrm>
        </p:spPr>
        <p:txBody>
          <a:bodyPr>
            <a:normAutofit fontScale="92500" lnSpcReduction="10000"/>
          </a:bodyPr>
          <a:lstStyle/>
          <a:p>
            <a:r>
              <a:rPr lang="en-US" sz="2800" b="1" i="0" baseline="30000" dirty="0" smtClean="0">
                <a:solidFill>
                  <a:srgbClr val="FFFFFF"/>
                </a:solidFill>
                <a:effectLst/>
                <a:latin typeface="system-ui"/>
              </a:rPr>
              <a:t>“</a:t>
            </a:r>
            <a:r>
              <a:rPr lang="es-ES" sz="2800" dirty="0" smtClean="0">
                <a:solidFill>
                  <a:srgbClr val="FFFFFF"/>
                </a:solidFill>
                <a:latin typeface="system-ui"/>
              </a:rPr>
              <a:t>Y </a:t>
            </a:r>
            <a:r>
              <a:rPr lang="es-ES" sz="2800" dirty="0">
                <a:solidFill>
                  <a:srgbClr val="FFFFFF"/>
                </a:solidFill>
                <a:latin typeface="system-ui"/>
              </a:rPr>
              <a:t>muchas otras señales hizo también Jesús en presencia de Sus discípulos, que no están escritas en este libro; </a:t>
            </a:r>
            <a:r>
              <a:rPr lang="es-ES" sz="2800" dirty="0" smtClean="0">
                <a:solidFill>
                  <a:srgbClr val="FFFFFF"/>
                </a:solidFill>
                <a:latin typeface="system-ui"/>
              </a:rPr>
              <a:t>31</a:t>
            </a:r>
            <a:r>
              <a:rPr lang="es-ES" sz="2800" dirty="0">
                <a:solidFill>
                  <a:srgbClr val="FFFFFF"/>
                </a:solidFill>
                <a:latin typeface="system-ui"/>
              </a:rPr>
              <a:t>  pero estas se han escrito para que ustedes crean que Jesús es el Cristo, el Hijo de Dios; y para que al creer, tengan vida en Su </a:t>
            </a:r>
            <a:r>
              <a:rPr lang="es-ES" sz="2800" dirty="0" smtClean="0">
                <a:solidFill>
                  <a:srgbClr val="FFFFFF"/>
                </a:solidFill>
                <a:latin typeface="system-ui"/>
              </a:rPr>
              <a:t>nombre</a:t>
            </a:r>
            <a:r>
              <a:rPr lang="en-US" sz="2800" b="0" i="0" dirty="0" smtClean="0">
                <a:solidFill>
                  <a:srgbClr val="FFFFFF"/>
                </a:solidFill>
                <a:effectLst/>
                <a:latin typeface="system-ui"/>
              </a:rPr>
              <a:t>” </a:t>
            </a:r>
            <a:r>
              <a:rPr lang="en-US" sz="2800" b="0" i="0" dirty="0">
                <a:solidFill>
                  <a:srgbClr val="FFFFFF"/>
                </a:solidFill>
                <a:effectLst/>
                <a:latin typeface="system-ui"/>
              </a:rPr>
              <a:t>(Juan 20:30-31).</a:t>
            </a:r>
          </a:p>
          <a:p>
            <a:r>
              <a:rPr lang="en-US" sz="2800" b="0" i="0" dirty="0" smtClean="0">
                <a:solidFill>
                  <a:srgbClr val="FFFFFF"/>
                </a:solidFill>
                <a:effectLst/>
                <a:latin typeface="system-ui"/>
              </a:rPr>
              <a:t>“…</a:t>
            </a:r>
            <a:r>
              <a:rPr lang="es-ES" sz="2800" dirty="0" smtClean="0">
                <a:solidFill>
                  <a:srgbClr val="FFFFFF"/>
                </a:solidFill>
                <a:latin typeface="system-ui"/>
              </a:rPr>
              <a:t>una </a:t>
            </a:r>
            <a:r>
              <a:rPr lang="es-ES" sz="2800" dirty="0">
                <a:solidFill>
                  <a:srgbClr val="FFFFFF"/>
                </a:solidFill>
                <a:latin typeface="system-ui"/>
              </a:rPr>
              <a:t>salvación tan grande? La cual, después que fue anunciada primeramente por medio del Señor, nos fue confirmada por los que la oyeron. </a:t>
            </a:r>
            <a:r>
              <a:rPr lang="es-ES" sz="2800" dirty="0" smtClean="0">
                <a:solidFill>
                  <a:srgbClr val="FFFFFF"/>
                </a:solidFill>
                <a:latin typeface="system-ui"/>
              </a:rPr>
              <a:t>4</a:t>
            </a:r>
            <a:r>
              <a:rPr lang="es-ES" sz="2800" dirty="0">
                <a:solidFill>
                  <a:srgbClr val="FFFFFF"/>
                </a:solidFill>
                <a:latin typeface="system-ui"/>
              </a:rPr>
              <a:t>  Dios testificó junto con ellos, tanto por señales como por prodigios, y por diversos milagros y por dones repartidos del Espíritu Santo según Su propia </a:t>
            </a:r>
            <a:r>
              <a:rPr lang="es-ES" sz="2800" dirty="0" smtClean="0">
                <a:solidFill>
                  <a:srgbClr val="FFFFFF"/>
                </a:solidFill>
                <a:latin typeface="system-ui"/>
              </a:rPr>
              <a:t>voluntad</a:t>
            </a:r>
            <a:r>
              <a:rPr lang="en-US" sz="2800" b="0" i="0" dirty="0" smtClean="0">
                <a:solidFill>
                  <a:srgbClr val="FFFFFF"/>
                </a:solidFill>
                <a:effectLst/>
                <a:latin typeface="system-ui"/>
              </a:rPr>
              <a:t>” </a:t>
            </a:r>
            <a:r>
              <a:rPr lang="en-US" sz="2800" b="0" i="0" dirty="0">
                <a:solidFill>
                  <a:srgbClr val="FFFFFF"/>
                </a:solidFill>
                <a:effectLst/>
                <a:latin typeface="system-ui"/>
              </a:rPr>
              <a:t>(</a:t>
            </a:r>
            <a:r>
              <a:rPr lang="en-US" sz="2800" b="0" i="0" dirty="0" err="1" smtClean="0">
                <a:solidFill>
                  <a:srgbClr val="FFFFFF"/>
                </a:solidFill>
                <a:effectLst/>
                <a:latin typeface="system-ui"/>
              </a:rPr>
              <a:t>Heb</a:t>
            </a:r>
            <a:r>
              <a:rPr lang="en-US" sz="2800" b="0" i="0" dirty="0" smtClean="0">
                <a:solidFill>
                  <a:srgbClr val="FFFFFF"/>
                </a:solidFill>
                <a:effectLst/>
                <a:latin typeface="system-ui"/>
              </a:rPr>
              <a:t> </a:t>
            </a:r>
            <a:r>
              <a:rPr lang="en-US" sz="2800" b="0" i="0" dirty="0">
                <a:solidFill>
                  <a:srgbClr val="FFFFFF"/>
                </a:solidFill>
                <a:effectLst/>
                <a:latin typeface="system-ui"/>
              </a:rPr>
              <a:t>2:3-4).</a:t>
            </a:r>
            <a:endParaRPr lang="en-US" sz="2800" dirty="0"/>
          </a:p>
        </p:txBody>
      </p:sp>
    </p:spTree>
    <p:extLst>
      <p:ext uri="{BB962C8B-B14F-4D97-AF65-F5344CB8AC3E}">
        <p14:creationId xmlns:p14="http://schemas.microsoft.com/office/powerpoint/2010/main" val="280286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5F5F5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5F5F5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FA379F-8757-34CA-0D66-A4ADCFD8367A}"/>
              </a:ext>
            </a:extLst>
          </p:cNvPr>
          <p:cNvSpPr>
            <a:spLocks noGrp="1"/>
          </p:cNvSpPr>
          <p:nvPr>
            <p:ph type="title"/>
          </p:nvPr>
        </p:nvSpPr>
        <p:spPr>
          <a:xfrm>
            <a:off x="1041344" y="289286"/>
            <a:ext cx="7886700" cy="1104636"/>
          </a:xfrm>
        </p:spPr>
        <p:txBody>
          <a:bodyPr>
            <a:normAutofit/>
          </a:bodyPr>
          <a:lstStyle/>
          <a:p>
            <a:pPr algn="l" rtl="0"/>
            <a:r>
              <a:rPr lang="en-US" sz="4400" b="1" dirty="0"/>
              <a:t>"¡Pero yo no vi esos milagros!"</a:t>
            </a:r>
          </a:p>
        </p:txBody>
      </p:sp>
      <p:sp>
        <p:nvSpPr>
          <p:cNvPr id="3" name="Content Placeholder 2">
            <a:extLst>
              <a:ext uri="{FF2B5EF4-FFF2-40B4-BE49-F238E27FC236}">
                <a16:creationId xmlns:a16="http://schemas.microsoft.com/office/drawing/2014/main" xmlns="" id="{A50D7910-2F9E-A6D0-16E9-E421AA1A7F85}"/>
              </a:ext>
            </a:extLst>
          </p:cNvPr>
          <p:cNvSpPr>
            <a:spLocks noGrp="1"/>
          </p:cNvSpPr>
          <p:nvPr>
            <p:ph idx="1"/>
          </p:nvPr>
        </p:nvSpPr>
        <p:spPr>
          <a:xfrm>
            <a:off x="304800" y="1409060"/>
            <a:ext cx="8486274" cy="3626115"/>
          </a:xfrm>
        </p:spPr>
        <p:txBody>
          <a:bodyPr>
            <a:noAutofit/>
          </a:bodyPr>
          <a:lstStyle/>
          <a:p>
            <a:r>
              <a:rPr lang="en-US" sz="2800" dirty="0" smtClean="0">
                <a:solidFill>
                  <a:srgbClr val="FFFFFF"/>
                </a:solidFill>
                <a:latin typeface="system-ui"/>
              </a:rPr>
              <a:t>“</a:t>
            </a:r>
            <a:r>
              <a:rPr lang="es-ES" sz="2800" dirty="0">
                <a:solidFill>
                  <a:srgbClr val="FFFFFF"/>
                </a:solidFill>
                <a:latin typeface="system-ui"/>
              </a:rPr>
              <a:t>Dichosos los que no vieron, y sin embargo creyeron</a:t>
            </a:r>
            <a:r>
              <a:rPr lang="en-US" sz="2800" b="0" i="0" dirty="0" smtClean="0">
                <a:solidFill>
                  <a:srgbClr val="FFFFFF"/>
                </a:solidFill>
                <a:effectLst/>
                <a:latin typeface="system-ui"/>
              </a:rPr>
              <a:t>” </a:t>
            </a:r>
            <a:r>
              <a:rPr lang="en-US" sz="2800" b="0" i="0" dirty="0">
                <a:solidFill>
                  <a:srgbClr val="FFFFFF"/>
                </a:solidFill>
                <a:effectLst/>
                <a:latin typeface="system-ui"/>
              </a:rPr>
              <a:t>(Juan 20:29).</a:t>
            </a:r>
          </a:p>
          <a:p>
            <a:pPr algn="l" rtl="0"/>
            <a:r>
              <a:rPr lang="en-US" sz="2800" dirty="0">
                <a:solidFill>
                  <a:srgbClr val="FFFFFF"/>
                </a:solidFill>
                <a:latin typeface="system-ui"/>
              </a:rPr>
              <a:t>¡Hay más evidencia de la resurrección de Jesús que de cualquier otro evento en la historia antigua!</a:t>
            </a:r>
          </a:p>
          <a:p>
            <a:pPr marL="0" indent="0" algn="l" rtl="0">
              <a:buNone/>
            </a:pPr>
            <a:r>
              <a:rPr lang="en-US" sz="3200" dirty="0" smtClean="0">
                <a:solidFill>
                  <a:srgbClr val="FFFFFF"/>
                </a:solidFill>
                <a:latin typeface="system-ui"/>
              </a:rPr>
              <a:t>	</a:t>
            </a:r>
            <a:r>
              <a:rPr lang="en-US" sz="2800" dirty="0" smtClean="0">
                <a:solidFill>
                  <a:srgbClr val="FFFFFF"/>
                </a:solidFill>
                <a:latin typeface="system-ui"/>
              </a:rPr>
              <a:t>El </a:t>
            </a:r>
            <a:r>
              <a:rPr lang="en-US" sz="2800" dirty="0">
                <a:solidFill>
                  <a:srgbClr val="FFFFFF"/>
                </a:solidFill>
                <a:latin typeface="system-ui"/>
              </a:rPr>
              <a:t>número de testigos</a:t>
            </a:r>
          </a:p>
          <a:p>
            <a:pPr marL="0" indent="0" algn="l" rtl="0">
              <a:buNone/>
            </a:pPr>
            <a:r>
              <a:rPr lang="en-US" sz="2800" dirty="0" smtClean="0">
                <a:solidFill>
                  <a:srgbClr val="FFFFFF"/>
                </a:solidFill>
                <a:latin typeface="system-ui"/>
              </a:rPr>
              <a:t>	Su </a:t>
            </a:r>
            <a:r>
              <a:rPr lang="en-US" sz="2800" dirty="0" err="1" smtClean="0">
                <a:solidFill>
                  <a:srgbClr val="FFFFFF"/>
                </a:solidFill>
                <a:latin typeface="system-ui"/>
              </a:rPr>
              <a:t>disposición</a:t>
            </a:r>
            <a:r>
              <a:rPr lang="en-US" sz="2800" dirty="0" smtClean="0">
                <a:solidFill>
                  <a:srgbClr val="FFFFFF"/>
                </a:solidFill>
                <a:latin typeface="system-ui"/>
              </a:rPr>
              <a:t> a </a:t>
            </a:r>
            <a:r>
              <a:rPr lang="en-US" sz="2800" dirty="0">
                <a:solidFill>
                  <a:srgbClr val="FFFFFF"/>
                </a:solidFill>
                <a:latin typeface="system-ui"/>
              </a:rPr>
              <a:t>morir por su testimonio.</a:t>
            </a:r>
          </a:p>
          <a:p>
            <a:pPr marL="0" indent="0" algn="l" rtl="0">
              <a:buNone/>
            </a:pPr>
            <a:r>
              <a:rPr lang="en-US" sz="2800" dirty="0" smtClean="0">
                <a:solidFill>
                  <a:srgbClr val="FFFFFF"/>
                </a:solidFill>
                <a:latin typeface="system-ui"/>
              </a:rPr>
              <a:t>	El </a:t>
            </a:r>
            <a:r>
              <a:rPr lang="en-US" sz="2800" dirty="0">
                <a:solidFill>
                  <a:srgbClr val="FFFFFF"/>
                </a:solidFill>
                <a:latin typeface="system-ui"/>
              </a:rPr>
              <a:t>éxito de su testimonio</a:t>
            </a:r>
          </a:p>
          <a:p>
            <a:pPr marL="0" indent="0" algn="l" rtl="0">
              <a:buNone/>
            </a:pPr>
            <a:r>
              <a:rPr lang="en-US" sz="2800" dirty="0" smtClean="0">
                <a:solidFill>
                  <a:srgbClr val="FFFFFF"/>
                </a:solidFill>
                <a:latin typeface="system-ui"/>
              </a:rPr>
              <a:t>	</a:t>
            </a:r>
            <a:r>
              <a:rPr lang="en-US" sz="2800" dirty="0" err="1" smtClean="0">
                <a:solidFill>
                  <a:srgbClr val="FFFFFF"/>
                </a:solidFill>
                <a:latin typeface="system-ui"/>
              </a:rPr>
              <a:t>Nuestra</a:t>
            </a:r>
            <a:r>
              <a:rPr lang="en-US" sz="2800" dirty="0" smtClean="0">
                <a:solidFill>
                  <a:srgbClr val="FFFFFF"/>
                </a:solidFill>
                <a:latin typeface="system-ui"/>
              </a:rPr>
              <a:t> </a:t>
            </a:r>
            <a:r>
              <a:rPr lang="en-US" sz="2800" dirty="0">
                <a:solidFill>
                  <a:srgbClr val="FFFFFF"/>
                </a:solidFill>
                <a:latin typeface="system-ui"/>
              </a:rPr>
              <a:t>reunión en el “</a:t>
            </a:r>
            <a:r>
              <a:rPr lang="en-US" sz="2800" dirty="0" smtClean="0">
                <a:solidFill>
                  <a:srgbClr val="FFFFFF"/>
                </a:solidFill>
                <a:latin typeface="system-ui"/>
              </a:rPr>
              <a:t>1</a:t>
            </a:r>
            <a:r>
              <a:rPr lang="en-US" sz="2800" baseline="30000" dirty="0" smtClean="0">
                <a:solidFill>
                  <a:srgbClr val="FFFFFF"/>
                </a:solidFill>
                <a:latin typeface="system-ui"/>
              </a:rPr>
              <a:t>r</a:t>
            </a:r>
            <a:r>
              <a:rPr lang="en-US" sz="2800" dirty="0" smtClean="0">
                <a:solidFill>
                  <a:srgbClr val="FFFFFF"/>
                </a:solidFill>
                <a:latin typeface="system-ui"/>
              </a:rPr>
              <a:t> </a:t>
            </a:r>
            <a:r>
              <a:rPr lang="en-US" sz="2800" dirty="0" err="1">
                <a:solidFill>
                  <a:srgbClr val="FFFFFF"/>
                </a:solidFill>
                <a:latin typeface="system-ui"/>
              </a:rPr>
              <a:t>d</a:t>
            </a:r>
            <a:r>
              <a:rPr lang="en-US" sz="2800" dirty="0" err="1" smtClean="0">
                <a:solidFill>
                  <a:srgbClr val="FFFFFF"/>
                </a:solidFill>
                <a:latin typeface="system-ui"/>
              </a:rPr>
              <a:t>ía</a:t>
            </a:r>
            <a:r>
              <a:rPr lang="en-US" sz="2800" dirty="0" smtClean="0">
                <a:solidFill>
                  <a:srgbClr val="FFFFFF"/>
                </a:solidFill>
                <a:latin typeface="system-ui"/>
              </a:rPr>
              <a:t> </a:t>
            </a:r>
            <a:r>
              <a:rPr lang="en-US" sz="2800" dirty="0">
                <a:solidFill>
                  <a:srgbClr val="FFFFFF"/>
                </a:solidFill>
                <a:latin typeface="system-ui"/>
              </a:rPr>
              <a:t>de la semana"</a:t>
            </a:r>
            <a:endParaRPr lang="en-US" sz="2800" dirty="0"/>
          </a:p>
        </p:txBody>
      </p:sp>
    </p:spTree>
    <p:extLst>
      <p:ext uri="{BB962C8B-B14F-4D97-AF65-F5344CB8AC3E}">
        <p14:creationId xmlns:p14="http://schemas.microsoft.com/office/powerpoint/2010/main" val="410965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144C2B5-7E01-F8BD-B017-4B93013C458D}"/>
              </a:ext>
            </a:extLst>
          </p:cNvPr>
          <p:cNvSpPr>
            <a:spLocks noGrp="1"/>
          </p:cNvSpPr>
          <p:nvPr>
            <p:ph type="title"/>
          </p:nvPr>
        </p:nvSpPr>
        <p:spPr>
          <a:xfrm>
            <a:off x="588547" y="2446346"/>
            <a:ext cx="7886700" cy="1104636"/>
          </a:xfrm>
        </p:spPr>
        <p:txBody>
          <a:bodyPr>
            <a:normAutofit/>
          </a:bodyPr>
          <a:lstStyle/>
          <a:p>
            <a:pPr algn="ctr" rtl="0"/>
            <a:r>
              <a:rPr lang="en-US" sz="4800" b="1" dirty="0"/>
              <a:t>¿Se puede VER tu fe?</a:t>
            </a:r>
          </a:p>
        </p:txBody>
      </p:sp>
      <p:sp>
        <p:nvSpPr>
          <p:cNvPr id="5" name="Title 3">
            <a:extLst>
              <a:ext uri="{FF2B5EF4-FFF2-40B4-BE49-F238E27FC236}">
                <a16:creationId xmlns:a16="http://schemas.microsoft.com/office/drawing/2014/main" xmlns="" id="{3A80F43E-D253-2779-0C15-51942A9AFE6E}"/>
              </a:ext>
            </a:extLst>
          </p:cNvPr>
          <p:cNvSpPr txBox="1">
            <a:spLocks/>
          </p:cNvSpPr>
          <p:nvPr/>
        </p:nvSpPr>
        <p:spPr>
          <a:xfrm>
            <a:off x="588547" y="1341710"/>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rtl="0"/>
            <a:r>
              <a:rPr lang="en-US" sz="4800" b="1" dirty="0"/>
              <a:t>“¡</a:t>
            </a:r>
            <a:r>
              <a:rPr lang="en-US" sz="4800" b="1" dirty="0" err="1"/>
              <a:t>Creo</a:t>
            </a:r>
            <a:r>
              <a:rPr lang="en-US" sz="4800" b="1" dirty="0"/>
              <a:t> </a:t>
            </a:r>
            <a:r>
              <a:rPr lang="en-US" sz="4800" b="1" dirty="0" err="1"/>
              <a:t>en</a:t>
            </a:r>
            <a:r>
              <a:rPr lang="en-US" sz="4800" b="1" dirty="0"/>
              <a:t> la </a:t>
            </a:r>
            <a:r>
              <a:rPr lang="en-US" sz="4800" b="1" dirty="0" err="1" smtClean="0"/>
              <a:t>resurrección</a:t>
            </a:r>
            <a:r>
              <a:rPr lang="en-US" sz="4800" b="1" dirty="0"/>
              <a:t>!”</a:t>
            </a:r>
          </a:p>
        </p:txBody>
      </p:sp>
      <p:sp>
        <p:nvSpPr>
          <p:cNvPr id="6" name="Title 3">
            <a:extLst>
              <a:ext uri="{FF2B5EF4-FFF2-40B4-BE49-F238E27FC236}">
                <a16:creationId xmlns:a16="http://schemas.microsoft.com/office/drawing/2014/main" xmlns="" id="{B63B354F-F733-7D40-A302-000C71D219F3}"/>
              </a:ext>
            </a:extLst>
          </p:cNvPr>
          <p:cNvSpPr txBox="1">
            <a:spLocks/>
          </p:cNvSpPr>
          <p:nvPr/>
        </p:nvSpPr>
        <p:spPr>
          <a:xfrm>
            <a:off x="444168" y="3705651"/>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rtl="0"/>
            <a:r>
              <a:rPr lang="en-US" sz="4800" b="1" dirty="0"/>
              <a:t>Colosenses 2:12</a:t>
            </a:r>
          </a:p>
        </p:txBody>
      </p:sp>
    </p:spTree>
    <p:extLst>
      <p:ext uri="{BB962C8B-B14F-4D97-AF65-F5344CB8AC3E}">
        <p14:creationId xmlns:p14="http://schemas.microsoft.com/office/powerpoint/2010/main" val="56849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1CEA887-7DDF-9F3F-8FD7-4A45BA162E57}"/>
              </a:ext>
            </a:extLst>
          </p:cNvPr>
          <p:cNvSpPr>
            <a:spLocks noGrp="1"/>
          </p:cNvSpPr>
          <p:nvPr>
            <p:ph type="title"/>
          </p:nvPr>
        </p:nvSpPr>
        <p:spPr/>
        <p:txBody>
          <a:bodyPr>
            <a:normAutofit/>
          </a:bodyPr>
          <a:lstStyle/>
          <a:p>
            <a:pPr algn="ctr" rtl="0"/>
            <a:r>
              <a:rPr lang="en-US" sz="4000" b="1" dirty="0"/>
              <a:t>Colosenses 2:12</a:t>
            </a:r>
          </a:p>
        </p:txBody>
      </p:sp>
      <p:sp>
        <p:nvSpPr>
          <p:cNvPr id="4" name="TextBox 3">
            <a:extLst>
              <a:ext uri="{FF2B5EF4-FFF2-40B4-BE49-F238E27FC236}">
                <a16:creationId xmlns:a16="http://schemas.microsoft.com/office/drawing/2014/main" xmlns="" id="{D56253FD-555D-D988-91AA-F9FCAE5FB631}"/>
              </a:ext>
            </a:extLst>
          </p:cNvPr>
          <p:cNvSpPr txBox="1"/>
          <p:nvPr/>
        </p:nvSpPr>
        <p:spPr>
          <a:xfrm>
            <a:off x="465221" y="1408907"/>
            <a:ext cx="8448173" cy="4031873"/>
          </a:xfrm>
          <a:prstGeom prst="rect">
            <a:avLst/>
          </a:prstGeom>
          <a:noFill/>
        </p:spPr>
        <p:txBody>
          <a:bodyPr wrap="square" rtlCol="0">
            <a:spAutoFit/>
          </a:bodyPr>
          <a:lstStyle/>
          <a:p>
            <a:r>
              <a:rPr lang="en-US" sz="3200" b="1" i="0" baseline="30000" dirty="0" smtClean="0">
                <a:solidFill>
                  <a:srgbClr val="FFFFFF"/>
                </a:solidFill>
                <a:effectLst/>
                <a:latin typeface="system-ui"/>
              </a:rPr>
              <a:t>12 </a:t>
            </a:r>
            <a:r>
              <a:rPr lang="es-ES" sz="3200" dirty="0" smtClean="0">
                <a:solidFill>
                  <a:srgbClr val="FFFFFF"/>
                </a:solidFill>
                <a:latin typeface="system-ui"/>
              </a:rPr>
              <a:t>habiendo </a:t>
            </a:r>
            <a:r>
              <a:rPr lang="es-ES" sz="3200" dirty="0">
                <a:solidFill>
                  <a:srgbClr val="FFFFFF"/>
                </a:solidFill>
                <a:latin typeface="system-ui"/>
              </a:rPr>
              <a:t>sido sepultados con Él en el bautismo, en el cual también han resucitado con Él por la fe en la acción del poder de Dios, que lo resucitó de entre los muertos.  13  Y cuando ustedes estaban muertos en sus delitos y en la </a:t>
            </a:r>
            <a:r>
              <a:rPr lang="es-ES" sz="3200" dirty="0" err="1">
                <a:solidFill>
                  <a:srgbClr val="FFFFFF"/>
                </a:solidFill>
                <a:latin typeface="system-ui"/>
              </a:rPr>
              <a:t>incircuncisión</a:t>
            </a:r>
            <a:r>
              <a:rPr lang="es-ES" sz="3200" dirty="0">
                <a:solidFill>
                  <a:srgbClr val="FFFFFF"/>
                </a:solidFill>
                <a:latin typeface="system-ui"/>
              </a:rPr>
              <a:t> de su carne, Dios les dio vida juntamente con Cristo, habiéndonos perdonado todos los delitos,</a:t>
            </a:r>
            <a:endParaRPr lang="en-US" sz="3200" dirty="0"/>
          </a:p>
        </p:txBody>
      </p:sp>
      <p:cxnSp>
        <p:nvCxnSpPr>
          <p:cNvPr id="5" name="Straight Connector 4">
            <a:extLst>
              <a:ext uri="{FF2B5EF4-FFF2-40B4-BE49-F238E27FC236}">
                <a16:creationId xmlns:a16="http://schemas.microsoft.com/office/drawing/2014/main" xmlns="" id="{A91D246C-EE44-9717-2DE8-9216AD1EDDAF}"/>
              </a:ext>
            </a:extLst>
          </p:cNvPr>
          <p:cNvCxnSpPr>
            <a:cxnSpLocks/>
          </p:cNvCxnSpPr>
          <p:nvPr/>
        </p:nvCxnSpPr>
        <p:spPr>
          <a:xfrm flipV="1">
            <a:off x="628650" y="1946316"/>
            <a:ext cx="7155888" cy="19048"/>
          </a:xfrm>
          <a:prstGeom prst="line">
            <a:avLst/>
          </a:prstGeom>
          <a:ln w="57150">
            <a:solidFill>
              <a:srgbClr val="FFFF00"/>
            </a:solidFill>
          </a:ln>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xmlns="" id="{49F9B0E7-32BE-FCAF-E6AE-E2BA7816683A}"/>
              </a:ext>
            </a:extLst>
          </p:cNvPr>
          <p:cNvCxnSpPr>
            <a:cxnSpLocks/>
          </p:cNvCxnSpPr>
          <p:nvPr/>
        </p:nvCxnSpPr>
        <p:spPr>
          <a:xfrm flipV="1">
            <a:off x="553609" y="2435703"/>
            <a:ext cx="1639333" cy="8384"/>
          </a:xfrm>
          <a:prstGeom prst="line">
            <a:avLst/>
          </a:prstGeom>
          <a:ln w="57150">
            <a:solidFill>
              <a:srgbClr val="FFFF00"/>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xmlns="" id="{AEDEE71E-524A-D835-2DE9-A2385DC20F8B}"/>
              </a:ext>
            </a:extLst>
          </p:cNvPr>
          <p:cNvCxnSpPr>
            <a:cxnSpLocks/>
          </p:cNvCxnSpPr>
          <p:nvPr/>
        </p:nvCxnSpPr>
        <p:spPr>
          <a:xfrm>
            <a:off x="5858349" y="2435703"/>
            <a:ext cx="2438400" cy="0"/>
          </a:xfrm>
          <a:prstGeom prst="line">
            <a:avLst/>
          </a:prstGeom>
          <a:ln w="57150">
            <a:solidFill>
              <a:srgbClr val="FFFF00"/>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xmlns="" id="{FDDDC73E-79D4-1964-4850-C6775C32FD94}"/>
              </a:ext>
            </a:extLst>
          </p:cNvPr>
          <p:cNvCxnSpPr>
            <a:cxnSpLocks/>
          </p:cNvCxnSpPr>
          <p:nvPr/>
        </p:nvCxnSpPr>
        <p:spPr>
          <a:xfrm flipV="1">
            <a:off x="628650" y="2953593"/>
            <a:ext cx="2559612" cy="3628"/>
          </a:xfrm>
          <a:prstGeom prst="line">
            <a:avLst/>
          </a:prstGeom>
          <a:ln w="57150">
            <a:solidFill>
              <a:srgbClr val="FFFF00"/>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xmlns="" id="{81F73B7D-8884-A680-1EFB-74673E3F9899}"/>
              </a:ext>
            </a:extLst>
          </p:cNvPr>
          <p:cNvCxnSpPr>
            <a:cxnSpLocks/>
          </p:cNvCxnSpPr>
          <p:nvPr/>
        </p:nvCxnSpPr>
        <p:spPr>
          <a:xfrm>
            <a:off x="553563" y="4868573"/>
            <a:ext cx="6991351" cy="0"/>
          </a:xfrm>
          <a:prstGeom prst="line">
            <a:avLst/>
          </a:prstGeom>
          <a:ln w="57150">
            <a:solidFill>
              <a:srgbClr val="FFFF00"/>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xmlns="" id="{1861D044-2B32-2EDE-626F-69F8A2676A23}"/>
              </a:ext>
            </a:extLst>
          </p:cNvPr>
          <p:cNvCxnSpPr>
            <a:cxnSpLocks/>
          </p:cNvCxnSpPr>
          <p:nvPr/>
        </p:nvCxnSpPr>
        <p:spPr>
          <a:xfrm>
            <a:off x="553563" y="5347425"/>
            <a:ext cx="7230975" cy="17594"/>
          </a:xfrm>
          <a:prstGeom prst="line">
            <a:avLst/>
          </a:prstGeom>
          <a:ln w="57150">
            <a:solidFill>
              <a:srgbClr val="FFFF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4550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87BFF08-4B28-61E7-59B9-8ADC6DB6065E}"/>
              </a:ext>
            </a:extLst>
          </p:cNvPr>
          <p:cNvSpPr txBox="1"/>
          <p:nvPr/>
        </p:nvSpPr>
        <p:spPr>
          <a:xfrm rot="10800000" flipH="1" flipV="1">
            <a:off x="413698" y="430887"/>
            <a:ext cx="8573845" cy="4401205"/>
          </a:xfrm>
          <a:prstGeom prst="rect">
            <a:avLst/>
          </a:prstGeom>
          <a:noFill/>
        </p:spPr>
        <p:txBody>
          <a:bodyPr wrap="square" rtlCol="0">
            <a:spAutoFit/>
          </a:bodyPr>
          <a:lstStyle/>
          <a:p>
            <a:r>
              <a:rPr lang="es-ES" sz="2800" dirty="0" smtClean="0">
                <a:solidFill>
                  <a:srgbClr val="FFFFFF"/>
                </a:solidFill>
                <a:latin typeface="system-ui"/>
              </a:rPr>
              <a:t>Cuando </a:t>
            </a:r>
            <a:r>
              <a:rPr lang="es-ES" sz="2800" dirty="0">
                <a:solidFill>
                  <a:srgbClr val="FFFFFF"/>
                </a:solidFill>
                <a:latin typeface="system-ui"/>
              </a:rPr>
              <a:t>Jesús entró de nuevo en </a:t>
            </a:r>
            <a:r>
              <a:rPr lang="es-ES" sz="2800" dirty="0" err="1">
                <a:solidFill>
                  <a:srgbClr val="FFFFFF"/>
                </a:solidFill>
                <a:latin typeface="system-ui"/>
              </a:rPr>
              <a:t>Capernaúm</a:t>
            </a:r>
            <a:r>
              <a:rPr lang="es-ES" sz="2800" dirty="0">
                <a:solidFill>
                  <a:srgbClr val="FFFFFF"/>
                </a:solidFill>
                <a:latin typeface="system-ui"/>
              </a:rPr>
              <a:t> varios días después, se oyó que estaba en casa.  2  Y se reunieron muchos, tanto que ya no había lugar ni aun a la puerta; y Él les explicaba la palabra.  3  Entonces vinieron* y le trajeron un paralítico llevado entre cuatro hombres.  4  Como no pudieron acercarse a Jesús a causa de la multitud, levantaron el techo encima de donde Él estaba; y cuando habían </a:t>
            </a:r>
            <a:r>
              <a:rPr lang="es-ES" sz="2800" b="1" i="1" u="sng" dirty="0">
                <a:solidFill>
                  <a:srgbClr val="FFFFFF"/>
                </a:solidFill>
                <a:latin typeface="system-ui"/>
              </a:rPr>
              <a:t>hecho una abertura</a:t>
            </a:r>
            <a:r>
              <a:rPr lang="es-ES" sz="2800" dirty="0">
                <a:solidFill>
                  <a:srgbClr val="FFFFFF"/>
                </a:solidFill>
                <a:latin typeface="system-ui"/>
              </a:rPr>
              <a:t>, bajaron la camilla en que estaba acostado el paralítico.</a:t>
            </a:r>
            <a:endParaRPr lang="en-US" sz="2800" b="0" i="0" dirty="0">
              <a:solidFill>
                <a:srgbClr val="FFFFFF"/>
              </a:solidFill>
              <a:effectLst/>
              <a:latin typeface="system-ui"/>
            </a:endParaRPr>
          </a:p>
        </p:txBody>
      </p:sp>
      <p:sp>
        <p:nvSpPr>
          <p:cNvPr id="2" name="TextBox 1">
            <a:extLst>
              <a:ext uri="{FF2B5EF4-FFF2-40B4-BE49-F238E27FC236}">
                <a16:creationId xmlns:a16="http://schemas.microsoft.com/office/drawing/2014/main" xmlns="" id="{890E53E9-B0E8-9B98-B05E-F0B6C0B1A9D9}"/>
              </a:ext>
            </a:extLst>
          </p:cNvPr>
          <p:cNvSpPr txBox="1"/>
          <p:nvPr/>
        </p:nvSpPr>
        <p:spPr>
          <a:xfrm>
            <a:off x="1144248" y="4832093"/>
            <a:ext cx="7112744" cy="707886"/>
          </a:xfrm>
          <a:prstGeom prst="rect">
            <a:avLst/>
          </a:prstGeom>
          <a:noFill/>
        </p:spPr>
        <p:txBody>
          <a:bodyPr wrap="square" rtlCol="0">
            <a:spAutoFit/>
          </a:bodyPr>
          <a:lstStyle/>
          <a:p>
            <a:pPr algn="l" rtl="0"/>
            <a:r>
              <a:rPr lang="en-US" sz="4000" dirty="0"/>
              <a:t>Cuatro lecciones de esta historia</a:t>
            </a:r>
            <a:r>
              <a:rPr lang="en-US" dirty="0"/>
              <a:t>.</a:t>
            </a:r>
          </a:p>
        </p:txBody>
      </p:sp>
    </p:spTree>
    <p:extLst>
      <p:ext uri="{BB962C8B-B14F-4D97-AF65-F5344CB8AC3E}">
        <p14:creationId xmlns:p14="http://schemas.microsoft.com/office/powerpoint/2010/main" val="15956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06DA9DF9-31F7-4056-B42E-878CC92417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2" name="Picture 2" descr="The Friends of the Paralytic — Integrated Catholic Life™">
            <a:extLst>
              <a:ext uri="{FF2B5EF4-FFF2-40B4-BE49-F238E27FC236}">
                <a16:creationId xmlns:a16="http://schemas.microsoft.com/office/drawing/2014/main" xmlns="" id="{DEEAF735-D569-0F2F-ADF3-6E17AD80F6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87" r="13772"/>
          <a:stretch/>
        </p:blipFill>
        <p:spPr bwMode="auto">
          <a:xfrm>
            <a:off x="4671911" y="10"/>
            <a:ext cx="4472089" cy="5714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xmlns="" id="{BD105FF2-5E73-A194-86F0-7A0A76730E32}"/>
              </a:ext>
            </a:extLst>
          </p:cNvPr>
          <p:cNvSpPr txBox="1"/>
          <p:nvPr/>
        </p:nvSpPr>
        <p:spPr>
          <a:xfrm>
            <a:off x="216542" y="809295"/>
            <a:ext cx="4686534" cy="646331"/>
          </a:xfrm>
          <a:prstGeom prst="rect">
            <a:avLst/>
          </a:prstGeom>
          <a:noFill/>
        </p:spPr>
        <p:txBody>
          <a:bodyPr wrap="square" rtlCol="0">
            <a:spAutoFit/>
          </a:bodyPr>
          <a:lstStyle/>
          <a:p>
            <a:pPr algn="l" rtl="0"/>
            <a:r>
              <a:rPr lang="en-US" sz="3600" dirty="0" smtClean="0"/>
              <a:t>La </a:t>
            </a:r>
            <a:r>
              <a:rPr lang="en-US" sz="3600" dirty="0" err="1" smtClean="0"/>
              <a:t>prioridad</a:t>
            </a:r>
            <a:r>
              <a:rPr lang="en-US" sz="3600" dirty="0" smtClean="0"/>
              <a:t> </a:t>
            </a:r>
            <a:r>
              <a:rPr lang="en-US" sz="3600" dirty="0"/>
              <a:t>del perdón</a:t>
            </a:r>
          </a:p>
        </p:txBody>
      </p:sp>
    </p:spTree>
    <p:extLst>
      <p:ext uri="{BB962C8B-B14F-4D97-AF65-F5344CB8AC3E}">
        <p14:creationId xmlns:p14="http://schemas.microsoft.com/office/powerpoint/2010/main" val="189255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87BFF08-4B28-61E7-59B9-8ADC6DB6065E}"/>
              </a:ext>
            </a:extLst>
          </p:cNvPr>
          <p:cNvSpPr txBox="1"/>
          <p:nvPr/>
        </p:nvSpPr>
        <p:spPr>
          <a:xfrm rot="10800000" flipH="1" flipV="1">
            <a:off x="137802" y="115576"/>
            <a:ext cx="8801246" cy="4401205"/>
          </a:xfrm>
          <a:prstGeom prst="rect">
            <a:avLst/>
          </a:prstGeom>
          <a:noFill/>
        </p:spPr>
        <p:txBody>
          <a:bodyPr wrap="square" rtlCol="0">
            <a:spAutoFit/>
          </a:bodyPr>
          <a:lstStyle/>
          <a:p>
            <a:r>
              <a:rPr lang="es-ES" sz="2800" dirty="0" smtClean="0">
                <a:solidFill>
                  <a:srgbClr val="FFFFFF"/>
                </a:solidFill>
                <a:latin typeface="system-ui"/>
              </a:rPr>
              <a:t>Cuando </a:t>
            </a:r>
            <a:r>
              <a:rPr lang="es-ES" sz="2800" dirty="0">
                <a:solidFill>
                  <a:srgbClr val="FFFFFF"/>
                </a:solidFill>
                <a:latin typeface="system-ui"/>
              </a:rPr>
              <a:t>Jesús entró de nuevo en </a:t>
            </a:r>
            <a:r>
              <a:rPr lang="es-ES" sz="2800" dirty="0" err="1">
                <a:solidFill>
                  <a:srgbClr val="FFFFFF"/>
                </a:solidFill>
                <a:latin typeface="system-ui"/>
              </a:rPr>
              <a:t>Capernaúm</a:t>
            </a:r>
            <a:r>
              <a:rPr lang="es-ES" sz="2800" dirty="0">
                <a:solidFill>
                  <a:srgbClr val="FFFFFF"/>
                </a:solidFill>
                <a:latin typeface="system-ui"/>
              </a:rPr>
              <a:t> varios días después, se oyó que estaba en casa.  2  Y se reunieron muchos, tanto que ya no había lugar ni aun a la puerta; y Él les explicaba la palabra.  3  Entonces vinieron* y le trajeron un paralítico llevado entre cuatro hombres.  4  Como no pudieron acercarse a Jesús a causa de la multitud, levantaron el techo encima de donde Él estaba; y cuando habían hecho una abertura, bajaron la camilla en que estaba acostado el paralítico.</a:t>
            </a:r>
            <a:endParaRPr lang="en-US" sz="2800" dirty="0">
              <a:solidFill>
                <a:srgbClr val="FFFFFF"/>
              </a:solidFill>
              <a:effectLst/>
              <a:latin typeface="system-ui"/>
            </a:endParaRPr>
          </a:p>
        </p:txBody>
      </p:sp>
      <p:sp>
        <p:nvSpPr>
          <p:cNvPr id="5" name="TextBox 4">
            <a:extLst>
              <a:ext uri="{FF2B5EF4-FFF2-40B4-BE49-F238E27FC236}">
                <a16:creationId xmlns:a16="http://schemas.microsoft.com/office/drawing/2014/main" xmlns="" id="{256900C7-BABA-DF60-92C0-5DB1E2A0593A}"/>
              </a:ext>
            </a:extLst>
          </p:cNvPr>
          <p:cNvSpPr txBox="1"/>
          <p:nvPr/>
        </p:nvSpPr>
        <p:spPr>
          <a:xfrm>
            <a:off x="137802" y="4451646"/>
            <a:ext cx="8943136" cy="954107"/>
          </a:xfrm>
          <a:prstGeom prst="rect">
            <a:avLst/>
          </a:prstGeom>
          <a:noFill/>
        </p:spPr>
        <p:txBody>
          <a:bodyPr wrap="square" rtlCol="0">
            <a:spAutoFit/>
          </a:bodyPr>
          <a:lstStyle/>
          <a:p>
            <a:r>
              <a:rPr lang="es-ES" sz="2800" b="1" dirty="0" smtClean="0">
                <a:solidFill>
                  <a:srgbClr val="FFFFFF"/>
                </a:solidFill>
                <a:latin typeface="system-ui"/>
              </a:rPr>
              <a:t>5 Viendo </a:t>
            </a:r>
            <a:r>
              <a:rPr lang="es-ES" sz="2800" b="1" dirty="0">
                <a:solidFill>
                  <a:srgbClr val="FFFFFF"/>
                </a:solidFill>
                <a:latin typeface="system-ui"/>
              </a:rPr>
              <a:t>Jesús la fe de ellos, dijo* al paralítico: </a:t>
            </a:r>
            <a:r>
              <a:rPr lang="es-ES" sz="2800" b="1" i="1" u="sng" dirty="0">
                <a:solidFill>
                  <a:srgbClr val="FFFFFF"/>
                </a:solidFill>
                <a:latin typeface="system-ui"/>
              </a:rPr>
              <a:t>«Hijo, tus pecados te son perdonados». </a:t>
            </a:r>
            <a:endParaRPr lang="en-US" sz="2800" b="1" i="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916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DAE798-DFDA-EC22-5776-7009CB74B400}"/>
              </a:ext>
            </a:extLst>
          </p:cNvPr>
          <p:cNvSpPr>
            <a:spLocks noGrp="1"/>
          </p:cNvSpPr>
          <p:nvPr>
            <p:ph type="title"/>
          </p:nvPr>
        </p:nvSpPr>
        <p:spPr/>
        <p:txBody>
          <a:bodyPr/>
          <a:lstStyle/>
          <a:p>
            <a:pPr algn="ctr" rtl="0"/>
            <a:r>
              <a:rPr lang="en-US" b="1" dirty="0"/>
              <a:t>Enfoque común para Jesús</a:t>
            </a:r>
          </a:p>
        </p:txBody>
      </p:sp>
      <p:sp>
        <p:nvSpPr>
          <p:cNvPr id="4" name="Content Placeholder 3">
            <a:extLst>
              <a:ext uri="{FF2B5EF4-FFF2-40B4-BE49-F238E27FC236}">
                <a16:creationId xmlns:a16="http://schemas.microsoft.com/office/drawing/2014/main" xmlns="" id="{48E1061F-693E-90DE-F729-7D684A346225}"/>
              </a:ext>
            </a:extLst>
          </p:cNvPr>
          <p:cNvSpPr>
            <a:spLocks noGrp="1"/>
          </p:cNvSpPr>
          <p:nvPr>
            <p:ph sz="half" idx="1"/>
          </p:nvPr>
        </p:nvSpPr>
        <p:spPr>
          <a:xfrm>
            <a:off x="628650" y="1238132"/>
            <a:ext cx="3886200" cy="3626115"/>
          </a:xfrm>
        </p:spPr>
        <p:txBody>
          <a:bodyPr>
            <a:normAutofit fontScale="92500"/>
          </a:bodyPr>
          <a:lstStyle/>
          <a:p>
            <a:pPr algn="l" rtl="0"/>
            <a:r>
              <a:rPr lang="en-US" sz="2800" dirty="0" err="1"/>
              <a:t>Disputa</a:t>
            </a:r>
            <a:r>
              <a:rPr lang="en-US" sz="2800" dirty="0"/>
              <a:t> </a:t>
            </a:r>
            <a:r>
              <a:rPr lang="en-US" sz="2800" dirty="0" err="1" smtClean="0"/>
              <a:t>financiera</a:t>
            </a:r>
            <a:r>
              <a:rPr lang="en-US" sz="2800" dirty="0" smtClean="0"/>
              <a:t> </a:t>
            </a:r>
            <a:br>
              <a:rPr lang="en-US" sz="2800" dirty="0" smtClean="0"/>
            </a:br>
            <a:r>
              <a:rPr lang="en-US" sz="2800" dirty="0" smtClean="0"/>
              <a:t>	Lucas </a:t>
            </a:r>
            <a:r>
              <a:rPr lang="en-US" sz="2800" dirty="0"/>
              <a:t>12:13-15</a:t>
            </a:r>
          </a:p>
          <a:p>
            <a:pPr algn="l" rtl="0"/>
            <a:r>
              <a:rPr lang="en-US" sz="2800" dirty="0" err="1" smtClean="0"/>
              <a:t>Atrocidad</a:t>
            </a:r>
            <a:r>
              <a:rPr lang="en-US" sz="2800" dirty="0" smtClean="0"/>
              <a:t> </a:t>
            </a:r>
            <a:r>
              <a:rPr lang="en-US" sz="2800" dirty="0"/>
              <a:t>del </a:t>
            </a:r>
            <a:r>
              <a:rPr lang="en-US" sz="2800" dirty="0" err="1" smtClean="0"/>
              <a:t>gobierno</a:t>
            </a:r>
            <a:endParaRPr lang="en-US" sz="2800" dirty="0" smtClean="0"/>
          </a:p>
          <a:p>
            <a:pPr marL="0" indent="0" algn="l" rtl="0">
              <a:buNone/>
            </a:pPr>
            <a:r>
              <a:rPr lang="en-US" sz="2800" dirty="0"/>
              <a:t>	</a:t>
            </a:r>
            <a:r>
              <a:rPr lang="en-US" sz="2800" dirty="0" smtClean="0"/>
              <a:t>Lucas </a:t>
            </a:r>
            <a:r>
              <a:rPr lang="en-US" sz="2800" dirty="0"/>
              <a:t>13:1-3</a:t>
            </a:r>
          </a:p>
          <a:p>
            <a:pPr algn="l" rtl="0"/>
            <a:r>
              <a:rPr lang="en-US" sz="2800" dirty="0" err="1"/>
              <a:t>Desastre</a:t>
            </a:r>
            <a:r>
              <a:rPr lang="en-US" sz="2800" dirty="0"/>
              <a:t> </a:t>
            </a:r>
            <a:r>
              <a:rPr lang="en-US" sz="2800" dirty="0" smtClean="0"/>
              <a:t>natural </a:t>
            </a:r>
            <a:br>
              <a:rPr lang="en-US" sz="2800" dirty="0" smtClean="0"/>
            </a:br>
            <a:r>
              <a:rPr lang="en-US" sz="2800" dirty="0" smtClean="0"/>
              <a:t>	Lucas </a:t>
            </a:r>
            <a:r>
              <a:rPr lang="en-US" sz="2800" dirty="0"/>
              <a:t>13:4-5</a:t>
            </a:r>
          </a:p>
          <a:p>
            <a:pPr algn="l" rtl="0"/>
            <a:r>
              <a:rPr lang="en-US" sz="2800" dirty="0" err="1" smtClean="0"/>
              <a:t>Enfermedad</a:t>
            </a:r>
            <a:r>
              <a:rPr lang="en-US" sz="2800" dirty="0" smtClean="0"/>
              <a:t> </a:t>
            </a:r>
            <a:r>
              <a:rPr lang="en-US" sz="2800" dirty="0"/>
              <a:t>física</a:t>
            </a:r>
          </a:p>
          <a:p>
            <a:pPr marL="0" indent="0" algn="l" rtl="0">
              <a:buNone/>
            </a:pPr>
            <a:endParaRPr lang="en-US" sz="2800" dirty="0"/>
          </a:p>
        </p:txBody>
      </p:sp>
      <p:sp>
        <p:nvSpPr>
          <p:cNvPr id="5" name="Content Placeholder 4">
            <a:extLst>
              <a:ext uri="{FF2B5EF4-FFF2-40B4-BE49-F238E27FC236}">
                <a16:creationId xmlns:a16="http://schemas.microsoft.com/office/drawing/2014/main" xmlns="" id="{64D18014-ECBC-D40C-27FF-F147EECDF342}"/>
              </a:ext>
            </a:extLst>
          </p:cNvPr>
          <p:cNvSpPr>
            <a:spLocks noGrp="1"/>
          </p:cNvSpPr>
          <p:nvPr>
            <p:ph sz="half" idx="2"/>
          </p:nvPr>
        </p:nvSpPr>
        <p:spPr>
          <a:xfrm>
            <a:off x="4514850" y="1238132"/>
            <a:ext cx="4311098" cy="3626115"/>
          </a:xfrm>
        </p:spPr>
        <p:txBody>
          <a:bodyPr>
            <a:normAutofit fontScale="92500"/>
          </a:bodyPr>
          <a:lstStyle/>
          <a:p>
            <a:pPr algn="l" rtl="0"/>
            <a:r>
              <a:rPr lang="en-US" sz="2800" dirty="0"/>
              <a:t>“</a:t>
            </a:r>
            <a:r>
              <a:rPr lang="en-US" sz="2800" dirty="0" smtClean="0"/>
              <a:t>Cu</a:t>
            </a:r>
            <a:r>
              <a:rPr lang="es-ES" sz="2800" dirty="0" err="1" smtClean="0"/>
              <a:t>ídense</a:t>
            </a:r>
            <a:r>
              <a:rPr lang="es-ES" sz="2800" dirty="0" smtClean="0"/>
              <a:t> de </a:t>
            </a:r>
            <a:r>
              <a:rPr lang="en-US" sz="2800" dirty="0" smtClean="0"/>
              <a:t>la </a:t>
            </a:r>
            <a:r>
              <a:rPr lang="en-US" sz="2800" dirty="0" err="1"/>
              <a:t>avaricia</a:t>
            </a:r>
            <a:r>
              <a:rPr lang="en-US" sz="2800" dirty="0" smtClean="0"/>
              <a:t>” 	V. </a:t>
            </a:r>
            <a:r>
              <a:rPr lang="en-US" sz="2800" dirty="0"/>
              <a:t>15</a:t>
            </a:r>
          </a:p>
          <a:p>
            <a:pPr algn="l" rtl="0"/>
            <a:r>
              <a:rPr lang="en-US" sz="2800" dirty="0"/>
              <a:t>“Si </a:t>
            </a:r>
            <a:r>
              <a:rPr lang="en-US" sz="2800" dirty="0" smtClean="0"/>
              <a:t>no </a:t>
            </a:r>
            <a:r>
              <a:rPr lang="en-US" sz="2800" dirty="0" smtClean="0"/>
              <a:t>se </a:t>
            </a:r>
            <a:r>
              <a:rPr lang="en-US" sz="2800" dirty="0" err="1" smtClean="0"/>
              <a:t>arrepienten</a:t>
            </a:r>
            <a:r>
              <a:rPr lang="en-US" sz="2800" dirty="0" smtClean="0"/>
              <a:t>, </a:t>
            </a:r>
            <a:r>
              <a:rPr lang="en-US" sz="2800" dirty="0" err="1"/>
              <a:t>todos</a:t>
            </a:r>
            <a:r>
              <a:rPr lang="en-US" sz="2800" dirty="0"/>
              <a:t> </a:t>
            </a:r>
            <a:r>
              <a:rPr lang="en-US" sz="2800" dirty="0" err="1" smtClean="0"/>
              <a:t>perecerán</a:t>
            </a:r>
            <a:r>
              <a:rPr lang="en-US" sz="2800" dirty="0" smtClean="0"/>
              <a:t> </a:t>
            </a:r>
            <a:r>
              <a:rPr lang="en-US" sz="2800" dirty="0" err="1" smtClean="0"/>
              <a:t>igualmente</a:t>
            </a:r>
            <a:r>
              <a:rPr lang="en-US" sz="2800" dirty="0" smtClean="0"/>
              <a:t>”. V. </a:t>
            </a:r>
            <a:r>
              <a:rPr lang="en-US" sz="2800" dirty="0"/>
              <a:t>3</a:t>
            </a:r>
          </a:p>
          <a:p>
            <a:r>
              <a:rPr lang="en-US" sz="2800" dirty="0"/>
              <a:t>“Si no se </a:t>
            </a:r>
            <a:r>
              <a:rPr lang="en-US" sz="2800" dirty="0" err="1"/>
              <a:t>arrepienten</a:t>
            </a:r>
            <a:r>
              <a:rPr lang="en-US" sz="2800" dirty="0"/>
              <a:t>, </a:t>
            </a:r>
            <a:r>
              <a:rPr lang="en-US" sz="2800" dirty="0" err="1"/>
              <a:t>todos</a:t>
            </a:r>
            <a:r>
              <a:rPr lang="en-US" sz="2800" dirty="0"/>
              <a:t> </a:t>
            </a:r>
            <a:r>
              <a:rPr lang="en-US" sz="2800" dirty="0" err="1"/>
              <a:t>perecerán</a:t>
            </a:r>
            <a:r>
              <a:rPr lang="en-US" sz="2800" dirty="0"/>
              <a:t> </a:t>
            </a:r>
            <a:r>
              <a:rPr lang="en-US" sz="2800" dirty="0" err="1"/>
              <a:t>igualmente</a:t>
            </a:r>
            <a:r>
              <a:rPr lang="en-US" sz="2800" dirty="0"/>
              <a:t>”. V.5</a:t>
            </a:r>
            <a:endParaRPr lang="en-US" sz="2800" dirty="0"/>
          </a:p>
          <a:p>
            <a:pPr algn="l" rtl="0"/>
            <a:r>
              <a:rPr lang="en-US" sz="2800" dirty="0"/>
              <a:t>No es de extrañar que Él se </a:t>
            </a:r>
            <a:r>
              <a:rPr lang="en-US" sz="2800" dirty="0" err="1" smtClean="0"/>
              <a:t>ocupara</a:t>
            </a:r>
            <a:r>
              <a:rPr lang="en-US" sz="2800" dirty="0" smtClean="0"/>
              <a:t> </a:t>
            </a:r>
            <a:r>
              <a:rPr lang="en-US" sz="2800" dirty="0"/>
              <a:t>primero del </a:t>
            </a:r>
            <a:r>
              <a:rPr lang="en-US" sz="2800" dirty="0" err="1"/>
              <a:t>pecado</a:t>
            </a:r>
            <a:r>
              <a:rPr lang="en-US" sz="2800" dirty="0" smtClean="0"/>
              <a:t>.</a:t>
            </a:r>
            <a:endParaRPr lang="en-US" sz="2800" dirty="0"/>
          </a:p>
          <a:p>
            <a:pPr algn="l" rtl="0"/>
            <a:endParaRPr lang="en-US" sz="2800" dirty="0"/>
          </a:p>
        </p:txBody>
      </p:sp>
      <p:sp>
        <p:nvSpPr>
          <p:cNvPr id="6" name="Rectangle 5">
            <a:extLst>
              <a:ext uri="{FF2B5EF4-FFF2-40B4-BE49-F238E27FC236}">
                <a16:creationId xmlns:a16="http://schemas.microsoft.com/office/drawing/2014/main" xmlns="" id="{15D27A71-0150-F75B-5D61-756F6184D464}"/>
              </a:ext>
            </a:extLst>
          </p:cNvPr>
          <p:cNvSpPr/>
          <p:nvPr/>
        </p:nvSpPr>
        <p:spPr>
          <a:xfrm flipH="1">
            <a:off x="9111" y="4699102"/>
            <a:ext cx="9011478" cy="6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3200" b="1" dirty="0"/>
              <a:t>¡El pecado es una maldición mayor que cualquier enfermedad o discapacidad!</a:t>
            </a:r>
          </a:p>
        </p:txBody>
      </p:sp>
    </p:spTree>
    <p:extLst>
      <p:ext uri="{BB962C8B-B14F-4D97-AF65-F5344CB8AC3E}">
        <p14:creationId xmlns:p14="http://schemas.microsoft.com/office/powerpoint/2010/main" val="86787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fltVal val="0"/>
                                          </p:val>
                                        </p:tav>
                                        <p:tav tm="100000">
                                          <p:val>
                                            <p:strVal val="#ppt_w"/>
                                          </p:val>
                                        </p:tav>
                                      </p:tavLst>
                                    </p:anim>
                                    <p:anim calcmode="lin" valueType="num">
                                      <p:cBhvr>
                                        <p:cTn id="44" dur="500" fill="hold"/>
                                        <p:tgtEl>
                                          <p:spTgt spid="6"/>
                                        </p:tgtEl>
                                        <p:attrNameLst>
                                          <p:attrName>ppt_h</p:attrName>
                                        </p:attrNameLst>
                                      </p:cBhvr>
                                      <p:tavLst>
                                        <p:tav tm="0">
                                          <p:val>
                                            <p:fltVal val="0"/>
                                          </p:val>
                                        </p:tav>
                                        <p:tav tm="100000">
                                          <p:val>
                                            <p:strVal val="#ppt_h"/>
                                          </p:val>
                                        </p:tav>
                                      </p:tavLst>
                                    </p:anim>
                                    <p:animEffect transition="in" filter="fad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he Friends of the Paralytic — Integrated Catholic Life™">
            <a:extLst>
              <a:ext uri="{FF2B5EF4-FFF2-40B4-BE49-F238E27FC236}">
                <a16:creationId xmlns:a16="http://schemas.microsoft.com/office/drawing/2014/main" xmlns="" id="{DEEAF735-D569-0F2F-ADF3-6E17AD80F6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87" r="13772"/>
          <a:stretch/>
        </p:blipFill>
        <p:spPr bwMode="auto">
          <a:xfrm>
            <a:off x="4671911" y="10"/>
            <a:ext cx="4472089" cy="5714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xmlns="" id="{BD105FF2-5E73-A194-86F0-7A0A76730E32}"/>
              </a:ext>
            </a:extLst>
          </p:cNvPr>
          <p:cNvSpPr txBox="1"/>
          <p:nvPr/>
        </p:nvSpPr>
        <p:spPr>
          <a:xfrm>
            <a:off x="216542" y="703279"/>
            <a:ext cx="467913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solidFill>
                <a:effectLst/>
                <a:uLnTx/>
                <a:uFillTx/>
                <a:latin typeface="Calibri" panose="020F0502020204030204"/>
                <a:ea typeface="+mn-ea"/>
                <a:cs typeface="+mn-cs"/>
              </a:rPr>
              <a:t>La </a:t>
            </a:r>
            <a:r>
              <a:rPr kumimoji="0" lang="en-US" sz="3600" b="0" i="0" u="none" strike="noStrike" kern="1200" cap="none" spc="0" normalizeH="0" baseline="0" noProof="0" dirty="0" err="1" smtClean="0">
                <a:ln>
                  <a:noFill/>
                </a:ln>
                <a:solidFill>
                  <a:prstClr val="white"/>
                </a:solidFill>
                <a:effectLst/>
                <a:uLnTx/>
                <a:uFillTx/>
                <a:latin typeface="Calibri" panose="020F0502020204030204"/>
                <a:ea typeface="+mn-ea"/>
                <a:cs typeface="+mn-cs"/>
              </a:rPr>
              <a:t>prioridad</a:t>
            </a:r>
            <a:r>
              <a:rPr kumimoji="0" lang="en-US" sz="36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del perdón</a:t>
            </a:r>
          </a:p>
        </p:txBody>
      </p:sp>
      <p:sp>
        <p:nvSpPr>
          <p:cNvPr id="6" name="TextBox 5">
            <a:extLst>
              <a:ext uri="{FF2B5EF4-FFF2-40B4-BE49-F238E27FC236}">
                <a16:creationId xmlns:a16="http://schemas.microsoft.com/office/drawing/2014/main" xmlns="" id="{A7393855-36CE-C12E-D6AC-DD42F166AED2}"/>
              </a:ext>
            </a:extLst>
          </p:cNvPr>
          <p:cNvSpPr txBox="1"/>
          <p:nvPr/>
        </p:nvSpPr>
        <p:spPr>
          <a:xfrm>
            <a:off x="88302" y="1479320"/>
            <a:ext cx="4354315"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3600" dirty="0" smtClean="0">
                <a:solidFill>
                  <a:prstClr val="white"/>
                </a:solidFill>
                <a:latin typeface="Calibri" panose="020F0502020204030204"/>
              </a:rPr>
              <a:t>La n</a:t>
            </a:r>
            <a:r>
              <a:rPr kumimoji="0" lang="en-US" sz="3600" b="0" i="0" u="none" strike="noStrike" kern="1200" cap="none" spc="0" normalizeH="0" baseline="0" noProof="0" dirty="0" err="1" smtClean="0">
                <a:ln>
                  <a:noFill/>
                </a:ln>
                <a:solidFill>
                  <a:prstClr val="white"/>
                </a:solidFill>
                <a:effectLst/>
                <a:uLnTx/>
                <a:uFillTx/>
                <a:latin typeface="Calibri" panose="020F0502020204030204"/>
                <a:ea typeface="+mn-ea"/>
                <a:cs typeface="+mn-cs"/>
              </a:rPr>
              <a:t>ecesidad</a:t>
            </a:r>
            <a:r>
              <a:rPr kumimoji="0" lang="en-US" sz="36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de fe visible</a:t>
            </a:r>
          </a:p>
        </p:txBody>
      </p:sp>
    </p:spTree>
    <p:extLst>
      <p:ext uri="{BB962C8B-B14F-4D97-AF65-F5344CB8AC3E}">
        <p14:creationId xmlns:p14="http://schemas.microsoft.com/office/powerpoint/2010/main" val="128610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87BFF08-4B28-61E7-59B9-8ADC6DB6065E}"/>
              </a:ext>
            </a:extLst>
          </p:cNvPr>
          <p:cNvSpPr txBox="1"/>
          <p:nvPr/>
        </p:nvSpPr>
        <p:spPr>
          <a:xfrm rot="10800000" flipH="1" flipV="1">
            <a:off x="137802" y="115576"/>
            <a:ext cx="8801246" cy="4401205"/>
          </a:xfrm>
          <a:prstGeom prst="rect">
            <a:avLst/>
          </a:prstGeom>
          <a:noFill/>
        </p:spPr>
        <p:txBody>
          <a:bodyPr wrap="square" rtlCol="0">
            <a:spAutoFit/>
          </a:bodyPr>
          <a:lstStyle/>
          <a:p>
            <a:r>
              <a:rPr lang="es-ES" sz="2800" dirty="0" smtClean="0">
                <a:solidFill>
                  <a:srgbClr val="FFFFFF"/>
                </a:solidFill>
                <a:latin typeface="system-ui"/>
              </a:rPr>
              <a:t>Cuando </a:t>
            </a:r>
            <a:r>
              <a:rPr lang="es-ES" sz="2800" dirty="0">
                <a:solidFill>
                  <a:srgbClr val="FFFFFF"/>
                </a:solidFill>
                <a:latin typeface="system-ui"/>
              </a:rPr>
              <a:t>Jesús entró de nuevo en </a:t>
            </a:r>
            <a:r>
              <a:rPr lang="es-ES" sz="2800" dirty="0" err="1">
                <a:solidFill>
                  <a:srgbClr val="FFFFFF"/>
                </a:solidFill>
                <a:latin typeface="system-ui"/>
              </a:rPr>
              <a:t>Capernaúm</a:t>
            </a:r>
            <a:r>
              <a:rPr lang="es-ES" sz="2800" dirty="0">
                <a:solidFill>
                  <a:srgbClr val="FFFFFF"/>
                </a:solidFill>
                <a:latin typeface="system-ui"/>
              </a:rPr>
              <a:t> varios días después, se oyó que estaba en casa.  2  Y se reunieron muchos, tanto que ya no había lugar ni aun a la puerta; y Él les explicaba la palabra.  3  Entonces vinieron* y le trajeron un paralítico llevado entre cuatro hombres.  4  Como no pudieron acercarse a Jesús a causa de la multitud, levantaron el techo encima de donde Él estaba; y cuando habían hecho una abertura, bajaron la camilla en que estaba acostado el paralítico.</a:t>
            </a:r>
            <a:endParaRPr lang="en-US" sz="2800" dirty="0">
              <a:solidFill>
                <a:srgbClr val="FFFFFF"/>
              </a:solidFill>
              <a:effectLst/>
              <a:latin typeface="system-ui"/>
            </a:endParaRPr>
          </a:p>
        </p:txBody>
      </p:sp>
      <p:sp>
        <p:nvSpPr>
          <p:cNvPr id="5" name="TextBox 4">
            <a:extLst>
              <a:ext uri="{FF2B5EF4-FFF2-40B4-BE49-F238E27FC236}">
                <a16:creationId xmlns:a16="http://schemas.microsoft.com/office/drawing/2014/main" xmlns="" id="{256900C7-BABA-DF60-92C0-5DB1E2A0593A}"/>
              </a:ext>
            </a:extLst>
          </p:cNvPr>
          <p:cNvSpPr txBox="1"/>
          <p:nvPr/>
        </p:nvSpPr>
        <p:spPr>
          <a:xfrm>
            <a:off x="137802" y="4451646"/>
            <a:ext cx="8943136" cy="954107"/>
          </a:xfrm>
          <a:prstGeom prst="rect">
            <a:avLst/>
          </a:prstGeom>
          <a:noFill/>
        </p:spPr>
        <p:txBody>
          <a:bodyPr wrap="square" rtlCol="0">
            <a:spAutoFit/>
          </a:bodyPr>
          <a:lstStyle/>
          <a:p>
            <a:r>
              <a:rPr lang="es-ES" sz="2800" b="1" dirty="0" smtClean="0">
                <a:solidFill>
                  <a:srgbClr val="FFFFFF"/>
                </a:solidFill>
                <a:latin typeface="system-ui"/>
              </a:rPr>
              <a:t>5 </a:t>
            </a:r>
            <a:r>
              <a:rPr lang="es-ES" sz="2800" b="1" i="1" u="sng" dirty="0" smtClean="0">
                <a:solidFill>
                  <a:srgbClr val="FFFFFF"/>
                </a:solidFill>
                <a:latin typeface="system-ui"/>
              </a:rPr>
              <a:t>Viendo </a:t>
            </a:r>
            <a:r>
              <a:rPr lang="es-ES" sz="2800" b="1" i="1" u="sng" dirty="0">
                <a:solidFill>
                  <a:srgbClr val="FFFFFF"/>
                </a:solidFill>
                <a:latin typeface="system-ui"/>
              </a:rPr>
              <a:t>Jesús la fe de ellos</a:t>
            </a:r>
            <a:r>
              <a:rPr lang="es-ES" sz="2800" b="1" dirty="0">
                <a:solidFill>
                  <a:srgbClr val="FFFFFF"/>
                </a:solidFill>
                <a:latin typeface="system-ui"/>
              </a:rPr>
              <a:t>, dijo* al paralítico: </a:t>
            </a:r>
            <a:r>
              <a:rPr lang="es-ES" sz="2800" b="1" i="1" dirty="0">
                <a:solidFill>
                  <a:srgbClr val="FFFFFF"/>
                </a:solidFill>
                <a:latin typeface="system-ui"/>
              </a:rPr>
              <a:t>«Hijo, tus pecados te son perdonados». </a:t>
            </a:r>
            <a:endParaRPr lang="en-US" sz="2800" b="1" i="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578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581801-671A-7D54-1BB0-E9848BE6DF7A}"/>
              </a:ext>
            </a:extLst>
          </p:cNvPr>
          <p:cNvSpPr>
            <a:spLocks noGrp="1"/>
          </p:cNvSpPr>
          <p:nvPr>
            <p:ph type="title"/>
          </p:nvPr>
        </p:nvSpPr>
        <p:spPr>
          <a:xfrm>
            <a:off x="628650" y="176339"/>
            <a:ext cx="7886700" cy="1104636"/>
          </a:xfrm>
        </p:spPr>
        <p:txBody>
          <a:bodyPr>
            <a:normAutofit fontScale="90000"/>
          </a:bodyPr>
          <a:lstStyle/>
          <a:p>
            <a:pPr algn="ctr" rtl="0"/>
            <a:r>
              <a:rPr lang="en-US" sz="4000" b="1" dirty="0"/>
              <a:t>La fe siempre ha sido el requisito para el perdón.</a:t>
            </a:r>
          </a:p>
        </p:txBody>
      </p:sp>
      <p:sp>
        <p:nvSpPr>
          <p:cNvPr id="3" name="Title 1">
            <a:extLst>
              <a:ext uri="{FF2B5EF4-FFF2-40B4-BE49-F238E27FC236}">
                <a16:creationId xmlns:a16="http://schemas.microsoft.com/office/drawing/2014/main" xmlns="" id="{A217B5CD-713B-6D75-9A16-D36038B390FD}"/>
              </a:ext>
            </a:extLst>
          </p:cNvPr>
          <p:cNvSpPr txBox="1">
            <a:spLocks/>
          </p:cNvSpPr>
          <p:nvPr/>
        </p:nvSpPr>
        <p:spPr>
          <a:xfrm>
            <a:off x="628650" y="1033743"/>
            <a:ext cx="7886700" cy="1104636"/>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rtl="0"/>
            <a:r>
              <a:rPr lang="en-US" sz="4000" b="1" dirty="0"/>
              <a:t>Hay dos clases de </a:t>
            </a:r>
            <a:r>
              <a:rPr lang="en-US" sz="4000" b="1" dirty="0" err="1" smtClean="0"/>
              <a:t>fe</a:t>
            </a:r>
            <a:endParaRPr lang="en-US" sz="4000" b="1" dirty="0"/>
          </a:p>
        </p:txBody>
      </p:sp>
      <p:sp>
        <p:nvSpPr>
          <p:cNvPr id="4" name="Title 1">
            <a:extLst>
              <a:ext uri="{FF2B5EF4-FFF2-40B4-BE49-F238E27FC236}">
                <a16:creationId xmlns:a16="http://schemas.microsoft.com/office/drawing/2014/main" xmlns="" id="{148E1931-F667-ED9C-EE4F-7527069B6862}"/>
              </a:ext>
            </a:extLst>
          </p:cNvPr>
          <p:cNvSpPr txBox="1">
            <a:spLocks/>
          </p:cNvSpPr>
          <p:nvPr/>
        </p:nvSpPr>
        <p:spPr>
          <a:xfrm>
            <a:off x="167404" y="2730658"/>
            <a:ext cx="3604593" cy="110463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s-ES" sz="2800" dirty="0">
                <a:solidFill>
                  <a:srgbClr val="FFFFFF"/>
                </a:solidFill>
                <a:latin typeface="system-ui"/>
              </a:rPr>
              <a:t>Porque así como el cuerpo sin el espíritu está muerto, así también la fe sin las obras está </a:t>
            </a:r>
            <a:r>
              <a:rPr lang="es-ES" sz="3200" b="1" u="sng" dirty="0">
                <a:solidFill>
                  <a:srgbClr val="FFFFFF"/>
                </a:solidFill>
                <a:latin typeface="system-ui"/>
              </a:rPr>
              <a:t>muerta.</a:t>
            </a:r>
            <a:r>
              <a:rPr lang="es-ES" sz="2800" dirty="0">
                <a:solidFill>
                  <a:srgbClr val="FFFFFF"/>
                </a:solidFill>
                <a:latin typeface="system-ui"/>
              </a:rPr>
              <a:t> </a:t>
            </a:r>
            <a:r>
              <a:rPr lang="es-ES" sz="2800" dirty="0" smtClean="0">
                <a:solidFill>
                  <a:srgbClr val="FFFFFF"/>
                </a:solidFill>
                <a:latin typeface="system-ui"/>
              </a:rPr>
              <a:t/>
            </a:r>
            <a:br>
              <a:rPr lang="es-ES" sz="2800" dirty="0" smtClean="0">
                <a:solidFill>
                  <a:srgbClr val="FFFFFF"/>
                </a:solidFill>
                <a:latin typeface="system-ui"/>
              </a:rPr>
            </a:br>
            <a:r>
              <a:rPr lang="en-US" sz="2800" b="0" i="0" dirty="0" smtClean="0">
                <a:solidFill>
                  <a:srgbClr val="FFFFFF"/>
                </a:solidFill>
                <a:effectLst/>
                <a:latin typeface="system-ui"/>
              </a:rPr>
              <a:t>Santiago </a:t>
            </a:r>
            <a:r>
              <a:rPr lang="en-US" sz="2800" b="0" i="0" dirty="0">
                <a:solidFill>
                  <a:srgbClr val="FFFFFF"/>
                </a:solidFill>
                <a:effectLst/>
                <a:latin typeface="system-ui"/>
              </a:rPr>
              <a:t>2:26</a:t>
            </a:r>
            <a:endParaRPr lang="en-US" sz="2800" b="1" dirty="0"/>
          </a:p>
        </p:txBody>
      </p:sp>
      <p:sp>
        <p:nvSpPr>
          <p:cNvPr id="5" name="Rectangle 4">
            <a:extLst>
              <a:ext uri="{FF2B5EF4-FFF2-40B4-BE49-F238E27FC236}">
                <a16:creationId xmlns:a16="http://schemas.microsoft.com/office/drawing/2014/main" xmlns="" id="{768F30DE-E2D6-47CE-9F6B-A55CF555EF8E}"/>
              </a:ext>
            </a:extLst>
          </p:cNvPr>
          <p:cNvSpPr/>
          <p:nvPr/>
        </p:nvSpPr>
        <p:spPr>
          <a:xfrm>
            <a:off x="3876084" y="2285926"/>
            <a:ext cx="5122142" cy="1868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2800" b="0" i="0" dirty="0">
                <a:solidFill>
                  <a:srgbClr val="FFFFFF"/>
                </a:solidFill>
                <a:effectLst/>
                <a:latin typeface="system-ui"/>
              </a:rPr>
              <a:t>Abraham… </a:t>
            </a:r>
            <a:r>
              <a:rPr lang="en-US" sz="2800" b="0" i="0" dirty="0" err="1" smtClean="0">
                <a:solidFill>
                  <a:srgbClr val="FFFFFF"/>
                </a:solidFill>
                <a:effectLst/>
                <a:latin typeface="system-ui"/>
              </a:rPr>
              <a:t>ofreció</a:t>
            </a:r>
            <a:r>
              <a:rPr lang="en-US" sz="2800" b="0" i="0" dirty="0" smtClean="0">
                <a:solidFill>
                  <a:srgbClr val="FFFFFF"/>
                </a:solidFill>
                <a:effectLst/>
                <a:latin typeface="system-ui"/>
              </a:rPr>
              <a:t> </a:t>
            </a:r>
            <a:r>
              <a:rPr lang="en-US" sz="2800" b="0" i="0" dirty="0">
                <a:solidFill>
                  <a:srgbClr val="FFFFFF"/>
                </a:solidFill>
                <a:effectLst/>
                <a:latin typeface="system-ui"/>
              </a:rPr>
              <a:t>a </a:t>
            </a:r>
            <a:r>
              <a:rPr lang="en-US" sz="2800" b="0" i="0" dirty="0" err="1" smtClean="0">
                <a:solidFill>
                  <a:srgbClr val="FFFFFF"/>
                </a:solidFill>
                <a:effectLst/>
                <a:latin typeface="system-ui"/>
              </a:rPr>
              <a:t>su</a:t>
            </a:r>
            <a:r>
              <a:rPr lang="en-US" sz="2800" b="0" i="0" dirty="0" smtClean="0">
                <a:solidFill>
                  <a:srgbClr val="FFFFFF"/>
                </a:solidFill>
                <a:effectLst/>
                <a:latin typeface="system-ui"/>
              </a:rPr>
              <a:t> </a:t>
            </a:r>
            <a:r>
              <a:rPr lang="en-US" sz="2800" b="0" i="0" dirty="0" err="1" smtClean="0">
                <a:solidFill>
                  <a:srgbClr val="FFFFFF"/>
                </a:solidFill>
                <a:effectLst/>
                <a:latin typeface="system-ui"/>
              </a:rPr>
              <a:t>hijo</a:t>
            </a:r>
            <a:r>
              <a:rPr lang="en-US" sz="2800" b="0" i="0" dirty="0" smtClean="0">
                <a:solidFill>
                  <a:srgbClr val="FFFFFF"/>
                </a:solidFill>
                <a:effectLst/>
                <a:latin typeface="system-ui"/>
              </a:rPr>
              <a:t> Isaac </a:t>
            </a:r>
            <a:r>
              <a:rPr lang="en-US" sz="2800" b="0" i="0" dirty="0" err="1" smtClean="0">
                <a:solidFill>
                  <a:srgbClr val="FFFFFF"/>
                </a:solidFill>
                <a:effectLst/>
                <a:latin typeface="system-ui"/>
              </a:rPr>
              <a:t>sobre</a:t>
            </a:r>
            <a:r>
              <a:rPr lang="en-US" sz="2800" b="0" i="0" dirty="0" smtClean="0">
                <a:solidFill>
                  <a:srgbClr val="FFFFFF"/>
                </a:solidFill>
                <a:effectLst/>
                <a:latin typeface="system-ui"/>
              </a:rPr>
              <a:t> </a:t>
            </a:r>
            <a:r>
              <a:rPr lang="en-US" sz="2800" b="0" i="0" dirty="0">
                <a:solidFill>
                  <a:srgbClr val="FFFFFF"/>
                </a:solidFill>
                <a:effectLst/>
                <a:latin typeface="system-ui"/>
              </a:rPr>
              <a:t>el </a:t>
            </a:r>
            <a:r>
              <a:rPr lang="en-US" sz="2800" b="0" i="0" dirty="0" smtClean="0">
                <a:solidFill>
                  <a:srgbClr val="FFFFFF"/>
                </a:solidFill>
                <a:effectLst/>
                <a:latin typeface="system-ui"/>
              </a:rPr>
              <a:t>altar </a:t>
            </a:r>
            <a:r>
              <a:rPr lang="en-US" sz="2800" b="1" i="0" baseline="30000" dirty="0" smtClean="0">
                <a:solidFill>
                  <a:srgbClr val="FFFFFF"/>
                </a:solidFill>
                <a:effectLst/>
                <a:latin typeface="system-ui"/>
              </a:rPr>
              <a:t>22</a:t>
            </a:r>
            <a:r>
              <a:rPr lang="en-US" sz="2800" dirty="0">
                <a:solidFill>
                  <a:srgbClr val="FFFFFF"/>
                </a:solidFill>
                <a:latin typeface="system-ui"/>
              </a:rPr>
              <a:t> </a:t>
            </a:r>
            <a:r>
              <a:rPr lang="en-US" sz="2800" b="0" i="0" dirty="0" err="1" smtClean="0">
                <a:solidFill>
                  <a:srgbClr val="FFFFFF"/>
                </a:solidFill>
                <a:effectLst/>
                <a:latin typeface="system-ui"/>
              </a:rPr>
              <a:t>Ya</a:t>
            </a:r>
            <a:r>
              <a:rPr lang="en-US" sz="2800" b="0" i="0" dirty="0" smtClean="0">
                <a:solidFill>
                  <a:srgbClr val="FFFFFF"/>
                </a:solidFill>
                <a:effectLst/>
                <a:latin typeface="system-ui"/>
              </a:rPr>
              <a:t> </a:t>
            </a:r>
            <a:r>
              <a:rPr lang="en-US" sz="2800" b="0" i="0" dirty="0" err="1" smtClean="0">
                <a:solidFill>
                  <a:srgbClr val="FFFFFF"/>
                </a:solidFill>
                <a:effectLst/>
                <a:latin typeface="system-ui"/>
              </a:rPr>
              <a:t>ves</a:t>
            </a:r>
            <a:r>
              <a:rPr lang="en-US" sz="2800" b="0" i="0" dirty="0" smtClean="0">
                <a:solidFill>
                  <a:srgbClr val="FFFFFF"/>
                </a:solidFill>
                <a:effectLst/>
                <a:latin typeface="system-ui"/>
              </a:rPr>
              <a:t> </a:t>
            </a:r>
            <a:r>
              <a:rPr lang="en-US" sz="2800" b="0" i="0" dirty="0">
                <a:solidFill>
                  <a:srgbClr val="FFFFFF"/>
                </a:solidFill>
                <a:effectLst/>
                <a:latin typeface="system-ui"/>
              </a:rPr>
              <a:t>que la fe actuaba juntamente con sus obras, y </a:t>
            </a:r>
            <a:r>
              <a:rPr lang="en-US" sz="2800" b="0" i="0" dirty="0" err="1" smtClean="0">
                <a:solidFill>
                  <a:srgbClr val="FFFFFF"/>
                </a:solidFill>
                <a:effectLst/>
                <a:latin typeface="system-ui"/>
              </a:rPr>
              <a:t>como</a:t>
            </a:r>
            <a:r>
              <a:rPr lang="en-US" sz="2800" b="0" i="0" dirty="0" smtClean="0">
                <a:solidFill>
                  <a:srgbClr val="FFFFFF"/>
                </a:solidFill>
                <a:effectLst/>
                <a:latin typeface="system-ui"/>
              </a:rPr>
              <a:t> </a:t>
            </a:r>
            <a:r>
              <a:rPr lang="en-US" sz="2800" b="0" i="0" dirty="0" err="1" smtClean="0">
                <a:solidFill>
                  <a:srgbClr val="FFFFFF"/>
                </a:solidFill>
                <a:effectLst/>
                <a:latin typeface="system-ui"/>
              </a:rPr>
              <a:t>resultado</a:t>
            </a:r>
            <a:r>
              <a:rPr lang="en-US" sz="2800" b="0" i="0" dirty="0" smtClean="0">
                <a:solidFill>
                  <a:srgbClr val="FFFFFF"/>
                </a:solidFill>
                <a:effectLst/>
                <a:latin typeface="system-ui"/>
              </a:rPr>
              <a:t> de las </a:t>
            </a:r>
            <a:r>
              <a:rPr lang="en-US" sz="2800" b="0" i="0" dirty="0">
                <a:solidFill>
                  <a:srgbClr val="FFFFFF"/>
                </a:solidFill>
                <a:effectLst/>
                <a:latin typeface="system-ui"/>
              </a:rPr>
              <a:t>obras la fe </a:t>
            </a:r>
            <a:r>
              <a:rPr lang="en-US" sz="2800" b="0" i="0" dirty="0" err="1">
                <a:solidFill>
                  <a:srgbClr val="FFFFFF"/>
                </a:solidFill>
                <a:effectLst/>
                <a:latin typeface="system-ui"/>
              </a:rPr>
              <a:t>fue</a:t>
            </a:r>
            <a:r>
              <a:rPr lang="en-US" sz="2800" b="0" i="0" dirty="0">
                <a:solidFill>
                  <a:srgbClr val="FFFFFF"/>
                </a:solidFill>
                <a:effectLst/>
                <a:latin typeface="system-ui"/>
              </a:rPr>
              <a:t> </a:t>
            </a:r>
            <a:r>
              <a:rPr lang="en-US" sz="2800" b="1" i="0" u="sng" dirty="0" err="1" smtClean="0">
                <a:solidFill>
                  <a:srgbClr val="FFFFFF"/>
                </a:solidFill>
                <a:effectLst/>
                <a:latin typeface="system-ui"/>
              </a:rPr>
              <a:t>perfeccionada</a:t>
            </a:r>
            <a:r>
              <a:rPr lang="en-US" sz="2800" b="0" i="0" dirty="0" smtClean="0">
                <a:solidFill>
                  <a:srgbClr val="FFFFFF"/>
                </a:solidFill>
                <a:effectLst/>
                <a:latin typeface="system-ui"/>
              </a:rPr>
              <a:t>? </a:t>
            </a:r>
            <a:r>
              <a:rPr lang="en-US" sz="2800" b="0" i="0" dirty="0">
                <a:solidFill>
                  <a:srgbClr val="FFFFFF"/>
                </a:solidFill>
                <a:effectLst/>
                <a:latin typeface="system-ui"/>
              </a:rPr>
              <a:t>(</a:t>
            </a:r>
            <a:r>
              <a:rPr lang="en-US" sz="2800" b="0" i="0" dirty="0" smtClean="0">
                <a:solidFill>
                  <a:srgbClr val="FFFFFF"/>
                </a:solidFill>
                <a:effectLst/>
                <a:latin typeface="system-ui"/>
              </a:rPr>
              <a:t>vv. </a:t>
            </a:r>
            <a:r>
              <a:rPr lang="en-US" sz="2800" b="0" i="0" dirty="0">
                <a:solidFill>
                  <a:srgbClr val="FFFFFF"/>
                </a:solidFill>
                <a:effectLst/>
                <a:latin typeface="system-ui"/>
              </a:rPr>
              <a:t>21-22)</a:t>
            </a:r>
            <a:endParaRPr lang="en-US" sz="2800" dirty="0"/>
          </a:p>
        </p:txBody>
      </p:sp>
      <p:sp>
        <p:nvSpPr>
          <p:cNvPr id="6" name="Rectangle 5">
            <a:extLst>
              <a:ext uri="{FF2B5EF4-FFF2-40B4-BE49-F238E27FC236}">
                <a16:creationId xmlns:a16="http://schemas.microsoft.com/office/drawing/2014/main" xmlns="" id="{15F9A607-EBD5-FFFB-8CF3-86C2BE65D539}"/>
              </a:ext>
            </a:extLst>
          </p:cNvPr>
          <p:cNvSpPr/>
          <p:nvPr/>
        </p:nvSpPr>
        <p:spPr>
          <a:xfrm>
            <a:off x="0" y="4585252"/>
            <a:ext cx="8998226" cy="1104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3600" b="0" i="0" dirty="0">
                <a:solidFill>
                  <a:srgbClr val="FFFFFF"/>
                </a:solidFill>
                <a:effectLst/>
                <a:latin typeface="system-ui"/>
              </a:rPr>
              <a:t>“Te mostraré mi fe por </a:t>
            </a:r>
            <a:r>
              <a:rPr lang="en-US" sz="3600" b="0" i="0" dirty="0" err="1">
                <a:solidFill>
                  <a:srgbClr val="FFFFFF"/>
                </a:solidFill>
                <a:effectLst/>
                <a:latin typeface="system-ui"/>
              </a:rPr>
              <a:t>mis</a:t>
            </a:r>
            <a:r>
              <a:rPr lang="en-US" sz="3600" b="0" i="0" dirty="0">
                <a:solidFill>
                  <a:srgbClr val="FFFFFF"/>
                </a:solidFill>
                <a:effectLst/>
                <a:latin typeface="system-ui"/>
              </a:rPr>
              <a:t> </a:t>
            </a:r>
            <a:r>
              <a:rPr lang="en-US" sz="3600" b="0" i="0" dirty="0" err="1" smtClean="0">
                <a:solidFill>
                  <a:srgbClr val="FFFFFF"/>
                </a:solidFill>
                <a:effectLst/>
                <a:latin typeface="system-ui"/>
              </a:rPr>
              <a:t>obras</a:t>
            </a:r>
            <a:r>
              <a:rPr lang="en-US" sz="3600" b="0" i="0" dirty="0" smtClean="0">
                <a:solidFill>
                  <a:srgbClr val="FFFFFF"/>
                </a:solidFill>
                <a:effectLst/>
                <a:latin typeface="system-ui"/>
              </a:rPr>
              <a:t>”. </a:t>
            </a:r>
            <a:r>
              <a:rPr lang="en-US" sz="3600" dirty="0" smtClean="0">
                <a:solidFill>
                  <a:srgbClr val="FFFFFF"/>
                </a:solidFill>
                <a:latin typeface="system-ui"/>
              </a:rPr>
              <a:t>v. </a:t>
            </a:r>
            <a:r>
              <a:rPr lang="en-US" sz="3600" b="0" i="0" dirty="0" smtClean="0">
                <a:solidFill>
                  <a:srgbClr val="FFFFFF"/>
                </a:solidFill>
                <a:effectLst/>
                <a:latin typeface="system-ui"/>
              </a:rPr>
              <a:t>18</a:t>
            </a:r>
            <a:endParaRPr lang="en-US" sz="3600" dirty="0"/>
          </a:p>
        </p:txBody>
      </p:sp>
    </p:spTree>
    <p:extLst>
      <p:ext uri="{BB962C8B-B14F-4D97-AF65-F5344CB8AC3E}">
        <p14:creationId xmlns:p14="http://schemas.microsoft.com/office/powerpoint/2010/main" val="207651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he Friends of the Paralytic — Integrated Catholic Life™">
            <a:extLst>
              <a:ext uri="{FF2B5EF4-FFF2-40B4-BE49-F238E27FC236}">
                <a16:creationId xmlns:a16="http://schemas.microsoft.com/office/drawing/2014/main" xmlns="" id="{DEEAF735-D569-0F2F-ADF3-6E17AD80F6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87" r="13772"/>
          <a:stretch/>
        </p:blipFill>
        <p:spPr bwMode="auto">
          <a:xfrm>
            <a:off x="4671911" y="10"/>
            <a:ext cx="4472089" cy="5714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xmlns="" id="{BD105FF2-5E73-A194-86F0-7A0A76730E32}"/>
              </a:ext>
            </a:extLst>
          </p:cNvPr>
          <p:cNvSpPr txBox="1"/>
          <p:nvPr/>
        </p:nvSpPr>
        <p:spPr>
          <a:xfrm>
            <a:off x="216542" y="703279"/>
            <a:ext cx="467913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white"/>
                </a:solidFill>
                <a:effectLst/>
                <a:uLnTx/>
                <a:uFillTx/>
                <a:latin typeface="Calibri" panose="020F0502020204030204"/>
                <a:ea typeface="+mn-ea"/>
                <a:cs typeface="+mn-cs"/>
              </a:rPr>
              <a:t>La </a:t>
            </a:r>
            <a:r>
              <a:rPr kumimoji="0" lang="en-US" sz="3600" b="0" i="0" u="none" strike="noStrike" kern="1200" cap="none" spc="0" normalizeH="0" baseline="0" noProof="0" dirty="0" err="1" smtClean="0">
                <a:ln>
                  <a:noFill/>
                </a:ln>
                <a:solidFill>
                  <a:prstClr val="white"/>
                </a:solidFill>
                <a:effectLst/>
                <a:uLnTx/>
                <a:uFillTx/>
                <a:latin typeface="Calibri" panose="020F0502020204030204"/>
                <a:ea typeface="+mn-ea"/>
                <a:cs typeface="+mn-cs"/>
              </a:rPr>
              <a:t>prioridad</a:t>
            </a:r>
            <a:r>
              <a:rPr kumimoji="0" lang="en-US" sz="36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del perdón</a:t>
            </a:r>
          </a:p>
        </p:txBody>
      </p:sp>
      <p:sp>
        <p:nvSpPr>
          <p:cNvPr id="7" name="TextBox 6">
            <a:extLst>
              <a:ext uri="{FF2B5EF4-FFF2-40B4-BE49-F238E27FC236}">
                <a16:creationId xmlns:a16="http://schemas.microsoft.com/office/drawing/2014/main" xmlns="" id="{A7393855-36CE-C12E-D6AC-DD42F166AED2}"/>
              </a:ext>
            </a:extLst>
          </p:cNvPr>
          <p:cNvSpPr txBox="1"/>
          <p:nvPr/>
        </p:nvSpPr>
        <p:spPr>
          <a:xfrm>
            <a:off x="88302" y="1479320"/>
            <a:ext cx="4354315"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3600" dirty="0" smtClean="0">
                <a:solidFill>
                  <a:prstClr val="white"/>
                </a:solidFill>
                <a:latin typeface="Calibri" panose="020F0502020204030204"/>
              </a:rPr>
              <a:t>La n</a:t>
            </a:r>
            <a:r>
              <a:rPr kumimoji="0" lang="en-US" sz="3600" b="0" i="0" u="none" strike="noStrike" kern="1200" cap="none" spc="0" normalizeH="0" baseline="0" noProof="0" dirty="0" err="1" smtClean="0">
                <a:ln>
                  <a:noFill/>
                </a:ln>
                <a:solidFill>
                  <a:prstClr val="white"/>
                </a:solidFill>
                <a:effectLst/>
                <a:uLnTx/>
                <a:uFillTx/>
                <a:latin typeface="Calibri" panose="020F0502020204030204"/>
                <a:ea typeface="+mn-ea"/>
                <a:cs typeface="+mn-cs"/>
              </a:rPr>
              <a:t>ecesidad</a:t>
            </a:r>
            <a:r>
              <a:rPr kumimoji="0" lang="en-US" sz="36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de fe visible</a:t>
            </a:r>
          </a:p>
        </p:txBody>
      </p:sp>
      <p:sp>
        <p:nvSpPr>
          <p:cNvPr id="8" name="TextBox 7">
            <a:extLst>
              <a:ext uri="{FF2B5EF4-FFF2-40B4-BE49-F238E27FC236}">
                <a16:creationId xmlns:a16="http://schemas.microsoft.com/office/drawing/2014/main" xmlns="" id="{565A403D-1142-E1C8-2340-F8617B9C1187}"/>
              </a:ext>
            </a:extLst>
          </p:cNvPr>
          <p:cNvSpPr txBox="1"/>
          <p:nvPr/>
        </p:nvSpPr>
        <p:spPr>
          <a:xfrm>
            <a:off x="267068" y="2809359"/>
            <a:ext cx="4354315"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Solo Dios puede perdonar los pecados</a:t>
            </a:r>
          </a:p>
        </p:txBody>
      </p:sp>
    </p:spTree>
    <p:extLst>
      <p:ext uri="{BB962C8B-B14F-4D97-AF65-F5344CB8AC3E}">
        <p14:creationId xmlns:p14="http://schemas.microsoft.com/office/powerpoint/2010/main" val="128085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594</TotalTime>
  <Words>873</Words>
  <Application>Microsoft Office PowerPoint</Application>
  <PresentationFormat>On-screen Show (16:10)</PresentationFormat>
  <Paragraphs>74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Enfoque común para Jesús</vt:lpstr>
      <vt:lpstr>PowerPoint Presentation</vt:lpstr>
      <vt:lpstr>PowerPoint Presentation</vt:lpstr>
      <vt:lpstr>La fe siempre ha sido el requisito para el perdón.</vt:lpstr>
      <vt:lpstr>PowerPoint Presentation</vt:lpstr>
      <vt:lpstr>PowerPoint Presentation</vt:lpstr>
      <vt:lpstr>Tres conceptos diferentes</vt:lpstr>
      <vt:lpstr>PowerPoint Presentation</vt:lpstr>
      <vt:lpstr>Jesús propuso una prueba</vt:lpstr>
      <vt:lpstr>PowerPoint Presentation</vt:lpstr>
      <vt:lpstr>PowerPoint Presentation</vt:lpstr>
      <vt:lpstr>Propósito principal: Proveer evidencia para la fe</vt:lpstr>
      <vt:lpstr>"¡Pero yo no vi esos milagros!"</vt:lpstr>
      <vt:lpstr>¿Se puede VER tu fe?</vt:lpstr>
      <vt:lpstr>Colosenses 2:12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Sewell Hall</dc:creator>
  <cp:lastModifiedBy>Esther Eubanks</cp:lastModifiedBy>
  <cp:revision>15</cp:revision>
  <cp:lastPrinted>2023-04-08T22:32:00Z</cp:lastPrinted>
  <dcterms:created xsi:type="dcterms:W3CDTF">2023-04-06T19:30:20Z</dcterms:created>
  <dcterms:modified xsi:type="dcterms:W3CDTF">2023-04-09T10:17:19Z</dcterms:modified>
</cp:coreProperties>
</file>