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81" r:id="rId5"/>
    <p:sldId id="265" r:id="rId6"/>
    <p:sldId id="263" r:id="rId7"/>
    <p:sldId id="282" r:id="rId8"/>
    <p:sldId id="266" r:id="rId9"/>
    <p:sldId id="269" r:id="rId10"/>
    <p:sldId id="267" r:id="rId11"/>
    <p:sldId id="268" r:id="rId12"/>
    <p:sldId id="283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5715000" type="screen16x1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BB457-6753-40BE-B990-DE19E5DFBED5}" v="216" dt="2023-04-08T18:20:01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4A19DB1-7FD1-4161-9D1E-4DD0070B743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160463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1C7D8E7D-75F5-4BB7-B100-0B36A867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D8E7D-75F5-4BB7-B100-0B36A86745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2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8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7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3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1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8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54DD-22D5-4283-BE8C-E5C767B313B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CD2E-697F-4972-893F-15ADA5CB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220BAF-6690-3934-9B33-EE2B069CE26D}"/>
              </a:ext>
            </a:extLst>
          </p:cNvPr>
          <p:cNvSpPr/>
          <p:nvPr/>
        </p:nvSpPr>
        <p:spPr>
          <a:xfrm>
            <a:off x="0" y="2857500"/>
            <a:ext cx="3856382" cy="92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MARK 2:1-12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C758B-DA53-54E7-5B8A-5566B445DFED}"/>
              </a:ext>
            </a:extLst>
          </p:cNvPr>
          <p:cNvSpPr/>
          <p:nvPr/>
        </p:nvSpPr>
        <p:spPr>
          <a:xfrm>
            <a:off x="1162372" y="536816"/>
            <a:ext cx="6819256" cy="927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Lessons from a Break-in</a:t>
            </a:r>
          </a:p>
        </p:txBody>
      </p:sp>
      <p:pic>
        <p:nvPicPr>
          <p:cNvPr id="1026" name="Picture 2" descr="The Friends of the Paralytic — Integrated Catholic Life™">
            <a:extLst>
              <a:ext uri="{FF2B5EF4-FFF2-40B4-BE49-F238E27FC236}">
                <a16:creationId xmlns:a16="http://schemas.microsoft.com/office/drawing/2014/main" id="{83D23CAE-B969-5D49-597E-923E596C0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865" y="1928812"/>
            <a:ext cx="5292587" cy="351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41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66A0F-C54F-BE2E-2FCE-959BD3C7E631}"/>
              </a:ext>
            </a:extLst>
          </p:cNvPr>
          <p:cNvSpPr txBox="1"/>
          <p:nvPr/>
        </p:nvSpPr>
        <p:spPr>
          <a:xfrm>
            <a:off x="192156" y="132524"/>
            <a:ext cx="87596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6 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some of the scribes were sitting there and reasoning in their hearts,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7 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“Why does this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Man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speak blasphemies like this? Who can forgive sins but God alone?”</a:t>
            </a:r>
          </a:p>
          <a:p>
            <a:pPr algn="l"/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8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6F0E75-D38B-F374-FC60-711CA965B2EB}"/>
              </a:ext>
            </a:extLst>
          </p:cNvPr>
          <p:cNvCxnSpPr>
            <a:cxnSpLocks/>
          </p:cNvCxnSpPr>
          <p:nvPr/>
        </p:nvCxnSpPr>
        <p:spPr>
          <a:xfrm>
            <a:off x="1644544" y="1498666"/>
            <a:ext cx="511406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0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C7F9-9840-F4AC-1594-98F3F4F3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Three Different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9D30-6F63-664D-42ED-A59388289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22574"/>
            <a:ext cx="3886200" cy="3626115"/>
          </a:xfrm>
        </p:spPr>
        <p:txBody>
          <a:bodyPr>
            <a:normAutofit/>
          </a:bodyPr>
          <a:lstStyle/>
          <a:p>
            <a:r>
              <a:rPr lang="en-US" sz="3600" b="1" dirty="0"/>
              <a:t>Offense</a:t>
            </a:r>
          </a:p>
          <a:p>
            <a:endParaRPr lang="en-US" sz="5400" b="1" dirty="0"/>
          </a:p>
          <a:p>
            <a:r>
              <a:rPr lang="en-US" sz="3600" b="1" dirty="0"/>
              <a:t>Crime</a:t>
            </a:r>
          </a:p>
          <a:p>
            <a:endParaRPr lang="en-US" sz="6200" b="1" dirty="0"/>
          </a:p>
          <a:p>
            <a:r>
              <a:rPr lang="en-US" sz="3600" b="1" dirty="0"/>
              <a:t>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E6C0D-BD63-E807-2163-34323DF67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5479" y="1269566"/>
            <a:ext cx="6228522" cy="3626115"/>
          </a:xfrm>
        </p:spPr>
        <p:txBody>
          <a:bodyPr>
            <a:noAutofit/>
          </a:bodyPr>
          <a:lstStyle/>
          <a:p>
            <a:pPr fontAlgn="base"/>
            <a:r>
              <a:rPr lang="en-US" sz="3200" b="0" i="0" dirty="0">
                <a:solidFill>
                  <a:srgbClr val="EEEEEE"/>
                </a:solidFill>
                <a:effectLst/>
              </a:rPr>
              <a:t>The act of causing anger, resentment, displeasure, or affront.</a:t>
            </a:r>
          </a:p>
          <a:p>
            <a:pPr marL="0" indent="0" fontAlgn="base">
              <a:buNone/>
            </a:pPr>
            <a:r>
              <a:rPr lang="en-US" sz="3200" dirty="0">
                <a:solidFill>
                  <a:srgbClr val="EEEEEE"/>
                </a:solidFill>
              </a:rPr>
              <a:t>	Not necessarily sin. (Mt. 15:12)</a:t>
            </a:r>
          </a:p>
          <a:p>
            <a:r>
              <a:rPr lang="en-US" sz="3200" b="0" i="0" dirty="0">
                <a:solidFill>
                  <a:srgbClr val="FFFFFF"/>
                </a:solidFill>
                <a:effectLst/>
              </a:rPr>
              <a:t>An act committed in violation of man-made law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	Not necessarily sin (Acts 5:29)</a:t>
            </a:r>
          </a:p>
          <a:p>
            <a:r>
              <a:rPr lang="en-US" sz="3200" b="0" i="0" dirty="0">
                <a:solidFill>
                  <a:srgbClr val="FFFFFF"/>
                </a:solidFill>
                <a:effectLst/>
              </a:rPr>
              <a:t>Transgression of the </a:t>
            </a:r>
            <a:r>
              <a:rPr lang="en-US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of God 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3A93F2-91E2-DA1A-ABED-FE657234E76E}"/>
              </a:ext>
            </a:extLst>
          </p:cNvPr>
          <p:cNvSpPr txBox="1"/>
          <p:nvPr/>
        </p:nvSpPr>
        <p:spPr>
          <a:xfrm>
            <a:off x="357809" y="4895681"/>
            <a:ext cx="8415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“Only God can forgive sin.”</a:t>
            </a:r>
          </a:p>
        </p:txBody>
      </p:sp>
    </p:spTree>
    <p:extLst>
      <p:ext uri="{BB962C8B-B14F-4D97-AF65-F5344CB8AC3E}">
        <p14:creationId xmlns:p14="http://schemas.microsoft.com/office/powerpoint/2010/main" val="209400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66A0F-C54F-BE2E-2FCE-959BD3C7E631}"/>
              </a:ext>
            </a:extLst>
          </p:cNvPr>
          <p:cNvSpPr txBox="1"/>
          <p:nvPr/>
        </p:nvSpPr>
        <p:spPr>
          <a:xfrm>
            <a:off x="192156" y="132524"/>
            <a:ext cx="87596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6 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some of the scribes were sitting there and reasoning in their hearts,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7 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“Why does this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Man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speak blasphemies like this? Who can forgive sins but God alone?”</a:t>
            </a:r>
          </a:p>
          <a:p>
            <a:pPr algn="l"/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8 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But immediately, when Jesus perceived in His spirit that they reasoned thus within themselves, He said to them, “Why do you reason about these things in your hearts? 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6F0E75-D38B-F374-FC60-711CA965B2EB}"/>
              </a:ext>
            </a:extLst>
          </p:cNvPr>
          <p:cNvCxnSpPr>
            <a:cxnSpLocks/>
          </p:cNvCxnSpPr>
          <p:nvPr/>
        </p:nvCxnSpPr>
        <p:spPr>
          <a:xfrm>
            <a:off x="1644544" y="1498666"/>
            <a:ext cx="511406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F174E68-29AA-B763-84DF-A05832709656}"/>
              </a:ext>
            </a:extLst>
          </p:cNvPr>
          <p:cNvSpPr txBox="1"/>
          <p:nvPr/>
        </p:nvSpPr>
        <p:spPr>
          <a:xfrm>
            <a:off x="731520" y="3298147"/>
            <a:ext cx="7376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Question:</a:t>
            </a:r>
          </a:p>
          <a:p>
            <a:pPr algn="ctr"/>
            <a:r>
              <a:rPr lang="en-US" sz="4000" b="1" dirty="0"/>
              <a:t>Was Jesus GOD or Merely a Man?</a:t>
            </a:r>
          </a:p>
        </p:txBody>
      </p:sp>
    </p:spTree>
    <p:extLst>
      <p:ext uri="{BB962C8B-B14F-4D97-AF65-F5344CB8AC3E}">
        <p14:creationId xmlns:p14="http://schemas.microsoft.com/office/powerpoint/2010/main" val="2259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1E3D8A-829F-E2FD-D5BA-CF82E1CA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732" y="375811"/>
            <a:ext cx="7886700" cy="1104636"/>
          </a:xfrm>
        </p:spPr>
        <p:txBody>
          <a:bodyPr>
            <a:normAutofit/>
          </a:bodyPr>
          <a:lstStyle/>
          <a:p>
            <a:r>
              <a:rPr lang="en-US" sz="4800" b="1" dirty="0"/>
              <a:t>Jesus Proposed a Test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CF6E70-6673-184E-6DF0-160CFEAEE5A8}"/>
              </a:ext>
            </a:extLst>
          </p:cNvPr>
          <p:cNvSpPr txBox="1"/>
          <p:nvPr/>
        </p:nvSpPr>
        <p:spPr>
          <a:xfrm>
            <a:off x="847310" y="2356185"/>
            <a:ext cx="27374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1" dirty="0">
                <a:solidFill>
                  <a:srgbClr val="FFFFFF"/>
                </a:solidFill>
                <a:effectLst/>
                <a:latin typeface="system-ui"/>
              </a:rPr>
              <a:t>“Your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sins are forgiven you</a:t>
            </a:r>
            <a:r>
              <a:rPr lang="en-US" sz="3600" dirty="0">
                <a:solidFill>
                  <a:srgbClr val="FFFFFF"/>
                </a:solidFill>
                <a:latin typeface="system-ui"/>
              </a:rPr>
              <a:t>”</a:t>
            </a:r>
            <a:endParaRPr lang="en-US" sz="3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0C8380-721D-0E16-3D92-B00FA4C787A6}"/>
              </a:ext>
            </a:extLst>
          </p:cNvPr>
          <p:cNvSpPr txBox="1"/>
          <p:nvPr/>
        </p:nvSpPr>
        <p:spPr>
          <a:xfrm>
            <a:off x="3967866" y="2750461"/>
            <a:ext cx="1113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F6E24A-CE73-BB89-B7D4-BA3E2CD26A76}"/>
              </a:ext>
            </a:extLst>
          </p:cNvPr>
          <p:cNvSpPr txBox="1"/>
          <p:nvPr/>
        </p:nvSpPr>
        <p:spPr>
          <a:xfrm>
            <a:off x="4855349" y="2363805"/>
            <a:ext cx="38033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‘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Arise, take up your bed and walk’? </a:t>
            </a:r>
            <a:endParaRPr lang="en-US" sz="3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10F914-98DA-834E-9A71-FA31338BA63F}"/>
              </a:ext>
            </a:extLst>
          </p:cNvPr>
          <p:cNvSpPr txBox="1"/>
          <p:nvPr/>
        </p:nvSpPr>
        <p:spPr>
          <a:xfrm>
            <a:off x="787675" y="3709332"/>
            <a:ext cx="2856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</a:rPr>
              <a:t>Any mere man could say this!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3C3CC5-C0E7-EF62-57C5-B1A194E7475D}"/>
              </a:ext>
            </a:extLst>
          </p:cNvPr>
          <p:cNvSpPr txBox="1"/>
          <p:nvPr/>
        </p:nvSpPr>
        <p:spPr>
          <a:xfrm>
            <a:off x="5328700" y="3709332"/>
            <a:ext cx="2856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FFFF00"/>
                </a:solidFill>
              </a:rPr>
              <a:t>No  mere man could say this and see it happen!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FB364-E797-82E9-DD7B-7E68E008D4CE}"/>
              </a:ext>
            </a:extLst>
          </p:cNvPr>
          <p:cNvSpPr txBox="1"/>
          <p:nvPr/>
        </p:nvSpPr>
        <p:spPr>
          <a:xfrm>
            <a:off x="350520" y="1688341"/>
            <a:ext cx="830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9 ”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Which is easier, to say to the paralytic,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232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66A0F-C54F-BE2E-2FCE-959BD3C7E631}"/>
              </a:ext>
            </a:extLst>
          </p:cNvPr>
          <p:cNvSpPr txBox="1"/>
          <p:nvPr/>
        </p:nvSpPr>
        <p:spPr>
          <a:xfrm>
            <a:off x="192156" y="68356"/>
            <a:ext cx="875968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6 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some of the scribes were sitting there and reasoning in their hearts,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7 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“Why does this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Man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speak blasphemies like this? Who can forgive sins but God alone?”</a:t>
            </a:r>
          </a:p>
          <a:p>
            <a:pPr algn="l"/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8 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But immediately, when Jesus perceived in His spirit that they reasoned thus within themselves, He said to them, “Why do you reason about these things in your hearts?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9 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Which is easier, to say to the paralytic, ‘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Your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sins are forgiven you,’ or to say, ‘Arise, take up your bed and walk’?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10 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But that you may know that the Son of Man has power on earth to forgive sins”—He said to the paralytic,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11 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“I say to you, arise, take up your bed, and go to your house.”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12 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Immediately he arose, took up the bed, and went out in the presence of them all.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6F0E75-D38B-F374-FC60-711CA965B2EB}"/>
              </a:ext>
            </a:extLst>
          </p:cNvPr>
          <p:cNvCxnSpPr>
            <a:cxnSpLocks/>
          </p:cNvCxnSpPr>
          <p:nvPr/>
        </p:nvCxnSpPr>
        <p:spPr>
          <a:xfrm>
            <a:off x="1644544" y="1386372"/>
            <a:ext cx="511406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08541D1-3FC8-27F2-EDA6-A1EBB5A738C4}"/>
              </a:ext>
            </a:extLst>
          </p:cNvPr>
          <p:cNvCxnSpPr>
            <a:cxnSpLocks/>
          </p:cNvCxnSpPr>
          <p:nvPr/>
        </p:nvCxnSpPr>
        <p:spPr>
          <a:xfrm>
            <a:off x="5573486" y="4348175"/>
            <a:ext cx="210457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501818-D4F0-D859-46C5-590FEB10A934}"/>
              </a:ext>
            </a:extLst>
          </p:cNvPr>
          <p:cNvCxnSpPr>
            <a:cxnSpLocks/>
          </p:cNvCxnSpPr>
          <p:nvPr/>
        </p:nvCxnSpPr>
        <p:spPr>
          <a:xfrm>
            <a:off x="312057" y="4834403"/>
            <a:ext cx="845457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BF55EE-40DE-1F30-129B-94EF954B4A5A}"/>
              </a:ext>
            </a:extLst>
          </p:cNvPr>
          <p:cNvCxnSpPr>
            <a:cxnSpLocks/>
          </p:cNvCxnSpPr>
          <p:nvPr/>
        </p:nvCxnSpPr>
        <p:spPr>
          <a:xfrm>
            <a:off x="312057" y="5211775"/>
            <a:ext cx="1574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CB2BEE6-ACB5-D856-5CE9-3981887C0531}"/>
              </a:ext>
            </a:extLst>
          </p:cNvPr>
          <p:cNvSpPr txBox="1"/>
          <p:nvPr/>
        </p:nvSpPr>
        <p:spPr>
          <a:xfrm>
            <a:off x="1500166" y="1651066"/>
            <a:ext cx="587828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Now, what would happen?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CAAA14-5CF5-B4BD-FBC1-C029E657EC00}"/>
              </a:ext>
            </a:extLst>
          </p:cNvPr>
          <p:cNvCxnSpPr>
            <a:cxnSpLocks/>
          </p:cNvCxnSpPr>
          <p:nvPr/>
        </p:nvCxnSpPr>
        <p:spPr>
          <a:xfrm>
            <a:off x="2481943" y="5211775"/>
            <a:ext cx="6284686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BEABA8-E4BA-A2C4-5887-D2D24883D1D4}"/>
              </a:ext>
            </a:extLst>
          </p:cNvPr>
          <p:cNvCxnSpPr>
            <a:cxnSpLocks/>
          </p:cNvCxnSpPr>
          <p:nvPr/>
        </p:nvCxnSpPr>
        <p:spPr>
          <a:xfrm>
            <a:off x="312057" y="5650832"/>
            <a:ext cx="5312229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64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e Friends of the Paralytic — Integrated Catholic Life™">
            <a:extLst>
              <a:ext uri="{FF2B5EF4-FFF2-40B4-BE49-F238E27FC236}">
                <a16:creationId xmlns:a16="http://schemas.microsoft.com/office/drawing/2014/main" id="{DEEAF735-D569-0F2F-ADF3-6E17AD80F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r="13772"/>
          <a:stretch/>
        </p:blipFill>
        <p:spPr bwMode="auto">
          <a:xfrm>
            <a:off x="4671911" y="10"/>
            <a:ext cx="4472089" cy="5714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105FF2-5E73-A194-86F0-7A0A76730E32}"/>
              </a:ext>
            </a:extLst>
          </p:cNvPr>
          <p:cNvSpPr txBox="1"/>
          <p:nvPr/>
        </p:nvSpPr>
        <p:spPr>
          <a:xfrm>
            <a:off x="216542" y="703279"/>
            <a:ext cx="43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 of Forgiveness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93855-36CE-C12E-D6AC-DD42F166AED2}"/>
              </a:ext>
            </a:extLst>
          </p:cNvPr>
          <p:cNvSpPr txBox="1"/>
          <p:nvPr/>
        </p:nvSpPr>
        <p:spPr>
          <a:xfrm>
            <a:off x="80210" y="1631720"/>
            <a:ext cx="435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Necessity of Visible Faith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A403D-1142-E1C8-2340-F8617B9C1187}"/>
              </a:ext>
            </a:extLst>
          </p:cNvPr>
          <p:cNvSpPr txBox="1"/>
          <p:nvPr/>
        </p:nvSpPr>
        <p:spPr>
          <a:xfrm>
            <a:off x="267068" y="2809359"/>
            <a:ext cx="435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 God can Forgive Sins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CD11E4-C07A-AD1A-7FC3-B08DA54BAE09}"/>
              </a:ext>
            </a:extLst>
          </p:cNvPr>
          <p:cNvSpPr txBox="1"/>
          <p:nvPr/>
        </p:nvSpPr>
        <p:spPr>
          <a:xfrm>
            <a:off x="216542" y="4034286"/>
            <a:ext cx="435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Purpose of Miracles</a:t>
            </a:r>
          </a:p>
        </p:txBody>
      </p:sp>
    </p:spTree>
    <p:extLst>
      <p:ext uri="{BB962C8B-B14F-4D97-AF65-F5344CB8AC3E}">
        <p14:creationId xmlns:p14="http://schemas.microsoft.com/office/powerpoint/2010/main" val="11683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22CA-6715-066A-BACA-A47EFD94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/>
              <a:t>Primary Purpose:                            To Provide Evidence for Faith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D7C4-4DA4-C60B-787A-3C1EA4887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21354"/>
            <a:ext cx="8726905" cy="4193646"/>
          </a:xfrm>
        </p:spPr>
        <p:txBody>
          <a:bodyPr>
            <a:normAutofit/>
          </a:bodyPr>
          <a:lstStyle/>
          <a:p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“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 truly Jesus did many other signs in the presence of His disciples, which are not written in this book;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31 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but these are written that you may believe that Jesus is the Christ, the Son of God, and that believing you may have life in His name” (John 20:30-31).</a:t>
            </a:r>
          </a:p>
          <a:p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“…so great a salvation, which at the first began to be spoken by the Lord, and was confirmed to us by those who heard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Him,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4 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God also bearing witness both with signs and wonders, with various miracles, and gifts of the Holy Spirit, according to His own will?” (Heb. 2:3-4).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286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379F-8757-34CA-0D66-A4ADCFD8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“But I did not see those miracles!”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D7910-2F9E-A6D0-16E9-E421AA1A7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09060"/>
            <a:ext cx="8486274" cy="362611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system-ui"/>
              </a:rPr>
              <a:t>“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Blessed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are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those who have not seen and 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system-ui"/>
              </a:rPr>
              <a:t>yet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system-ui"/>
              </a:rPr>
              <a:t> have believed” (John 20:29).</a:t>
            </a:r>
          </a:p>
          <a:p>
            <a:r>
              <a:rPr lang="en-US" sz="3200" dirty="0">
                <a:solidFill>
                  <a:srgbClr val="FFFFFF"/>
                </a:solidFill>
                <a:latin typeface="system-ui"/>
              </a:rPr>
              <a:t>There is more evidence for the resurrection of Jesus than for any other event in ancient history!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  <a:latin typeface="system-ui"/>
              </a:rPr>
              <a:t>	The Number of Witnesses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  <a:latin typeface="system-ui"/>
              </a:rPr>
              <a:t>	Their willingness to die for their testimony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  <a:latin typeface="system-ui"/>
              </a:rPr>
              <a:t>	The success of their testimony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FF"/>
                </a:solidFill>
                <a:latin typeface="system-ui"/>
              </a:rPr>
              <a:t>	Our gathering on the “1</a:t>
            </a:r>
            <a:r>
              <a:rPr lang="en-US" sz="3200" baseline="30000" dirty="0">
                <a:solidFill>
                  <a:srgbClr val="FFFFFF"/>
                </a:solidFill>
                <a:latin typeface="system-ui"/>
              </a:rPr>
              <a:t>st</a:t>
            </a:r>
            <a:r>
              <a:rPr lang="en-US" sz="3200" dirty="0">
                <a:solidFill>
                  <a:srgbClr val="FFFFFF"/>
                </a:solidFill>
                <a:latin typeface="system-ui"/>
              </a:rPr>
              <a:t> Day of the week”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96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44C2B5-7E01-F8BD-B017-4B93013C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47" y="2446346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Can Your Faith be SEEN?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A80F43E-D253-2779-0C15-51942A9AFE6E}"/>
              </a:ext>
            </a:extLst>
          </p:cNvPr>
          <p:cNvSpPr txBox="1">
            <a:spLocks/>
          </p:cNvSpPr>
          <p:nvPr/>
        </p:nvSpPr>
        <p:spPr>
          <a:xfrm>
            <a:off x="925430" y="1338987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/>
              <a:t>“I believe in the Resurrection!”</a:t>
            </a:r>
            <a:endParaRPr lang="en-US" sz="4800" b="1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63B354F-F733-7D40-A302-000C71D219F3}"/>
              </a:ext>
            </a:extLst>
          </p:cNvPr>
          <p:cNvSpPr txBox="1">
            <a:spLocks/>
          </p:cNvSpPr>
          <p:nvPr/>
        </p:nvSpPr>
        <p:spPr>
          <a:xfrm>
            <a:off x="444168" y="370565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/>
              <a:t>Colossians 2:12</a:t>
            </a:r>
          </a:p>
        </p:txBody>
      </p:sp>
    </p:spTree>
    <p:extLst>
      <p:ext uri="{BB962C8B-B14F-4D97-AF65-F5344CB8AC3E}">
        <p14:creationId xmlns:p14="http://schemas.microsoft.com/office/powerpoint/2010/main" val="56849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CEA887-7DDF-9F3F-8FD7-4A45BA16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Colossians 2:12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6253FD-555D-D988-91AA-F9FCAE5FB631}"/>
              </a:ext>
            </a:extLst>
          </p:cNvPr>
          <p:cNvSpPr txBox="1"/>
          <p:nvPr/>
        </p:nvSpPr>
        <p:spPr>
          <a:xfrm>
            <a:off x="465221" y="1408907"/>
            <a:ext cx="84481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12 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buried with Him in baptism, in which you also were raised with </a:t>
            </a:r>
            <a:r>
              <a:rPr lang="en-US" sz="3600" b="0" i="1" dirty="0">
                <a:solidFill>
                  <a:srgbClr val="FFFFFF"/>
                </a:solidFill>
                <a:effectLst/>
                <a:latin typeface="system-ui"/>
              </a:rPr>
              <a:t>Him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 through faith      in the working of God, who raised Him from the dead. </a:t>
            </a:r>
            <a:r>
              <a:rPr lang="en-US" sz="3600" b="1" i="0" baseline="30000" dirty="0">
                <a:solidFill>
                  <a:srgbClr val="FFFFFF"/>
                </a:solidFill>
                <a:effectLst/>
                <a:latin typeface="system-ui"/>
              </a:rPr>
              <a:t>13 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And you, being dead in your trespasses and the uncircumcision of your flesh, He has made alive together with Him, having forgiven you all trespasses.</a:t>
            </a:r>
            <a:endParaRPr lang="en-US" sz="36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1D246C-EE44-9717-2DE8-9216AD1EDDAF}"/>
              </a:ext>
            </a:extLst>
          </p:cNvPr>
          <p:cNvCxnSpPr>
            <a:cxnSpLocks/>
          </p:cNvCxnSpPr>
          <p:nvPr/>
        </p:nvCxnSpPr>
        <p:spPr>
          <a:xfrm>
            <a:off x="874523" y="2044098"/>
            <a:ext cx="511406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9F9B0E7-32BE-FCAF-E6AE-E2BA7816683A}"/>
              </a:ext>
            </a:extLst>
          </p:cNvPr>
          <p:cNvCxnSpPr>
            <a:cxnSpLocks/>
          </p:cNvCxnSpPr>
          <p:nvPr/>
        </p:nvCxnSpPr>
        <p:spPr>
          <a:xfrm>
            <a:off x="2390502" y="2565467"/>
            <a:ext cx="293547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DEE71E-524A-D835-2DE9-A2385DC20F8B}"/>
              </a:ext>
            </a:extLst>
          </p:cNvPr>
          <p:cNvCxnSpPr>
            <a:cxnSpLocks/>
          </p:cNvCxnSpPr>
          <p:nvPr/>
        </p:nvCxnSpPr>
        <p:spPr>
          <a:xfrm>
            <a:off x="5518484" y="2565467"/>
            <a:ext cx="2438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DDC73E-79D4-1964-4850-C6775C32FD94}"/>
              </a:ext>
            </a:extLst>
          </p:cNvPr>
          <p:cNvCxnSpPr>
            <a:cxnSpLocks/>
          </p:cNvCxnSpPr>
          <p:nvPr/>
        </p:nvCxnSpPr>
        <p:spPr>
          <a:xfrm>
            <a:off x="628650" y="3102877"/>
            <a:ext cx="394335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F73B7D-8884-A680-1EFB-74673E3F9899}"/>
              </a:ext>
            </a:extLst>
          </p:cNvPr>
          <p:cNvCxnSpPr>
            <a:cxnSpLocks/>
          </p:cNvCxnSpPr>
          <p:nvPr/>
        </p:nvCxnSpPr>
        <p:spPr>
          <a:xfrm>
            <a:off x="1655344" y="4747193"/>
            <a:ext cx="699135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61D044-2B32-2EDE-626F-69F8A2676A23}"/>
              </a:ext>
            </a:extLst>
          </p:cNvPr>
          <p:cNvCxnSpPr>
            <a:cxnSpLocks/>
          </p:cNvCxnSpPr>
          <p:nvPr/>
        </p:nvCxnSpPr>
        <p:spPr>
          <a:xfrm>
            <a:off x="465221" y="5315057"/>
            <a:ext cx="638475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0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7BFF08-4B28-61E7-59B9-8ADC6DB6065E}"/>
              </a:ext>
            </a:extLst>
          </p:cNvPr>
          <p:cNvSpPr txBox="1"/>
          <p:nvPr/>
        </p:nvSpPr>
        <p:spPr>
          <a:xfrm rot="10800000" flipH="1" flipV="1">
            <a:off x="413698" y="430887"/>
            <a:ext cx="85738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again He entered Capernaum after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some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days, and it was heard that He was in the house.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Immediately many gathered together, so that there was no longer room to receive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them,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not even near the door. And He preached the word to them.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3 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Then they came to Him, bringing a paralytic who was carried by four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men.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4 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when they could not come near Him because of the crowd, they uncovered the roof where He was. So when they had </a:t>
            </a:r>
            <a:r>
              <a:rPr lang="en-US" sz="2800" dirty="0">
                <a:solidFill>
                  <a:srgbClr val="FFFF00"/>
                </a:solidFill>
              </a:rPr>
              <a:t>broken through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, they let down the bed on which the paralytic was lying.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E53E9-B0E8-9B98-B05E-F0B6C0B1A9D9}"/>
              </a:ext>
            </a:extLst>
          </p:cNvPr>
          <p:cNvSpPr txBox="1"/>
          <p:nvPr/>
        </p:nvSpPr>
        <p:spPr>
          <a:xfrm>
            <a:off x="1500220" y="4832093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Four Lessons from this Story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The Friends of the Paralytic — Integrated Catholic Life™">
            <a:extLst>
              <a:ext uri="{FF2B5EF4-FFF2-40B4-BE49-F238E27FC236}">
                <a16:creationId xmlns:a16="http://schemas.microsoft.com/office/drawing/2014/main" id="{DEEAF735-D569-0F2F-ADF3-6E17AD80F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r="13772"/>
          <a:stretch/>
        </p:blipFill>
        <p:spPr bwMode="auto">
          <a:xfrm>
            <a:off x="4671911" y="10"/>
            <a:ext cx="4472089" cy="5714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105FF2-5E73-A194-86F0-7A0A76730E32}"/>
              </a:ext>
            </a:extLst>
          </p:cNvPr>
          <p:cNvSpPr txBox="1"/>
          <p:nvPr/>
        </p:nvSpPr>
        <p:spPr>
          <a:xfrm>
            <a:off x="216542" y="809295"/>
            <a:ext cx="43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Priority of Forgiveness</a:t>
            </a:r>
          </a:p>
        </p:txBody>
      </p:sp>
    </p:spTree>
    <p:extLst>
      <p:ext uri="{BB962C8B-B14F-4D97-AF65-F5344CB8AC3E}">
        <p14:creationId xmlns:p14="http://schemas.microsoft.com/office/powerpoint/2010/main" val="189255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7BFF08-4B28-61E7-59B9-8ADC6DB6065E}"/>
              </a:ext>
            </a:extLst>
          </p:cNvPr>
          <p:cNvSpPr txBox="1"/>
          <p:nvPr/>
        </p:nvSpPr>
        <p:spPr>
          <a:xfrm rot="10800000" flipH="1" flipV="1">
            <a:off x="413698" y="-12622"/>
            <a:ext cx="85738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again He entered Capernaum after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some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days, and it was heard that He was in the house.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Immediately many gathered together, so that there was no longer room to receive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them,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not even near the door. And He preached the word to them.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3 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Then they came to Him, bringing a paralytic who was carried by four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men.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4 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when they could not come near Him because of the crowd, they uncovered the roof where He was. So when they had </a:t>
            </a:r>
            <a:r>
              <a:rPr lang="en-US" sz="2800" dirty="0"/>
              <a:t>broken through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, they let down the bed on which the paralytic was lying.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6900C7-BABA-DF60-92C0-5DB1E2A0593A}"/>
              </a:ext>
            </a:extLst>
          </p:cNvPr>
          <p:cNvSpPr txBox="1"/>
          <p:nvPr/>
        </p:nvSpPr>
        <p:spPr>
          <a:xfrm>
            <a:off x="413698" y="4388583"/>
            <a:ext cx="7700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5 </a:t>
            </a:r>
            <a:r>
              <a:rPr lang="en-US" sz="3200" b="1" i="0" dirty="0">
                <a:solidFill>
                  <a:srgbClr val="FFFFFF"/>
                </a:solidFill>
                <a:effectLst/>
                <a:latin typeface="system-ui"/>
              </a:rPr>
              <a:t>When Jesus saw their faith, He said to the paralytic, </a:t>
            </a:r>
            <a:r>
              <a:rPr lang="en-US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“Son, your sins are forgiven you.”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15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E798-DFDA-EC22-5776-7009CB74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Common Approach for Jesus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1061F-693E-90DE-F729-7D684A3462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Financial Dispute       	Luke 12:13-15</a:t>
            </a:r>
          </a:p>
          <a:p>
            <a:r>
              <a:rPr lang="en-US" sz="2800" dirty="0"/>
              <a:t>Government Atrocity</a:t>
            </a:r>
          </a:p>
          <a:p>
            <a:pPr marL="0" indent="0">
              <a:buNone/>
            </a:pPr>
            <a:r>
              <a:rPr lang="en-US" sz="2800" dirty="0"/>
              <a:t>	Luke 13:1-3</a:t>
            </a:r>
          </a:p>
          <a:p>
            <a:r>
              <a:rPr lang="en-US" sz="2800" dirty="0"/>
              <a:t>Natural Disaster          	Luke 13:4-5</a:t>
            </a:r>
          </a:p>
          <a:p>
            <a:r>
              <a:rPr lang="en-US" sz="2800" dirty="0"/>
              <a:t>Physical Malady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D18014-ECBC-D40C-27FF-F147EECDF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4850" y="1521354"/>
            <a:ext cx="4311098" cy="3626115"/>
          </a:xfrm>
        </p:spPr>
        <p:txBody>
          <a:bodyPr>
            <a:normAutofit/>
          </a:bodyPr>
          <a:lstStyle/>
          <a:p>
            <a:r>
              <a:rPr lang="en-US" sz="2800" dirty="0"/>
              <a:t>“Beware of Covetousness” 	Verse 15</a:t>
            </a:r>
          </a:p>
          <a:p>
            <a:r>
              <a:rPr lang="en-US" sz="2800" dirty="0"/>
              <a:t>“Unless you repent, you will all likewise perish. vs 3</a:t>
            </a:r>
          </a:p>
          <a:p>
            <a:r>
              <a:rPr lang="en-US" sz="2800" dirty="0"/>
              <a:t>“Unless you repent, you will all likewise perish. Vs.5</a:t>
            </a:r>
          </a:p>
          <a:p>
            <a:r>
              <a:rPr lang="en-US" sz="2800" dirty="0"/>
              <a:t>Not surprising that He would deal with sin first.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D27A71-0150-F75B-5D61-756F6184D464}"/>
              </a:ext>
            </a:extLst>
          </p:cNvPr>
          <p:cNvSpPr/>
          <p:nvPr/>
        </p:nvSpPr>
        <p:spPr>
          <a:xfrm flipH="1">
            <a:off x="9111" y="4941864"/>
            <a:ext cx="9011478" cy="6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Sin is a greater curse than any disease or handicap!</a:t>
            </a:r>
          </a:p>
        </p:txBody>
      </p:sp>
    </p:spTree>
    <p:extLst>
      <p:ext uri="{BB962C8B-B14F-4D97-AF65-F5344CB8AC3E}">
        <p14:creationId xmlns:p14="http://schemas.microsoft.com/office/powerpoint/2010/main" val="8678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e Friends of the Paralytic — Integrated Catholic Life™">
            <a:extLst>
              <a:ext uri="{FF2B5EF4-FFF2-40B4-BE49-F238E27FC236}">
                <a16:creationId xmlns:a16="http://schemas.microsoft.com/office/drawing/2014/main" id="{DEEAF735-D569-0F2F-ADF3-6E17AD80F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r="13772"/>
          <a:stretch/>
        </p:blipFill>
        <p:spPr bwMode="auto">
          <a:xfrm>
            <a:off x="4671911" y="10"/>
            <a:ext cx="4472089" cy="5714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105FF2-5E73-A194-86F0-7A0A76730E32}"/>
              </a:ext>
            </a:extLst>
          </p:cNvPr>
          <p:cNvSpPr txBox="1"/>
          <p:nvPr/>
        </p:nvSpPr>
        <p:spPr>
          <a:xfrm>
            <a:off x="216542" y="809295"/>
            <a:ext cx="43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 of Forgiveness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93855-36CE-C12E-D6AC-DD42F166AED2}"/>
              </a:ext>
            </a:extLst>
          </p:cNvPr>
          <p:cNvSpPr txBox="1"/>
          <p:nvPr/>
        </p:nvSpPr>
        <p:spPr>
          <a:xfrm>
            <a:off x="216541" y="1782311"/>
            <a:ext cx="435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Necessity of Visible Faith</a:t>
            </a:r>
          </a:p>
        </p:txBody>
      </p:sp>
    </p:spTree>
    <p:extLst>
      <p:ext uri="{BB962C8B-B14F-4D97-AF65-F5344CB8AC3E}">
        <p14:creationId xmlns:p14="http://schemas.microsoft.com/office/powerpoint/2010/main" val="128610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7BFF08-4B28-61E7-59B9-8ADC6DB6065E}"/>
              </a:ext>
            </a:extLst>
          </p:cNvPr>
          <p:cNvSpPr txBox="1"/>
          <p:nvPr/>
        </p:nvSpPr>
        <p:spPr>
          <a:xfrm rot="10800000" flipH="1" flipV="1">
            <a:off x="413698" y="-12622"/>
            <a:ext cx="85738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again He entered Capernaum after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some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days, and it was heard that He was in the house.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2 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Immediately many gathered together, so that there was no longer room to receive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them,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not even near the door. And He preached the word to them.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3 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Then they came to Him, bringing a paralytic who was carried by four </a:t>
            </a:r>
            <a:r>
              <a:rPr lang="en-US" sz="2800" b="0" i="1" dirty="0">
                <a:solidFill>
                  <a:srgbClr val="FFFFFF"/>
                </a:solidFill>
                <a:effectLst/>
                <a:latin typeface="system-ui"/>
              </a:rPr>
              <a:t>men.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4 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And when they could not come near Him because of the crowd, they uncovered the roof where He was. So when they had </a:t>
            </a:r>
            <a:r>
              <a:rPr lang="en-US" sz="2800" dirty="0"/>
              <a:t>broken through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, they let down the bed on which the paralytic was lying.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6900C7-BABA-DF60-92C0-5DB1E2A0593A}"/>
              </a:ext>
            </a:extLst>
          </p:cNvPr>
          <p:cNvSpPr txBox="1"/>
          <p:nvPr/>
        </p:nvSpPr>
        <p:spPr>
          <a:xfrm>
            <a:off x="413698" y="4388583"/>
            <a:ext cx="7700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baseline="30000" dirty="0">
                <a:solidFill>
                  <a:srgbClr val="FFFFFF"/>
                </a:solidFill>
                <a:effectLst/>
                <a:latin typeface="system-ui"/>
              </a:rPr>
              <a:t>5 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When Jesus saw their faith</a:t>
            </a:r>
            <a:r>
              <a:rPr lang="en-US" sz="3200" b="1" i="0" dirty="0">
                <a:solidFill>
                  <a:srgbClr val="FFFFFF"/>
                </a:solidFill>
                <a:effectLst/>
                <a:latin typeface="system-ui"/>
              </a:rPr>
              <a:t>, He said to the paralytic, </a:t>
            </a:r>
            <a:r>
              <a:rPr 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“Son, your sins are forgiven you.”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8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1801-671A-7D54-1BB0-E9848BE6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0776"/>
            <a:ext cx="78867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Faith has always been the requirement for forgiveness.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217B5CD-713B-6D75-9A16-D36038B390FD}"/>
              </a:ext>
            </a:extLst>
          </p:cNvPr>
          <p:cNvSpPr txBox="1">
            <a:spLocks/>
          </p:cNvSpPr>
          <p:nvPr/>
        </p:nvSpPr>
        <p:spPr>
          <a:xfrm>
            <a:off x="628650" y="1167924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There are two kinds of Faith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48E1931-F667-ED9C-EE4F-7527069B6862}"/>
              </a:ext>
            </a:extLst>
          </p:cNvPr>
          <p:cNvSpPr txBox="1">
            <a:spLocks/>
          </p:cNvSpPr>
          <p:nvPr/>
        </p:nvSpPr>
        <p:spPr>
          <a:xfrm>
            <a:off x="628650" y="2583478"/>
            <a:ext cx="3604593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For as the body without the spirit is dead, so faith without works is </a:t>
            </a:r>
            <a:r>
              <a:rPr lang="en-US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dead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 also. James 2:26</a:t>
            </a:r>
            <a:endParaRPr lang="en-US" sz="2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F30DE-E2D6-47CE-9F6B-A55CF555EF8E}"/>
              </a:ext>
            </a:extLst>
          </p:cNvPr>
          <p:cNvSpPr/>
          <p:nvPr/>
        </p:nvSpPr>
        <p:spPr>
          <a:xfrm>
            <a:off x="4233243" y="2415399"/>
            <a:ext cx="4764983" cy="1868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Abraham… offered Isaac his son on the altar? </a:t>
            </a:r>
            <a:r>
              <a:rPr lang="en-US" sz="2800" b="1" i="0" baseline="30000" dirty="0">
                <a:solidFill>
                  <a:srgbClr val="FFFFFF"/>
                </a:solidFill>
                <a:effectLst/>
                <a:latin typeface="system-ui"/>
              </a:rPr>
              <a:t>22 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Do you see that faith was working together with his works, and by works faith was made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 perfect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system-ui"/>
              </a:rPr>
              <a:t>? (vs. 21-22)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9A607-EBD5-FFFB-8CF3-86C2BE65D539}"/>
              </a:ext>
            </a:extLst>
          </p:cNvPr>
          <p:cNvSpPr/>
          <p:nvPr/>
        </p:nvSpPr>
        <p:spPr>
          <a:xfrm>
            <a:off x="0" y="4585252"/>
            <a:ext cx="8998226" cy="1104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“ I will show you my faith by my works.”</a:t>
            </a:r>
            <a:r>
              <a:rPr lang="en-US" sz="3600" dirty="0">
                <a:solidFill>
                  <a:srgbClr val="FFFFFF"/>
                </a:solidFill>
                <a:latin typeface="system-ui"/>
              </a:rPr>
              <a:t> vs.</a:t>
            </a:r>
            <a:r>
              <a:rPr lang="en-US" sz="3600" b="0" i="0" dirty="0">
                <a:solidFill>
                  <a:srgbClr val="FFFFFF"/>
                </a:solidFill>
                <a:effectLst/>
                <a:latin typeface="system-ui"/>
              </a:rPr>
              <a:t> 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65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e Friends of the Paralytic — Integrated Catholic Life™">
            <a:extLst>
              <a:ext uri="{FF2B5EF4-FFF2-40B4-BE49-F238E27FC236}">
                <a16:creationId xmlns:a16="http://schemas.microsoft.com/office/drawing/2014/main" id="{DEEAF735-D569-0F2F-ADF3-6E17AD80F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7" r="13772"/>
          <a:stretch/>
        </p:blipFill>
        <p:spPr bwMode="auto">
          <a:xfrm>
            <a:off x="4671911" y="10"/>
            <a:ext cx="4472089" cy="5714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105FF2-5E73-A194-86F0-7A0A76730E32}"/>
              </a:ext>
            </a:extLst>
          </p:cNvPr>
          <p:cNvSpPr txBox="1"/>
          <p:nvPr/>
        </p:nvSpPr>
        <p:spPr>
          <a:xfrm>
            <a:off x="216542" y="703279"/>
            <a:ext cx="43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Priority of Forgiveness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393855-36CE-C12E-D6AC-DD42F166AED2}"/>
              </a:ext>
            </a:extLst>
          </p:cNvPr>
          <p:cNvSpPr txBox="1"/>
          <p:nvPr/>
        </p:nvSpPr>
        <p:spPr>
          <a:xfrm>
            <a:off x="216541" y="1530523"/>
            <a:ext cx="435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Necessity of Visible Faith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A403D-1142-E1C8-2340-F8617B9C1187}"/>
              </a:ext>
            </a:extLst>
          </p:cNvPr>
          <p:cNvSpPr txBox="1"/>
          <p:nvPr/>
        </p:nvSpPr>
        <p:spPr>
          <a:xfrm>
            <a:off x="267068" y="2809359"/>
            <a:ext cx="435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 God can Forgive Sins</a:t>
            </a:r>
          </a:p>
        </p:txBody>
      </p:sp>
    </p:spTree>
    <p:extLst>
      <p:ext uri="{BB962C8B-B14F-4D97-AF65-F5344CB8AC3E}">
        <p14:creationId xmlns:p14="http://schemas.microsoft.com/office/powerpoint/2010/main" val="128085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571</TotalTime>
  <Words>1260</Words>
  <Application>Microsoft Office PowerPoint</Application>
  <PresentationFormat>On-screen Show (16:10)</PresentationFormat>
  <Paragraphs>78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Common Approach for Jesus</vt:lpstr>
      <vt:lpstr>PowerPoint Presentation</vt:lpstr>
      <vt:lpstr>PowerPoint Presentation</vt:lpstr>
      <vt:lpstr>Faith has always been the requirement for forgiveness.</vt:lpstr>
      <vt:lpstr>PowerPoint Presentation</vt:lpstr>
      <vt:lpstr>PowerPoint Presentation</vt:lpstr>
      <vt:lpstr>Three Different Concepts</vt:lpstr>
      <vt:lpstr>PowerPoint Presentation</vt:lpstr>
      <vt:lpstr>Jesus Proposed a Test</vt:lpstr>
      <vt:lpstr>PowerPoint Presentation</vt:lpstr>
      <vt:lpstr>PowerPoint Presentation</vt:lpstr>
      <vt:lpstr>Primary Purpose:                            To Provide Evidence for Faith                        </vt:lpstr>
      <vt:lpstr>“But I did not see those miracles!”</vt:lpstr>
      <vt:lpstr>Can Your Faith be SEEN?</vt:lpstr>
      <vt:lpstr>Colossians 2:12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 Hall</dc:creator>
  <cp:lastModifiedBy>David Williams</cp:lastModifiedBy>
  <cp:revision>8</cp:revision>
  <cp:lastPrinted>2023-04-08T22:32:00Z</cp:lastPrinted>
  <dcterms:created xsi:type="dcterms:W3CDTF">2023-04-06T19:30:20Z</dcterms:created>
  <dcterms:modified xsi:type="dcterms:W3CDTF">2023-04-09T03:29:00Z</dcterms:modified>
</cp:coreProperties>
</file>