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7" r:id="rId2"/>
    <p:sldId id="256" r:id="rId3"/>
    <p:sldId id="258" r:id="rId4"/>
    <p:sldId id="259" r:id="rId5"/>
    <p:sldId id="262" r:id="rId6"/>
    <p:sldId id="263" r:id="rId7"/>
    <p:sldId id="260" r:id="rId8"/>
    <p:sldId id="264" r:id="rId9"/>
    <p:sldId id="265" r:id="rId10"/>
    <p:sldId id="266" r:id="rId11"/>
    <p:sldId id="261" r:id="rId12"/>
    <p:sldId id="267" r:id="rId13"/>
    <p:sldId id="270" r:id="rId14"/>
    <p:sldId id="274" r:id="rId15"/>
    <p:sldId id="268" r:id="rId16"/>
    <p:sldId id="269" r:id="rId17"/>
    <p:sldId id="271" r:id="rId18"/>
    <p:sldId id="272" r:id="rId19"/>
    <p:sldId id="273"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294"/>
    <p:restoredTop sz="96327"/>
  </p:normalViewPr>
  <p:slideViewPr>
    <p:cSldViewPr snapToGrid="0">
      <p:cViewPr varScale="1">
        <p:scale>
          <a:sx n="67" d="100"/>
          <a:sy n="67" d="100"/>
        </p:scale>
        <p:origin x="176" y="14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F0D6A5C-2B47-7141-BBAB-A318856CCAEC}" type="datetimeFigureOut">
              <a:rPr lang="en-US" smtClean="0"/>
              <a:t>4/15/23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DE577-FADD-8F43-A67C-8F5850C6DEE7}" type="slidenum">
              <a:rPr lang="en-US" smtClean="0"/>
              <a:t>‹#›</a:t>
            </a:fld>
            <a:endParaRPr lang="en-US"/>
          </a:p>
        </p:txBody>
      </p:sp>
    </p:spTree>
    <p:extLst>
      <p:ext uri="{BB962C8B-B14F-4D97-AF65-F5344CB8AC3E}">
        <p14:creationId xmlns:p14="http://schemas.microsoft.com/office/powerpoint/2010/main" val="3865316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0D6A5C-2B47-7141-BBAB-A318856CCAEC}" type="datetimeFigureOut">
              <a:rPr lang="en-US" smtClean="0"/>
              <a:t>4/15/23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DE577-FADD-8F43-A67C-8F5850C6DEE7}" type="slidenum">
              <a:rPr lang="en-US" smtClean="0"/>
              <a:t>‹#›</a:t>
            </a:fld>
            <a:endParaRPr lang="en-US"/>
          </a:p>
        </p:txBody>
      </p:sp>
    </p:spTree>
    <p:extLst>
      <p:ext uri="{BB962C8B-B14F-4D97-AF65-F5344CB8AC3E}">
        <p14:creationId xmlns:p14="http://schemas.microsoft.com/office/powerpoint/2010/main" val="3227275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0D6A5C-2B47-7141-BBAB-A318856CCAEC}" type="datetimeFigureOut">
              <a:rPr lang="en-US" smtClean="0"/>
              <a:t>4/15/23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DE577-FADD-8F43-A67C-8F5850C6DEE7}" type="slidenum">
              <a:rPr lang="en-US" smtClean="0"/>
              <a:t>‹#›</a:t>
            </a:fld>
            <a:endParaRPr lang="en-US"/>
          </a:p>
        </p:txBody>
      </p:sp>
    </p:spTree>
    <p:extLst>
      <p:ext uri="{BB962C8B-B14F-4D97-AF65-F5344CB8AC3E}">
        <p14:creationId xmlns:p14="http://schemas.microsoft.com/office/powerpoint/2010/main" val="3504529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0D6A5C-2B47-7141-BBAB-A318856CCAEC}" type="datetimeFigureOut">
              <a:rPr lang="en-US" smtClean="0"/>
              <a:t>4/15/23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DE577-FADD-8F43-A67C-8F5850C6DEE7}" type="slidenum">
              <a:rPr lang="en-US" smtClean="0"/>
              <a:t>‹#›</a:t>
            </a:fld>
            <a:endParaRPr lang="en-US"/>
          </a:p>
        </p:txBody>
      </p:sp>
    </p:spTree>
    <p:extLst>
      <p:ext uri="{BB962C8B-B14F-4D97-AF65-F5344CB8AC3E}">
        <p14:creationId xmlns:p14="http://schemas.microsoft.com/office/powerpoint/2010/main" val="3121258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0D6A5C-2B47-7141-BBAB-A318856CCAEC}" type="datetimeFigureOut">
              <a:rPr lang="en-US" smtClean="0"/>
              <a:t>4/15/23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DE577-FADD-8F43-A67C-8F5850C6DEE7}" type="slidenum">
              <a:rPr lang="en-US" smtClean="0"/>
              <a:t>‹#›</a:t>
            </a:fld>
            <a:endParaRPr lang="en-US"/>
          </a:p>
        </p:txBody>
      </p:sp>
    </p:spTree>
    <p:extLst>
      <p:ext uri="{BB962C8B-B14F-4D97-AF65-F5344CB8AC3E}">
        <p14:creationId xmlns:p14="http://schemas.microsoft.com/office/powerpoint/2010/main" val="2340726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F0D6A5C-2B47-7141-BBAB-A318856CCAEC}" type="datetimeFigureOut">
              <a:rPr lang="en-US" smtClean="0"/>
              <a:t>4/15/23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FDE577-FADD-8F43-A67C-8F5850C6DEE7}" type="slidenum">
              <a:rPr lang="en-US" smtClean="0"/>
              <a:t>‹#›</a:t>
            </a:fld>
            <a:endParaRPr lang="en-US"/>
          </a:p>
        </p:txBody>
      </p:sp>
    </p:spTree>
    <p:extLst>
      <p:ext uri="{BB962C8B-B14F-4D97-AF65-F5344CB8AC3E}">
        <p14:creationId xmlns:p14="http://schemas.microsoft.com/office/powerpoint/2010/main" val="2359382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F0D6A5C-2B47-7141-BBAB-A318856CCAEC}" type="datetimeFigureOut">
              <a:rPr lang="en-US" smtClean="0"/>
              <a:t>4/15/23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FDE577-FADD-8F43-A67C-8F5850C6DEE7}" type="slidenum">
              <a:rPr lang="en-US" smtClean="0"/>
              <a:t>‹#›</a:t>
            </a:fld>
            <a:endParaRPr lang="en-US"/>
          </a:p>
        </p:txBody>
      </p:sp>
    </p:spTree>
    <p:extLst>
      <p:ext uri="{BB962C8B-B14F-4D97-AF65-F5344CB8AC3E}">
        <p14:creationId xmlns:p14="http://schemas.microsoft.com/office/powerpoint/2010/main" val="511657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F0D6A5C-2B47-7141-BBAB-A318856CCAEC}" type="datetimeFigureOut">
              <a:rPr lang="en-US" smtClean="0"/>
              <a:t>4/15/23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FDE577-FADD-8F43-A67C-8F5850C6DEE7}" type="slidenum">
              <a:rPr lang="en-US" smtClean="0"/>
              <a:t>‹#›</a:t>
            </a:fld>
            <a:endParaRPr lang="en-US"/>
          </a:p>
        </p:txBody>
      </p:sp>
    </p:spTree>
    <p:extLst>
      <p:ext uri="{BB962C8B-B14F-4D97-AF65-F5344CB8AC3E}">
        <p14:creationId xmlns:p14="http://schemas.microsoft.com/office/powerpoint/2010/main" val="717424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0D6A5C-2B47-7141-BBAB-A318856CCAEC}" type="datetimeFigureOut">
              <a:rPr lang="en-US" smtClean="0"/>
              <a:t>4/15/23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FDE577-FADD-8F43-A67C-8F5850C6DEE7}" type="slidenum">
              <a:rPr lang="en-US" smtClean="0"/>
              <a:t>‹#›</a:t>
            </a:fld>
            <a:endParaRPr lang="en-US"/>
          </a:p>
        </p:txBody>
      </p:sp>
    </p:spTree>
    <p:extLst>
      <p:ext uri="{BB962C8B-B14F-4D97-AF65-F5344CB8AC3E}">
        <p14:creationId xmlns:p14="http://schemas.microsoft.com/office/powerpoint/2010/main" val="1886951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F0D6A5C-2B47-7141-BBAB-A318856CCAEC}" type="datetimeFigureOut">
              <a:rPr lang="en-US" smtClean="0"/>
              <a:t>4/15/23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FDE577-FADD-8F43-A67C-8F5850C6DEE7}" type="slidenum">
              <a:rPr lang="en-US" smtClean="0"/>
              <a:t>‹#›</a:t>
            </a:fld>
            <a:endParaRPr lang="en-US"/>
          </a:p>
        </p:txBody>
      </p:sp>
    </p:spTree>
    <p:extLst>
      <p:ext uri="{BB962C8B-B14F-4D97-AF65-F5344CB8AC3E}">
        <p14:creationId xmlns:p14="http://schemas.microsoft.com/office/powerpoint/2010/main" val="1490022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F0D6A5C-2B47-7141-BBAB-A318856CCAEC}" type="datetimeFigureOut">
              <a:rPr lang="en-US" smtClean="0"/>
              <a:t>4/15/23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FDE577-FADD-8F43-A67C-8F5850C6DEE7}" type="slidenum">
              <a:rPr lang="en-US" smtClean="0"/>
              <a:t>‹#›</a:t>
            </a:fld>
            <a:endParaRPr lang="en-US"/>
          </a:p>
        </p:txBody>
      </p:sp>
    </p:spTree>
    <p:extLst>
      <p:ext uri="{BB962C8B-B14F-4D97-AF65-F5344CB8AC3E}">
        <p14:creationId xmlns:p14="http://schemas.microsoft.com/office/powerpoint/2010/main" val="3842174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0D6A5C-2B47-7141-BBAB-A318856CCAEC}" type="datetimeFigureOut">
              <a:rPr lang="en-US" smtClean="0"/>
              <a:t>4/15/23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FDE577-FADD-8F43-A67C-8F5850C6DEE7}" type="slidenum">
              <a:rPr lang="en-US" smtClean="0"/>
              <a:t>‹#›</a:t>
            </a:fld>
            <a:endParaRPr lang="en-US"/>
          </a:p>
        </p:txBody>
      </p:sp>
    </p:spTree>
    <p:extLst>
      <p:ext uri="{BB962C8B-B14F-4D97-AF65-F5344CB8AC3E}">
        <p14:creationId xmlns:p14="http://schemas.microsoft.com/office/powerpoint/2010/main" val="410041843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C8C342-0BEB-BE8D-F01C-01C1D5A30C19}"/>
              </a:ext>
            </a:extLst>
          </p:cNvPr>
          <p:cNvSpPr>
            <a:spLocks noGrp="1"/>
          </p:cNvSpPr>
          <p:nvPr>
            <p:ph idx="1"/>
          </p:nvPr>
        </p:nvSpPr>
        <p:spPr>
          <a:xfrm>
            <a:off x="838200" y="218660"/>
            <a:ext cx="10515600" cy="6390861"/>
          </a:xfrm>
        </p:spPr>
        <p:txBody>
          <a:bodyPr anchor="ctr">
            <a:normAutofit lnSpcReduction="10000"/>
          </a:bodyPr>
          <a:lstStyle/>
          <a:p>
            <a:pPr marL="0" indent="0" algn="ctr">
              <a:buNone/>
            </a:pPr>
            <a:r>
              <a:rPr lang="en-US" sz="3600" dirty="0"/>
              <a:t>Acts 5:27-32 27 When they had brought them, they stood them before the Council. The high priest questioned them, 28 saying, “We gave you strict orders not to continue teaching in this name, and yet, you have filled Jerusalem with your teaching and intend to bring this man’s blood upon us.” 29 But Peter and the apostles answered, “We must obey God rather than men. 30 The God of our fathers raised up Jesus, whom you had put to death by hanging Him on a cross. 31 He is the one whom God exalted to His right hand as a Prince and a Savior, to grant repentance to Israel, and forgiveness of sins. 32 And we are witnesses of these things; and so is the Holy Spirit, whom God has given to those who obey Him.”</a:t>
            </a:r>
            <a:endParaRPr lang="en-US" dirty="0"/>
          </a:p>
        </p:txBody>
      </p:sp>
    </p:spTree>
    <p:extLst>
      <p:ext uri="{BB962C8B-B14F-4D97-AF65-F5344CB8AC3E}">
        <p14:creationId xmlns:p14="http://schemas.microsoft.com/office/powerpoint/2010/main" val="11911079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A5BF6-519F-79F0-8DF9-640821C1A840}"/>
              </a:ext>
            </a:extLst>
          </p:cNvPr>
          <p:cNvSpPr>
            <a:spLocks noGrp="1"/>
          </p:cNvSpPr>
          <p:nvPr>
            <p:ph type="title"/>
          </p:nvPr>
        </p:nvSpPr>
        <p:spPr>
          <a:xfrm>
            <a:off x="838200" y="105633"/>
            <a:ext cx="10515600" cy="1325563"/>
          </a:xfrm>
          <a:ln w="25400">
            <a:solidFill>
              <a:schemeClr val="tx2">
                <a:lumMod val="90000"/>
              </a:schemeClr>
            </a:solidFill>
          </a:ln>
        </p:spPr>
        <p:txBody>
          <a:bodyPr/>
          <a:lstStyle/>
          <a:p>
            <a:pPr algn="ctr"/>
            <a:r>
              <a:rPr lang="en-US" dirty="0"/>
              <a:t>Gamaliel’s counsel to the Council</a:t>
            </a:r>
          </a:p>
        </p:txBody>
      </p:sp>
      <p:sp>
        <p:nvSpPr>
          <p:cNvPr id="4" name="Content Placeholder 3">
            <a:extLst>
              <a:ext uri="{FF2B5EF4-FFF2-40B4-BE49-F238E27FC236}">
                <a16:creationId xmlns:a16="http://schemas.microsoft.com/office/drawing/2014/main" id="{6833C42B-EB17-8D8F-3011-4589F036FD7C}"/>
              </a:ext>
            </a:extLst>
          </p:cNvPr>
          <p:cNvSpPr>
            <a:spLocks noGrp="1"/>
          </p:cNvSpPr>
          <p:nvPr>
            <p:ph sz="half" idx="1"/>
          </p:nvPr>
        </p:nvSpPr>
        <p:spPr>
          <a:xfrm>
            <a:off x="306860" y="1603203"/>
            <a:ext cx="5181600" cy="1325563"/>
          </a:xfrm>
          <a:ln w="25400">
            <a:solidFill>
              <a:schemeClr val="tx2">
                <a:lumMod val="75000"/>
              </a:schemeClr>
            </a:solidFill>
          </a:ln>
        </p:spPr>
        <p:txBody>
          <a:bodyPr anchor="ctr">
            <a:noAutofit/>
          </a:bodyPr>
          <a:lstStyle/>
          <a:p>
            <a:pPr marL="0" indent="0" algn="ctr">
              <a:buNone/>
            </a:pPr>
            <a:r>
              <a:rPr lang="en-US" dirty="0"/>
              <a:t>Revolutionaries come and go. Once they’re gone, their following is too. </a:t>
            </a:r>
          </a:p>
        </p:txBody>
      </p:sp>
      <p:sp>
        <p:nvSpPr>
          <p:cNvPr id="3" name="Content Placeholder 3">
            <a:extLst>
              <a:ext uri="{FF2B5EF4-FFF2-40B4-BE49-F238E27FC236}">
                <a16:creationId xmlns:a16="http://schemas.microsoft.com/office/drawing/2014/main" id="{25A1ACB0-C4C6-29B0-4279-181E4F2AF89C}"/>
              </a:ext>
            </a:extLst>
          </p:cNvPr>
          <p:cNvSpPr txBox="1">
            <a:spLocks/>
          </p:cNvSpPr>
          <p:nvPr/>
        </p:nvSpPr>
        <p:spPr>
          <a:xfrm>
            <a:off x="306860" y="3266453"/>
            <a:ext cx="5181600" cy="1325563"/>
          </a:xfrm>
          <a:prstGeom prst="rect">
            <a:avLst/>
          </a:prstGeom>
          <a:ln w="25400">
            <a:no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a:noFill/>
              </a:rPr>
              <a:t>If this is the will of God, you won’t be able to conquer it. You will find yourself fighting God. </a:t>
            </a:r>
          </a:p>
        </p:txBody>
      </p:sp>
      <p:sp>
        <p:nvSpPr>
          <p:cNvPr id="10" name="Content Placeholder 4">
            <a:extLst>
              <a:ext uri="{FF2B5EF4-FFF2-40B4-BE49-F238E27FC236}">
                <a16:creationId xmlns:a16="http://schemas.microsoft.com/office/drawing/2014/main" id="{73FC8585-C5CC-66B1-4CF5-E37437CC4891}"/>
              </a:ext>
            </a:extLst>
          </p:cNvPr>
          <p:cNvSpPr>
            <a:spLocks noGrp="1"/>
          </p:cNvSpPr>
          <p:nvPr>
            <p:ph sz="half" idx="2"/>
          </p:nvPr>
        </p:nvSpPr>
        <p:spPr>
          <a:xfrm>
            <a:off x="5488460" y="1431196"/>
            <a:ext cx="6703540" cy="5426804"/>
          </a:xfrm>
        </p:spPr>
        <p:txBody>
          <a:bodyPr anchor="t">
            <a:noAutofit/>
          </a:bodyPr>
          <a:lstStyle/>
          <a:p>
            <a:pPr marL="0" indent="0" algn="ctr">
              <a:buNone/>
            </a:pPr>
            <a:r>
              <a:rPr lang="en-US" sz="3200" u="sng" dirty="0">
                <a:solidFill>
                  <a:srgbClr val="FFFF00"/>
                </a:solidFill>
              </a:rPr>
              <a:t>“it wasn’t overthrown.”</a:t>
            </a:r>
          </a:p>
          <a:p>
            <a:r>
              <a:rPr lang="en-US" sz="2400" dirty="0"/>
              <a:t>Acts 6:7 </a:t>
            </a:r>
            <a:r>
              <a:rPr lang="en-US" sz="2200" dirty="0"/>
              <a:t>– “The word of God kept on spreading; and the number of the disciples continued to increase greatly.” </a:t>
            </a:r>
          </a:p>
          <a:p>
            <a:r>
              <a:rPr lang="en-US" sz="2400" dirty="0"/>
              <a:t>Acts 7:60 </a:t>
            </a:r>
            <a:r>
              <a:rPr lang="en-US" sz="2200" dirty="0"/>
              <a:t>– “he cried out with a loud voice, “Lord, do not hold this sin against them!”</a:t>
            </a:r>
          </a:p>
          <a:p>
            <a:r>
              <a:rPr lang="en-US" sz="2400" dirty="0"/>
              <a:t>Acts 8:4 </a:t>
            </a:r>
            <a:r>
              <a:rPr lang="en-US" sz="2200" dirty="0"/>
              <a:t>– “those who had been scattered went about preaching the word.” </a:t>
            </a:r>
          </a:p>
          <a:p>
            <a:r>
              <a:rPr lang="en-US" sz="2400" dirty="0"/>
              <a:t>Acts 9:31 </a:t>
            </a:r>
            <a:r>
              <a:rPr lang="en-US" sz="2200" dirty="0"/>
              <a:t>– “being built up;…it continued to increase”</a:t>
            </a:r>
          </a:p>
          <a:p>
            <a:r>
              <a:rPr lang="en-US" sz="2400" dirty="0"/>
              <a:t>Acts 10:48 </a:t>
            </a:r>
            <a:r>
              <a:rPr lang="en-US" sz="2200" dirty="0"/>
              <a:t>– ”And he ordered them to be baptized in the name of Jesus Christ”</a:t>
            </a:r>
          </a:p>
          <a:p>
            <a:r>
              <a:rPr lang="en-US" sz="2400" dirty="0"/>
              <a:t>Acts 11:18 </a:t>
            </a:r>
            <a:r>
              <a:rPr lang="en-US" sz="2200" dirty="0"/>
              <a:t>– “they quieted down and glorified God.”</a:t>
            </a:r>
          </a:p>
          <a:p>
            <a:r>
              <a:rPr lang="en-US" sz="2400" dirty="0"/>
              <a:t>Acts 12:24 </a:t>
            </a:r>
            <a:r>
              <a:rPr lang="en-US" sz="2200" dirty="0"/>
              <a:t>– But the word of the Lord continued to grow and to be multiplied.</a:t>
            </a:r>
          </a:p>
        </p:txBody>
      </p:sp>
      <p:sp>
        <p:nvSpPr>
          <p:cNvPr id="5" name="Content Placeholder 3">
            <a:extLst>
              <a:ext uri="{FF2B5EF4-FFF2-40B4-BE49-F238E27FC236}">
                <a16:creationId xmlns:a16="http://schemas.microsoft.com/office/drawing/2014/main" id="{79BD6409-3429-6516-2706-48B10EA14E63}"/>
              </a:ext>
            </a:extLst>
          </p:cNvPr>
          <p:cNvSpPr txBox="1">
            <a:spLocks/>
          </p:cNvSpPr>
          <p:nvPr/>
        </p:nvSpPr>
        <p:spPr>
          <a:xfrm>
            <a:off x="306860" y="3266453"/>
            <a:ext cx="5181600" cy="1325563"/>
          </a:xfrm>
          <a:prstGeom prst="rect">
            <a:avLst/>
          </a:prstGeom>
          <a:ln w="25400">
            <a:solidFill>
              <a:schemeClr val="tx2">
                <a:lumMod val="50000"/>
              </a:schemeClr>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a:t>If this thing, whatever the thing is, is from man, it will eventually be overtaken by something else. </a:t>
            </a:r>
          </a:p>
        </p:txBody>
      </p:sp>
    </p:spTree>
    <p:extLst>
      <p:ext uri="{BB962C8B-B14F-4D97-AF65-F5344CB8AC3E}">
        <p14:creationId xmlns:p14="http://schemas.microsoft.com/office/powerpoint/2010/main" val="265912003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A5BF6-519F-79F0-8DF9-640821C1A840}"/>
              </a:ext>
            </a:extLst>
          </p:cNvPr>
          <p:cNvSpPr>
            <a:spLocks noGrp="1"/>
          </p:cNvSpPr>
          <p:nvPr>
            <p:ph type="title"/>
          </p:nvPr>
        </p:nvSpPr>
        <p:spPr>
          <a:xfrm>
            <a:off x="838200" y="105633"/>
            <a:ext cx="10515600" cy="1325563"/>
          </a:xfrm>
          <a:ln w="25400">
            <a:solidFill>
              <a:schemeClr val="tx2">
                <a:lumMod val="90000"/>
              </a:schemeClr>
            </a:solidFill>
          </a:ln>
        </p:spPr>
        <p:txBody>
          <a:bodyPr/>
          <a:lstStyle/>
          <a:p>
            <a:pPr algn="ctr"/>
            <a:r>
              <a:rPr lang="en-US" dirty="0"/>
              <a:t>Gamaliel’s counsel to the Council</a:t>
            </a:r>
          </a:p>
        </p:txBody>
      </p:sp>
      <p:sp>
        <p:nvSpPr>
          <p:cNvPr id="4" name="Content Placeholder 3">
            <a:extLst>
              <a:ext uri="{FF2B5EF4-FFF2-40B4-BE49-F238E27FC236}">
                <a16:creationId xmlns:a16="http://schemas.microsoft.com/office/drawing/2014/main" id="{6833C42B-EB17-8D8F-3011-4589F036FD7C}"/>
              </a:ext>
            </a:extLst>
          </p:cNvPr>
          <p:cNvSpPr>
            <a:spLocks noGrp="1"/>
          </p:cNvSpPr>
          <p:nvPr>
            <p:ph sz="half" idx="1"/>
          </p:nvPr>
        </p:nvSpPr>
        <p:spPr>
          <a:xfrm>
            <a:off x="306860" y="1603203"/>
            <a:ext cx="5181600" cy="1325563"/>
          </a:xfrm>
          <a:ln w="25400">
            <a:solidFill>
              <a:schemeClr val="tx2">
                <a:lumMod val="75000"/>
              </a:schemeClr>
            </a:solidFill>
          </a:ln>
        </p:spPr>
        <p:txBody>
          <a:bodyPr anchor="ctr"/>
          <a:lstStyle/>
          <a:p>
            <a:pPr marL="0" indent="0" algn="ctr">
              <a:buNone/>
            </a:pPr>
            <a:r>
              <a:rPr lang="en-US" dirty="0"/>
              <a:t>Revolutionaries come and go. Once they’re gone, their following is too. </a:t>
            </a:r>
          </a:p>
        </p:txBody>
      </p:sp>
      <p:sp>
        <p:nvSpPr>
          <p:cNvPr id="6" name="Content Placeholder 3">
            <a:extLst>
              <a:ext uri="{FF2B5EF4-FFF2-40B4-BE49-F238E27FC236}">
                <a16:creationId xmlns:a16="http://schemas.microsoft.com/office/drawing/2014/main" id="{895DD364-CB4D-E450-6627-7124D2881DD1}"/>
              </a:ext>
            </a:extLst>
          </p:cNvPr>
          <p:cNvSpPr txBox="1">
            <a:spLocks/>
          </p:cNvSpPr>
          <p:nvPr/>
        </p:nvSpPr>
        <p:spPr>
          <a:xfrm>
            <a:off x="306860" y="3266453"/>
            <a:ext cx="5181600" cy="1325563"/>
          </a:xfrm>
          <a:prstGeom prst="rect">
            <a:avLst/>
          </a:prstGeom>
          <a:ln w="25400">
            <a:solidFill>
              <a:schemeClr val="tx2">
                <a:lumMod val="50000"/>
              </a:schemeClr>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a:t>If this thing, whatever the thing is, is from man, it will eventually be overtaken by something else. </a:t>
            </a:r>
          </a:p>
        </p:txBody>
      </p:sp>
      <p:sp>
        <p:nvSpPr>
          <p:cNvPr id="7" name="Content Placeholder 3">
            <a:extLst>
              <a:ext uri="{FF2B5EF4-FFF2-40B4-BE49-F238E27FC236}">
                <a16:creationId xmlns:a16="http://schemas.microsoft.com/office/drawing/2014/main" id="{B41F966D-C76C-D033-137F-76FD0CCB35BA}"/>
              </a:ext>
            </a:extLst>
          </p:cNvPr>
          <p:cNvSpPr txBox="1">
            <a:spLocks/>
          </p:cNvSpPr>
          <p:nvPr/>
        </p:nvSpPr>
        <p:spPr>
          <a:xfrm>
            <a:off x="306860" y="4929703"/>
            <a:ext cx="5181600" cy="1325563"/>
          </a:xfrm>
          <a:prstGeom prst="rect">
            <a:avLst/>
          </a:prstGeom>
          <a:ln w="25400">
            <a:solidFill>
              <a:schemeClr val="tx2">
                <a:lumMod val="25000"/>
              </a:schemeClr>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a:t>If this is the will of God, you won’t be able to conquer it. You will find yourself fighting God. </a:t>
            </a:r>
          </a:p>
        </p:txBody>
      </p:sp>
      <p:sp>
        <p:nvSpPr>
          <p:cNvPr id="3" name="Content Placeholder 4">
            <a:extLst>
              <a:ext uri="{FF2B5EF4-FFF2-40B4-BE49-F238E27FC236}">
                <a16:creationId xmlns:a16="http://schemas.microsoft.com/office/drawing/2014/main" id="{B9A6EDD5-1772-0AA3-0E2C-16B4BB043DE3}"/>
              </a:ext>
            </a:extLst>
          </p:cNvPr>
          <p:cNvSpPr txBox="1">
            <a:spLocks/>
          </p:cNvSpPr>
          <p:nvPr/>
        </p:nvSpPr>
        <p:spPr>
          <a:xfrm>
            <a:off x="5488460" y="1431196"/>
            <a:ext cx="6703540" cy="5426804"/>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4000" dirty="0"/>
              <a:t>39 but if it is of God,</a:t>
            </a:r>
            <a:r>
              <a:rPr lang="en-US" sz="4000" dirty="0">
                <a:solidFill>
                  <a:srgbClr val="FFFF00"/>
                </a:solidFill>
              </a:rPr>
              <a:t> </a:t>
            </a:r>
            <a:r>
              <a:rPr lang="en-US" sz="4000" dirty="0">
                <a:solidFill>
                  <a:srgbClr val="FF0000"/>
                </a:solidFill>
              </a:rPr>
              <a:t>you will not be able to overthrow them; </a:t>
            </a:r>
            <a:r>
              <a:rPr lang="en-US" sz="4000" dirty="0"/>
              <a:t>or else you may even be </a:t>
            </a:r>
            <a:r>
              <a:rPr lang="en-US" sz="4000" dirty="0">
                <a:solidFill>
                  <a:srgbClr val="FF0000"/>
                </a:solidFill>
              </a:rPr>
              <a:t>found fighting against God.</a:t>
            </a:r>
          </a:p>
        </p:txBody>
      </p:sp>
      <p:sp>
        <p:nvSpPr>
          <p:cNvPr id="8" name="Content Placeholder 3">
            <a:extLst>
              <a:ext uri="{FF2B5EF4-FFF2-40B4-BE49-F238E27FC236}">
                <a16:creationId xmlns:a16="http://schemas.microsoft.com/office/drawing/2014/main" id="{03577D95-AEB7-F404-18AF-8198D063186D}"/>
              </a:ext>
            </a:extLst>
          </p:cNvPr>
          <p:cNvSpPr txBox="1">
            <a:spLocks/>
          </p:cNvSpPr>
          <p:nvPr/>
        </p:nvSpPr>
        <p:spPr>
          <a:xfrm>
            <a:off x="306860" y="4785927"/>
            <a:ext cx="5181600" cy="1613114"/>
          </a:xfrm>
          <a:prstGeom prst="rect">
            <a:avLst/>
          </a:prstGeom>
          <a:noFill/>
          <a:ln w="25400">
            <a:noFill/>
          </a:ln>
        </p:spPr>
        <p:txBody>
          <a:bodyPr vert="horz" lIns="91440" tIns="45720" rIns="91440" bIns="45720" rtlCol="0" anchor="ctr">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4400" dirty="0">
                <a:noFill/>
              </a:rPr>
              <a:t>If this is the will of God, you won’t be able to conquer it. You will find yourself </a:t>
            </a:r>
          </a:p>
          <a:p>
            <a:pPr marL="0" indent="0" algn="ctr">
              <a:buFont typeface="Arial" panose="020B0604020202020204" pitchFamily="34" charset="0"/>
              <a:buNone/>
            </a:pPr>
            <a:r>
              <a:rPr lang="en-US" sz="4400" dirty="0">
                <a:noFill/>
              </a:rPr>
              <a:t>fighting God. </a:t>
            </a:r>
          </a:p>
        </p:txBody>
      </p:sp>
    </p:spTree>
    <p:extLst>
      <p:ext uri="{BB962C8B-B14F-4D97-AF65-F5344CB8AC3E}">
        <p14:creationId xmlns:p14="http://schemas.microsoft.com/office/powerpoint/2010/main" val="307037056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3">
            <a:extLst>
              <a:ext uri="{FF2B5EF4-FFF2-40B4-BE49-F238E27FC236}">
                <a16:creationId xmlns:a16="http://schemas.microsoft.com/office/drawing/2014/main" id="{B41F966D-C76C-D033-137F-76FD0CCB35BA}"/>
              </a:ext>
            </a:extLst>
          </p:cNvPr>
          <p:cNvSpPr txBox="1">
            <a:spLocks/>
          </p:cNvSpPr>
          <p:nvPr/>
        </p:nvSpPr>
        <p:spPr>
          <a:xfrm>
            <a:off x="1314450" y="0"/>
            <a:ext cx="9563100" cy="1613114"/>
          </a:xfrm>
          <a:prstGeom prst="rect">
            <a:avLst/>
          </a:prstGeom>
          <a:ln w="25400">
            <a:solidFill>
              <a:schemeClr val="tx2">
                <a:lumMod val="25000"/>
              </a:schemeClr>
            </a:solidFill>
          </a:ln>
        </p:spPr>
        <p:txBody>
          <a:bodyPr vert="horz" lIns="91440" tIns="45720" rIns="91440" bIns="45720" rtlCol="0" anchor="ct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4400" dirty="0"/>
              <a:t>If this is the will of God, you won’t be able to conquer it. You will find yourself </a:t>
            </a:r>
          </a:p>
          <a:p>
            <a:pPr marL="0" indent="0" algn="ctr">
              <a:buFont typeface="Arial" panose="020B0604020202020204" pitchFamily="34" charset="0"/>
              <a:buNone/>
            </a:pPr>
            <a:r>
              <a:rPr lang="en-US" sz="4400" dirty="0"/>
              <a:t>fighting God. </a:t>
            </a:r>
          </a:p>
        </p:txBody>
      </p:sp>
      <p:sp>
        <p:nvSpPr>
          <p:cNvPr id="3" name="Content Placeholder 4">
            <a:extLst>
              <a:ext uri="{FF2B5EF4-FFF2-40B4-BE49-F238E27FC236}">
                <a16:creationId xmlns:a16="http://schemas.microsoft.com/office/drawing/2014/main" id="{B9A6EDD5-1772-0AA3-0E2C-16B4BB043DE3}"/>
              </a:ext>
            </a:extLst>
          </p:cNvPr>
          <p:cNvSpPr txBox="1">
            <a:spLocks/>
          </p:cNvSpPr>
          <p:nvPr/>
        </p:nvSpPr>
        <p:spPr>
          <a:xfrm>
            <a:off x="0" y="1431196"/>
            <a:ext cx="12192000" cy="5426804"/>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en-US" sz="4000" dirty="0">
              <a:solidFill>
                <a:srgbClr val="FF0000"/>
              </a:solidFill>
            </a:endParaRPr>
          </a:p>
        </p:txBody>
      </p:sp>
      <p:sp>
        <p:nvSpPr>
          <p:cNvPr id="12" name="Content Placeholder 4">
            <a:extLst>
              <a:ext uri="{FF2B5EF4-FFF2-40B4-BE49-F238E27FC236}">
                <a16:creationId xmlns:a16="http://schemas.microsoft.com/office/drawing/2014/main" id="{62AD3888-77F9-D5D0-C894-2606B2514DDF}"/>
              </a:ext>
            </a:extLst>
          </p:cNvPr>
          <p:cNvSpPr txBox="1">
            <a:spLocks/>
          </p:cNvSpPr>
          <p:nvPr/>
        </p:nvSpPr>
        <p:spPr>
          <a:xfrm>
            <a:off x="0" y="1431196"/>
            <a:ext cx="12192000" cy="5426804"/>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4000" dirty="0"/>
              <a:t>Daniel 2:31-35 “You, O king, were looking and behold, there was a single great statue; that statue, which was large and of extraordinary splendor, was standing in front of you, and its appearance was awesome. 32 The head of that statue was made of fine gold, its breast and its arms of silver, its belly and its thighs of bronze, 33 its legs of iron, its feet partly of iron and partly of clay…</a:t>
            </a:r>
          </a:p>
        </p:txBody>
      </p:sp>
    </p:spTree>
    <p:extLst>
      <p:ext uri="{BB962C8B-B14F-4D97-AF65-F5344CB8AC3E}">
        <p14:creationId xmlns:p14="http://schemas.microsoft.com/office/powerpoint/2010/main" val="306746378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3">
            <a:extLst>
              <a:ext uri="{FF2B5EF4-FFF2-40B4-BE49-F238E27FC236}">
                <a16:creationId xmlns:a16="http://schemas.microsoft.com/office/drawing/2014/main" id="{B41F966D-C76C-D033-137F-76FD0CCB35BA}"/>
              </a:ext>
            </a:extLst>
          </p:cNvPr>
          <p:cNvSpPr txBox="1">
            <a:spLocks/>
          </p:cNvSpPr>
          <p:nvPr/>
        </p:nvSpPr>
        <p:spPr>
          <a:xfrm>
            <a:off x="1314450" y="0"/>
            <a:ext cx="9563100" cy="1613114"/>
          </a:xfrm>
          <a:prstGeom prst="rect">
            <a:avLst/>
          </a:prstGeom>
          <a:ln w="25400">
            <a:solidFill>
              <a:schemeClr val="tx2">
                <a:lumMod val="25000"/>
              </a:schemeClr>
            </a:solidFill>
          </a:ln>
        </p:spPr>
        <p:txBody>
          <a:bodyPr vert="horz" lIns="91440" tIns="45720" rIns="91440" bIns="45720" rtlCol="0" anchor="ct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4400" dirty="0"/>
              <a:t>If this is the will of God, you won’t be able to conquer it. You will find yourself </a:t>
            </a:r>
          </a:p>
          <a:p>
            <a:pPr marL="0" indent="0" algn="ctr">
              <a:buFont typeface="Arial" panose="020B0604020202020204" pitchFamily="34" charset="0"/>
              <a:buNone/>
            </a:pPr>
            <a:r>
              <a:rPr lang="en-US" sz="4400" dirty="0"/>
              <a:t>fighting God. </a:t>
            </a:r>
          </a:p>
        </p:txBody>
      </p:sp>
      <p:sp>
        <p:nvSpPr>
          <p:cNvPr id="3" name="Content Placeholder 4">
            <a:extLst>
              <a:ext uri="{FF2B5EF4-FFF2-40B4-BE49-F238E27FC236}">
                <a16:creationId xmlns:a16="http://schemas.microsoft.com/office/drawing/2014/main" id="{B9A6EDD5-1772-0AA3-0E2C-16B4BB043DE3}"/>
              </a:ext>
            </a:extLst>
          </p:cNvPr>
          <p:cNvSpPr txBox="1">
            <a:spLocks/>
          </p:cNvSpPr>
          <p:nvPr/>
        </p:nvSpPr>
        <p:spPr>
          <a:xfrm>
            <a:off x="0" y="1431196"/>
            <a:ext cx="12192000" cy="5426804"/>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en-US" sz="4000" dirty="0">
              <a:solidFill>
                <a:srgbClr val="FF0000"/>
              </a:solidFill>
            </a:endParaRPr>
          </a:p>
        </p:txBody>
      </p:sp>
      <p:sp>
        <p:nvSpPr>
          <p:cNvPr id="12" name="Content Placeholder 4">
            <a:extLst>
              <a:ext uri="{FF2B5EF4-FFF2-40B4-BE49-F238E27FC236}">
                <a16:creationId xmlns:a16="http://schemas.microsoft.com/office/drawing/2014/main" id="{62AD3888-77F9-D5D0-C894-2606B2514DDF}"/>
              </a:ext>
            </a:extLst>
          </p:cNvPr>
          <p:cNvSpPr txBox="1">
            <a:spLocks/>
          </p:cNvSpPr>
          <p:nvPr/>
        </p:nvSpPr>
        <p:spPr>
          <a:xfrm>
            <a:off x="0" y="1431196"/>
            <a:ext cx="12192000" cy="5426804"/>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4000" dirty="0"/>
              <a:t>Daniel 2:31-35 …34 You continued looking until a stone was cut out without hands, and it struck the statue on its feet of iron and clay and crushed them. 35 Then the iron, the clay, the bronze, the silver and the gold were crushed all at the same time and became like chaff from the summer threshing floors; and the wind carried them away so that not a trace of them was found. But the stone that struck the statue became a great mountain and filled the whole earth.”</a:t>
            </a:r>
          </a:p>
        </p:txBody>
      </p:sp>
    </p:spTree>
    <p:extLst>
      <p:ext uri="{BB962C8B-B14F-4D97-AF65-F5344CB8AC3E}">
        <p14:creationId xmlns:p14="http://schemas.microsoft.com/office/powerpoint/2010/main" val="7602730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3">
            <a:extLst>
              <a:ext uri="{FF2B5EF4-FFF2-40B4-BE49-F238E27FC236}">
                <a16:creationId xmlns:a16="http://schemas.microsoft.com/office/drawing/2014/main" id="{B41F966D-C76C-D033-137F-76FD0CCB35BA}"/>
              </a:ext>
            </a:extLst>
          </p:cNvPr>
          <p:cNvSpPr txBox="1">
            <a:spLocks/>
          </p:cNvSpPr>
          <p:nvPr/>
        </p:nvSpPr>
        <p:spPr>
          <a:xfrm>
            <a:off x="1314450" y="0"/>
            <a:ext cx="9563100" cy="1613114"/>
          </a:xfrm>
          <a:prstGeom prst="rect">
            <a:avLst/>
          </a:prstGeom>
          <a:ln w="25400">
            <a:solidFill>
              <a:schemeClr val="tx2">
                <a:lumMod val="25000"/>
              </a:schemeClr>
            </a:solidFill>
          </a:ln>
        </p:spPr>
        <p:txBody>
          <a:bodyPr vert="horz" lIns="91440" tIns="45720" rIns="91440" bIns="45720" rtlCol="0" anchor="ct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4400" dirty="0"/>
              <a:t>If this is the will of God, you won’t be able to conquer it. You will find yourself </a:t>
            </a:r>
          </a:p>
          <a:p>
            <a:pPr marL="0" indent="0" algn="ctr">
              <a:buFont typeface="Arial" panose="020B0604020202020204" pitchFamily="34" charset="0"/>
              <a:buNone/>
            </a:pPr>
            <a:r>
              <a:rPr lang="en-US" sz="4400" dirty="0"/>
              <a:t>fighting God. </a:t>
            </a:r>
          </a:p>
        </p:txBody>
      </p:sp>
      <p:sp>
        <p:nvSpPr>
          <p:cNvPr id="3" name="Content Placeholder 4">
            <a:extLst>
              <a:ext uri="{FF2B5EF4-FFF2-40B4-BE49-F238E27FC236}">
                <a16:creationId xmlns:a16="http://schemas.microsoft.com/office/drawing/2014/main" id="{B9A6EDD5-1772-0AA3-0E2C-16B4BB043DE3}"/>
              </a:ext>
            </a:extLst>
          </p:cNvPr>
          <p:cNvSpPr txBox="1">
            <a:spLocks/>
          </p:cNvSpPr>
          <p:nvPr/>
        </p:nvSpPr>
        <p:spPr>
          <a:xfrm>
            <a:off x="0" y="1431196"/>
            <a:ext cx="12192000" cy="5426804"/>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en-US" sz="4000" dirty="0">
              <a:solidFill>
                <a:srgbClr val="FF0000"/>
              </a:solidFill>
            </a:endParaRPr>
          </a:p>
        </p:txBody>
      </p:sp>
      <p:sp>
        <p:nvSpPr>
          <p:cNvPr id="12" name="Content Placeholder 4">
            <a:extLst>
              <a:ext uri="{FF2B5EF4-FFF2-40B4-BE49-F238E27FC236}">
                <a16:creationId xmlns:a16="http://schemas.microsoft.com/office/drawing/2014/main" id="{62AD3888-77F9-D5D0-C894-2606B2514DDF}"/>
              </a:ext>
            </a:extLst>
          </p:cNvPr>
          <p:cNvSpPr txBox="1">
            <a:spLocks/>
          </p:cNvSpPr>
          <p:nvPr/>
        </p:nvSpPr>
        <p:spPr>
          <a:xfrm>
            <a:off x="0" y="1431196"/>
            <a:ext cx="12192000" cy="5426804"/>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4000" dirty="0"/>
              <a:t>Daniel 2:31-35 …34 You continued looking until </a:t>
            </a:r>
            <a:r>
              <a:rPr lang="en-US" sz="4000" b="1" u="sng" dirty="0"/>
              <a:t>a stone </a:t>
            </a:r>
            <a:r>
              <a:rPr lang="en-US" sz="4000" dirty="0"/>
              <a:t>was </a:t>
            </a:r>
            <a:r>
              <a:rPr lang="en-US" sz="4000" dirty="0">
                <a:solidFill>
                  <a:srgbClr val="FFFF00"/>
                </a:solidFill>
              </a:rPr>
              <a:t>cut out without hands</a:t>
            </a:r>
            <a:r>
              <a:rPr lang="en-US" sz="4000" dirty="0"/>
              <a:t>, and </a:t>
            </a:r>
            <a:r>
              <a:rPr lang="en-US" sz="4000" dirty="0">
                <a:solidFill>
                  <a:srgbClr val="FFFF00"/>
                </a:solidFill>
              </a:rPr>
              <a:t>it struck the statue</a:t>
            </a:r>
            <a:r>
              <a:rPr lang="en-US" sz="4000" dirty="0"/>
              <a:t> on its feet of iron and clay and crushed them. 35 Then the iron, the clay, the bronze, the silver and the gold were crushed all at the same time and became like chaff from the summer threshing floors; and the wind carried them away so that not a trace of them was found. But </a:t>
            </a:r>
            <a:r>
              <a:rPr lang="en-US" sz="4000" b="1" u="sng" dirty="0">
                <a:solidFill>
                  <a:srgbClr val="FFFF00"/>
                </a:solidFill>
              </a:rPr>
              <a:t>the stone that struck the statue became a great mountain and filled the whole earth</a:t>
            </a:r>
            <a:r>
              <a:rPr lang="en-US" sz="4000" dirty="0"/>
              <a:t>.”</a:t>
            </a:r>
          </a:p>
        </p:txBody>
      </p:sp>
    </p:spTree>
    <p:extLst>
      <p:ext uri="{BB962C8B-B14F-4D97-AF65-F5344CB8AC3E}">
        <p14:creationId xmlns:p14="http://schemas.microsoft.com/office/powerpoint/2010/main" val="20558711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3">
            <a:extLst>
              <a:ext uri="{FF2B5EF4-FFF2-40B4-BE49-F238E27FC236}">
                <a16:creationId xmlns:a16="http://schemas.microsoft.com/office/drawing/2014/main" id="{B41F966D-C76C-D033-137F-76FD0CCB35BA}"/>
              </a:ext>
            </a:extLst>
          </p:cNvPr>
          <p:cNvSpPr txBox="1">
            <a:spLocks/>
          </p:cNvSpPr>
          <p:nvPr/>
        </p:nvSpPr>
        <p:spPr>
          <a:xfrm>
            <a:off x="1314450" y="0"/>
            <a:ext cx="9563100" cy="1613114"/>
          </a:xfrm>
          <a:prstGeom prst="rect">
            <a:avLst/>
          </a:prstGeom>
          <a:ln w="25400">
            <a:solidFill>
              <a:schemeClr val="tx2">
                <a:lumMod val="25000"/>
              </a:schemeClr>
            </a:solidFill>
          </a:ln>
        </p:spPr>
        <p:txBody>
          <a:bodyPr vert="horz" lIns="91440" tIns="45720" rIns="91440" bIns="45720" rtlCol="0" anchor="ct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4400" dirty="0"/>
              <a:t>If this is the will of God, you won’t be able to conquer it. You will find yourself </a:t>
            </a:r>
          </a:p>
          <a:p>
            <a:pPr marL="0" indent="0" algn="ctr">
              <a:buFont typeface="Arial" panose="020B0604020202020204" pitchFamily="34" charset="0"/>
              <a:buNone/>
            </a:pPr>
            <a:r>
              <a:rPr lang="en-US" sz="4400" dirty="0"/>
              <a:t>fighting God. </a:t>
            </a:r>
          </a:p>
        </p:txBody>
      </p:sp>
      <p:sp>
        <p:nvSpPr>
          <p:cNvPr id="3" name="Content Placeholder 4">
            <a:extLst>
              <a:ext uri="{FF2B5EF4-FFF2-40B4-BE49-F238E27FC236}">
                <a16:creationId xmlns:a16="http://schemas.microsoft.com/office/drawing/2014/main" id="{B9A6EDD5-1772-0AA3-0E2C-16B4BB043DE3}"/>
              </a:ext>
            </a:extLst>
          </p:cNvPr>
          <p:cNvSpPr txBox="1">
            <a:spLocks/>
          </p:cNvSpPr>
          <p:nvPr/>
        </p:nvSpPr>
        <p:spPr>
          <a:xfrm>
            <a:off x="0" y="1431196"/>
            <a:ext cx="12192000" cy="5426804"/>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en-US" sz="4000" dirty="0">
              <a:solidFill>
                <a:srgbClr val="FF0000"/>
              </a:solidFill>
            </a:endParaRPr>
          </a:p>
        </p:txBody>
      </p:sp>
      <p:sp>
        <p:nvSpPr>
          <p:cNvPr id="12" name="Content Placeholder 4">
            <a:extLst>
              <a:ext uri="{FF2B5EF4-FFF2-40B4-BE49-F238E27FC236}">
                <a16:creationId xmlns:a16="http://schemas.microsoft.com/office/drawing/2014/main" id="{62AD3888-77F9-D5D0-C894-2606B2514DDF}"/>
              </a:ext>
            </a:extLst>
          </p:cNvPr>
          <p:cNvSpPr txBox="1">
            <a:spLocks/>
          </p:cNvSpPr>
          <p:nvPr/>
        </p:nvSpPr>
        <p:spPr>
          <a:xfrm>
            <a:off x="0" y="1431196"/>
            <a:ext cx="12192000" cy="5426804"/>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600" dirty="0">
                <a:effectLst/>
                <a:latin typeface="Calibri" panose="020F0502020204030204" pitchFamily="34" charset="0"/>
                <a:ea typeface="Calibri" panose="020F0502020204030204" pitchFamily="34" charset="0"/>
                <a:cs typeface="Calibri" panose="020F0502020204030204" pitchFamily="34" charset="0"/>
              </a:rPr>
              <a:t>Daniel 2:44 In the days of those kings the God of heaven will set up a kingdom which will never be destroyed, and that kingdom will not be left for another people; it will crush and put an end to all these kingdoms, but it will itself endure forever. 45 Inasmuch as you saw that a stone was cut out of the mountain without hands and that it crushed the iron, the bronze, the clay, the silver and the gold, the great God has made known to the king what will take place in the future; so the dream is true and its interpretation is trustworthy.”</a:t>
            </a:r>
            <a:r>
              <a:rPr lang="en-US" sz="3600" dirty="0">
                <a:effectLst/>
                <a:latin typeface="Calibri" panose="020F0502020204030204" pitchFamily="34" charset="0"/>
                <a:cs typeface="Calibri" panose="020F0502020204030204" pitchFamily="34" charset="0"/>
              </a:rPr>
              <a:t> </a:t>
            </a:r>
            <a:endParaRPr lang="en-US" sz="3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572087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3">
            <a:extLst>
              <a:ext uri="{FF2B5EF4-FFF2-40B4-BE49-F238E27FC236}">
                <a16:creationId xmlns:a16="http://schemas.microsoft.com/office/drawing/2014/main" id="{B41F966D-C76C-D033-137F-76FD0CCB35BA}"/>
              </a:ext>
            </a:extLst>
          </p:cNvPr>
          <p:cNvSpPr txBox="1">
            <a:spLocks/>
          </p:cNvSpPr>
          <p:nvPr/>
        </p:nvSpPr>
        <p:spPr>
          <a:xfrm>
            <a:off x="1314450" y="0"/>
            <a:ext cx="9563100" cy="1613114"/>
          </a:xfrm>
          <a:prstGeom prst="rect">
            <a:avLst/>
          </a:prstGeom>
          <a:ln w="25400">
            <a:solidFill>
              <a:schemeClr val="tx2">
                <a:lumMod val="25000"/>
              </a:schemeClr>
            </a:solidFill>
          </a:ln>
        </p:spPr>
        <p:txBody>
          <a:bodyPr vert="horz" lIns="91440" tIns="45720" rIns="91440" bIns="45720" rtlCol="0" anchor="ct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4400" dirty="0"/>
              <a:t>If this is the will of God, you won’t be able to conquer it. You will find yourself </a:t>
            </a:r>
          </a:p>
          <a:p>
            <a:pPr marL="0" indent="0" algn="ctr">
              <a:buFont typeface="Arial" panose="020B0604020202020204" pitchFamily="34" charset="0"/>
              <a:buNone/>
            </a:pPr>
            <a:r>
              <a:rPr lang="en-US" sz="4400" dirty="0"/>
              <a:t>fighting God. </a:t>
            </a:r>
          </a:p>
        </p:txBody>
      </p:sp>
      <p:sp>
        <p:nvSpPr>
          <p:cNvPr id="3" name="Content Placeholder 4">
            <a:extLst>
              <a:ext uri="{FF2B5EF4-FFF2-40B4-BE49-F238E27FC236}">
                <a16:creationId xmlns:a16="http://schemas.microsoft.com/office/drawing/2014/main" id="{B9A6EDD5-1772-0AA3-0E2C-16B4BB043DE3}"/>
              </a:ext>
            </a:extLst>
          </p:cNvPr>
          <p:cNvSpPr txBox="1">
            <a:spLocks/>
          </p:cNvSpPr>
          <p:nvPr/>
        </p:nvSpPr>
        <p:spPr>
          <a:xfrm>
            <a:off x="0" y="1431196"/>
            <a:ext cx="12192000" cy="5426804"/>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en-US" sz="4000" dirty="0">
              <a:solidFill>
                <a:srgbClr val="FF0000"/>
              </a:solidFill>
            </a:endParaRPr>
          </a:p>
        </p:txBody>
      </p:sp>
      <p:sp>
        <p:nvSpPr>
          <p:cNvPr id="12" name="Content Placeholder 4">
            <a:extLst>
              <a:ext uri="{FF2B5EF4-FFF2-40B4-BE49-F238E27FC236}">
                <a16:creationId xmlns:a16="http://schemas.microsoft.com/office/drawing/2014/main" id="{62AD3888-77F9-D5D0-C894-2606B2514DDF}"/>
              </a:ext>
            </a:extLst>
          </p:cNvPr>
          <p:cNvSpPr txBox="1">
            <a:spLocks/>
          </p:cNvSpPr>
          <p:nvPr/>
        </p:nvSpPr>
        <p:spPr>
          <a:xfrm>
            <a:off x="0" y="1431196"/>
            <a:ext cx="12192000" cy="5426804"/>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600" dirty="0">
                <a:effectLst/>
                <a:latin typeface="Calibri" panose="020F0502020204030204" pitchFamily="34" charset="0"/>
                <a:ea typeface="Calibri" panose="020F0502020204030204" pitchFamily="34" charset="0"/>
                <a:cs typeface="Calibri" panose="020F0502020204030204" pitchFamily="34" charset="0"/>
              </a:rPr>
              <a:t>Daniel 2:44 In the days of those kings the </a:t>
            </a:r>
            <a:r>
              <a:rPr lang="en-US" sz="36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God of heaven will set up a kingdom</a:t>
            </a:r>
            <a:r>
              <a:rPr lang="en-US" sz="36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a:t>
            </a:r>
            <a:r>
              <a:rPr lang="en-US" sz="3600" u="sng" dirty="0">
                <a:effectLst/>
                <a:latin typeface="Calibri" panose="020F0502020204030204" pitchFamily="34" charset="0"/>
                <a:ea typeface="Calibri" panose="020F0502020204030204" pitchFamily="34" charset="0"/>
                <a:cs typeface="Calibri" panose="020F0502020204030204" pitchFamily="34" charset="0"/>
              </a:rPr>
              <a:t>which will never be destroyed</a:t>
            </a:r>
            <a:r>
              <a:rPr lang="en-US" sz="3600" dirty="0">
                <a:effectLst/>
                <a:latin typeface="Calibri" panose="020F0502020204030204" pitchFamily="34" charset="0"/>
                <a:ea typeface="Calibri" panose="020F0502020204030204" pitchFamily="34" charset="0"/>
                <a:cs typeface="Calibri" panose="020F0502020204030204" pitchFamily="34" charset="0"/>
              </a:rPr>
              <a:t>, and </a:t>
            </a:r>
            <a:r>
              <a:rPr lang="en-US" sz="36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that kingdom</a:t>
            </a:r>
            <a:r>
              <a:rPr lang="en-US" sz="36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a:t>
            </a:r>
            <a:r>
              <a:rPr lang="en-US" sz="3600" u="sng" dirty="0">
                <a:effectLst/>
                <a:latin typeface="Calibri" panose="020F0502020204030204" pitchFamily="34" charset="0"/>
                <a:ea typeface="Calibri" panose="020F0502020204030204" pitchFamily="34" charset="0"/>
                <a:cs typeface="Calibri" panose="020F0502020204030204" pitchFamily="34" charset="0"/>
              </a:rPr>
              <a:t>will not be left for another people</a:t>
            </a:r>
            <a:r>
              <a:rPr lang="en-US" sz="3600" dirty="0">
                <a:effectLst/>
                <a:latin typeface="Calibri" panose="020F0502020204030204" pitchFamily="34" charset="0"/>
                <a:ea typeface="Calibri" panose="020F0502020204030204" pitchFamily="34" charset="0"/>
                <a:cs typeface="Calibri" panose="020F0502020204030204" pitchFamily="34" charset="0"/>
              </a:rPr>
              <a:t>; </a:t>
            </a:r>
            <a:r>
              <a:rPr lang="en-US" sz="3600" u="sng" dirty="0">
                <a:effectLst/>
                <a:latin typeface="Calibri" panose="020F0502020204030204" pitchFamily="34" charset="0"/>
                <a:ea typeface="Calibri" panose="020F0502020204030204" pitchFamily="34" charset="0"/>
                <a:cs typeface="Calibri" panose="020F0502020204030204" pitchFamily="34" charset="0"/>
              </a:rPr>
              <a:t>it will crush and put an end to all these kingdoms,</a:t>
            </a:r>
            <a:r>
              <a:rPr lang="en-US" sz="3600" dirty="0">
                <a:effectLst/>
                <a:latin typeface="Calibri" panose="020F0502020204030204" pitchFamily="34" charset="0"/>
                <a:ea typeface="Calibri" panose="020F0502020204030204" pitchFamily="34" charset="0"/>
                <a:cs typeface="Calibri" panose="020F0502020204030204" pitchFamily="34" charset="0"/>
              </a:rPr>
              <a:t> but it will itself endure forever. 45 Inasmuch as you saw that </a:t>
            </a:r>
            <a:r>
              <a:rPr lang="en-US" sz="3600" b="1" u="sng" dirty="0">
                <a:effectLst/>
                <a:latin typeface="Calibri" panose="020F0502020204030204" pitchFamily="34" charset="0"/>
                <a:ea typeface="Calibri" panose="020F0502020204030204" pitchFamily="34" charset="0"/>
                <a:cs typeface="Calibri" panose="020F0502020204030204" pitchFamily="34" charset="0"/>
              </a:rPr>
              <a:t>a stone was cut out of the mountain </a:t>
            </a:r>
            <a:r>
              <a:rPr lang="en-US" sz="3600" dirty="0">
                <a:effectLst/>
                <a:latin typeface="Calibri" panose="020F0502020204030204" pitchFamily="34" charset="0"/>
                <a:ea typeface="Calibri" panose="020F0502020204030204" pitchFamily="34" charset="0"/>
                <a:cs typeface="Calibri" panose="020F0502020204030204" pitchFamily="34" charset="0"/>
              </a:rPr>
              <a:t>without hands and that it crushed the iron, the bronze, the clay, the silver and the gold, the great God has made known to the king what will take place in the future; so the dream is true and its interpretation is trustworthy.”</a:t>
            </a:r>
            <a:r>
              <a:rPr lang="en-US" sz="3600" dirty="0">
                <a:effectLst/>
                <a:latin typeface="Calibri" panose="020F0502020204030204" pitchFamily="34" charset="0"/>
                <a:cs typeface="Calibri" panose="020F0502020204030204" pitchFamily="34" charset="0"/>
              </a:rPr>
              <a:t> </a:t>
            </a:r>
            <a:endParaRPr lang="en-US" sz="3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096756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5E37B-9404-DEE8-C4DB-D6CAA21647C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3B0C43E-20A6-FE35-8174-D71E952A9413}"/>
              </a:ext>
            </a:extLst>
          </p:cNvPr>
          <p:cNvSpPr>
            <a:spLocks noGrp="1"/>
          </p:cNvSpPr>
          <p:nvPr>
            <p:ph sz="half" idx="1"/>
          </p:nvPr>
        </p:nvSpPr>
        <p:spPr/>
        <p:txBody>
          <a:bodyPr/>
          <a:lstStyle/>
          <a:p>
            <a:endParaRPr lang="en-US"/>
          </a:p>
        </p:txBody>
      </p:sp>
      <p:sp>
        <p:nvSpPr>
          <p:cNvPr id="4" name="Content Placeholder 3">
            <a:extLst>
              <a:ext uri="{FF2B5EF4-FFF2-40B4-BE49-F238E27FC236}">
                <a16:creationId xmlns:a16="http://schemas.microsoft.com/office/drawing/2014/main" id="{BA0C5EBB-6D6C-8F85-769E-2174CF73D4D6}"/>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18722203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AF4C7A7A-16E9-41F3-B677-0D8FD21656D5}"/>
              </a:ext>
            </a:extLst>
          </p:cNvPr>
          <p:cNvSpPr>
            <a:spLocks noGrp="1"/>
          </p:cNvSpPr>
          <p:nvPr>
            <p:ph idx="1"/>
          </p:nvPr>
        </p:nvSpPr>
        <p:spPr>
          <a:xfrm>
            <a:off x="0" y="400050"/>
            <a:ext cx="12192000" cy="6172199"/>
          </a:xfrm>
        </p:spPr>
        <p:txBody>
          <a:bodyPr>
            <a:normAutofit lnSpcReduction="10000"/>
          </a:bodyPr>
          <a:lstStyle/>
          <a:p>
            <a:pPr marL="0" indent="0" algn="ctr">
              <a:buNone/>
            </a:pPr>
            <a:r>
              <a:rPr lang="en-US" sz="3600" dirty="0"/>
              <a:t>Hebrews 12:25 See to it that you do not refuse Him who is speaking. For if those did not escape when they refused him who warned them on earth, much less will we escape who turn away from Him who warns from heaven. 26 And His voice shook the earth then, but now He has promised, saying, “Yet once more I will shake not only the earth, but also the heaven.” 27 This expression, “Yet once more,” denotes the removing of those things which can be shaken, as of created things, so that those things which cannot be shaken may remain. 28 Therefore, since we receive a kingdom which cannot be shaken, let us show gratitude, by which we may offer to God an acceptable service with reverence and awe; 29 for our God is a consuming fire.</a:t>
            </a:r>
          </a:p>
        </p:txBody>
      </p:sp>
    </p:spTree>
    <p:extLst>
      <p:ext uri="{BB962C8B-B14F-4D97-AF65-F5344CB8AC3E}">
        <p14:creationId xmlns:p14="http://schemas.microsoft.com/office/powerpoint/2010/main" val="35815604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AF4C7A7A-16E9-41F3-B677-0D8FD21656D5}"/>
              </a:ext>
            </a:extLst>
          </p:cNvPr>
          <p:cNvSpPr>
            <a:spLocks noGrp="1"/>
          </p:cNvSpPr>
          <p:nvPr>
            <p:ph idx="1"/>
          </p:nvPr>
        </p:nvSpPr>
        <p:spPr>
          <a:xfrm>
            <a:off x="0" y="400050"/>
            <a:ext cx="12192000" cy="6172199"/>
          </a:xfrm>
        </p:spPr>
        <p:txBody>
          <a:bodyPr>
            <a:normAutofit lnSpcReduction="10000"/>
          </a:bodyPr>
          <a:lstStyle/>
          <a:p>
            <a:pPr marL="0" indent="0" algn="ctr">
              <a:buNone/>
            </a:pPr>
            <a:r>
              <a:rPr lang="en-US" sz="3600" dirty="0"/>
              <a:t>Hebrews 12:25 See to it that you </a:t>
            </a:r>
            <a:r>
              <a:rPr lang="en-US" sz="3600" dirty="0">
                <a:solidFill>
                  <a:srgbClr val="FFFF00"/>
                </a:solidFill>
              </a:rPr>
              <a:t>do not refuse Him </a:t>
            </a:r>
            <a:r>
              <a:rPr lang="en-US" sz="3600" dirty="0"/>
              <a:t>who is speaking. For if those did not escape when they refused him who warned them on earth, much less will we escape who turn away from Him who warns from heaven. 26 And His voice shook the earth then, but now He has promised, saying, “Yet once more I will shake not only the earth, but also the heaven.” 27 This expression, “Yet once more,” denotes the removing of those things which can be shaken, as of created things, so that those things which cannot be shaken may remain. 28 Therefore, </a:t>
            </a:r>
            <a:r>
              <a:rPr lang="en-US" sz="3600" u="sng" dirty="0"/>
              <a:t>since we receive a kingdom which cannot be shaken</a:t>
            </a:r>
            <a:r>
              <a:rPr lang="en-US" sz="3600" dirty="0"/>
              <a:t>, </a:t>
            </a:r>
            <a:r>
              <a:rPr lang="en-US" sz="3600" dirty="0">
                <a:solidFill>
                  <a:srgbClr val="FFFF00"/>
                </a:solidFill>
              </a:rPr>
              <a:t>let us show gratitude</a:t>
            </a:r>
            <a:r>
              <a:rPr lang="en-US" sz="3600" dirty="0"/>
              <a:t>, by which we may </a:t>
            </a:r>
            <a:r>
              <a:rPr lang="en-US" sz="3600" dirty="0">
                <a:solidFill>
                  <a:srgbClr val="FFFF00"/>
                </a:solidFill>
              </a:rPr>
              <a:t>offer to God an acceptable service with reverence and awe</a:t>
            </a:r>
            <a:r>
              <a:rPr lang="en-US" sz="3600" dirty="0"/>
              <a:t>; 29 for our God is a consuming fire.</a:t>
            </a:r>
          </a:p>
        </p:txBody>
      </p:sp>
    </p:spTree>
    <p:extLst>
      <p:ext uri="{BB962C8B-B14F-4D97-AF65-F5344CB8AC3E}">
        <p14:creationId xmlns:p14="http://schemas.microsoft.com/office/powerpoint/2010/main" val="32289105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1E17C-F4AF-697D-BFB6-33F99613D29E}"/>
              </a:ext>
            </a:extLst>
          </p:cNvPr>
          <p:cNvSpPr>
            <a:spLocks noGrp="1"/>
          </p:cNvSpPr>
          <p:nvPr>
            <p:ph type="ctrTitle"/>
          </p:nvPr>
        </p:nvSpPr>
        <p:spPr/>
        <p:txBody>
          <a:bodyPr>
            <a:normAutofit/>
          </a:bodyPr>
          <a:lstStyle/>
          <a:p>
            <a:r>
              <a:rPr lang="en-US" sz="6600" dirty="0"/>
              <a:t>Gamaliel’s counsel</a:t>
            </a:r>
          </a:p>
        </p:txBody>
      </p:sp>
      <p:sp>
        <p:nvSpPr>
          <p:cNvPr id="3" name="Subtitle 2">
            <a:extLst>
              <a:ext uri="{FF2B5EF4-FFF2-40B4-BE49-F238E27FC236}">
                <a16:creationId xmlns:a16="http://schemas.microsoft.com/office/drawing/2014/main" id="{7646230C-74D1-CC7F-4789-9269B57F21DB}"/>
              </a:ext>
            </a:extLst>
          </p:cNvPr>
          <p:cNvSpPr>
            <a:spLocks noGrp="1"/>
          </p:cNvSpPr>
          <p:nvPr>
            <p:ph type="subTitle" idx="1"/>
          </p:nvPr>
        </p:nvSpPr>
        <p:spPr/>
        <p:txBody>
          <a:bodyPr>
            <a:normAutofit/>
          </a:bodyPr>
          <a:lstStyle/>
          <a:p>
            <a:r>
              <a:rPr lang="en-US" sz="3600" dirty="0"/>
              <a:t>Lessons to reinforce that the kingdom of Jesus</a:t>
            </a:r>
          </a:p>
          <a:p>
            <a:r>
              <a:rPr lang="en-US" sz="3600" dirty="0"/>
              <a:t>is in fact the kingdom of God. </a:t>
            </a:r>
          </a:p>
        </p:txBody>
      </p:sp>
    </p:spTree>
    <p:extLst>
      <p:ext uri="{BB962C8B-B14F-4D97-AF65-F5344CB8AC3E}">
        <p14:creationId xmlns:p14="http://schemas.microsoft.com/office/powerpoint/2010/main" val="5141000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C8C342-0BEB-BE8D-F01C-01C1D5A30C19}"/>
              </a:ext>
            </a:extLst>
          </p:cNvPr>
          <p:cNvSpPr>
            <a:spLocks noGrp="1"/>
          </p:cNvSpPr>
          <p:nvPr>
            <p:ph idx="1"/>
          </p:nvPr>
        </p:nvSpPr>
        <p:spPr>
          <a:xfrm>
            <a:off x="407773" y="218660"/>
            <a:ext cx="11380573" cy="6530010"/>
          </a:xfrm>
        </p:spPr>
        <p:txBody>
          <a:bodyPr anchor="ctr">
            <a:normAutofit fontScale="92500" lnSpcReduction="10000"/>
          </a:bodyPr>
          <a:lstStyle/>
          <a:p>
            <a:pPr marL="0" indent="0" algn="ctr">
              <a:buNone/>
            </a:pPr>
            <a:r>
              <a:rPr lang="en-US" sz="3600" dirty="0"/>
              <a:t>Acts 5:34 But a Pharisee named Gamaliel, a teacher of the Law, respected by all the people, stood up in the Council and gave orders to put the men outside for a short time. 35 And he said to them, “Men of Israel, take care what you propose to do with these men. 36 For some time ago </a:t>
            </a:r>
            <a:r>
              <a:rPr lang="en-US" sz="3600" dirty="0" err="1"/>
              <a:t>Theudas</a:t>
            </a:r>
            <a:r>
              <a:rPr lang="en-US" sz="3600" dirty="0"/>
              <a:t> rose up, claiming to be somebody, and a group of about four hundred men joined up with him. But he was killed, and all who followed him were dispersed and came to nothing. 37 After this man, Judas of Galilee rose up in the days of the census and drew away some people after him; he too perished, and all those who followed him were scattered. 38 So in the present case, I say to you, stay away from these men and let them alone, for if this plan or action is of men, it will be overthrown; 39 but if it is of God, you will not be able to overthrow them; or else you may even be found fighting against God.” </a:t>
            </a:r>
            <a:endParaRPr lang="en-US" dirty="0"/>
          </a:p>
        </p:txBody>
      </p:sp>
    </p:spTree>
    <p:extLst>
      <p:ext uri="{BB962C8B-B14F-4D97-AF65-F5344CB8AC3E}">
        <p14:creationId xmlns:p14="http://schemas.microsoft.com/office/powerpoint/2010/main" val="16176007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A5BF6-519F-79F0-8DF9-640821C1A840}"/>
              </a:ext>
            </a:extLst>
          </p:cNvPr>
          <p:cNvSpPr>
            <a:spLocks noGrp="1"/>
          </p:cNvSpPr>
          <p:nvPr>
            <p:ph type="title"/>
          </p:nvPr>
        </p:nvSpPr>
        <p:spPr>
          <a:xfrm>
            <a:off x="838200" y="105633"/>
            <a:ext cx="10515600" cy="1325563"/>
          </a:xfrm>
          <a:ln w="25400">
            <a:solidFill>
              <a:schemeClr val="tx2">
                <a:lumMod val="90000"/>
              </a:schemeClr>
            </a:solidFill>
          </a:ln>
        </p:spPr>
        <p:txBody>
          <a:bodyPr/>
          <a:lstStyle/>
          <a:p>
            <a:pPr algn="ctr"/>
            <a:r>
              <a:rPr lang="en-US" dirty="0"/>
              <a:t>Gamaliel’s counsel to the Council</a:t>
            </a:r>
          </a:p>
        </p:txBody>
      </p:sp>
      <p:sp>
        <p:nvSpPr>
          <p:cNvPr id="5" name="Content Placeholder 4">
            <a:extLst>
              <a:ext uri="{FF2B5EF4-FFF2-40B4-BE49-F238E27FC236}">
                <a16:creationId xmlns:a16="http://schemas.microsoft.com/office/drawing/2014/main" id="{48E5190B-D0F7-842F-01D2-DD6B1C114955}"/>
              </a:ext>
            </a:extLst>
          </p:cNvPr>
          <p:cNvSpPr>
            <a:spLocks noGrp="1"/>
          </p:cNvSpPr>
          <p:nvPr>
            <p:ph sz="half" idx="2"/>
          </p:nvPr>
        </p:nvSpPr>
        <p:spPr>
          <a:xfrm>
            <a:off x="5488460" y="1431196"/>
            <a:ext cx="6703540" cy="5426804"/>
          </a:xfrm>
        </p:spPr>
        <p:txBody>
          <a:bodyPr anchor="ctr">
            <a:normAutofit/>
          </a:bodyPr>
          <a:lstStyle/>
          <a:p>
            <a:pPr marL="0" indent="0" algn="ctr">
              <a:buNone/>
            </a:pPr>
            <a:r>
              <a:rPr lang="en-US" sz="3200" dirty="0"/>
              <a:t>36 For some time ago </a:t>
            </a:r>
            <a:r>
              <a:rPr lang="en-US" sz="3200" dirty="0" err="1">
                <a:solidFill>
                  <a:srgbClr val="FFFF00"/>
                </a:solidFill>
              </a:rPr>
              <a:t>Theudas</a:t>
            </a:r>
            <a:r>
              <a:rPr lang="en-US" sz="3200" dirty="0">
                <a:solidFill>
                  <a:srgbClr val="FFFF00"/>
                </a:solidFill>
              </a:rPr>
              <a:t> rose up, claiming to be somebody</a:t>
            </a:r>
            <a:r>
              <a:rPr lang="en-US" sz="3200" dirty="0"/>
              <a:t>, and a group of about four hundred men joined up with him. But he was killed, and all who followed him were dispersed and came to nothing. 37 After this man, </a:t>
            </a:r>
            <a:r>
              <a:rPr lang="en-US" sz="3200" dirty="0">
                <a:solidFill>
                  <a:srgbClr val="FFFF00"/>
                </a:solidFill>
              </a:rPr>
              <a:t>Judas of Galilee rose up </a:t>
            </a:r>
            <a:r>
              <a:rPr lang="en-US" sz="3200" dirty="0"/>
              <a:t>in the days of the census and drew away some people after him; he too perished, and all those who followed him were scattered.</a:t>
            </a:r>
          </a:p>
        </p:txBody>
      </p:sp>
      <p:sp>
        <p:nvSpPr>
          <p:cNvPr id="10" name="Content Placeholder 9">
            <a:extLst>
              <a:ext uri="{FF2B5EF4-FFF2-40B4-BE49-F238E27FC236}">
                <a16:creationId xmlns:a16="http://schemas.microsoft.com/office/drawing/2014/main" id="{0A83ED22-C30E-50E1-602E-B238429BE857}"/>
              </a:ext>
            </a:extLst>
          </p:cNvPr>
          <p:cNvSpPr>
            <a:spLocks noGrp="1"/>
          </p:cNvSpPr>
          <p:nvPr>
            <p:ph sz="half" idx="1"/>
          </p:nvPr>
        </p:nvSpPr>
        <p:spPr/>
        <p:txBody>
          <a:bodyPr/>
          <a:lstStyle/>
          <a:p>
            <a:endParaRPr lang="en-US"/>
          </a:p>
        </p:txBody>
      </p:sp>
    </p:spTree>
    <p:extLst>
      <p:ext uri="{BB962C8B-B14F-4D97-AF65-F5344CB8AC3E}">
        <p14:creationId xmlns:p14="http://schemas.microsoft.com/office/powerpoint/2010/main" val="168716116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A5BF6-519F-79F0-8DF9-640821C1A840}"/>
              </a:ext>
            </a:extLst>
          </p:cNvPr>
          <p:cNvSpPr>
            <a:spLocks noGrp="1"/>
          </p:cNvSpPr>
          <p:nvPr>
            <p:ph type="title"/>
          </p:nvPr>
        </p:nvSpPr>
        <p:spPr>
          <a:xfrm>
            <a:off x="838200" y="105633"/>
            <a:ext cx="10515600" cy="1325563"/>
          </a:xfrm>
          <a:ln w="25400">
            <a:solidFill>
              <a:schemeClr val="tx2">
                <a:lumMod val="90000"/>
              </a:schemeClr>
            </a:solidFill>
          </a:ln>
        </p:spPr>
        <p:txBody>
          <a:bodyPr/>
          <a:lstStyle/>
          <a:p>
            <a:pPr algn="ctr"/>
            <a:r>
              <a:rPr lang="en-US" dirty="0"/>
              <a:t>Gamaliel’s counsel to the Council</a:t>
            </a:r>
          </a:p>
        </p:txBody>
      </p:sp>
      <p:sp>
        <p:nvSpPr>
          <p:cNvPr id="5" name="Content Placeholder 4">
            <a:extLst>
              <a:ext uri="{FF2B5EF4-FFF2-40B4-BE49-F238E27FC236}">
                <a16:creationId xmlns:a16="http://schemas.microsoft.com/office/drawing/2014/main" id="{48E5190B-D0F7-842F-01D2-DD6B1C114955}"/>
              </a:ext>
            </a:extLst>
          </p:cNvPr>
          <p:cNvSpPr>
            <a:spLocks noGrp="1"/>
          </p:cNvSpPr>
          <p:nvPr>
            <p:ph sz="half" idx="2"/>
          </p:nvPr>
        </p:nvSpPr>
        <p:spPr>
          <a:xfrm>
            <a:off x="5488460" y="1431196"/>
            <a:ext cx="6703540" cy="5426804"/>
          </a:xfrm>
        </p:spPr>
        <p:txBody>
          <a:bodyPr anchor="ctr">
            <a:normAutofit/>
          </a:bodyPr>
          <a:lstStyle/>
          <a:p>
            <a:pPr marL="0" indent="0" algn="ctr">
              <a:buNone/>
            </a:pPr>
            <a:r>
              <a:rPr lang="en-US" sz="3200" dirty="0"/>
              <a:t>36 For some time ago </a:t>
            </a:r>
            <a:r>
              <a:rPr lang="en-US" sz="3200" dirty="0" err="1"/>
              <a:t>Theudas</a:t>
            </a:r>
            <a:r>
              <a:rPr lang="en-US" sz="3200" dirty="0"/>
              <a:t> rose up, claiming to be somebody, and </a:t>
            </a:r>
            <a:r>
              <a:rPr lang="en-US" sz="3200" dirty="0">
                <a:solidFill>
                  <a:srgbClr val="FFC000"/>
                </a:solidFill>
              </a:rPr>
              <a:t>a group of about four hundred men joined up with him</a:t>
            </a:r>
            <a:r>
              <a:rPr lang="en-US" sz="3200" dirty="0"/>
              <a:t>. But he was killed, and all who followed him were dispersed and came to nothing. 37 After this man, Judas of Galilee rose up in the days of the census and </a:t>
            </a:r>
            <a:r>
              <a:rPr lang="en-US" sz="3200" dirty="0">
                <a:solidFill>
                  <a:srgbClr val="FFC000"/>
                </a:solidFill>
              </a:rPr>
              <a:t>drew away some people after him</a:t>
            </a:r>
            <a:r>
              <a:rPr lang="en-US" sz="3200" dirty="0"/>
              <a:t>; he too perished, and all those who followed him were scattered.</a:t>
            </a:r>
          </a:p>
        </p:txBody>
      </p:sp>
      <p:sp>
        <p:nvSpPr>
          <p:cNvPr id="7" name="Content Placeholder 6">
            <a:extLst>
              <a:ext uri="{FF2B5EF4-FFF2-40B4-BE49-F238E27FC236}">
                <a16:creationId xmlns:a16="http://schemas.microsoft.com/office/drawing/2014/main" id="{F2AA3FCB-12C0-7283-D88F-95F01B5E7685}"/>
              </a:ext>
            </a:extLst>
          </p:cNvPr>
          <p:cNvSpPr>
            <a:spLocks noGrp="1"/>
          </p:cNvSpPr>
          <p:nvPr>
            <p:ph sz="half" idx="1"/>
          </p:nvPr>
        </p:nvSpPr>
        <p:spPr/>
        <p:txBody>
          <a:bodyPr/>
          <a:lstStyle/>
          <a:p>
            <a:endParaRPr lang="en-US"/>
          </a:p>
        </p:txBody>
      </p:sp>
    </p:spTree>
    <p:extLst>
      <p:ext uri="{BB962C8B-B14F-4D97-AF65-F5344CB8AC3E}">
        <p14:creationId xmlns:p14="http://schemas.microsoft.com/office/powerpoint/2010/main" val="342604118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A5BF6-519F-79F0-8DF9-640821C1A840}"/>
              </a:ext>
            </a:extLst>
          </p:cNvPr>
          <p:cNvSpPr>
            <a:spLocks noGrp="1"/>
          </p:cNvSpPr>
          <p:nvPr>
            <p:ph type="title"/>
          </p:nvPr>
        </p:nvSpPr>
        <p:spPr>
          <a:xfrm>
            <a:off x="838200" y="105633"/>
            <a:ext cx="10515600" cy="1325563"/>
          </a:xfrm>
          <a:ln w="25400">
            <a:solidFill>
              <a:schemeClr val="tx2">
                <a:lumMod val="90000"/>
              </a:schemeClr>
            </a:solidFill>
          </a:ln>
        </p:spPr>
        <p:txBody>
          <a:bodyPr/>
          <a:lstStyle/>
          <a:p>
            <a:pPr algn="ctr"/>
            <a:r>
              <a:rPr lang="en-US" dirty="0"/>
              <a:t>Gamaliel’s counsel to the Council</a:t>
            </a:r>
          </a:p>
        </p:txBody>
      </p:sp>
      <p:sp>
        <p:nvSpPr>
          <p:cNvPr id="4" name="Content Placeholder 3">
            <a:extLst>
              <a:ext uri="{FF2B5EF4-FFF2-40B4-BE49-F238E27FC236}">
                <a16:creationId xmlns:a16="http://schemas.microsoft.com/office/drawing/2014/main" id="{6833C42B-EB17-8D8F-3011-4589F036FD7C}"/>
              </a:ext>
            </a:extLst>
          </p:cNvPr>
          <p:cNvSpPr>
            <a:spLocks noGrp="1"/>
          </p:cNvSpPr>
          <p:nvPr>
            <p:ph sz="half" idx="1"/>
          </p:nvPr>
        </p:nvSpPr>
        <p:spPr>
          <a:xfrm>
            <a:off x="306860" y="1603203"/>
            <a:ext cx="5181600" cy="1325563"/>
          </a:xfrm>
          <a:ln w="25400">
            <a:solidFill>
              <a:schemeClr val="tx2">
                <a:lumMod val="75000"/>
              </a:schemeClr>
            </a:solidFill>
          </a:ln>
        </p:spPr>
        <p:txBody>
          <a:bodyPr anchor="ctr"/>
          <a:lstStyle/>
          <a:p>
            <a:pPr marL="0" indent="0" algn="ctr">
              <a:buNone/>
            </a:pPr>
            <a:r>
              <a:rPr lang="en-US" dirty="0"/>
              <a:t>Revolutionaries come and go. Once they’re gone, their following is too. </a:t>
            </a:r>
          </a:p>
        </p:txBody>
      </p:sp>
      <p:sp>
        <p:nvSpPr>
          <p:cNvPr id="5" name="Content Placeholder 4">
            <a:extLst>
              <a:ext uri="{FF2B5EF4-FFF2-40B4-BE49-F238E27FC236}">
                <a16:creationId xmlns:a16="http://schemas.microsoft.com/office/drawing/2014/main" id="{48E5190B-D0F7-842F-01D2-DD6B1C114955}"/>
              </a:ext>
            </a:extLst>
          </p:cNvPr>
          <p:cNvSpPr>
            <a:spLocks noGrp="1"/>
          </p:cNvSpPr>
          <p:nvPr>
            <p:ph sz="half" idx="2"/>
          </p:nvPr>
        </p:nvSpPr>
        <p:spPr>
          <a:xfrm>
            <a:off x="5488460" y="1431196"/>
            <a:ext cx="6703540" cy="5426804"/>
          </a:xfrm>
        </p:spPr>
        <p:txBody>
          <a:bodyPr anchor="ctr">
            <a:normAutofit/>
          </a:bodyPr>
          <a:lstStyle/>
          <a:p>
            <a:pPr marL="0" indent="0" algn="ctr">
              <a:buNone/>
            </a:pPr>
            <a:r>
              <a:rPr lang="en-US" sz="3200" dirty="0"/>
              <a:t>36 For some time ago </a:t>
            </a:r>
            <a:r>
              <a:rPr lang="en-US" sz="3200" dirty="0" err="1"/>
              <a:t>Theudas</a:t>
            </a:r>
            <a:r>
              <a:rPr lang="en-US" sz="3200" dirty="0"/>
              <a:t> rose up, claiming to be somebody, and a group of about four hundred men joined up with him. But </a:t>
            </a:r>
            <a:r>
              <a:rPr lang="en-US" sz="3200" dirty="0">
                <a:solidFill>
                  <a:srgbClr val="FF0000"/>
                </a:solidFill>
              </a:rPr>
              <a:t>he was killed, and all who followed him were dispersed and came to nothing</a:t>
            </a:r>
            <a:r>
              <a:rPr lang="en-US" sz="3200" dirty="0"/>
              <a:t>. 37 After this man, Judas of Galilee rose up in the days of the census and drew away some people after him; </a:t>
            </a:r>
            <a:r>
              <a:rPr lang="en-US" sz="3200" dirty="0">
                <a:solidFill>
                  <a:srgbClr val="FF0000"/>
                </a:solidFill>
              </a:rPr>
              <a:t>he too perished, and all those who followed him were scattered</a:t>
            </a:r>
            <a:r>
              <a:rPr lang="en-US" sz="3200" dirty="0"/>
              <a:t>.</a:t>
            </a:r>
          </a:p>
        </p:txBody>
      </p:sp>
      <p:sp>
        <p:nvSpPr>
          <p:cNvPr id="6" name="Content Placeholder 3">
            <a:extLst>
              <a:ext uri="{FF2B5EF4-FFF2-40B4-BE49-F238E27FC236}">
                <a16:creationId xmlns:a16="http://schemas.microsoft.com/office/drawing/2014/main" id="{895DD364-CB4D-E450-6627-7124D2881DD1}"/>
              </a:ext>
            </a:extLst>
          </p:cNvPr>
          <p:cNvSpPr txBox="1">
            <a:spLocks/>
          </p:cNvSpPr>
          <p:nvPr/>
        </p:nvSpPr>
        <p:spPr>
          <a:xfrm>
            <a:off x="306860" y="1603202"/>
            <a:ext cx="5181600" cy="1325563"/>
          </a:xfrm>
          <a:prstGeom prst="rect">
            <a:avLst/>
          </a:prstGeom>
          <a:solidFill>
            <a:schemeClr val="bg1">
              <a:alpha val="0"/>
            </a:schemeClr>
          </a:solidFill>
          <a:ln w="25400">
            <a:no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a:noFill/>
              </a:rPr>
              <a:t>If this thing, whatever the thing is, it will eventually be overtaken by something else. </a:t>
            </a:r>
          </a:p>
        </p:txBody>
      </p:sp>
    </p:spTree>
    <p:extLst>
      <p:ext uri="{BB962C8B-B14F-4D97-AF65-F5344CB8AC3E}">
        <p14:creationId xmlns:p14="http://schemas.microsoft.com/office/powerpoint/2010/main" val="4132194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5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A5BF6-519F-79F0-8DF9-640821C1A840}"/>
              </a:ext>
            </a:extLst>
          </p:cNvPr>
          <p:cNvSpPr>
            <a:spLocks noGrp="1"/>
          </p:cNvSpPr>
          <p:nvPr>
            <p:ph type="title"/>
          </p:nvPr>
        </p:nvSpPr>
        <p:spPr>
          <a:xfrm>
            <a:off x="838200" y="105633"/>
            <a:ext cx="10515600" cy="1325563"/>
          </a:xfrm>
          <a:ln w="25400">
            <a:solidFill>
              <a:schemeClr val="tx2">
                <a:lumMod val="90000"/>
              </a:schemeClr>
            </a:solidFill>
          </a:ln>
        </p:spPr>
        <p:txBody>
          <a:bodyPr/>
          <a:lstStyle/>
          <a:p>
            <a:pPr algn="ctr"/>
            <a:r>
              <a:rPr lang="en-US" dirty="0"/>
              <a:t>Gamaliel’s counsel to the Council</a:t>
            </a:r>
          </a:p>
        </p:txBody>
      </p:sp>
      <p:sp>
        <p:nvSpPr>
          <p:cNvPr id="4" name="Content Placeholder 3">
            <a:extLst>
              <a:ext uri="{FF2B5EF4-FFF2-40B4-BE49-F238E27FC236}">
                <a16:creationId xmlns:a16="http://schemas.microsoft.com/office/drawing/2014/main" id="{6833C42B-EB17-8D8F-3011-4589F036FD7C}"/>
              </a:ext>
            </a:extLst>
          </p:cNvPr>
          <p:cNvSpPr>
            <a:spLocks noGrp="1"/>
          </p:cNvSpPr>
          <p:nvPr>
            <p:ph sz="half" idx="1"/>
          </p:nvPr>
        </p:nvSpPr>
        <p:spPr>
          <a:xfrm>
            <a:off x="306860" y="1603203"/>
            <a:ext cx="5181600" cy="1325563"/>
          </a:xfrm>
          <a:ln w="25400">
            <a:solidFill>
              <a:schemeClr val="tx2">
                <a:lumMod val="75000"/>
              </a:schemeClr>
            </a:solidFill>
          </a:ln>
        </p:spPr>
        <p:txBody>
          <a:bodyPr anchor="ctr"/>
          <a:lstStyle/>
          <a:p>
            <a:pPr marL="0" indent="0" algn="ctr">
              <a:buNone/>
            </a:pPr>
            <a:r>
              <a:rPr lang="en-US" dirty="0"/>
              <a:t>Revolutionaries come and go. Once they’re gone, their following is too. </a:t>
            </a:r>
          </a:p>
        </p:txBody>
      </p:sp>
      <p:sp>
        <p:nvSpPr>
          <p:cNvPr id="10" name="Content Placeholder 4">
            <a:extLst>
              <a:ext uri="{FF2B5EF4-FFF2-40B4-BE49-F238E27FC236}">
                <a16:creationId xmlns:a16="http://schemas.microsoft.com/office/drawing/2014/main" id="{73FC8585-C5CC-66B1-4CF5-E37437CC4891}"/>
              </a:ext>
            </a:extLst>
          </p:cNvPr>
          <p:cNvSpPr>
            <a:spLocks noGrp="1"/>
          </p:cNvSpPr>
          <p:nvPr>
            <p:ph sz="half" idx="2"/>
          </p:nvPr>
        </p:nvSpPr>
        <p:spPr>
          <a:xfrm>
            <a:off x="5488460" y="1431196"/>
            <a:ext cx="6703540" cy="5426804"/>
          </a:xfrm>
        </p:spPr>
        <p:txBody>
          <a:bodyPr anchor="ctr">
            <a:normAutofit/>
          </a:bodyPr>
          <a:lstStyle/>
          <a:p>
            <a:pPr marL="0" indent="0" algn="ctr">
              <a:buNone/>
            </a:pPr>
            <a:r>
              <a:rPr lang="en-US" sz="4000" dirty="0"/>
              <a:t>38 So in the present case, I say to you, stay away from these men and let them alone, for if this plan or action is of men, it will be overthrown.</a:t>
            </a:r>
          </a:p>
        </p:txBody>
      </p:sp>
      <p:sp>
        <p:nvSpPr>
          <p:cNvPr id="11" name="Content Placeholder 3">
            <a:extLst>
              <a:ext uri="{FF2B5EF4-FFF2-40B4-BE49-F238E27FC236}">
                <a16:creationId xmlns:a16="http://schemas.microsoft.com/office/drawing/2014/main" id="{341283C9-8A23-1C02-956E-53BE11BDE798}"/>
              </a:ext>
            </a:extLst>
          </p:cNvPr>
          <p:cNvSpPr txBox="1">
            <a:spLocks/>
          </p:cNvSpPr>
          <p:nvPr/>
        </p:nvSpPr>
        <p:spPr>
          <a:xfrm>
            <a:off x="306860" y="1603202"/>
            <a:ext cx="5181600" cy="1325563"/>
          </a:xfrm>
          <a:prstGeom prst="rect">
            <a:avLst/>
          </a:prstGeom>
          <a:ln w="25400">
            <a:no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a:noFill/>
              </a:rPr>
              <a:t>If this thing, whatever the thing is, is from man, it will eventually be overtaken by something else. </a:t>
            </a:r>
          </a:p>
        </p:txBody>
      </p:sp>
    </p:spTree>
    <p:extLst>
      <p:ext uri="{BB962C8B-B14F-4D97-AF65-F5344CB8AC3E}">
        <p14:creationId xmlns:p14="http://schemas.microsoft.com/office/powerpoint/2010/main" val="57983656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A5BF6-519F-79F0-8DF9-640821C1A840}"/>
              </a:ext>
            </a:extLst>
          </p:cNvPr>
          <p:cNvSpPr>
            <a:spLocks noGrp="1"/>
          </p:cNvSpPr>
          <p:nvPr>
            <p:ph type="title"/>
          </p:nvPr>
        </p:nvSpPr>
        <p:spPr>
          <a:xfrm>
            <a:off x="838200" y="105633"/>
            <a:ext cx="10515600" cy="1325563"/>
          </a:xfrm>
          <a:ln w="25400">
            <a:solidFill>
              <a:schemeClr val="tx2">
                <a:lumMod val="90000"/>
              </a:schemeClr>
            </a:solidFill>
          </a:ln>
        </p:spPr>
        <p:txBody>
          <a:bodyPr/>
          <a:lstStyle/>
          <a:p>
            <a:pPr algn="ctr"/>
            <a:r>
              <a:rPr lang="en-US" dirty="0"/>
              <a:t>Gamaliel’s counsel to the Council</a:t>
            </a:r>
          </a:p>
        </p:txBody>
      </p:sp>
      <p:sp>
        <p:nvSpPr>
          <p:cNvPr id="4" name="Content Placeholder 3">
            <a:extLst>
              <a:ext uri="{FF2B5EF4-FFF2-40B4-BE49-F238E27FC236}">
                <a16:creationId xmlns:a16="http://schemas.microsoft.com/office/drawing/2014/main" id="{6833C42B-EB17-8D8F-3011-4589F036FD7C}"/>
              </a:ext>
            </a:extLst>
          </p:cNvPr>
          <p:cNvSpPr>
            <a:spLocks noGrp="1"/>
          </p:cNvSpPr>
          <p:nvPr>
            <p:ph sz="half" idx="1"/>
          </p:nvPr>
        </p:nvSpPr>
        <p:spPr>
          <a:xfrm>
            <a:off x="306860" y="1603203"/>
            <a:ext cx="5181600" cy="1325563"/>
          </a:xfrm>
          <a:ln w="25400">
            <a:solidFill>
              <a:schemeClr val="tx2">
                <a:lumMod val="75000"/>
              </a:schemeClr>
            </a:solidFill>
          </a:ln>
        </p:spPr>
        <p:txBody>
          <a:bodyPr anchor="ctr"/>
          <a:lstStyle/>
          <a:p>
            <a:pPr marL="0" indent="0" algn="ctr">
              <a:buNone/>
            </a:pPr>
            <a:r>
              <a:rPr lang="en-US" dirty="0"/>
              <a:t>Revolutionaries come and go. Once they’re gone, their following is too. </a:t>
            </a:r>
          </a:p>
        </p:txBody>
      </p:sp>
      <p:sp>
        <p:nvSpPr>
          <p:cNvPr id="3" name="Content Placeholder 3">
            <a:extLst>
              <a:ext uri="{FF2B5EF4-FFF2-40B4-BE49-F238E27FC236}">
                <a16:creationId xmlns:a16="http://schemas.microsoft.com/office/drawing/2014/main" id="{25A1ACB0-C4C6-29B0-4279-181E4F2AF89C}"/>
              </a:ext>
            </a:extLst>
          </p:cNvPr>
          <p:cNvSpPr txBox="1">
            <a:spLocks/>
          </p:cNvSpPr>
          <p:nvPr/>
        </p:nvSpPr>
        <p:spPr>
          <a:xfrm>
            <a:off x="306860" y="3266453"/>
            <a:ext cx="5181600" cy="1325563"/>
          </a:xfrm>
          <a:prstGeom prst="rect">
            <a:avLst/>
          </a:prstGeom>
          <a:ln w="25400">
            <a:no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a:noFill/>
              </a:rPr>
              <a:t>If this is the will of God, you won’t be able to conquer it. You will find yourself fighting God. </a:t>
            </a:r>
          </a:p>
        </p:txBody>
      </p:sp>
      <p:sp>
        <p:nvSpPr>
          <p:cNvPr id="10" name="Content Placeholder 4">
            <a:extLst>
              <a:ext uri="{FF2B5EF4-FFF2-40B4-BE49-F238E27FC236}">
                <a16:creationId xmlns:a16="http://schemas.microsoft.com/office/drawing/2014/main" id="{73FC8585-C5CC-66B1-4CF5-E37437CC4891}"/>
              </a:ext>
            </a:extLst>
          </p:cNvPr>
          <p:cNvSpPr>
            <a:spLocks noGrp="1"/>
          </p:cNvSpPr>
          <p:nvPr>
            <p:ph sz="half" idx="2"/>
          </p:nvPr>
        </p:nvSpPr>
        <p:spPr>
          <a:xfrm>
            <a:off x="5488460" y="1431196"/>
            <a:ext cx="6703540" cy="5426804"/>
          </a:xfrm>
        </p:spPr>
        <p:txBody>
          <a:bodyPr anchor="ctr">
            <a:normAutofit/>
          </a:bodyPr>
          <a:lstStyle/>
          <a:p>
            <a:pPr marL="0" indent="0" algn="ctr">
              <a:buNone/>
            </a:pPr>
            <a:r>
              <a:rPr lang="en-US" sz="4000" dirty="0"/>
              <a:t>38 So in the present case, I say to you, stay away from these men and let them alone, for </a:t>
            </a:r>
            <a:r>
              <a:rPr lang="en-US" sz="4000" dirty="0">
                <a:solidFill>
                  <a:srgbClr val="FF0000"/>
                </a:solidFill>
              </a:rPr>
              <a:t>if this</a:t>
            </a:r>
            <a:r>
              <a:rPr lang="en-US" sz="4000" dirty="0"/>
              <a:t> plan or action </a:t>
            </a:r>
            <a:r>
              <a:rPr lang="en-US" sz="4000" dirty="0">
                <a:solidFill>
                  <a:srgbClr val="FF0000"/>
                </a:solidFill>
              </a:rPr>
              <a:t>is of men, it will be overthrown.</a:t>
            </a:r>
          </a:p>
        </p:txBody>
      </p:sp>
      <p:sp>
        <p:nvSpPr>
          <p:cNvPr id="5" name="Content Placeholder 3">
            <a:extLst>
              <a:ext uri="{FF2B5EF4-FFF2-40B4-BE49-F238E27FC236}">
                <a16:creationId xmlns:a16="http://schemas.microsoft.com/office/drawing/2014/main" id="{79BD6409-3429-6516-2706-48B10EA14E63}"/>
              </a:ext>
            </a:extLst>
          </p:cNvPr>
          <p:cNvSpPr txBox="1">
            <a:spLocks/>
          </p:cNvSpPr>
          <p:nvPr/>
        </p:nvSpPr>
        <p:spPr>
          <a:xfrm>
            <a:off x="306860" y="3266453"/>
            <a:ext cx="5181600" cy="1325563"/>
          </a:xfrm>
          <a:prstGeom prst="rect">
            <a:avLst/>
          </a:prstGeom>
          <a:ln w="25400">
            <a:solidFill>
              <a:schemeClr val="tx2">
                <a:lumMod val="50000"/>
              </a:schemeClr>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a:t>If this thing, whatever the thing is, is from man, it will eventually be overtaken by something else. </a:t>
            </a:r>
          </a:p>
        </p:txBody>
      </p:sp>
    </p:spTree>
    <p:extLst>
      <p:ext uri="{BB962C8B-B14F-4D97-AF65-F5344CB8AC3E}">
        <p14:creationId xmlns:p14="http://schemas.microsoft.com/office/powerpoint/2010/main" val="387022211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A5BF6-519F-79F0-8DF9-640821C1A840}"/>
              </a:ext>
            </a:extLst>
          </p:cNvPr>
          <p:cNvSpPr>
            <a:spLocks noGrp="1"/>
          </p:cNvSpPr>
          <p:nvPr>
            <p:ph type="title"/>
          </p:nvPr>
        </p:nvSpPr>
        <p:spPr>
          <a:xfrm>
            <a:off x="838200" y="105633"/>
            <a:ext cx="10515600" cy="1325563"/>
          </a:xfrm>
          <a:ln w="25400">
            <a:solidFill>
              <a:schemeClr val="tx2">
                <a:lumMod val="90000"/>
              </a:schemeClr>
            </a:solidFill>
          </a:ln>
        </p:spPr>
        <p:txBody>
          <a:bodyPr/>
          <a:lstStyle/>
          <a:p>
            <a:pPr algn="ctr"/>
            <a:r>
              <a:rPr lang="en-US" dirty="0"/>
              <a:t>Gamaliel’s counsel to the Council</a:t>
            </a:r>
          </a:p>
        </p:txBody>
      </p:sp>
      <p:sp>
        <p:nvSpPr>
          <p:cNvPr id="4" name="Content Placeholder 3">
            <a:extLst>
              <a:ext uri="{FF2B5EF4-FFF2-40B4-BE49-F238E27FC236}">
                <a16:creationId xmlns:a16="http://schemas.microsoft.com/office/drawing/2014/main" id="{6833C42B-EB17-8D8F-3011-4589F036FD7C}"/>
              </a:ext>
            </a:extLst>
          </p:cNvPr>
          <p:cNvSpPr>
            <a:spLocks noGrp="1"/>
          </p:cNvSpPr>
          <p:nvPr>
            <p:ph sz="half" idx="1"/>
          </p:nvPr>
        </p:nvSpPr>
        <p:spPr>
          <a:xfrm>
            <a:off x="306860" y="1603203"/>
            <a:ext cx="5181600" cy="1325563"/>
          </a:xfrm>
          <a:ln w="25400">
            <a:solidFill>
              <a:schemeClr val="tx2">
                <a:lumMod val="75000"/>
              </a:schemeClr>
            </a:solidFill>
          </a:ln>
        </p:spPr>
        <p:txBody>
          <a:bodyPr anchor="ctr">
            <a:noAutofit/>
          </a:bodyPr>
          <a:lstStyle/>
          <a:p>
            <a:pPr marL="0" indent="0" algn="ctr">
              <a:buNone/>
            </a:pPr>
            <a:r>
              <a:rPr lang="en-US" dirty="0"/>
              <a:t>Revolutionaries come and go. Once they’re gone, their following is too. </a:t>
            </a:r>
          </a:p>
        </p:txBody>
      </p:sp>
      <p:sp>
        <p:nvSpPr>
          <p:cNvPr id="3" name="Content Placeholder 3">
            <a:extLst>
              <a:ext uri="{FF2B5EF4-FFF2-40B4-BE49-F238E27FC236}">
                <a16:creationId xmlns:a16="http://schemas.microsoft.com/office/drawing/2014/main" id="{25A1ACB0-C4C6-29B0-4279-181E4F2AF89C}"/>
              </a:ext>
            </a:extLst>
          </p:cNvPr>
          <p:cNvSpPr txBox="1">
            <a:spLocks/>
          </p:cNvSpPr>
          <p:nvPr/>
        </p:nvSpPr>
        <p:spPr>
          <a:xfrm>
            <a:off x="306860" y="3266453"/>
            <a:ext cx="5181600" cy="1325563"/>
          </a:xfrm>
          <a:prstGeom prst="rect">
            <a:avLst/>
          </a:prstGeom>
          <a:ln w="25400">
            <a:no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a:noFill/>
              </a:rPr>
              <a:t>If this is the will of God, you won’t be able to conquer it. You will find yourself fighting God. </a:t>
            </a:r>
          </a:p>
        </p:txBody>
      </p:sp>
      <p:sp>
        <p:nvSpPr>
          <p:cNvPr id="10" name="Content Placeholder 4">
            <a:extLst>
              <a:ext uri="{FF2B5EF4-FFF2-40B4-BE49-F238E27FC236}">
                <a16:creationId xmlns:a16="http://schemas.microsoft.com/office/drawing/2014/main" id="{73FC8585-C5CC-66B1-4CF5-E37437CC4891}"/>
              </a:ext>
            </a:extLst>
          </p:cNvPr>
          <p:cNvSpPr>
            <a:spLocks noGrp="1"/>
          </p:cNvSpPr>
          <p:nvPr>
            <p:ph sz="half" idx="2"/>
          </p:nvPr>
        </p:nvSpPr>
        <p:spPr>
          <a:xfrm>
            <a:off x="5488460" y="1431196"/>
            <a:ext cx="6703540" cy="5426804"/>
          </a:xfrm>
        </p:spPr>
        <p:txBody>
          <a:bodyPr anchor="t">
            <a:normAutofit fontScale="77500" lnSpcReduction="20000"/>
          </a:bodyPr>
          <a:lstStyle/>
          <a:p>
            <a:pPr marL="0" indent="0" algn="ctr">
              <a:buNone/>
            </a:pPr>
            <a:r>
              <a:rPr lang="en-US" sz="4100" u="sng" dirty="0">
                <a:solidFill>
                  <a:srgbClr val="FF0000"/>
                </a:solidFill>
              </a:rPr>
              <a:t>“it will be overthrown.”</a:t>
            </a:r>
          </a:p>
          <a:p>
            <a:r>
              <a:rPr lang="en-US" sz="3700" dirty="0"/>
              <a:t>Acts 6 – issue that could’ve caused division. </a:t>
            </a:r>
          </a:p>
          <a:p>
            <a:r>
              <a:rPr lang="en-US" sz="3700" dirty="0"/>
              <a:t>Acts 7 – dealing with martyrdom of critical member.</a:t>
            </a:r>
          </a:p>
          <a:p>
            <a:r>
              <a:rPr lang="en-US" sz="3700" dirty="0"/>
              <a:t>Acts 8 – open persecution of the group. </a:t>
            </a:r>
          </a:p>
          <a:p>
            <a:r>
              <a:rPr lang="en-US" sz="3700" dirty="0"/>
              <a:t>Acts 9 – doubting the sincerity of a member. </a:t>
            </a:r>
          </a:p>
          <a:p>
            <a:r>
              <a:rPr lang="en-US" sz="3700" dirty="0"/>
              <a:t>Acts 10 – inclusion of an unliked group of people. </a:t>
            </a:r>
          </a:p>
          <a:p>
            <a:r>
              <a:rPr lang="en-US" sz="3700" dirty="0"/>
              <a:t>Acts 11 – issues with the decision of the leadership. </a:t>
            </a:r>
          </a:p>
          <a:p>
            <a:r>
              <a:rPr lang="en-US" sz="3700" dirty="0"/>
              <a:t>Acts 12 – death of one of the leaders of the group. </a:t>
            </a:r>
          </a:p>
        </p:txBody>
      </p:sp>
      <p:sp>
        <p:nvSpPr>
          <p:cNvPr id="5" name="Content Placeholder 3">
            <a:extLst>
              <a:ext uri="{FF2B5EF4-FFF2-40B4-BE49-F238E27FC236}">
                <a16:creationId xmlns:a16="http://schemas.microsoft.com/office/drawing/2014/main" id="{79BD6409-3429-6516-2706-48B10EA14E63}"/>
              </a:ext>
            </a:extLst>
          </p:cNvPr>
          <p:cNvSpPr txBox="1">
            <a:spLocks/>
          </p:cNvSpPr>
          <p:nvPr/>
        </p:nvSpPr>
        <p:spPr>
          <a:xfrm>
            <a:off x="306860" y="3266453"/>
            <a:ext cx="5181600" cy="1325563"/>
          </a:xfrm>
          <a:prstGeom prst="rect">
            <a:avLst/>
          </a:prstGeom>
          <a:ln w="25400">
            <a:solidFill>
              <a:schemeClr val="tx2">
                <a:lumMod val="50000"/>
              </a:schemeClr>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a:t>If this thing, whatever the thing is, is from man, it will eventually be overtaken by something else. </a:t>
            </a:r>
          </a:p>
        </p:txBody>
      </p:sp>
    </p:spTree>
    <p:extLst>
      <p:ext uri="{BB962C8B-B14F-4D97-AF65-F5344CB8AC3E}">
        <p14:creationId xmlns:p14="http://schemas.microsoft.com/office/powerpoint/2010/main" val="222621174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theme/theme1.xml><?xml version="1.0" encoding="utf-8"?>
<a:theme xmlns:a="http://schemas.openxmlformats.org/drawingml/2006/main" name="Office Theme">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 2013 - 2022</Template>
  <TotalTime>62</TotalTime>
  <Words>2243</Words>
  <Application>Microsoft Macintosh PowerPoint</Application>
  <PresentationFormat>Widescreen</PresentationFormat>
  <Paragraphs>70</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PowerPoint Presentation</vt:lpstr>
      <vt:lpstr>Gamaliel’s counsel</vt:lpstr>
      <vt:lpstr>PowerPoint Presentation</vt:lpstr>
      <vt:lpstr>Gamaliel’s counsel to the Council</vt:lpstr>
      <vt:lpstr>Gamaliel’s counsel to the Council</vt:lpstr>
      <vt:lpstr>Gamaliel’s counsel to the Council</vt:lpstr>
      <vt:lpstr>Gamaliel’s counsel to the Council</vt:lpstr>
      <vt:lpstr>Gamaliel’s counsel to the Council</vt:lpstr>
      <vt:lpstr>Gamaliel’s counsel to the Council</vt:lpstr>
      <vt:lpstr>Gamaliel’s counsel to the Council</vt:lpstr>
      <vt:lpstr>Gamaliel’s counsel to the Council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Bill Sanchez</dc:creator>
  <cp:lastModifiedBy>Bill Sanchez</cp:lastModifiedBy>
  <cp:revision>1</cp:revision>
  <dcterms:created xsi:type="dcterms:W3CDTF">2023-04-15T17:24:08Z</dcterms:created>
  <dcterms:modified xsi:type="dcterms:W3CDTF">2023-04-15T18:26:21Z</dcterms:modified>
</cp:coreProperties>
</file>