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2"/>
  </p:notesMasterIdLst>
  <p:handoutMasterIdLst>
    <p:handoutMasterId r:id="rId13"/>
  </p:handoutMasterIdLst>
  <p:sldIdLst>
    <p:sldId id="256" r:id="rId2"/>
    <p:sldId id="288" r:id="rId3"/>
    <p:sldId id="268" r:id="rId4"/>
    <p:sldId id="285" r:id="rId5"/>
    <p:sldId id="279" r:id="rId6"/>
    <p:sldId id="292" r:id="rId7"/>
    <p:sldId id="291" r:id="rId8"/>
    <p:sldId id="290" r:id="rId9"/>
    <p:sldId id="294" r:id="rId10"/>
    <p:sldId id="293" r:id="rId11"/>
  </p:sldIdLst>
  <p:sldSz cx="9144000" cy="5715000" type="screen16x10"/>
  <p:notesSz cx="6858000" cy="9144000"/>
  <p:defaultTextStyle>
    <a:defPPr>
      <a:defRPr lang="en-US"/>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A866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70"/>
    <p:restoredTop sz="71767"/>
  </p:normalViewPr>
  <p:slideViewPr>
    <p:cSldViewPr snapToGrid="0" snapToObjects="1">
      <p:cViewPr varScale="1">
        <p:scale>
          <a:sx n="76" d="100"/>
          <a:sy n="76" d="100"/>
        </p:scale>
        <p:origin x="192" y="224"/>
      </p:cViewPr>
      <p:guideLst/>
    </p:cSldViewPr>
  </p:slideViewPr>
  <p:notesTextViewPr>
    <p:cViewPr>
      <p:scale>
        <a:sx n="1" d="1"/>
        <a:sy n="1" d="1"/>
      </p:scale>
      <p:origin x="0" y="0"/>
    </p:cViewPr>
  </p:notesTextViewPr>
  <p:notesViewPr>
    <p:cSldViewPr snapToGrid="0" snapToObjects="1">
      <p:cViewPr varScale="1">
        <p:scale>
          <a:sx n="67" d="100"/>
          <a:sy n="67" d="100"/>
        </p:scale>
        <p:origin x="1448" y="16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BF8E760-F25F-C144-B90F-091DD69B053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C7BF0EB-3B2C-4341-87F1-18DBE298A2C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A0E2066-373A-F449-A8B0-CE74622F4D62}" type="datetimeFigureOut">
              <a:rPr lang="en-US" smtClean="0"/>
              <a:t>4/29/23</a:t>
            </a:fld>
            <a:endParaRPr lang="en-US"/>
          </a:p>
        </p:txBody>
      </p:sp>
      <p:sp>
        <p:nvSpPr>
          <p:cNvPr id="4" name="Footer Placeholder 3">
            <a:extLst>
              <a:ext uri="{FF2B5EF4-FFF2-40B4-BE49-F238E27FC236}">
                <a16:creationId xmlns:a16="http://schemas.microsoft.com/office/drawing/2014/main" id="{E13FCD5B-D613-2A49-8A71-A136794A7CD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718E232-EDDD-B341-8673-44EE03B7725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C6ABBA8-617B-564B-84A8-ED618673FABD}" type="slidenum">
              <a:rPr lang="en-US" smtClean="0"/>
              <a:t>‹#›</a:t>
            </a:fld>
            <a:endParaRPr lang="en-US"/>
          </a:p>
        </p:txBody>
      </p:sp>
    </p:spTree>
    <p:extLst>
      <p:ext uri="{BB962C8B-B14F-4D97-AF65-F5344CB8AC3E}">
        <p14:creationId xmlns:p14="http://schemas.microsoft.com/office/powerpoint/2010/main" val="8548443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BF9A4B-12B7-9E40-9520-2A66FD667BBA}" type="datetimeFigureOut">
              <a:rPr lang="en-US" smtClean="0"/>
              <a:t>4/29/23</a:t>
            </a:fld>
            <a:endParaRPr lang="en-US"/>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271012-4A31-C149-A3A5-50BA295E78CC}" type="slidenum">
              <a:rPr lang="en-US" smtClean="0"/>
              <a:t>‹#›</a:t>
            </a:fld>
            <a:endParaRPr lang="en-US"/>
          </a:p>
        </p:txBody>
      </p:sp>
    </p:spTree>
    <p:extLst>
      <p:ext uri="{BB962C8B-B14F-4D97-AF65-F5344CB8AC3E}">
        <p14:creationId xmlns:p14="http://schemas.microsoft.com/office/powerpoint/2010/main" val="3919597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apostles put all of their hopes in Jesus.</a:t>
            </a:r>
          </a:p>
          <a:p>
            <a:endParaRPr lang="en-US" dirty="0"/>
          </a:p>
          <a:p>
            <a:r>
              <a:rPr lang="en-US" dirty="0"/>
              <a:t>They left their homes, their jobs, their families… to follow Jesus of Nazareth.</a:t>
            </a:r>
          </a:p>
          <a:p>
            <a:endParaRPr lang="en-US" dirty="0"/>
          </a:p>
          <a:p>
            <a:r>
              <a:rPr lang="en-US" dirty="0"/>
              <a:t>And at his crucifixion, their hearts were broken – but their hope.  Their hope was not destroyed.  Because 3 days later they ran to the tomb and found it empty.</a:t>
            </a:r>
          </a:p>
          <a:p>
            <a:endParaRPr lang="en-US" dirty="0"/>
          </a:p>
          <a:p>
            <a:endParaRPr lang="en-US" dirty="0"/>
          </a:p>
          <a:p>
            <a:r>
              <a:rPr lang="en-US" dirty="0"/>
              <a:t>Goal: To Stir Up Hope As We Partake of the Lord’s Supper</a:t>
            </a:r>
          </a:p>
          <a:p>
            <a:endParaRPr lang="en-US" dirty="0"/>
          </a:p>
          <a:p>
            <a:r>
              <a:rPr lang="en-US" dirty="0"/>
              <a:t>To show the Great Hope we Have Because of Jesus’ Body &amp; Blood.</a:t>
            </a:r>
          </a:p>
          <a:p>
            <a:endParaRPr lang="en-US" dirty="0"/>
          </a:p>
          <a:p>
            <a:r>
              <a:rPr lang="en-US" dirty="0"/>
              <a:t>We have a great hope, because we have a great lamb.</a:t>
            </a:r>
          </a:p>
          <a:p>
            <a:endParaRPr lang="en-US" dirty="0"/>
          </a:p>
        </p:txBody>
      </p:sp>
      <p:sp>
        <p:nvSpPr>
          <p:cNvPr id="4" name="Slide Number Placeholder 3"/>
          <p:cNvSpPr>
            <a:spLocks noGrp="1"/>
          </p:cNvSpPr>
          <p:nvPr>
            <p:ph type="sldNum" sz="quarter" idx="5"/>
          </p:nvPr>
        </p:nvSpPr>
        <p:spPr/>
        <p:txBody>
          <a:bodyPr/>
          <a:lstStyle/>
          <a:p>
            <a:fld id="{E9271012-4A31-C149-A3A5-50BA295E78CC}" type="slidenum">
              <a:rPr lang="en-US" smtClean="0"/>
              <a:t>1</a:t>
            </a:fld>
            <a:endParaRPr lang="en-US"/>
          </a:p>
        </p:txBody>
      </p:sp>
    </p:spTree>
    <p:extLst>
      <p:ext uri="{BB962C8B-B14F-4D97-AF65-F5344CB8AC3E}">
        <p14:creationId xmlns:p14="http://schemas.microsoft.com/office/powerpoint/2010/main" val="41046961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apostles put all of their hopes in Jesus.</a:t>
            </a:r>
          </a:p>
          <a:p>
            <a:endParaRPr lang="en-US" dirty="0"/>
          </a:p>
          <a:p>
            <a:r>
              <a:rPr lang="en-US" dirty="0"/>
              <a:t>They left their homes, their jobs, their families… to follow Jesus of Nazareth.</a:t>
            </a:r>
          </a:p>
          <a:p>
            <a:endParaRPr lang="en-US" dirty="0"/>
          </a:p>
          <a:p>
            <a:r>
              <a:rPr lang="en-US" dirty="0"/>
              <a:t>And at his crucifixion, their hearts were broken – but their hope.  Their hope was not destroyed.  Because 3 days later they ran to the tomb and found it empty.</a:t>
            </a:r>
          </a:p>
        </p:txBody>
      </p:sp>
      <p:sp>
        <p:nvSpPr>
          <p:cNvPr id="4" name="Slide Number Placeholder 3"/>
          <p:cNvSpPr>
            <a:spLocks noGrp="1"/>
          </p:cNvSpPr>
          <p:nvPr>
            <p:ph type="sldNum" sz="quarter" idx="5"/>
          </p:nvPr>
        </p:nvSpPr>
        <p:spPr/>
        <p:txBody>
          <a:bodyPr/>
          <a:lstStyle/>
          <a:p>
            <a:fld id="{E9271012-4A31-C149-A3A5-50BA295E78CC}" type="slidenum">
              <a:rPr lang="en-US" smtClean="0"/>
              <a:t>10</a:t>
            </a:fld>
            <a:endParaRPr lang="en-US"/>
          </a:p>
        </p:txBody>
      </p:sp>
    </p:spTree>
    <p:extLst>
      <p:ext uri="{BB962C8B-B14F-4D97-AF65-F5344CB8AC3E}">
        <p14:creationId xmlns:p14="http://schemas.microsoft.com/office/powerpoint/2010/main" val="42560706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bg1"/>
                </a:solidFill>
                <a:latin typeface="+mn-lt"/>
                <a:ea typeface="+mn-ea"/>
                <a:cs typeface="+mn-cs"/>
              </a:rPr>
              <a:t>This morning I want to help us prepare to partake of the Lord’s Supper by focusing on Jesus as both our Lamb and our Hope.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bg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bg1"/>
                </a:solidFill>
                <a:latin typeface="+mn-lt"/>
                <a:ea typeface="+mn-ea"/>
                <a:cs typeface="+mn-cs"/>
              </a:rPr>
              <a:t>In 1 Peter, There Is A Direct Connection Between </a:t>
            </a:r>
            <a:r>
              <a:rPr lang="en-US" dirty="0"/>
              <a:t>our Lamb &amp; our Hope. And today I want to explore these two, interconnected ideas…</a:t>
            </a:r>
          </a:p>
          <a:p>
            <a:endParaRPr lang="en-US" dirty="0"/>
          </a:p>
          <a:p>
            <a:endParaRPr lang="en-US" dirty="0"/>
          </a:p>
          <a:p>
            <a:r>
              <a:rPr lang="en-US" dirty="0"/>
              <a:t>Humanity’s Hope Depends On Heaven’s Lamb</a:t>
            </a:r>
          </a:p>
          <a:p>
            <a:endParaRPr lang="en-US" dirty="0"/>
          </a:p>
          <a:p>
            <a:r>
              <a:rPr lang="en-US" dirty="0"/>
              <a:t>A Lamb Who Was Our Payment (Ransom)</a:t>
            </a:r>
          </a:p>
          <a:p>
            <a:r>
              <a:rPr lang="en-US" dirty="0"/>
              <a:t>A Lamb Who Was Perfect.</a:t>
            </a:r>
          </a:p>
          <a:p>
            <a:r>
              <a:rPr lang="en-US" dirty="0"/>
              <a:t>A Lamb Who Was Planned.</a:t>
            </a:r>
          </a:p>
          <a:p>
            <a:r>
              <a:rPr lang="en-US" dirty="0"/>
              <a:t>A Lamb Who Appeared.</a:t>
            </a:r>
          </a:p>
          <a:p>
            <a:r>
              <a:rPr lang="en-US" dirty="0"/>
              <a:t>A Lamb Who Gives Hope.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The Lamb.  We needed a Savior, and the one God sent for us is SO MUCH MORE than we could ask for!  Gentle but Strong.  Wise but Patient. Like Us, but Divine!  Oh What A Savior!</a:t>
            </a:r>
          </a:p>
          <a:p>
            <a:endParaRPr lang="en-US" dirty="0"/>
          </a:p>
          <a:p>
            <a:r>
              <a:rPr lang="en-US" dirty="0"/>
              <a:t>We have the ultimate Lamb… Christ is our Passover.</a:t>
            </a:r>
          </a:p>
        </p:txBody>
      </p:sp>
      <p:sp>
        <p:nvSpPr>
          <p:cNvPr id="4" name="Slide Number Placeholder 3"/>
          <p:cNvSpPr>
            <a:spLocks noGrp="1"/>
          </p:cNvSpPr>
          <p:nvPr>
            <p:ph type="sldNum" sz="quarter" idx="5"/>
          </p:nvPr>
        </p:nvSpPr>
        <p:spPr/>
        <p:txBody>
          <a:bodyPr/>
          <a:lstStyle/>
          <a:p>
            <a:fld id="{E9271012-4A31-C149-A3A5-50BA295E78CC}" type="slidenum">
              <a:rPr lang="en-US" smtClean="0"/>
              <a:t>2</a:t>
            </a:fld>
            <a:endParaRPr lang="en-US"/>
          </a:p>
        </p:txBody>
      </p:sp>
    </p:spTree>
    <p:extLst>
      <p:ext uri="{BB962C8B-B14F-4D97-AF65-F5344CB8AC3E}">
        <p14:creationId xmlns:p14="http://schemas.microsoft.com/office/powerpoint/2010/main" val="489105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Lamb Brings…</a:t>
            </a:r>
          </a:p>
          <a:p>
            <a:endParaRPr lang="en-US" dirty="0"/>
          </a:p>
          <a:p>
            <a:r>
              <a:rPr lang="en-US" dirty="0"/>
              <a:t>Peace</a:t>
            </a:r>
          </a:p>
          <a:p>
            <a:r>
              <a:rPr lang="en-US" dirty="0"/>
              <a:t>Reconciliation</a:t>
            </a:r>
          </a:p>
          <a:p>
            <a:r>
              <a:rPr lang="en-US" dirty="0"/>
              <a:t>Holiness</a:t>
            </a:r>
          </a:p>
        </p:txBody>
      </p:sp>
      <p:sp>
        <p:nvSpPr>
          <p:cNvPr id="4" name="Slide Number Placeholder 3"/>
          <p:cNvSpPr>
            <a:spLocks noGrp="1"/>
          </p:cNvSpPr>
          <p:nvPr>
            <p:ph type="sldNum" sz="quarter" idx="5"/>
          </p:nvPr>
        </p:nvSpPr>
        <p:spPr/>
        <p:txBody>
          <a:bodyPr/>
          <a:lstStyle/>
          <a:p>
            <a:fld id="{E9271012-4A31-C149-A3A5-50BA295E78CC}" type="slidenum">
              <a:rPr lang="en-US" smtClean="0"/>
              <a:t>3</a:t>
            </a:fld>
            <a:endParaRPr lang="en-US"/>
          </a:p>
        </p:txBody>
      </p:sp>
    </p:spTree>
    <p:extLst>
      <p:ext uri="{BB962C8B-B14F-4D97-AF65-F5344CB8AC3E}">
        <p14:creationId xmlns:p14="http://schemas.microsoft.com/office/powerpoint/2010/main" val="27947786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Faith. Hope. Love.</a:t>
            </a:r>
          </a:p>
        </p:txBody>
      </p:sp>
      <p:sp>
        <p:nvSpPr>
          <p:cNvPr id="4" name="Slide Number Placeholder 3"/>
          <p:cNvSpPr>
            <a:spLocks noGrp="1"/>
          </p:cNvSpPr>
          <p:nvPr>
            <p:ph type="sldNum" sz="quarter" idx="5"/>
          </p:nvPr>
        </p:nvSpPr>
        <p:spPr/>
        <p:txBody>
          <a:bodyPr/>
          <a:lstStyle/>
          <a:p>
            <a:fld id="{E9271012-4A31-C149-A3A5-50BA295E78CC}" type="slidenum">
              <a:rPr lang="en-US" smtClean="0"/>
              <a:t>4</a:t>
            </a:fld>
            <a:endParaRPr lang="en-US"/>
          </a:p>
        </p:txBody>
      </p:sp>
    </p:spTree>
    <p:extLst>
      <p:ext uri="{BB962C8B-B14F-4D97-AF65-F5344CB8AC3E}">
        <p14:creationId xmlns:p14="http://schemas.microsoft.com/office/powerpoint/2010/main" val="41039908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can’t put our hope in our plans, our health, our economy, our nation….</a:t>
            </a:r>
          </a:p>
          <a:p>
            <a:endParaRPr lang="en-US" dirty="0"/>
          </a:p>
          <a:p>
            <a:endParaRPr lang="en-US" dirty="0"/>
          </a:p>
          <a:p>
            <a:r>
              <a:rPr lang="en-US" dirty="0"/>
              <a:t>Wealth</a:t>
            </a:r>
          </a:p>
          <a:p>
            <a:endParaRPr lang="en-US" dirty="0"/>
          </a:p>
          <a:p>
            <a:r>
              <a:rPr lang="en-US" dirty="0"/>
              <a:t>Foreign Nations</a:t>
            </a:r>
          </a:p>
          <a:p>
            <a:endParaRPr lang="en-US" dirty="0"/>
          </a:p>
          <a:p>
            <a:r>
              <a:rPr lang="en-US" dirty="0"/>
              <a:t>Friends</a:t>
            </a:r>
          </a:p>
          <a:p>
            <a:endParaRPr lang="en-US" dirty="0"/>
          </a:p>
          <a:p>
            <a:r>
              <a:rPr lang="en-US" dirty="0"/>
              <a:t>Family</a:t>
            </a:r>
          </a:p>
          <a:p>
            <a:endParaRPr lang="en-US" dirty="0"/>
          </a:p>
          <a:p>
            <a:r>
              <a:rPr lang="en-US" dirty="0"/>
              <a:t>Idols</a:t>
            </a:r>
          </a:p>
          <a:p>
            <a:endParaRPr lang="en-US" dirty="0"/>
          </a:p>
          <a:p>
            <a:r>
              <a:rPr lang="en-US" dirty="0" err="1"/>
              <a:t>Miliatry</a:t>
            </a:r>
            <a:endParaRPr lang="en-US" dirty="0"/>
          </a:p>
          <a:p>
            <a:endParaRPr lang="en-US" dirty="0"/>
          </a:p>
          <a:p>
            <a:pPr marL="171450" indent="-171450">
              <a:buFont typeface="Wingdings" pitchFamily="2" charset="2"/>
              <a:buChar char="Ø"/>
            </a:pPr>
            <a:r>
              <a:rPr lang="en-US" dirty="0"/>
              <a:t>Because of GOD’s LOVE – I will be okay one day.</a:t>
            </a:r>
          </a:p>
          <a:p>
            <a:pPr marL="171450" indent="-171450">
              <a:buFont typeface="Wingdings" pitchFamily="2" charset="2"/>
              <a:buChar char="Ø"/>
            </a:pPr>
            <a:r>
              <a:rPr lang="en-US" dirty="0"/>
              <a:t>Because of JESUS’ BLOOD - I will be okay.</a:t>
            </a:r>
          </a:p>
          <a:p>
            <a:pPr marL="171450" indent="-171450">
              <a:buFont typeface="Wingdings" pitchFamily="2" charset="2"/>
              <a:buChar char="Ø"/>
            </a:pPr>
            <a:r>
              <a:rPr lang="en-US" dirty="0"/>
              <a:t>Because of GOD’s Redemption…</a:t>
            </a:r>
          </a:p>
          <a:p>
            <a:endParaRPr lang="en-US" dirty="0"/>
          </a:p>
          <a:p>
            <a:endParaRPr lang="en-US" dirty="0"/>
          </a:p>
          <a:p>
            <a:r>
              <a:rPr lang="en-US" dirty="0"/>
              <a:t>Hope Doesn’t See…Yet.</a:t>
            </a:r>
          </a:p>
          <a:p>
            <a:r>
              <a:rPr lang="en-US" dirty="0"/>
              <a:t>Hope Doesn’t Possess…Yet.</a:t>
            </a:r>
          </a:p>
          <a:p>
            <a:endParaRPr lang="en-US" dirty="0"/>
          </a:p>
          <a:p>
            <a:r>
              <a:rPr lang="en-US" dirty="0"/>
              <a:t>But we believe we WILL because Jesus paid for our sins.</a:t>
            </a:r>
          </a:p>
        </p:txBody>
      </p:sp>
      <p:sp>
        <p:nvSpPr>
          <p:cNvPr id="4" name="Slide Number Placeholder 3"/>
          <p:cNvSpPr>
            <a:spLocks noGrp="1"/>
          </p:cNvSpPr>
          <p:nvPr>
            <p:ph type="sldNum" sz="quarter" idx="5"/>
          </p:nvPr>
        </p:nvSpPr>
        <p:spPr/>
        <p:txBody>
          <a:bodyPr/>
          <a:lstStyle/>
          <a:p>
            <a:fld id="{E9271012-4A31-C149-A3A5-50BA295E78CC}" type="slidenum">
              <a:rPr lang="en-US" smtClean="0"/>
              <a:t>5</a:t>
            </a:fld>
            <a:endParaRPr lang="en-US"/>
          </a:p>
        </p:txBody>
      </p:sp>
    </p:spTree>
    <p:extLst>
      <p:ext uri="{BB962C8B-B14F-4D97-AF65-F5344CB8AC3E}">
        <p14:creationId xmlns:p14="http://schemas.microsoft.com/office/powerpoint/2010/main" val="32044316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solidFill>
                <a:schemeClr val="bg1"/>
              </a:solidFill>
            </a:endParaRPr>
          </a:p>
          <a:p>
            <a:r>
              <a:rPr lang="en-US" dirty="0"/>
              <a:t>Many of you are familiar with Jesus being described as a lamb.</a:t>
            </a:r>
          </a:p>
          <a:p>
            <a:endParaRPr lang="en-US" dirty="0"/>
          </a:p>
          <a:p>
            <a:r>
              <a:rPr lang="en-US" dirty="0"/>
              <a:t>The best example may be John the Baptists two statements…. Behold the Lamb of God…</a:t>
            </a:r>
          </a:p>
          <a:p>
            <a:endParaRPr lang="en-US" dirty="0"/>
          </a:p>
          <a:p>
            <a:endParaRPr lang="en-US" dirty="0"/>
          </a:p>
          <a:p>
            <a:r>
              <a:rPr lang="en-US" dirty="0"/>
              <a:t>1.) He is to be seen.  He isn’t hiding. He did His miracles and ministry publicly among the people with thousands of witnesses.</a:t>
            </a:r>
          </a:p>
          <a:p>
            <a:endParaRPr lang="en-US" dirty="0"/>
          </a:p>
          <a:p>
            <a:r>
              <a:rPr lang="en-US" dirty="0"/>
              <a:t>2.) He is a spotless Lamb.  He resists sin.  He pleases the Father in all things.</a:t>
            </a:r>
          </a:p>
          <a:p>
            <a:endParaRPr lang="en-US" dirty="0"/>
          </a:p>
          <a:p>
            <a:r>
              <a:rPr lang="en-US" dirty="0"/>
              <a:t>3.) He is “of God”.  It is the riches of heaven, not our own works, that makes our salvation possible. He came from the Father, according to the plan of the Father, to do the will of the Father.</a:t>
            </a:r>
          </a:p>
          <a:p>
            <a:endParaRPr lang="en-US" dirty="0"/>
          </a:p>
          <a:p>
            <a:r>
              <a:rPr lang="en-US" dirty="0"/>
              <a:t>4.) Takes Away – In Christ our sins are not only atoned for, they are removed. We can be made whole and clean again.</a:t>
            </a:r>
          </a:p>
          <a:p>
            <a:endParaRPr lang="en-US" dirty="0"/>
          </a:p>
          <a:p>
            <a:r>
              <a:rPr lang="en-US" dirty="0"/>
              <a:t>5.) World-wide.  God’s gift, God’s perfect solution to our sins.  Is available to the WHOLE WORLD.  All can come and follow Him!</a:t>
            </a:r>
          </a:p>
          <a:p>
            <a:endParaRPr lang="en-US" dirty="0"/>
          </a:p>
          <a:p>
            <a:r>
              <a:rPr lang="en-US" dirty="0"/>
              <a:t>No wonder people dropped what they were doing and changed their lives. HE IS THE LAMB. HE is a reliable place to put our HOPES.</a:t>
            </a:r>
          </a:p>
          <a:p>
            <a:endParaRPr lang="en-US" sz="1200" dirty="0">
              <a:solidFill>
                <a:schemeClr val="bg1"/>
              </a:solidFill>
            </a:endParaRPr>
          </a:p>
        </p:txBody>
      </p:sp>
      <p:sp>
        <p:nvSpPr>
          <p:cNvPr id="4" name="Slide Number Placeholder 3"/>
          <p:cNvSpPr>
            <a:spLocks noGrp="1"/>
          </p:cNvSpPr>
          <p:nvPr>
            <p:ph type="sldNum" sz="quarter" idx="5"/>
          </p:nvPr>
        </p:nvSpPr>
        <p:spPr/>
        <p:txBody>
          <a:bodyPr/>
          <a:lstStyle/>
          <a:p>
            <a:fld id="{E9271012-4A31-C149-A3A5-50BA295E78CC}" type="slidenum">
              <a:rPr lang="en-US" smtClean="0"/>
              <a:t>6</a:t>
            </a:fld>
            <a:endParaRPr lang="en-US"/>
          </a:p>
        </p:txBody>
      </p:sp>
    </p:spTree>
    <p:extLst>
      <p:ext uri="{BB962C8B-B14F-4D97-AF65-F5344CB8AC3E}">
        <p14:creationId xmlns:p14="http://schemas.microsoft.com/office/powerpoint/2010/main" val="9845277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bg1"/>
                </a:solidFill>
              </a:rPr>
              <a:t>You may be thinking…well of course we put our hope in Jesus – we know that He wins!  He overcomes death!  This is true, but I want you to realize that our hope in Jesus is based on who he is – even while he is dying on the cross.</a:t>
            </a:r>
          </a:p>
          <a:p>
            <a:endParaRPr lang="en-US" sz="1200" dirty="0">
              <a:solidFill>
                <a:schemeClr val="bg1"/>
              </a:solidFill>
            </a:endParaRPr>
          </a:p>
          <a:p>
            <a:r>
              <a:rPr lang="en-US" sz="1200" dirty="0">
                <a:solidFill>
                  <a:schemeClr val="bg1"/>
                </a:solidFill>
              </a:rPr>
              <a:t>The Thief on the Cross Found A New Hope.</a:t>
            </a:r>
            <a:endParaRPr lang="en-US" dirty="0"/>
          </a:p>
          <a:p>
            <a:endParaRPr lang="en-US" dirty="0"/>
          </a:p>
          <a:p>
            <a:endParaRPr lang="en-US" dirty="0"/>
          </a:p>
          <a:p>
            <a:r>
              <a:rPr lang="en-US" dirty="0"/>
              <a:t>Luke 23:34, 39-43</a:t>
            </a:r>
          </a:p>
          <a:p>
            <a:endParaRPr lang="en-US" dirty="0"/>
          </a:p>
          <a:p>
            <a:r>
              <a:rPr lang="en-US" dirty="0"/>
              <a:t>Because on the Cross – Jesus was different from all others. The thief recognized… </a:t>
            </a:r>
          </a:p>
          <a:p>
            <a:pPr marL="171450" indent="-171450">
              <a:buFontTx/>
              <a:buChar char="-"/>
            </a:pPr>
            <a:r>
              <a:rPr lang="en-US" dirty="0"/>
              <a:t>Jesus’ innocence. (vs 41)</a:t>
            </a:r>
          </a:p>
          <a:p>
            <a:pPr marL="171450" indent="-171450">
              <a:buFontTx/>
              <a:buChar char="-"/>
            </a:pPr>
            <a:r>
              <a:rPr lang="en-US" dirty="0"/>
              <a:t>Jesus’ grace. (vs 34)</a:t>
            </a:r>
          </a:p>
          <a:p>
            <a:pPr marL="171450" indent="-171450">
              <a:buFontTx/>
              <a:buChar char="-"/>
            </a:pPr>
            <a:r>
              <a:rPr lang="en-US" dirty="0"/>
              <a:t>Jesus’ future kingdom. (vs. 42)</a:t>
            </a:r>
          </a:p>
          <a:p>
            <a:pPr marL="171450" indent="-171450">
              <a:buFontTx/>
              <a:buChar char="-"/>
            </a:pPr>
            <a:endParaRPr lang="en-US" dirty="0"/>
          </a:p>
          <a:p>
            <a:pPr marL="0" indent="0">
              <a:buFontTx/>
              <a:buNone/>
            </a:pPr>
            <a:r>
              <a:rPr lang="en-US" dirty="0"/>
              <a:t>We HOPE IN HIS INNOCENSE…. We can’t hope in our own.  We know our sins too well. We know that we have broken God’s laws in more ways than we can count.  But – here on the cross – is one who is blameless, guilt-free, truly innocent.  One who will take our place.</a:t>
            </a:r>
          </a:p>
          <a:p>
            <a:pPr marL="0" indent="0">
              <a:buFontTx/>
              <a:buNone/>
            </a:pPr>
            <a:endParaRPr lang="en-US" dirty="0"/>
          </a:p>
          <a:p>
            <a:pPr marL="0" indent="0">
              <a:buFontTx/>
              <a:buNone/>
            </a:pPr>
            <a:endParaRPr lang="en-US" dirty="0"/>
          </a:p>
          <a:p>
            <a:r>
              <a:rPr lang="en-US" dirty="0"/>
              <a:t>There Is No Better Place To Anchor our Hope…</a:t>
            </a:r>
          </a:p>
          <a:p>
            <a:endParaRPr lang="en-US" dirty="0"/>
          </a:p>
          <a:p>
            <a:r>
              <a:rPr lang="en-US" dirty="0"/>
              <a:t>Even the Thief on the Cross realizes, that a dying Jesus is better than all other options.</a:t>
            </a:r>
          </a:p>
          <a:p>
            <a:endParaRPr lang="en-US" dirty="0"/>
          </a:p>
          <a:p>
            <a:r>
              <a:rPr lang="en-US" dirty="0"/>
              <a:t>I am not putting my hope in someone being defeated. I am putting my hope in someone who gave His life for me!</a:t>
            </a:r>
          </a:p>
          <a:p>
            <a:endParaRPr lang="en-US" dirty="0"/>
          </a:p>
          <a:p>
            <a:r>
              <a:rPr lang="en-US" dirty="0"/>
              <a:t>In The Sacrifice of Christ, I See The Ultimate Hope.</a:t>
            </a:r>
          </a:p>
          <a:p>
            <a:pPr marL="0" indent="0">
              <a:buFontTx/>
              <a:buNone/>
            </a:pPr>
            <a:endParaRPr lang="en-US" dirty="0"/>
          </a:p>
        </p:txBody>
      </p:sp>
      <p:sp>
        <p:nvSpPr>
          <p:cNvPr id="4" name="Slide Number Placeholder 3"/>
          <p:cNvSpPr>
            <a:spLocks noGrp="1"/>
          </p:cNvSpPr>
          <p:nvPr>
            <p:ph type="sldNum" sz="quarter" idx="5"/>
          </p:nvPr>
        </p:nvSpPr>
        <p:spPr/>
        <p:txBody>
          <a:bodyPr/>
          <a:lstStyle/>
          <a:p>
            <a:fld id="{E9271012-4A31-C149-A3A5-50BA295E78CC}" type="slidenum">
              <a:rPr lang="en-US" smtClean="0"/>
              <a:t>7</a:t>
            </a:fld>
            <a:endParaRPr lang="en-US"/>
          </a:p>
        </p:txBody>
      </p:sp>
    </p:spTree>
    <p:extLst>
      <p:ext uri="{BB962C8B-B14F-4D97-AF65-F5344CB8AC3E}">
        <p14:creationId xmlns:p14="http://schemas.microsoft.com/office/powerpoint/2010/main" val="3594577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Pahtway</a:t>
            </a:r>
            <a:r>
              <a:rPr lang="en-US" dirty="0"/>
              <a:t> to LIFE.</a:t>
            </a:r>
          </a:p>
          <a:p>
            <a:endParaRPr lang="en-US" dirty="0"/>
          </a:p>
          <a:p>
            <a:r>
              <a:rPr lang="en-US" dirty="0"/>
              <a:t>He shows us that even if we are mocked, criticized, hurt, and abandoned – that God has not given up on us!</a:t>
            </a:r>
          </a:p>
          <a:p>
            <a:endParaRPr lang="en-US" dirty="0"/>
          </a:p>
          <a:p>
            <a:endParaRPr lang="en-US" dirty="0"/>
          </a:p>
          <a:p>
            <a:r>
              <a:rPr lang="en-US" dirty="0"/>
              <a:t>The Heavenly Scene of the LAMB… (Rev. 5)</a:t>
            </a:r>
          </a:p>
          <a:p>
            <a:endParaRPr lang="en-US" dirty="0"/>
          </a:p>
          <a:p>
            <a:r>
              <a:rPr lang="en-US" dirty="0"/>
              <a:t>The Lamb Has Redeemed People From All Tribes, Tongues, Peoples, &amp; Nations.  (Today we remember the extent of His victory! That He gave his life for the people who live all over the world, and all throughout the past, present, and future.)</a:t>
            </a:r>
          </a:p>
          <a:p>
            <a:endParaRPr lang="en-US" dirty="0"/>
          </a:p>
          <a:p>
            <a:r>
              <a:rPr lang="en-US" dirty="0"/>
              <a:t>A Lamb Whose Blood Cleanses</a:t>
            </a:r>
          </a:p>
          <a:p>
            <a:r>
              <a:rPr lang="en-US" dirty="0"/>
              <a:t>A Lamb That Was Quiet &amp; Meek</a:t>
            </a:r>
          </a:p>
          <a:p>
            <a:r>
              <a:rPr lang="en-US" dirty="0"/>
              <a:t>A Lamb That Many Reject</a:t>
            </a:r>
          </a:p>
          <a:p>
            <a:r>
              <a:rPr lang="en-US" dirty="0"/>
              <a:t>A Lamb That Is The Christ – Worthy…</a:t>
            </a:r>
          </a:p>
          <a:p>
            <a:r>
              <a:rPr lang="en-US" dirty="0"/>
              <a:t>A Lamb That Moves Us To Great Gratitude…</a:t>
            </a:r>
          </a:p>
          <a:p>
            <a:pPr lvl="1"/>
            <a:r>
              <a:rPr lang="en-US" dirty="0"/>
              <a:t>“Thank you for the cross Lord, Thank you for the…”</a:t>
            </a:r>
          </a:p>
          <a:p>
            <a:endParaRPr lang="en-US" dirty="0"/>
          </a:p>
          <a:p>
            <a:endParaRPr lang="en-US" dirty="0"/>
          </a:p>
          <a:p>
            <a:endParaRPr lang="en-US" dirty="0"/>
          </a:p>
          <a:p>
            <a:r>
              <a:rPr lang="en-US" dirty="0"/>
              <a:t>The Lamb Deserves Our Thanks, Our Praise, &amp; Our Honor.</a:t>
            </a:r>
          </a:p>
          <a:p>
            <a:endParaRPr lang="en-US" dirty="0"/>
          </a:p>
        </p:txBody>
      </p:sp>
      <p:sp>
        <p:nvSpPr>
          <p:cNvPr id="4" name="Slide Number Placeholder 3"/>
          <p:cNvSpPr>
            <a:spLocks noGrp="1"/>
          </p:cNvSpPr>
          <p:nvPr>
            <p:ph type="sldNum" sz="quarter" idx="5"/>
          </p:nvPr>
        </p:nvSpPr>
        <p:spPr/>
        <p:txBody>
          <a:bodyPr/>
          <a:lstStyle/>
          <a:p>
            <a:fld id="{E9271012-4A31-C149-A3A5-50BA295E78CC}" type="slidenum">
              <a:rPr lang="en-US" smtClean="0"/>
              <a:t>8</a:t>
            </a:fld>
            <a:endParaRPr lang="en-US"/>
          </a:p>
        </p:txBody>
      </p:sp>
    </p:spTree>
    <p:extLst>
      <p:ext uri="{BB962C8B-B14F-4D97-AF65-F5344CB8AC3E}">
        <p14:creationId xmlns:p14="http://schemas.microsoft.com/office/powerpoint/2010/main" val="3006466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bg1"/>
                </a:solidFill>
                <a:latin typeface="+mn-lt"/>
                <a:ea typeface="+mn-ea"/>
                <a:cs typeface="+mn-cs"/>
              </a:rPr>
              <a:t>He Shows Us Light When </a:t>
            </a:r>
            <a:br>
              <a:rPr lang="en-US" sz="1200" kern="1200" dirty="0">
                <a:solidFill>
                  <a:schemeClr val="bg1"/>
                </a:solidFill>
                <a:latin typeface="+mn-lt"/>
                <a:ea typeface="+mn-ea"/>
                <a:cs typeface="+mn-cs"/>
              </a:rPr>
            </a:br>
            <a:r>
              <a:rPr lang="en-US" sz="1200" kern="1200" dirty="0">
                <a:solidFill>
                  <a:schemeClr val="bg1"/>
                </a:solidFill>
                <a:latin typeface="+mn-lt"/>
                <a:ea typeface="+mn-ea"/>
                <a:cs typeface="+mn-cs"/>
              </a:rPr>
              <a:t>Things Seem The Darkest.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bg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bg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Song” Great is thy faithfulness…. Blessings today and bright hope for tomorrow…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bg1"/>
              </a:solidFill>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E9271012-4A31-C149-A3A5-50BA295E78CC}" type="slidenum">
              <a:rPr lang="en-US" smtClean="0"/>
              <a:t>9</a:t>
            </a:fld>
            <a:endParaRPr lang="en-US"/>
          </a:p>
        </p:txBody>
      </p:sp>
    </p:spTree>
    <p:extLst>
      <p:ext uri="{BB962C8B-B14F-4D97-AF65-F5344CB8AC3E}">
        <p14:creationId xmlns:p14="http://schemas.microsoft.com/office/powerpoint/2010/main" val="8280380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6858000" cy="19896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B59FA1C-5BC1-5549-8823-5EB6AEBCE227}" type="datetimeFigureOut">
              <a:rPr lang="en-US" smtClean="0"/>
              <a:t>4/29/23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4217F5-AE65-0045-860E-58A2B159A56A}" type="slidenum">
              <a:rPr lang="en-US" smtClean="0"/>
              <a:t>‹#›</a:t>
            </a:fld>
            <a:endParaRPr lang="en-US"/>
          </a:p>
        </p:txBody>
      </p:sp>
    </p:spTree>
    <p:extLst>
      <p:ext uri="{BB962C8B-B14F-4D97-AF65-F5344CB8AC3E}">
        <p14:creationId xmlns:p14="http://schemas.microsoft.com/office/powerpoint/2010/main" val="9358517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59FA1C-5BC1-5549-8823-5EB6AEBCE227}" type="datetimeFigureOut">
              <a:rPr lang="en-US" smtClean="0"/>
              <a:t>4/29/23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4217F5-AE65-0045-860E-58A2B159A56A}" type="slidenum">
              <a:rPr lang="en-US" smtClean="0"/>
              <a:t>‹#›</a:t>
            </a:fld>
            <a:endParaRPr lang="en-US"/>
          </a:p>
        </p:txBody>
      </p:sp>
    </p:spTree>
    <p:extLst>
      <p:ext uri="{BB962C8B-B14F-4D97-AF65-F5344CB8AC3E}">
        <p14:creationId xmlns:p14="http://schemas.microsoft.com/office/powerpoint/2010/main" val="34671247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59FA1C-5BC1-5549-8823-5EB6AEBCE227}" type="datetimeFigureOut">
              <a:rPr lang="en-US" smtClean="0"/>
              <a:t>4/29/23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4217F5-AE65-0045-860E-58A2B159A56A}" type="slidenum">
              <a:rPr lang="en-US" smtClean="0"/>
              <a:t>‹#›</a:t>
            </a:fld>
            <a:endParaRPr lang="en-US"/>
          </a:p>
        </p:txBody>
      </p:sp>
    </p:spTree>
    <p:extLst>
      <p:ext uri="{BB962C8B-B14F-4D97-AF65-F5344CB8AC3E}">
        <p14:creationId xmlns:p14="http://schemas.microsoft.com/office/powerpoint/2010/main" val="22383757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B59FA1C-5BC1-5549-8823-5EB6AEBCE227}" type="datetimeFigureOut">
              <a:rPr lang="en-US" smtClean="0"/>
              <a:t>4/29/23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4217F5-AE65-0045-860E-58A2B159A56A}" type="slidenum">
              <a:rPr lang="en-US" smtClean="0"/>
              <a:t>‹#›</a:t>
            </a:fld>
            <a:endParaRPr lang="en-US"/>
          </a:p>
        </p:txBody>
      </p:sp>
    </p:spTree>
    <p:extLst>
      <p:ext uri="{BB962C8B-B14F-4D97-AF65-F5344CB8AC3E}">
        <p14:creationId xmlns:p14="http://schemas.microsoft.com/office/powerpoint/2010/main" val="2061103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424782"/>
            <a:ext cx="7886700" cy="2377281"/>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824553"/>
            <a:ext cx="7886700" cy="125015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B59FA1C-5BC1-5549-8823-5EB6AEBCE227}" type="datetimeFigureOut">
              <a:rPr lang="en-US" smtClean="0"/>
              <a:t>4/29/23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4217F5-AE65-0045-860E-58A2B159A56A}" type="slidenum">
              <a:rPr lang="en-US" smtClean="0"/>
              <a:t>‹#›</a:t>
            </a:fld>
            <a:endParaRPr lang="en-US"/>
          </a:p>
        </p:txBody>
      </p:sp>
    </p:spTree>
    <p:extLst>
      <p:ext uri="{BB962C8B-B14F-4D97-AF65-F5344CB8AC3E}">
        <p14:creationId xmlns:p14="http://schemas.microsoft.com/office/powerpoint/2010/main" val="812243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521354"/>
            <a:ext cx="3886200" cy="36261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521354"/>
            <a:ext cx="3886200" cy="36261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B59FA1C-5BC1-5549-8823-5EB6AEBCE227}" type="datetimeFigureOut">
              <a:rPr lang="en-US" smtClean="0"/>
              <a:t>4/29/23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4217F5-AE65-0045-860E-58A2B159A56A}" type="slidenum">
              <a:rPr lang="en-US" smtClean="0"/>
              <a:t>‹#›</a:t>
            </a:fld>
            <a:endParaRPr lang="en-US"/>
          </a:p>
        </p:txBody>
      </p:sp>
    </p:spTree>
    <p:extLst>
      <p:ext uri="{BB962C8B-B14F-4D97-AF65-F5344CB8AC3E}">
        <p14:creationId xmlns:p14="http://schemas.microsoft.com/office/powerpoint/2010/main" val="29190531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087563"/>
            <a:ext cx="3868340" cy="30704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087563"/>
            <a:ext cx="3887391" cy="30704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B59FA1C-5BC1-5549-8823-5EB6AEBCE227}" type="datetimeFigureOut">
              <a:rPr lang="en-US" smtClean="0"/>
              <a:t>4/29/23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4217F5-AE65-0045-860E-58A2B159A56A}" type="slidenum">
              <a:rPr lang="en-US" smtClean="0"/>
              <a:t>‹#›</a:t>
            </a:fld>
            <a:endParaRPr lang="en-US"/>
          </a:p>
        </p:txBody>
      </p:sp>
    </p:spTree>
    <p:extLst>
      <p:ext uri="{BB962C8B-B14F-4D97-AF65-F5344CB8AC3E}">
        <p14:creationId xmlns:p14="http://schemas.microsoft.com/office/powerpoint/2010/main" val="39588134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B59FA1C-5BC1-5549-8823-5EB6AEBCE227}" type="datetimeFigureOut">
              <a:rPr lang="en-US" smtClean="0"/>
              <a:t>4/29/23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4217F5-AE65-0045-860E-58A2B159A56A}" type="slidenum">
              <a:rPr lang="en-US" smtClean="0"/>
              <a:t>‹#›</a:t>
            </a:fld>
            <a:endParaRPr lang="en-US"/>
          </a:p>
        </p:txBody>
      </p:sp>
    </p:spTree>
    <p:extLst>
      <p:ext uri="{BB962C8B-B14F-4D97-AF65-F5344CB8AC3E}">
        <p14:creationId xmlns:p14="http://schemas.microsoft.com/office/powerpoint/2010/main" val="37180048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59FA1C-5BC1-5549-8823-5EB6AEBCE227}" type="datetimeFigureOut">
              <a:rPr lang="en-US" smtClean="0"/>
              <a:t>4/29/23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4217F5-AE65-0045-860E-58A2B159A56A}" type="slidenum">
              <a:rPr lang="en-US" smtClean="0"/>
              <a:t>‹#›</a:t>
            </a:fld>
            <a:endParaRPr lang="en-US"/>
          </a:p>
        </p:txBody>
      </p:sp>
    </p:spTree>
    <p:extLst>
      <p:ext uri="{BB962C8B-B14F-4D97-AF65-F5344CB8AC3E}">
        <p14:creationId xmlns:p14="http://schemas.microsoft.com/office/powerpoint/2010/main" val="33943753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FB59FA1C-5BC1-5549-8823-5EB6AEBCE227}" type="datetimeFigureOut">
              <a:rPr lang="en-US" smtClean="0"/>
              <a:t>4/29/23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4217F5-AE65-0045-860E-58A2B159A56A}" type="slidenum">
              <a:rPr lang="en-US" smtClean="0"/>
              <a:t>‹#›</a:t>
            </a:fld>
            <a:endParaRPr lang="en-US"/>
          </a:p>
        </p:txBody>
      </p:sp>
    </p:spTree>
    <p:extLst>
      <p:ext uri="{BB962C8B-B14F-4D97-AF65-F5344CB8AC3E}">
        <p14:creationId xmlns:p14="http://schemas.microsoft.com/office/powerpoint/2010/main" val="32154550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FB59FA1C-5BC1-5549-8823-5EB6AEBCE227}" type="datetimeFigureOut">
              <a:rPr lang="en-US" smtClean="0"/>
              <a:t>4/29/23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4217F5-AE65-0045-860E-58A2B159A56A}" type="slidenum">
              <a:rPr lang="en-US" smtClean="0"/>
              <a:t>‹#›</a:t>
            </a:fld>
            <a:endParaRPr lang="en-US"/>
          </a:p>
        </p:txBody>
      </p:sp>
    </p:spTree>
    <p:extLst>
      <p:ext uri="{BB962C8B-B14F-4D97-AF65-F5344CB8AC3E}">
        <p14:creationId xmlns:p14="http://schemas.microsoft.com/office/powerpoint/2010/main" val="1800185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solidFill>
                  <a:schemeClr val="tx1">
                    <a:tint val="75000"/>
                  </a:schemeClr>
                </a:solidFill>
              </a:defRPr>
            </a:lvl1pPr>
          </a:lstStyle>
          <a:p>
            <a:fld id="{FB59FA1C-5BC1-5549-8823-5EB6AEBCE227}" type="datetimeFigureOut">
              <a:rPr lang="en-US" smtClean="0"/>
              <a:t>4/29/23</a:t>
            </a:fld>
            <a:endParaRPr lang="en-US"/>
          </a:p>
        </p:txBody>
      </p:sp>
      <p:sp>
        <p:nvSpPr>
          <p:cNvPr id="5" name="Footer Placeholder 4"/>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75000"/>
                  </a:schemeClr>
                </a:solidFill>
              </a:defRPr>
            </a:lvl1pPr>
          </a:lstStyle>
          <a:p>
            <a:fld id="{344217F5-AE65-0045-860E-58A2B159A56A}" type="slidenum">
              <a:rPr lang="en-US" smtClean="0"/>
              <a:t>‹#›</a:t>
            </a:fld>
            <a:endParaRPr lang="en-US"/>
          </a:p>
        </p:txBody>
      </p:sp>
    </p:spTree>
    <p:extLst>
      <p:ext uri="{BB962C8B-B14F-4D97-AF65-F5344CB8AC3E}">
        <p14:creationId xmlns:p14="http://schemas.microsoft.com/office/powerpoint/2010/main" val="27225084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17791-7574-E345-BFD8-1E535E1F5DE6}"/>
              </a:ext>
            </a:extLst>
          </p:cNvPr>
          <p:cNvSpPr>
            <a:spLocks noGrp="1"/>
          </p:cNvSpPr>
          <p:nvPr>
            <p:ph type="ctrTitle"/>
          </p:nvPr>
        </p:nvSpPr>
        <p:spPr/>
        <p:txBody>
          <a:bodyPr/>
          <a:lstStyle/>
          <a:p>
            <a:r>
              <a:rPr lang="en-US" dirty="0"/>
              <a:t>Hope in Christ</a:t>
            </a:r>
          </a:p>
        </p:txBody>
      </p:sp>
      <p:sp>
        <p:nvSpPr>
          <p:cNvPr id="3" name="Subtitle 2">
            <a:extLst>
              <a:ext uri="{FF2B5EF4-FFF2-40B4-BE49-F238E27FC236}">
                <a16:creationId xmlns:a16="http://schemas.microsoft.com/office/drawing/2014/main" id="{6E12C204-5451-3E41-B912-538375E7BB9F}"/>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649C5F6D-49A2-604E-BCD4-797E2910B60C}"/>
              </a:ext>
            </a:extLst>
          </p:cNvPr>
          <p:cNvPicPr>
            <a:picLocks noChangeAspect="1"/>
          </p:cNvPicPr>
          <p:nvPr/>
        </p:nvPicPr>
        <p:blipFill>
          <a:blip r:embed="rId3"/>
          <a:stretch>
            <a:fillRect/>
          </a:stretch>
        </p:blipFill>
        <p:spPr>
          <a:xfrm>
            <a:off x="0" y="0"/>
            <a:ext cx="9144000" cy="5715000"/>
          </a:xfrm>
          <a:prstGeom prst="rect">
            <a:avLst/>
          </a:prstGeom>
        </p:spPr>
      </p:pic>
    </p:spTree>
    <p:extLst>
      <p:ext uri="{BB962C8B-B14F-4D97-AF65-F5344CB8AC3E}">
        <p14:creationId xmlns:p14="http://schemas.microsoft.com/office/powerpoint/2010/main" val="36278188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17791-7574-E345-BFD8-1E535E1F5DE6}"/>
              </a:ext>
            </a:extLst>
          </p:cNvPr>
          <p:cNvSpPr>
            <a:spLocks noGrp="1"/>
          </p:cNvSpPr>
          <p:nvPr>
            <p:ph type="ctrTitle"/>
          </p:nvPr>
        </p:nvSpPr>
        <p:spPr/>
        <p:txBody>
          <a:bodyPr/>
          <a:lstStyle/>
          <a:p>
            <a:r>
              <a:rPr lang="en-US" dirty="0"/>
              <a:t>Hope in Christ</a:t>
            </a:r>
          </a:p>
        </p:txBody>
      </p:sp>
      <p:sp>
        <p:nvSpPr>
          <p:cNvPr id="3" name="Subtitle 2">
            <a:extLst>
              <a:ext uri="{FF2B5EF4-FFF2-40B4-BE49-F238E27FC236}">
                <a16:creationId xmlns:a16="http://schemas.microsoft.com/office/drawing/2014/main" id="{6E12C204-5451-3E41-B912-538375E7BB9F}"/>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649C5F6D-49A2-604E-BCD4-797E2910B60C}"/>
              </a:ext>
            </a:extLst>
          </p:cNvPr>
          <p:cNvPicPr>
            <a:picLocks noChangeAspect="1"/>
          </p:cNvPicPr>
          <p:nvPr/>
        </p:nvPicPr>
        <p:blipFill>
          <a:blip r:embed="rId3"/>
          <a:stretch>
            <a:fillRect/>
          </a:stretch>
        </p:blipFill>
        <p:spPr>
          <a:xfrm>
            <a:off x="0" y="0"/>
            <a:ext cx="9144000" cy="5715000"/>
          </a:xfrm>
          <a:prstGeom prst="rect">
            <a:avLst/>
          </a:prstGeom>
        </p:spPr>
      </p:pic>
    </p:spTree>
    <p:extLst>
      <p:ext uri="{BB962C8B-B14F-4D97-AF65-F5344CB8AC3E}">
        <p14:creationId xmlns:p14="http://schemas.microsoft.com/office/powerpoint/2010/main" val="32755869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C501304-FA75-2840-AA12-D2B5D2F04C3A}"/>
              </a:ext>
            </a:extLst>
          </p:cNvPr>
          <p:cNvSpPr>
            <a:spLocks noGrp="1"/>
          </p:cNvSpPr>
          <p:nvPr>
            <p:ph idx="1"/>
          </p:nvPr>
        </p:nvSpPr>
        <p:spPr>
          <a:xfrm>
            <a:off x="2694215" y="1469216"/>
            <a:ext cx="5861958" cy="4057828"/>
          </a:xfrm>
        </p:spPr>
        <p:txBody>
          <a:bodyPr>
            <a:normAutofit/>
          </a:bodyPr>
          <a:lstStyle/>
          <a:p>
            <a:pPr marL="0" indent="0">
              <a:buNone/>
            </a:pPr>
            <a:r>
              <a:rPr lang="en-US" sz="2400" dirty="0"/>
              <a:t>“Knowing that you were ransomed from the futile ways inherited from your forefathers, not with perishable things such as silver or gold, but with the precious blood of Christ, like that of </a:t>
            </a:r>
            <a:r>
              <a:rPr lang="en-US" sz="2400" u="sng" dirty="0"/>
              <a:t>a lamb </a:t>
            </a:r>
            <a:r>
              <a:rPr lang="en-US" sz="2400" dirty="0"/>
              <a:t>without blemish or spot. He was foreknown before the foundation of the world but was made manifest in the last times for the sake of you who through him are believers in God, who raised him from the dead and gave him glory, so that your faith and </a:t>
            </a:r>
            <a:r>
              <a:rPr lang="en-US" sz="2400" u="sng" dirty="0"/>
              <a:t>hope</a:t>
            </a:r>
            <a:r>
              <a:rPr lang="en-US" sz="2400" dirty="0"/>
              <a:t> are in God.”  (1 Peter 1:18-19)</a:t>
            </a:r>
          </a:p>
        </p:txBody>
      </p:sp>
      <p:grpSp>
        <p:nvGrpSpPr>
          <p:cNvPr id="5" name="Group 4">
            <a:extLst>
              <a:ext uri="{FF2B5EF4-FFF2-40B4-BE49-F238E27FC236}">
                <a16:creationId xmlns:a16="http://schemas.microsoft.com/office/drawing/2014/main" id="{7627571E-34B6-544D-BB73-194AF615179E}"/>
              </a:ext>
            </a:extLst>
          </p:cNvPr>
          <p:cNvGrpSpPr/>
          <p:nvPr/>
        </p:nvGrpSpPr>
        <p:grpSpPr>
          <a:xfrm>
            <a:off x="1804308" y="295264"/>
            <a:ext cx="5870119" cy="1028701"/>
            <a:chOff x="1804308" y="295264"/>
            <a:chExt cx="5870119" cy="1028701"/>
          </a:xfrm>
        </p:grpSpPr>
        <p:pic>
          <p:nvPicPr>
            <p:cNvPr id="6" name="Picture 5">
              <a:extLst>
                <a:ext uri="{FF2B5EF4-FFF2-40B4-BE49-F238E27FC236}">
                  <a16:creationId xmlns:a16="http://schemas.microsoft.com/office/drawing/2014/main" id="{450C8978-2AA8-4E47-B1D9-896A02E3AE9D}"/>
                </a:ext>
              </a:extLst>
            </p:cNvPr>
            <p:cNvPicPr>
              <a:picLocks noChangeAspect="1"/>
            </p:cNvPicPr>
            <p:nvPr/>
          </p:nvPicPr>
          <p:blipFill>
            <a:blip r:embed="rId3"/>
            <a:stretch>
              <a:fillRect/>
            </a:stretch>
          </p:blipFill>
          <p:spPr>
            <a:xfrm>
              <a:off x="4057649" y="295264"/>
              <a:ext cx="1028701" cy="1028701"/>
            </a:xfrm>
            <a:prstGeom prst="rect">
              <a:avLst/>
            </a:prstGeom>
          </p:spPr>
        </p:pic>
        <p:sp>
          <p:nvSpPr>
            <p:cNvPr id="8" name="TextBox 7">
              <a:extLst>
                <a:ext uri="{FF2B5EF4-FFF2-40B4-BE49-F238E27FC236}">
                  <a16:creationId xmlns:a16="http://schemas.microsoft.com/office/drawing/2014/main" id="{966B066D-3E3C-CC43-82E8-9F2503EF3366}"/>
                </a:ext>
              </a:extLst>
            </p:cNvPr>
            <p:cNvSpPr txBox="1"/>
            <p:nvPr/>
          </p:nvSpPr>
          <p:spPr>
            <a:xfrm>
              <a:off x="1804308" y="448857"/>
              <a:ext cx="2506435" cy="707886"/>
            </a:xfrm>
            <a:prstGeom prst="rect">
              <a:avLst/>
            </a:prstGeom>
            <a:noFill/>
          </p:spPr>
          <p:txBody>
            <a:bodyPr wrap="square" rtlCol="0">
              <a:spAutoFit/>
            </a:bodyPr>
            <a:lstStyle/>
            <a:p>
              <a:r>
                <a:rPr lang="en-US" sz="4000" dirty="0">
                  <a:solidFill>
                    <a:schemeClr val="bg1"/>
                  </a:solidFill>
                  <a:latin typeface="+mj-lt"/>
                </a:rPr>
                <a:t>Our Lamb</a:t>
              </a:r>
            </a:p>
          </p:txBody>
        </p:sp>
        <p:sp>
          <p:nvSpPr>
            <p:cNvPr id="9" name="TextBox 8">
              <a:extLst>
                <a:ext uri="{FF2B5EF4-FFF2-40B4-BE49-F238E27FC236}">
                  <a16:creationId xmlns:a16="http://schemas.microsoft.com/office/drawing/2014/main" id="{2F24F616-C9AE-CD45-A34D-FE3FF3088299}"/>
                </a:ext>
              </a:extLst>
            </p:cNvPr>
            <p:cNvSpPr txBox="1"/>
            <p:nvPr/>
          </p:nvSpPr>
          <p:spPr>
            <a:xfrm>
              <a:off x="5086350" y="448857"/>
              <a:ext cx="2588077" cy="707886"/>
            </a:xfrm>
            <a:prstGeom prst="rect">
              <a:avLst/>
            </a:prstGeom>
            <a:noFill/>
          </p:spPr>
          <p:txBody>
            <a:bodyPr wrap="square" rtlCol="0">
              <a:spAutoFit/>
            </a:bodyPr>
            <a:lstStyle/>
            <a:p>
              <a:r>
                <a:rPr lang="en-US" sz="4000" dirty="0">
                  <a:solidFill>
                    <a:schemeClr val="bg1"/>
                  </a:solidFill>
                  <a:latin typeface="+mj-lt"/>
                </a:rPr>
                <a:t>Our Hope</a:t>
              </a:r>
            </a:p>
          </p:txBody>
        </p:sp>
      </p:grpSp>
      <p:sp>
        <p:nvSpPr>
          <p:cNvPr id="15" name="Rounded Rectangle 14">
            <a:extLst>
              <a:ext uri="{FF2B5EF4-FFF2-40B4-BE49-F238E27FC236}">
                <a16:creationId xmlns:a16="http://schemas.microsoft.com/office/drawing/2014/main" id="{9A43387C-2AB8-B14C-B432-C4FECD8F9EFA}"/>
              </a:ext>
            </a:extLst>
          </p:cNvPr>
          <p:cNvSpPr/>
          <p:nvPr/>
        </p:nvSpPr>
        <p:spPr>
          <a:xfrm>
            <a:off x="277583" y="1477558"/>
            <a:ext cx="2351316" cy="513347"/>
          </a:xfrm>
          <a:prstGeom prst="roundRect">
            <a:avLst>
              <a:gd name="adj" fmla="val 50000"/>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r>
              <a:rPr kumimoji="0" lang="en-US" sz="2600" b="1" i="1" u="none" strike="noStrike" kern="1200" cap="none" spc="0" normalizeH="0" baseline="0" noProof="0" dirty="0">
                <a:ln>
                  <a:noFill/>
                </a:ln>
                <a:solidFill>
                  <a:srgbClr val="1A866E"/>
                </a:solidFill>
                <a:effectLst/>
                <a:uLnTx/>
                <a:uFillTx/>
                <a:latin typeface="Calibri" panose="020F0502020204030204"/>
                <a:ea typeface="+mn-ea"/>
                <a:cs typeface="+mn-cs"/>
              </a:rPr>
              <a:t>“Ransom”</a:t>
            </a:r>
          </a:p>
        </p:txBody>
      </p:sp>
      <p:sp>
        <p:nvSpPr>
          <p:cNvPr id="16" name="Rounded Rectangle 15">
            <a:extLst>
              <a:ext uri="{FF2B5EF4-FFF2-40B4-BE49-F238E27FC236}">
                <a16:creationId xmlns:a16="http://schemas.microsoft.com/office/drawing/2014/main" id="{1D588319-7C7D-0A43-9ADE-5EAF077265AA}"/>
              </a:ext>
            </a:extLst>
          </p:cNvPr>
          <p:cNvSpPr/>
          <p:nvPr/>
        </p:nvSpPr>
        <p:spPr>
          <a:xfrm>
            <a:off x="277583" y="2262041"/>
            <a:ext cx="2351315" cy="513347"/>
          </a:xfrm>
          <a:prstGeom prst="roundRect">
            <a:avLst>
              <a:gd name="adj" fmla="val 50000"/>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r>
              <a:rPr kumimoji="0" lang="en-US" sz="2600" b="1" i="1" u="none" strike="noStrike" kern="1200" cap="none" spc="0" normalizeH="0" baseline="0" noProof="0" dirty="0">
                <a:ln>
                  <a:noFill/>
                </a:ln>
                <a:solidFill>
                  <a:srgbClr val="1A866E"/>
                </a:solidFill>
                <a:effectLst/>
                <a:uLnTx/>
                <a:uFillTx/>
                <a:latin typeface="Calibri" panose="020F0502020204030204"/>
                <a:ea typeface="+mn-ea"/>
                <a:cs typeface="+mn-cs"/>
              </a:rPr>
              <a:t>No “Blemish”</a:t>
            </a:r>
          </a:p>
        </p:txBody>
      </p:sp>
      <p:sp>
        <p:nvSpPr>
          <p:cNvPr id="17" name="Rounded Rectangle 16">
            <a:extLst>
              <a:ext uri="{FF2B5EF4-FFF2-40B4-BE49-F238E27FC236}">
                <a16:creationId xmlns:a16="http://schemas.microsoft.com/office/drawing/2014/main" id="{3453903F-9F56-4D43-88C5-F00ABB021B6D}"/>
              </a:ext>
            </a:extLst>
          </p:cNvPr>
          <p:cNvSpPr/>
          <p:nvPr/>
        </p:nvSpPr>
        <p:spPr>
          <a:xfrm>
            <a:off x="277583" y="3046524"/>
            <a:ext cx="2351316" cy="513347"/>
          </a:xfrm>
          <a:prstGeom prst="roundRect">
            <a:avLst>
              <a:gd name="adj" fmla="val 50000"/>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r>
              <a:rPr kumimoji="0" lang="en-US" sz="2600" b="1" i="1" u="none" strike="noStrike" kern="1200" cap="none" spc="0" normalizeH="0" baseline="0" noProof="0" dirty="0">
                <a:ln>
                  <a:noFill/>
                </a:ln>
                <a:solidFill>
                  <a:srgbClr val="1A866E"/>
                </a:solidFill>
                <a:effectLst/>
                <a:uLnTx/>
                <a:uFillTx/>
                <a:latin typeface="Calibri" panose="020F0502020204030204"/>
                <a:ea typeface="+mn-ea"/>
                <a:cs typeface="+mn-cs"/>
              </a:rPr>
              <a:t>“Foreknown”</a:t>
            </a:r>
          </a:p>
        </p:txBody>
      </p:sp>
      <p:sp>
        <p:nvSpPr>
          <p:cNvPr id="18" name="Rounded Rectangle 17">
            <a:extLst>
              <a:ext uri="{FF2B5EF4-FFF2-40B4-BE49-F238E27FC236}">
                <a16:creationId xmlns:a16="http://schemas.microsoft.com/office/drawing/2014/main" id="{5C41F58A-537D-0945-BD68-08B4EE822AE4}"/>
              </a:ext>
            </a:extLst>
          </p:cNvPr>
          <p:cNvSpPr/>
          <p:nvPr/>
        </p:nvSpPr>
        <p:spPr>
          <a:xfrm>
            <a:off x="277583" y="3813215"/>
            <a:ext cx="2351316" cy="513347"/>
          </a:xfrm>
          <a:prstGeom prst="roundRect">
            <a:avLst>
              <a:gd name="adj" fmla="val 50000"/>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r>
              <a:rPr kumimoji="0" lang="en-US" sz="2600" b="1" i="1" u="none" strike="noStrike" kern="1200" cap="none" spc="0" normalizeH="0" baseline="0" noProof="0" dirty="0">
                <a:ln>
                  <a:noFill/>
                </a:ln>
                <a:solidFill>
                  <a:srgbClr val="1A866E"/>
                </a:solidFill>
                <a:effectLst/>
                <a:uLnTx/>
                <a:uFillTx/>
                <a:latin typeface="Calibri" panose="020F0502020204030204"/>
                <a:ea typeface="+mn-ea"/>
                <a:cs typeface="+mn-cs"/>
              </a:rPr>
              <a:t>“Manifest”</a:t>
            </a:r>
          </a:p>
        </p:txBody>
      </p:sp>
      <p:sp>
        <p:nvSpPr>
          <p:cNvPr id="19" name="Rounded Rectangle 18">
            <a:extLst>
              <a:ext uri="{FF2B5EF4-FFF2-40B4-BE49-F238E27FC236}">
                <a16:creationId xmlns:a16="http://schemas.microsoft.com/office/drawing/2014/main" id="{AECE6746-7201-8648-9A4E-2DDEF6214A24}"/>
              </a:ext>
            </a:extLst>
          </p:cNvPr>
          <p:cNvSpPr/>
          <p:nvPr/>
        </p:nvSpPr>
        <p:spPr>
          <a:xfrm>
            <a:off x="277583" y="4579906"/>
            <a:ext cx="2351316" cy="513347"/>
          </a:xfrm>
          <a:prstGeom prst="roundRect">
            <a:avLst>
              <a:gd name="adj" fmla="val 50000"/>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r>
              <a:rPr kumimoji="0" lang="en-US" sz="2600" b="1" i="1" u="none" strike="noStrike" kern="1200" cap="none" spc="0" normalizeH="0" baseline="0" noProof="0" dirty="0">
                <a:ln>
                  <a:noFill/>
                </a:ln>
                <a:solidFill>
                  <a:srgbClr val="1A866E"/>
                </a:solidFill>
                <a:effectLst/>
                <a:uLnTx/>
                <a:uFillTx/>
                <a:latin typeface="Calibri" panose="020F0502020204030204"/>
                <a:ea typeface="+mn-ea"/>
                <a:cs typeface="+mn-cs"/>
              </a:rPr>
              <a:t>“Hope in God”</a:t>
            </a:r>
          </a:p>
        </p:txBody>
      </p:sp>
    </p:spTree>
    <p:extLst>
      <p:ext uri="{BB962C8B-B14F-4D97-AF65-F5344CB8AC3E}">
        <p14:creationId xmlns:p14="http://schemas.microsoft.com/office/powerpoint/2010/main" val="1966511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ppt_x"/>
                                          </p:val>
                                        </p:tav>
                                        <p:tav tm="100000">
                                          <p:val>
                                            <p:strVal val="#ppt_x"/>
                                          </p:val>
                                        </p:tav>
                                      </p:tavLst>
                                    </p:anim>
                                    <p:anim calcmode="lin" valueType="num">
                                      <p:cBhvr additive="base">
                                        <p:cTn id="1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additive="base">
                                        <p:cTn id="18" dur="500" fill="hold"/>
                                        <p:tgtEl>
                                          <p:spTgt spid="16"/>
                                        </p:tgtEl>
                                        <p:attrNameLst>
                                          <p:attrName>ppt_x</p:attrName>
                                        </p:attrNameLst>
                                      </p:cBhvr>
                                      <p:tavLst>
                                        <p:tav tm="0">
                                          <p:val>
                                            <p:strVal val="#ppt_x"/>
                                          </p:val>
                                        </p:tav>
                                        <p:tav tm="100000">
                                          <p:val>
                                            <p:strVal val="#ppt_x"/>
                                          </p:val>
                                        </p:tav>
                                      </p:tavLst>
                                    </p:anim>
                                    <p:anim calcmode="lin" valueType="num">
                                      <p:cBhvr additive="base">
                                        <p:cTn id="19"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additive="base">
                                        <p:cTn id="24" dur="500" fill="hold"/>
                                        <p:tgtEl>
                                          <p:spTgt spid="17"/>
                                        </p:tgtEl>
                                        <p:attrNameLst>
                                          <p:attrName>ppt_x</p:attrName>
                                        </p:attrNameLst>
                                      </p:cBhvr>
                                      <p:tavLst>
                                        <p:tav tm="0">
                                          <p:val>
                                            <p:strVal val="#ppt_x"/>
                                          </p:val>
                                        </p:tav>
                                        <p:tav tm="100000">
                                          <p:val>
                                            <p:strVal val="#ppt_x"/>
                                          </p:val>
                                        </p:tav>
                                      </p:tavLst>
                                    </p:anim>
                                    <p:anim calcmode="lin" valueType="num">
                                      <p:cBhvr additive="base">
                                        <p:cTn id="25"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additive="base">
                                        <p:cTn id="30" dur="500" fill="hold"/>
                                        <p:tgtEl>
                                          <p:spTgt spid="18"/>
                                        </p:tgtEl>
                                        <p:attrNameLst>
                                          <p:attrName>ppt_x</p:attrName>
                                        </p:attrNameLst>
                                      </p:cBhvr>
                                      <p:tavLst>
                                        <p:tav tm="0">
                                          <p:val>
                                            <p:strVal val="#ppt_x"/>
                                          </p:val>
                                        </p:tav>
                                        <p:tav tm="100000">
                                          <p:val>
                                            <p:strVal val="#ppt_x"/>
                                          </p:val>
                                        </p:tav>
                                      </p:tavLst>
                                    </p:anim>
                                    <p:anim calcmode="lin" valueType="num">
                                      <p:cBhvr additive="base">
                                        <p:cTn id="31"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additive="base">
                                        <p:cTn id="36" dur="500" fill="hold"/>
                                        <p:tgtEl>
                                          <p:spTgt spid="19"/>
                                        </p:tgtEl>
                                        <p:attrNameLst>
                                          <p:attrName>ppt_x</p:attrName>
                                        </p:attrNameLst>
                                      </p:cBhvr>
                                      <p:tavLst>
                                        <p:tav tm="0">
                                          <p:val>
                                            <p:strVal val="#ppt_x"/>
                                          </p:val>
                                        </p:tav>
                                        <p:tav tm="100000">
                                          <p:val>
                                            <p:strVal val="#ppt_x"/>
                                          </p:val>
                                        </p:tav>
                                      </p:tavLst>
                                    </p:anim>
                                    <p:anim calcmode="lin" valueType="num">
                                      <p:cBhvr additive="base">
                                        <p:cTn id="37"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5" grpId="0" animBg="1"/>
      <p:bldP spid="16" grpId="0" animBg="1"/>
      <p:bldP spid="17" grpId="0" animBg="1"/>
      <p:bldP spid="18" grpId="0" animBg="1"/>
      <p:bldP spid="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251BB7A-018E-CE41-A3C6-2E085AF7ABF3}"/>
              </a:ext>
            </a:extLst>
          </p:cNvPr>
          <p:cNvSpPr>
            <a:spLocks noGrp="1"/>
          </p:cNvSpPr>
          <p:nvPr>
            <p:ph idx="1"/>
          </p:nvPr>
        </p:nvSpPr>
        <p:spPr>
          <a:xfrm>
            <a:off x="432858" y="2015068"/>
            <a:ext cx="8278283" cy="3291153"/>
          </a:xfrm>
        </p:spPr>
        <p:txBody>
          <a:bodyPr>
            <a:noAutofit/>
          </a:bodyPr>
          <a:lstStyle/>
          <a:p>
            <a:pPr marL="0" indent="0">
              <a:buNone/>
            </a:pPr>
            <a:r>
              <a:rPr lang="en-US" sz="2200" b="1" dirty="0"/>
              <a:t>“</a:t>
            </a:r>
            <a:r>
              <a:rPr lang="en-US" sz="2200" dirty="0"/>
              <a:t>For it was the </a:t>
            </a:r>
            <a:r>
              <a:rPr lang="en-US" sz="2200" i="1" dirty="0"/>
              <a:t>Father’s</a:t>
            </a:r>
            <a:r>
              <a:rPr lang="en-US" sz="2200" dirty="0"/>
              <a:t> good pleasure for all the fullness to dwell in Him, and through Him to reconcile all things to Himself, having made </a:t>
            </a:r>
            <a:r>
              <a:rPr lang="en-US" sz="2200" u="sng" dirty="0"/>
              <a:t>peace through the blood of His cross</a:t>
            </a:r>
            <a:r>
              <a:rPr lang="en-US" sz="2200" dirty="0"/>
              <a:t>; through Him, </a:t>
            </a:r>
            <a:r>
              <a:rPr lang="en-US" sz="2200" i="1" dirty="0"/>
              <a:t>I say</a:t>
            </a:r>
            <a:r>
              <a:rPr lang="en-US" sz="2200" dirty="0"/>
              <a:t>, whether things on earth or things in heaven.</a:t>
            </a:r>
            <a:r>
              <a:rPr lang="en-US" sz="2200" b="1" baseline="30000" dirty="0"/>
              <a:t> </a:t>
            </a:r>
            <a:r>
              <a:rPr lang="en-US" sz="2200" dirty="0"/>
              <a:t>And although you were formerly alienated and hostile in mind, </a:t>
            </a:r>
            <a:r>
              <a:rPr lang="en-US" sz="2200" i="1" dirty="0"/>
              <a:t>engaged</a:t>
            </a:r>
            <a:r>
              <a:rPr lang="en-US" sz="2200" dirty="0"/>
              <a:t> in evil deeds, yet </a:t>
            </a:r>
            <a:r>
              <a:rPr lang="en-US" sz="2200" u="sng" dirty="0"/>
              <a:t>He has now reconciled you in His fleshly body</a:t>
            </a:r>
            <a:r>
              <a:rPr lang="en-US" sz="2200" dirty="0"/>
              <a:t> through death, in order to present you before Him holy and blameless and beyond reproach—if indeed you continue in the faith firmly established and steadfast, and </a:t>
            </a:r>
            <a:r>
              <a:rPr lang="en-US" sz="2200" u="sng" dirty="0"/>
              <a:t>not moved away from the hope</a:t>
            </a:r>
            <a:r>
              <a:rPr lang="en-US" sz="2200" dirty="0"/>
              <a:t> of the gospel that you have heard, which was proclaimed in all creation under heaven, and of which I, </a:t>
            </a:r>
            <a:br>
              <a:rPr lang="en-US" sz="2200" dirty="0"/>
            </a:br>
            <a:r>
              <a:rPr lang="en-US" sz="2200" dirty="0"/>
              <a:t>Paul, was made a minister.” (Colossians 1:19-23)</a:t>
            </a:r>
          </a:p>
        </p:txBody>
      </p:sp>
      <p:sp>
        <p:nvSpPr>
          <p:cNvPr id="6" name="Rounded Rectangle 5">
            <a:extLst>
              <a:ext uri="{FF2B5EF4-FFF2-40B4-BE49-F238E27FC236}">
                <a16:creationId xmlns:a16="http://schemas.microsoft.com/office/drawing/2014/main" id="{03DA13A9-1C3B-8B48-B407-ECBEDC678E37}"/>
              </a:ext>
            </a:extLst>
          </p:cNvPr>
          <p:cNvSpPr/>
          <p:nvPr/>
        </p:nvSpPr>
        <p:spPr>
          <a:xfrm>
            <a:off x="2395968" y="631455"/>
            <a:ext cx="4451750" cy="513347"/>
          </a:xfrm>
          <a:prstGeom prst="roundRect">
            <a:avLst>
              <a:gd name="adj" fmla="val 50000"/>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r>
              <a:rPr kumimoji="0" lang="en-US" sz="2600" b="1" i="1" u="none" strike="noStrike" kern="1200" cap="none" spc="0" normalizeH="0" baseline="0" noProof="0" dirty="0">
                <a:ln>
                  <a:noFill/>
                </a:ln>
                <a:solidFill>
                  <a:srgbClr val="1A866E"/>
                </a:solidFill>
                <a:effectLst/>
                <a:uLnTx/>
                <a:uFillTx/>
                <a:latin typeface="Calibri" panose="020F0502020204030204"/>
                <a:ea typeface="+mn-ea"/>
                <a:cs typeface="+mn-cs"/>
              </a:rPr>
              <a:t>Our Lamb’s Death Brings</a:t>
            </a:r>
          </a:p>
        </p:txBody>
      </p:sp>
      <p:sp>
        <p:nvSpPr>
          <p:cNvPr id="7" name="TextBox 6">
            <a:extLst>
              <a:ext uri="{FF2B5EF4-FFF2-40B4-BE49-F238E27FC236}">
                <a16:creationId xmlns:a16="http://schemas.microsoft.com/office/drawing/2014/main" id="{4C1F7DC8-6C67-D64E-A6AF-DDC664594CC8}"/>
              </a:ext>
            </a:extLst>
          </p:cNvPr>
          <p:cNvSpPr txBox="1"/>
          <p:nvPr/>
        </p:nvSpPr>
        <p:spPr>
          <a:xfrm>
            <a:off x="938843" y="1144802"/>
            <a:ext cx="7366000" cy="769441"/>
          </a:xfrm>
          <a:prstGeom prst="rect">
            <a:avLst/>
          </a:prstGeom>
          <a:noFill/>
        </p:spPr>
        <p:txBody>
          <a:bodyPr wrap="square" rtlCol="0">
            <a:spAutoFit/>
          </a:bodyPr>
          <a:lstStyle/>
          <a:p>
            <a:pPr algn="ctr"/>
            <a:r>
              <a:rPr lang="en-US" sz="4400" dirty="0">
                <a:solidFill>
                  <a:schemeClr val="bg1"/>
                </a:solidFill>
                <a:latin typeface="+mj-lt"/>
              </a:rPr>
              <a:t>Peace, Reconciliation, &amp; Hope.</a:t>
            </a:r>
          </a:p>
        </p:txBody>
      </p:sp>
    </p:spTree>
    <p:extLst>
      <p:ext uri="{BB962C8B-B14F-4D97-AF65-F5344CB8AC3E}">
        <p14:creationId xmlns:p14="http://schemas.microsoft.com/office/powerpoint/2010/main" val="2736050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CEB4F98-29CB-524B-86CA-5C27844611F8}"/>
              </a:ext>
            </a:extLst>
          </p:cNvPr>
          <p:cNvSpPr>
            <a:spLocks noGrp="1"/>
          </p:cNvSpPr>
          <p:nvPr>
            <p:ph idx="1"/>
          </p:nvPr>
        </p:nvSpPr>
        <p:spPr>
          <a:xfrm>
            <a:off x="1057273" y="1165755"/>
            <a:ext cx="7010401" cy="3626115"/>
          </a:xfrm>
        </p:spPr>
        <p:txBody>
          <a:bodyPr>
            <a:normAutofit/>
          </a:bodyPr>
          <a:lstStyle/>
          <a:p>
            <a:pPr marL="0" indent="0" algn="ctr">
              <a:buNone/>
            </a:pPr>
            <a:r>
              <a:rPr lang="en-US" sz="3600" dirty="0">
                <a:latin typeface="+mj-lt"/>
              </a:rPr>
              <a:t>“Hope is an essential and fundamental element of Christian life, so essential indeed, that, like faith and love, it can itself designate the essence of Christianity”</a:t>
            </a:r>
            <a:br>
              <a:rPr lang="en-US" sz="3600" dirty="0">
                <a:latin typeface="+mj-lt"/>
              </a:rPr>
            </a:br>
            <a:r>
              <a:rPr lang="en-US" sz="3600" dirty="0">
                <a:latin typeface="+mj-lt"/>
              </a:rPr>
              <a:t> – Easton’s Bible Dictionary</a:t>
            </a:r>
          </a:p>
        </p:txBody>
      </p:sp>
      <p:sp>
        <p:nvSpPr>
          <p:cNvPr id="4" name="Rounded Rectangular Callout 3">
            <a:extLst>
              <a:ext uri="{FF2B5EF4-FFF2-40B4-BE49-F238E27FC236}">
                <a16:creationId xmlns:a16="http://schemas.microsoft.com/office/drawing/2014/main" id="{BD4D5437-70D2-DD4B-8EFD-99F46E4F17A1}"/>
              </a:ext>
            </a:extLst>
          </p:cNvPr>
          <p:cNvSpPr/>
          <p:nvPr/>
        </p:nvSpPr>
        <p:spPr>
          <a:xfrm>
            <a:off x="982133" y="812800"/>
            <a:ext cx="7271808" cy="3918857"/>
          </a:xfrm>
          <a:prstGeom prst="wedgeRoundRectCallout">
            <a:avLst>
              <a:gd name="adj1" fmla="val -1161"/>
              <a:gd name="adj2" fmla="val 66389"/>
              <a:gd name="adj3" fmla="val 16667"/>
            </a:avLst>
          </a:prstGeom>
          <a:noFill/>
          <a:ln w="635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185858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E4C1458-C78D-0B4E-B22B-399C88D95F50}"/>
              </a:ext>
            </a:extLst>
          </p:cNvPr>
          <p:cNvSpPr>
            <a:spLocks noGrp="1"/>
          </p:cNvSpPr>
          <p:nvPr>
            <p:ph type="title"/>
          </p:nvPr>
        </p:nvSpPr>
        <p:spPr>
          <a:xfrm>
            <a:off x="628650" y="304271"/>
            <a:ext cx="7886700" cy="4855558"/>
          </a:xfrm>
        </p:spPr>
        <p:txBody>
          <a:bodyPr>
            <a:normAutofit/>
          </a:bodyPr>
          <a:lstStyle/>
          <a:p>
            <a:pPr algn="ctr"/>
            <a:r>
              <a:rPr lang="en-US" sz="4800" dirty="0">
                <a:solidFill>
                  <a:schemeClr val="bg1"/>
                </a:solidFill>
              </a:rPr>
              <a:t>Because of</a:t>
            </a:r>
            <a:br>
              <a:rPr lang="en-US" sz="4800" dirty="0">
                <a:solidFill>
                  <a:schemeClr val="bg1"/>
                </a:solidFill>
              </a:rPr>
            </a:br>
            <a:r>
              <a:rPr lang="en-US" sz="4800" dirty="0">
                <a:solidFill>
                  <a:schemeClr val="bg1"/>
                </a:solidFill>
              </a:rPr>
              <a:t>________________</a:t>
            </a:r>
            <a:br>
              <a:rPr lang="en-US" sz="4800" dirty="0">
                <a:solidFill>
                  <a:schemeClr val="bg1"/>
                </a:solidFill>
              </a:rPr>
            </a:br>
            <a:r>
              <a:rPr lang="en-US" sz="4800" dirty="0">
                <a:solidFill>
                  <a:schemeClr val="bg1"/>
                </a:solidFill>
              </a:rPr>
              <a:t>I will be okay</a:t>
            </a:r>
            <a:br>
              <a:rPr lang="en-US" sz="4800" dirty="0">
                <a:solidFill>
                  <a:schemeClr val="bg1"/>
                </a:solidFill>
              </a:rPr>
            </a:br>
            <a:r>
              <a:rPr lang="en-US" sz="4800" dirty="0">
                <a:solidFill>
                  <a:schemeClr val="bg1"/>
                </a:solidFill>
              </a:rPr>
              <a:t>some day.</a:t>
            </a:r>
          </a:p>
        </p:txBody>
      </p:sp>
    </p:spTree>
    <p:extLst>
      <p:ext uri="{BB962C8B-B14F-4D97-AF65-F5344CB8AC3E}">
        <p14:creationId xmlns:p14="http://schemas.microsoft.com/office/powerpoint/2010/main" val="34995750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9BE1B169-A9B9-0445-B382-DC5FA05D84FD}"/>
              </a:ext>
            </a:extLst>
          </p:cNvPr>
          <p:cNvSpPr/>
          <p:nvPr/>
        </p:nvSpPr>
        <p:spPr>
          <a:xfrm>
            <a:off x="2395968" y="631455"/>
            <a:ext cx="4451750" cy="513347"/>
          </a:xfrm>
          <a:prstGeom prst="roundRect">
            <a:avLst>
              <a:gd name="adj" fmla="val 50000"/>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r>
              <a:rPr kumimoji="0" lang="en-US" sz="2600" b="1" i="1" u="none" strike="noStrike" kern="1200" cap="none" spc="0" normalizeH="0" baseline="0" noProof="0" dirty="0">
                <a:ln>
                  <a:noFill/>
                </a:ln>
                <a:solidFill>
                  <a:srgbClr val="1A866E"/>
                </a:solidFill>
                <a:effectLst/>
                <a:uLnTx/>
                <a:uFillTx/>
                <a:latin typeface="Calibri" panose="020F0502020204030204"/>
                <a:ea typeface="+mn-ea"/>
                <a:cs typeface="+mn-cs"/>
              </a:rPr>
              <a:t>When We Consider The Lamb</a:t>
            </a:r>
          </a:p>
        </p:txBody>
      </p:sp>
      <p:sp>
        <p:nvSpPr>
          <p:cNvPr id="5" name="TextBox 4">
            <a:extLst>
              <a:ext uri="{FF2B5EF4-FFF2-40B4-BE49-F238E27FC236}">
                <a16:creationId xmlns:a16="http://schemas.microsoft.com/office/drawing/2014/main" id="{80EEFEF7-8E31-9846-9AC2-E5FB04EF7B5F}"/>
              </a:ext>
            </a:extLst>
          </p:cNvPr>
          <p:cNvSpPr txBox="1"/>
          <p:nvPr/>
        </p:nvSpPr>
        <p:spPr>
          <a:xfrm>
            <a:off x="0" y="1144802"/>
            <a:ext cx="9143999" cy="707886"/>
          </a:xfrm>
          <a:prstGeom prst="rect">
            <a:avLst/>
          </a:prstGeom>
          <a:noFill/>
        </p:spPr>
        <p:txBody>
          <a:bodyPr wrap="square" rtlCol="0">
            <a:spAutoFit/>
          </a:bodyPr>
          <a:lstStyle/>
          <a:p>
            <a:pPr algn="ctr"/>
            <a:r>
              <a:rPr lang="en-US" sz="4000" i="1" dirty="0">
                <a:solidFill>
                  <a:schemeClr val="bg1"/>
                </a:solidFill>
                <a:latin typeface="+mj-lt"/>
              </a:rPr>
              <a:t>We Choose To Follow Him…Anywhere.</a:t>
            </a:r>
          </a:p>
        </p:txBody>
      </p:sp>
      <p:sp>
        <p:nvSpPr>
          <p:cNvPr id="6" name="Title 1">
            <a:extLst>
              <a:ext uri="{FF2B5EF4-FFF2-40B4-BE49-F238E27FC236}">
                <a16:creationId xmlns:a16="http://schemas.microsoft.com/office/drawing/2014/main" id="{F6C65EB1-85A6-DC4A-AD7F-47870533C1CA}"/>
              </a:ext>
            </a:extLst>
          </p:cNvPr>
          <p:cNvSpPr txBox="1">
            <a:spLocks/>
          </p:cNvSpPr>
          <p:nvPr/>
        </p:nvSpPr>
        <p:spPr>
          <a:xfrm>
            <a:off x="628649" y="2133071"/>
            <a:ext cx="7886700" cy="3251729"/>
          </a:xfrm>
          <a:prstGeom prst="rect">
            <a:avLst/>
          </a:prstGeom>
        </p:spPr>
        <p:txBody>
          <a:bodyP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2600" dirty="0">
                <a:solidFill>
                  <a:schemeClr val="bg1"/>
                </a:solidFill>
              </a:rPr>
              <a:t>“The next day he saw Jesus coming to him and said, “Behold, the Lamb of God who takes away the sin of the world!” (John 1:29) </a:t>
            </a:r>
            <a:br>
              <a:rPr lang="en-US" sz="2600" dirty="0">
                <a:solidFill>
                  <a:schemeClr val="bg1"/>
                </a:solidFill>
              </a:rPr>
            </a:br>
            <a:br>
              <a:rPr lang="en-US" sz="2600" dirty="0">
                <a:solidFill>
                  <a:schemeClr val="bg1"/>
                </a:solidFill>
              </a:rPr>
            </a:br>
            <a:r>
              <a:rPr lang="en-US" sz="2600" dirty="0">
                <a:solidFill>
                  <a:schemeClr val="bg1"/>
                </a:solidFill>
              </a:rPr>
              <a:t>“</a:t>
            </a:r>
            <a:r>
              <a:rPr lang="en-US" sz="2600" b="1" baseline="30000" dirty="0">
                <a:solidFill>
                  <a:schemeClr val="bg1"/>
                </a:solidFill>
              </a:rPr>
              <a:t>35 </a:t>
            </a:r>
            <a:r>
              <a:rPr lang="en-US" sz="2600" dirty="0">
                <a:solidFill>
                  <a:schemeClr val="bg1"/>
                </a:solidFill>
              </a:rPr>
              <a:t>Again the next day John was standing with two of his disciples, </a:t>
            </a:r>
            <a:r>
              <a:rPr lang="en-US" sz="2600" b="1" baseline="30000" dirty="0">
                <a:solidFill>
                  <a:schemeClr val="bg1"/>
                </a:solidFill>
              </a:rPr>
              <a:t>36 </a:t>
            </a:r>
            <a:r>
              <a:rPr lang="en-US" sz="2600" dirty="0">
                <a:solidFill>
                  <a:schemeClr val="bg1"/>
                </a:solidFill>
              </a:rPr>
              <a:t>and he looked at Jesus as He walked, and said, “Behold, the Lamb of God!” </a:t>
            </a:r>
            <a:r>
              <a:rPr lang="en-US" sz="2600" b="1" baseline="30000" dirty="0">
                <a:solidFill>
                  <a:schemeClr val="bg1"/>
                </a:solidFill>
              </a:rPr>
              <a:t>37 </a:t>
            </a:r>
            <a:r>
              <a:rPr lang="en-US" sz="2600" dirty="0">
                <a:solidFill>
                  <a:schemeClr val="bg1"/>
                </a:solidFill>
              </a:rPr>
              <a:t>The two disciples heard him speak, and they followed Jesus.” (John 1:35-37)</a:t>
            </a:r>
          </a:p>
        </p:txBody>
      </p:sp>
    </p:spTree>
    <p:extLst>
      <p:ext uri="{BB962C8B-B14F-4D97-AF65-F5344CB8AC3E}">
        <p14:creationId xmlns:p14="http://schemas.microsoft.com/office/powerpoint/2010/main" val="3685783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9BE1B169-A9B9-0445-B382-DC5FA05D84FD}"/>
              </a:ext>
            </a:extLst>
          </p:cNvPr>
          <p:cNvSpPr/>
          <p:nvPr/>
        </p:nvSpPr>
        <p:spPr>
          <a:xfrm>
            <a:off x="2395968" y="631455"/>
            <a:ext cx="4451750" cy="513347"/>
          </a:xfrm>
          <a:prstGeom prst="roundRect">
            <a:avLst>
              <a:gd name="adj" fmla="val 50000"/>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r>
              <a:rPr kumimoji="0" lang="en-US" sz="2600" b="1" i="1" u="none" strike="noStrike" kern="1200" cap="none" spc="0" normalizeH="0" baseline="0" noProof="0" dirty="0">
                <a:ln>
                  <a:noFill/>
                </a:ln>
                <a:solidFill>
                  <a:srgbClr val="1A866E"/>
                </a:solidFill>
                <a:effectLst/>
                <a:uLnTx/>
                <a:uFillTx/>
                <a:latin typeface="Calibri" panose="020F0502020204030204"/>
                <a:ea typeface="+mn-ea"/>
                <a:cs typeface="+mn-cs"/>
              </a:rPr>
              <a:t>When We Consider The Lamb</a:t>
            </a:r>
          </a:p>
        </p:txBody>
      </p:sp>
      <p:sp>
        <p:nvSpPr>
          <p:cNvPr id="5" name="TextBox 4">
            <a:extLst>
              <a:ext uri="{FF2B5EF4-FFF2-40B4-BE49-F238E27FC236}">
                <a16:creationId xmlns:a16="http://schemas.microsoft.com/office/drawing/2014/main" id="{80EEFEF7-8E31-9846-9AC2-E5FB04EF7B5F}"/>
              </a:ext>
            </a:extLst>
          </p:cNvPr>
          <p:cNvSpPr txBox="1"/>
          <p:nvPr/>
        </p:nvSpPr>
        <p:spPr>
          <a:xfrm>
            <a:off x="0" y="1144802"/>
            <a:ext cx="9143999" cy="707886"/>
          </a:xfrm>
          <a:prstGeom prst="rect">
            <a:avLst/>
          </a:prstGeom>
          <a:noFill/>
        </p:spPr>
        <p:txBody>
          <a:bodyPr wrap="square" rtlCol="0">
            <a:spAutoFit/>
          </a:bodyPr>
          <a:lstStyle/>
          <a:p>
            <a:pPr algn="ctr"/>
            <a:r>
              <a:rPr lang="en-US" sz="4000" i="1" dirty="0">
                <a:solidFill>
                  <a:schemeClr val="bg1"/>
                </a:solidFill>
                <a:latin typeface="+mj-lt"/>
              </a:rPr>
              <a:t>We Choose To Hope In A Crucified Savior.</a:t>
            </a:r>
          </a:p>
        </p:txBody>
      </p:sp>
      <p:sp>
        <p:nvSpPr>
          <p:cNvPr id="7" name="TextBox 6">
            <a:extLst>
              <a:ext uri="{FF2B5EF4-FFF2-40B4-BE49-F238E27FC236}">
                <a16:creationId xmlns:a16="http://schemas.microsoft.com/office/drawing/2014/main" id="{37796CBE-AF2F-8A4B-83C9-464DDE422106}"/>
              </a:ext>
            </a:extLst>
          </p:cNvPr>
          <p:cNvSpPr txBox="1"/>
          <p:nvPr/>
        </p:nvSpPr>
        <p:spPr>
          <a:xfrm>
            <a:off x="938840" y="3007048"/>
            <a:ext cx="7070627" cy="584775"/>
          </a:xfrm>
          <a:prstGeom prst="rect">
            <a:avLst/>
          </a:prstGeom>
          <a:noFill/>
        </p:spPr>
        <p:txBody>
          <a:bodyPr wrap="square" rtlCol="0">
            <a:spAutoFit/>
          </a:bodyPr>
          <a:lstStyle/>
          <a:p>
            <a:pPr marL="571500" indent="-571500">
              <a:buFont typeface="Arial" panose="020B0604020202020204" pitchFamily="34" charset="0"/>
              <a:buChar char="•"/>
            </a:pPr>
            <a:r>
              <a:rPr lang="en-US" sz="3200" dirty="0">
                <a:solidFill>
                  <a:schemeClr val="bg1"/>
                </a:solidFill>
              </a:rPr>
              <a:t>We Hope In His Innocence (Lk 23:41)</a:t>
            </a:r>
          </a:p>
        </p:txBody>
      </p:sp>
      <p:sp>
        <p:nvSpPr>
          <p:cNvPr id="8" name="TextBox 7">
            <a:extLst>
              <a:ext uri="{FF2B5EF4-FFF2-40B4-BE49-F238E27FC236}">
                <a16:creationId xmlns:a16="http://schemas.microsoft.com/office/drawing/2014/main" id="{4BE6A6D1-46E8-AA42-84A6-4A91C7400BF2}"/>
              </a:ext>
            </a:extLst>
          </p:cNvPr>
          <p:cNvSpPr txBox="1"/>
          <p:nvPr/>
        </p:nvSpPr>
        <p:spPr>
          <a:xfrm>
            <a:off x="938840" y="2237607"/>
            <a:ext cx="7366000" cy="584775"/>
          </a:xfrm>
          <a:prstGeom prst="rect">
            <a:avLst/>
          </a:prstGeom>
          <a:noFill/>
        </p:spPr>
        <p:txBody>
          <a:bodyPr wrap="square" rtlCol="0">
            <a:spAutoFit/>
          </a:bodyPr>
          <a:lstStyle/>
          <a:p>
            <a:pPr marL="571500" indent="-571500">
              <a:buFont typeface="Arial" panose="020B0604020202020204" pitchFamily="34" charset="0"/>
              <a:buChar char="•"/>
            </a:pPr>
            <a:r>
              <a:rPr lang="en-US" sz="3200" dirty="0">
                <a:solidFill>
                  <a:schemeClr val="bg1"/>
                </a:solidFill>
              </a:rPr>
              <a:t>We Hope In His Grace (Lk 23:34)</a:t>
            </a:r>
          </a:p>
        </p:txBody>
      </p:sp>
      <p:sp>
        <p:nvSpPr>
          <p:cNvPr id="9" name="TextBox 8">
            <a:extLst>
              <a:ext uri="{FF2B5EF4-FFF2-40B4-BE49-F238E27FC236}">
                <a16:creationId xmlns:a16="http://schemas.microsoft.com/office/drawing/2014/main" id="{6573CA2C-E338-0C47-BE4D-02AD2477D670}"/>
              </a:ext>
            </a:extLst>
          </p:cNvPr>
          <p:cNvSpPr txBox="1"/>
          <p:nvPr/>
        </p:nvSpPr>
        <p:spPr>
          <a:xfrm>
            <a:off x="938840" y="3776489"/>
            <a:ext cx="7366000" cy="584775"/>
          </a:xfrm>
          <a:prstGeom prst="rect">
            <a:avLst/>
          </a:prstGeom>
          <a:noFill/>
        </p:spPr>
        <p:txBody>
          <a:bodyPr wrap="square" rtlCol="0">
            <a:spAutoFit/>
          </a:bodyPr>
          <a:lstStyle/>
          <a:p>
            <a:pPr marL="571500" indent="-571500">
              <a:buFont typeface="Arial" panose="020B0604020202020204" pitchFamily="34" charset="0"/>
              <a:buChar char="•"/>
            </a:pPr>
            <a:r>
              <a:rPr lang="en-US" sz="3200" dirty="0">
                <a:solidFill>
                  <a:schemeClr val="bg1"/>
                </a:solidFill>
              </a:rPr>
              <a:t>We Hope In His Victory (Lk 23:41)</a:t>
            </a:r>
          </a:p>
        </p:txBody>
      </p:sp>
      <p:sp>
        <p:nvSpPr>
          <p:cNvPr id="10" name="TextBox 9">
            <a:extLst>
              <a:ext uri="{FF2B5EF4-FFF2-40B4-BE49-F238E27FC236}">
                <a16:creationId xmlns:a16="http://schemas.microsoft.com/office/drawing/2014/main" id="{E29DDA5E-94C8-E54B-B0E2-25B5FD468622}"/>
              </a:ext>
            </a:extLst>
          </p:cNvPr>
          <p:cNvSpPr txBox="1"/>
          <p:nvPr/>
        </p:nvSpPr>
        <p:spPr>
          <a:xfrm>
            <a:off x="938840" y="4545930"/>
            <a:ext cx="7366000" cy="584775"/>
          </a:xfrm>
          <a:prstGeom prst="rect">
            <a:avLst/>
          </a:prstGeom>
          <a:noFill/>
        </p:spPr>
        <p:txBody>
          <a:bodyPr wrap="square" rtlCol="0">
            <a:spAutoFit/>
          </a:bodyPr>
          <a:lstStyle/>
          <a:p>
            <a:pPr marL="571500" indent="-571500">
              <a:buFont typeface="Arial" panose="020B0604020202020204" pitchFamily="34" charset="0"/>
              <a:buChar char="•"/>
            </a:pPr>
            <a:r>
              <a:rPr lang="en-US" sz="3200" dirty="0">
                <a:solidFill>
                  <a:schemeClr val="bg1"/>
                </a:solidFill>
              </a:rPr>
              <a:t>We Hope In His Promises (Lk 23:42)</a:t>
            </a:r>
          </a:p>
        </p:txBody>
      </p:sp>
    </p:spTree>
    <p:extLst>
      <p:ext uri="{BB962C8B-B14F-4D97-AF65-F5344CB8AC3E}">
        <p14:creationId xmlns:p14="http://schemas.microsoft.com/office/powerpoint/2010/main" val="3923175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9BE1B169-A9B9-0445-B382-DC5FA05D84FD}"/>
              </a:ext>
            </a:extLst>
          </p:cNvPr>
          <p:cNvSpPr/>
          <p:nvPr/>
        </p:nvSpPr>
        <p:spPr>
          <a:xfrm>
            <a:off x="2395968" y="631455"/>
            <a:ext cx="4451750" cy="513347"/>
          </a:xfrm>
          <a:prstGeom prst="roundRect">
            <a:avLst>
              <a:gd name="adj" fmla="val 50000"/>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r>
              <a:rPr kumimoji="0" lang="en-US" sz="2600" b="1" i="1" u="none" strike="noStrike" kern="1200" cap="none" spc="0" normalizeH="0" baseline="0" noProof="0" dirty="0">
                <a:ln>
                  <a:noFill/>
                </a:ln>
                <a:solidFill>
                  <a:srgbClr val="1A866E"/>
                </a:solidFill>
                <a:effectLst/>
                <a:uLnTx/>
                <a:uFillTx/>
                <a:latin typeface="Calibri" panose="020F0502020204030204"/>
                <a:ea typeface="+mn-ea"/>
                <a:cs typeface="+mn-cs"/>
              </a:rPr>
              <a:t>When We Consider The Lamb</a:t>
            </a:r>
          </a:p>
        </p:txBody>
      </p:sp>
      <p:sp>
        <p:nvSpPr>
          <p:cNvPr id="5" name="TextBox 4">
            <a:extLst>
              <a:ext uri="{FF2B5EF4-FFF2-40B4-BE49-F238E27FC236}">
                <a16:creationId xmlns:a16="http://schemas.microsoft.com/office/drawing/2014/main" id="{80EEFEF7-8E31-9846-9AC2-E5FB04EF7B5F}"/>
              </a:ext>
            </a:extLst>
          </p:cNvPr>
          <p:cNvSpPr txBox="1"/>
          <p:nvPr/>
        </p:nvSpPr>
        <p:spPr>
          <a:xfrm>
            <a:off x="0" y="1144802"/>
            <a:ext cx="9143999" cy="707886"/>
          </a:xfrm>
          <a:prstGeom prst="rect">
            <a:avLst/>
          </a:prstGeom>
          <a:noFill/>
        </p:spPr>
        <p:txBody>
          <a:bodyPr wrap="square" rtlCol="0">
            <a:spAutoFit/>
          </a:bodyPr>
          <a:lstStyle/>
          <a:p>
            <a:pPr algn="ctr"/>
            <a:r>
              <a:rPr lang="en-US" sz="4000" i="1" dirty="0">
                <a:solidFill>
                  <a:schemeClr val="bg1"/>
                </a:solidFill>
                <a:latin typeface="+mj-lt"/>
              </a:rPr>
              <a:t>We Choose To Join A Heavenly Family.</a:t>
            </a:r>
          </a:p>
        </p:txBody>
      </p:sp>
      <p:sp>
        <p:nvSpPr>
          <p:cNvPr id="11" name="TextBox 10">
            <a:extLst>
              <a:ext uri="{FF2B5EF4-FFF2-40B4-BE49-F238E27FC236}">
                <a16:creationId xmlns:a16="http://schemas.microsoft.com/office/drawing/2014/main" id="{EFD7C740-6AC7-3146-850E-1870C0C92851}"/>
              </a:ext>
            </a:extLst>
          </p:cNvPr>
          <p:cNvSpPr txBox="1"/>
          <p:nvPr/>
        </p:nvSpPr>
        <p:spPr>
          <a:xfrm>
            <a:off x="938840" y="3413448"/>
            <a:ext cx="7612493" cy="1077218"/>
          </a:xfrm>
          <a:prstGeom prst="rect">
            <a:avLst/>
          </a:prstGeom>
          <a:noFill/>
        </p:spPr>
        <p:txBody>
          <a:bodyPr wrap="square" rtlCol="0">
            <a:spAutoFit/>
          </a:bodyPr>
          <a:lstStyle/>
          <a:p>
            <a:pPr marL="571500" indent="-571500">
              <a:buFont typeface="Arial" panose="020B0604020202020204" pitchFamily="34" charset="0"/>
              <a:buChar char="•"/>
            </a:pPr>
            <a:r>
              <a:rPr lang="en-US" sz="3200" dirty="0">
                <a:solidFill>
                  <a:schemeClr val="bg1"/>
                </a:solidFill>
              </a:rPr>
              <a:t>The Lamb Reaches All Nations &amp; Bestows</a:t>
            </a:r>
            <a:br>
              <a:rPr lang="en-US" sz="3200" dirty="0">
                <a:solidFill>
                  <a:schemeClr val="bg1"/>
                </a:solidFill>
              </a:rPr>
            </a:br>
            <a:r>
              <a:rPr lang="en-US" sz="3200" dirty="0">
                <a:solidFill>
                  <a:schemeClr val="bg1"/>
                </a:solidFill>
              </a:rPr>
              <a:t>The Highest Positions. (Rev 5:9-10)</a:t>
            </a:r>
          </a:p>
        </p:txBody>
      </p:sp>
      <p:sp>
        <p:nvSpPr>
          <p:cNvPr id="12" name="TextBox 11">
            <a:extLst>
              <a:ext uri="{FF2B5EF4-FFF2-40B4-BE49-F238E27FC236}">
                <a16:creationId xmlns:a16="http://schemas.microsoft.com/office/drawing/2014/main" id="{47A131A8-DF82-0B4B-822C-6870290767A5}"/>
              </a:ext>
            </a:extLst>
          </p:cNvPr>
          <p:cNvSpPr txBox="1"/>
          <p:nvPr/>
        </p:nvSpPr>
        <p:spPr>
          <a:xfrm>
            <a:off x="938840" y="2237607"/>
            <a:ext cx="8205160" cy="1077218"/>
          </a:xfrm>
          <a:prstGeom prst="rect">
            <a:avLst/>
          </a:prstGeom>
          <a:noFill/>
        </p:spPr>
        <p:txBody>
          <a:bodyPr wrap="square" rtlCol="0">
            <a:spAutoFit/>
          </a:bodyPr>
          <a:lstStyle/>
          <a:p>
            <a:pPr marL="571500" indent="-571500">
              <a:buFont typeface="Arial" panose="020B0604020202020204" pitchFamily="34" charset="0"/>
              <a:buChar char="•"/>
            </a:pPr>
            <a:r>
              <a:rPr lang="en-US" sz="3200" dirty="0">
                <a:solidFill>
                  <a:schemeClr val="bg1"/>
                </a:solidFill>
              </a:rPr>
              <a:t>“In His Name The Gentiles Will Hope” </a:t>
            </a:r>
            <a:br>
              <a:rPr lang="en-US" sz="3200" dirty="0">
                <a:solidFill>
                  <a:schemeClr val="bg1"/>
                </a:solidFill>
              </a:rPr>
            </a:br>
            <a:r>
              <a:rPr lang="en-US" sz="3200" dirty="0">
                <a:solidFill>
                  <a:schemeClr val="bg1"/>
                </a:solidFill>
              </a:rPr>
              <a:t>(Isaiah 42:1-5, Matt. 12:21, Rom. 15:12)</a:t>
            </a:r>
          </a:p>
        </p:txBody>
      </p:sp>
      <p:sp>
        <p:nvSpPr>
          <p:cNvPr id="6" name="TextBox 5">
            <a:extLst>
              <a:ext uri="{FF2B5EF4-FFF2-40B4-BE49-F238E27FC236}">
                <a16:creationId xmlns:a16="http://schemas.microsoft.com/office/drawing/2014/main" id="{0E949C04-416C-B545-823C-F8A8E288C2CE}"/>
              </a:ext>
            </a:extLst>
          </p:cNvPr>
          <p:cNvSpPr txBox="1"/>
          <p:nvPr/>
        </p:nvSpPr>
        <p:spPr>
          <a:xfrm>
            <a:off x="938840" y="4507599"/>
            <a:ext cx="7612493" cy="1077218"/>
          </a:xfrm>
          <a:prstGeom prst="rect">
            <a:avLst/>
          </a:prstGeom>
          <a:noFill/>
        </p:spPr>
        <p:txBody>
          <a:bodyPr wrap="square" rtlCol="0">
            <a:spAutoFit/>
          </a:bodyPr>
          <a:lstStyle/>
          <a:p>
            <a:pPr marL="571500" indent="-571500">
              <a:buFont typeface="Arial" panose="020B0604020202020204" pitchFamily="34" charset="0"/>
              <a:buChar char="•"/>
            </a:pPr>
            <a:r>
              <a:rPr lang="en-US" sz="3200" dirty="0">
                <a:solidFill>
                  <a:schemeClr val="bg1"/>
                </a:solidFill>
              </a:rPr>
              <a:t>The Lamb Deserves All Praise </a:t>
            </a:r>
            <a:br>
              <a:rPr lang="en-US" sz="3200" dirty="0">
                <a:solidFill>
                  <a:schemeClr val="bg1"/>
                </a:solidFill>
              </a:rPr>
            </a:br>
            <a:r>
              <a:rPr lang="en-US" sz="3200" dirty="0">
                <a:solidFill>
                  <a:schemeClr val="bg1"/>
                </a:solidFill>
              </a:rPr>
              <a:t>(Rev 5:11-13)</a:t>
            </a:r>
          </a:p>
        </p:txBody>
      </p:sp>
    </p:spTree>
    <p:extLst>
      <p:ext uri="{BB962C8B-B14F-4D97-AF65-F5344CB8AC3E}">
        <p14:creationId xmlns:p14="http://schemas.microsoft.com/office/powerpoint/2010/main" val="637558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9BE1B169-A9B9-0445-B382-DC5FA05D84FD}"/>
              </a:ext>
            </a:extLst>
          </p:cNvPr>
          <p:cNvSpPr/>
          <p:nvPr/>
        </p:nvSpPr>
        <p:spPr>
          <a:xfrm>
            <a:off x="2395968" y="631455"/>
            <a:ext cx="4451750" cy="513347"/>
          </a:xfrm>
          <a:prstGeom prst="roundRect">
            <a:avLst>
              <a:gd name="adj" fmla="val 50000"/>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r>
              <a:rPr kumimoji="0" lang="en-US" sz="2600" b="1" i="1" u="none" strike="noStrike" kern="1200" cap="none" spc="0" normalizeH="0" baseline="0" noProof="0" dirty="0">
                <a:ln>
                  <a:noFill/>
                </a:ln>
                <a:solidFill>
                  <a:srgbClr val="1A866E"/>
                </a:solidFill>
                <a:effectLst/>
                <a:uLnTx/>
                <a:uFillTx/>
                <a:latin typeface="Calibri" panose="020F0502020204030204"/>
                <a:ea typeface="+mn-ea"/>
                <a:cs typeface="+mn-cs"/>
              </a:rPr>
              <a:t>We Have A Great Hope…</a:t>
            </a:r>
          </a:p>
        </p:txBody>
      </p:sp>
      <p:sp>
        <p:nvSpPr>
          <p:cNvPr id="5" name="TextBox 4">
            <a:extLst>
              <a:ext uri="{FF2B5EF4-FFF2-40B4-BE49-F238E27FC236}">
                <a16:creationId xmlns:a16="http://schemas.microsoft.com/office/drawing/2014/main" id="{80EEFEF7-8E31-9846-9AC2-E5FB04EF7B5F}"/>
              </a:ext>
            </a:extLst>
          </p:cNvPr>
          <p:cNvSpPr txBox="1"/>
          <p:nvPr/>
        </p:nvSpPr>
        <p:spPr>
          <a:xfrm>
            <a:off x="0" y="1415730"/>
            <a:ext cx="9143999" cy="707886"/>
          </a:xfrm>
          <a:prstGeom prst="rect">
            <a:avLst/>
          </a:prstGeom>
          <a:noFill/>
        </p:spPr>
        <p:txBody>
          <a:bodyPr wrap="square" rtlCol="0">
            <a:spAutoFit/>
          </a:bodyPr>
          <a:lstStyle/>
          <a:p>
            <a:pPr algn="ctr"/>
            <a:r>
              <a:rPr lang="en-US" sz="4000" i="1" dirty="0">
                <a:solidFill>
                  <a:schemeClr val="bg1"/>
                </a:solidFill>
                <a:latin typeface="+mj-lt"/>
              </a:rPr>
              <a:t>Our Lamb Overcomes Every Attack</a:t>
            </a:r>
          </a:p>
        </p:txBody>
      </p:sp>
      <p:sp>
        <p:nvSpPr>
          <p:cNvPr id="6" name="TextBox 5">
            <a:extLst>
              <a:ext uri="{FF2B5EF4-FFF2-40B4-BE49-F238E27FC236}">
                <a16:creationId xmlns:a16="http://schemas.microsoft.com/office/drawing/2014/main" id="{95DCCF71-A9F8-4740-A26D-197A5A469C0E}"/>
              </a:ext>
            </a:extLst>
          </p:cNvPr>
          <p:cNvSpPr txBox="1"/>
          <p:nvPr/>
        </p:nvSpPr>
        <p:spPr>
          <a:xfrm>
            <a:off x="49843" y="2516397"/>
            <a:ext cx="9143999" cy="707886"/>
          </a:xfrm>
          <a:prstGeom prst="rect">
            <a:avLst/>
          </a:prstGeom>
          <a:noFill/>
        </p:spPr>
        <p:txBody>
          <a:bodyPr wrap="square" rtlCol="0">
            <a:spAutoFit/>
          </a:bodyPr>
          <a:lstStyle/>
          <a:p>
            <a:pPr algn="ctr"/>
            <a:r>
              <a:rPr lang="en-US" sz="4000" i="1" dirty="0">
                <a:solidFill>
                  <a:schemeClr val="bg1"/>
                </a:solidFill>
                <a:latin typeface="+mj-lt"/>
              </a:rPr>
              <a:t>Our Lamb Demonstrates The Highest Love</a:t>
            </a:r>
          </a:p>
        </p:txBody>
      </p:sp>
      <p:sp>
        <p:nvSpPr>
          <p:cNvPr id="7" name="TextBox 6">
            <a:extLst>
              <a:ext uri="{FF2B5EF4-FFF2-40B4-BE49-F238E27FC236}">
                <a16:creationId xmlns:a16="http://schemas.microsoft.com/office/drawing/2014/main" id="{40188FE2-E18F-6649-A576-5E1C78BD31B4}"/>
              </a:ext>
            </a:extLst>
          </p:cNvPr>
          <p:cNvSpPr txBox="1"/>
          <p:nvPr/>
        </p:nvSpPr>
        <p:spPr>
          <a:xfrm>
            <a:off x="49843" y="3617064"/>
            <a:ext cx="9143999" cy="707886"/>
          </a:xfrm>
          <a:prstGeom prst="rect">
            <a:avLst/>
          </a:prstGeom>
          <a:noFill/>
        </p:spPr>
        <p:txBody>
          <a:bodyPr wrap="square" rtlCol="0">
            <a:spAutoFit/>
          </a:bodyPr>
          <a:lstStyle/>
          <a:p>
            <a:pPr algn="ctr"/>
            <a:r>
              <a:rPr lang="en-US" sz="4000" i="1" dirty="0">
                <a:solidFill>
                  <a:schemeClr val="bg1"/>
                </a:solidFill>
                <a:latin typeface="+mj-lt"/>
              </a:rPr>
              <a:t>Our Lamb Provides A Pathway Home</a:t>
            </a:r>
          </a:p>
        </p:txBody>
      </p:sp>
    </p:spTree>
    <p:extLst>
      <p:ext uri="{BB962C8B-B14F-4D97-AF65-F5344CB8AC3E}">
        <p14:creationId xmlns:p14="http://schemas.microsoft.com/office/powerpoint/2010/main" val="405154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358</TotalTime>
  <Words>1644</Words>
  <Application>Microsoft Macintosh PowerPoint</Application>
  <PresentationFormat>On-screen Show (16:10)</PresentationFormat>
  <Paragraphs>168</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Wingdings</vt:lpstr>
      <vt:lpstr>Office Theme</vt:lpstr>
      <vt:lpstr>Hope in Christ</vt:lpstr>
      <vt:lpstr>PowerPoint Presentation</vt:lpstr>
      <vt:lpstr>PowerPoint Presentation</vt:lpstr>
      <vt:lpstr>PowerPoint Presentation</vt:lpstr>
      <vt:lpstr>Because of ________________ I will be okay some day.</vt:lpstr>
      <vt:lpstr>PowerPoint Presentation</vt:lpstr>
      <vt:lpstr>PowerPoint Presentation</vt:lpstr>
      <vt:lpstr>PowerPoint Presentation</vt:lpstr>
      <vt:lpstr>PowerPoint Presentation</vt:lpstr>
      <vt:lpstr>Hope in Christ</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Hope in Christ</dc:title>
  <dc:creator>Phillip Shumake</dc:creator>
  <cp:lastModifiedBy>Phillip Shumake</cp:lastModifiedBy>
  <cp:revision>95</cp:revision>
  <dcterms:created xsi:type="dcterms:W3CDTF">2023-04-26T16:30:42Z</dcterms:created>
  <dcterms:modified xsi:type="dcterms:W3CDTF">2023-04-29T17:06:37Z</dcterms:modified>
</cp:coreProperties>
</file>