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91" r:id="rId2"/>
    <p:sldId id="304" r:id="rId3"/>
    <p:sldId id="375" r:id="rId4"/>
    <p:sldId id="368" r:id="rId5"/>
    <p:sldId id="369" r:id="rId6"/>
    <p:sldId id="370" r:id="rId7"/>
    <p:sldId id="371" r:id="rId8"/>
    <p:sldId id="373" r:id="rId9"/>
    <p:sldId id="350" r:id="rId10"/>
    <p:sldId id="364" r:id="rId11"/>
    <p:sldId id="374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99"/>
    <a:srgbClr val="FBB65B"/>
    <a:srgbClr val="E8A953"/>
    <a:srgbClr val="BA7548"/>
    <a:srgbClr val="BB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9"/>
    <p:restoredTop sz="65392"/>
  </p:normalViewPr>
  <p:slideViewPr>
    <p:cSldViewPr snapToGrid="0" snapToObjects="1">
      <p:cViewPr varScale="1">
        <p:scale>
          <a:sx n="53" d="100"/>
          <a:sy n="53" d="100"/>
        </p:scale>
        <p:origin x="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4BE-D271-5C4E-B337-408866D316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9644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7067" y="3544888"/>
            <a:ext cx="6417733" cy="539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8356" y="688182"/>
            <a:ext cx="95964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E295-408C-3F45-9A87-CD73C229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Godly Speech: Best Practices…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People The RICHES of God’s Word, Not The Momentary Ideas of our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Messages That CHANGE LIVES, Not purely Academic Observations.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Embrace The ROLE OF TEACHING, Not Entertaining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Examples of Real Highs &amp; Lows, Not Impersonal Definitions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Social Media/Texting. (3 John 1:13, Mt 18 “go to him”)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Complaining Diminishes Everything Else We Say.  (Do All Things Without…) (Phil. 2:14)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Earn this reputation and uphold it. (1 Tim. 4:9, 2:11)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Reputation: Proverbs 22:1 &amp; Eccl. 7:1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Everyone You Address (directly and indirectly). (1 Peter 2:17-18) Being insulting or uncaring will ruin your effectiveness.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(Don’t Make Jokes About Suffering or Lust. (Proverbs. 26:19, </a:t>
            </a:r>
            <a:r>
              <a:rPr lang="en-US" dirty="0" err="1"/>
              <a:t>Eph</a:t>
            </a:r>
            <a:r>
              <a:rPr lang="en-US" dirty="0"/>
              <a:t> 5:3-4)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take it upon ourselves to make some changes.  I have determined and decided… I’m not going to be useless clutter in the Master’s house.  I’m going to be His favorite vessel.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EF295CB-5F1D-7742-AE24-DE14A0BD9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pointed out in previous lessons that he is talking to “his son.” </a:t>
            </a:r>
            <a:r>
              <a:rPr lang="en-US" sz="1200" dirty="0"/>
              <a:t>“To Timothy, my beloved son…” (2 Tim. 1:2)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But tonight, we need to remember another facet of the relationship. Timothy is also Paul’s protégé.  He was hand-picked from Lystra &amp; </a:t>
            </a:r>
            <a:r>
              <a:rPr lang="en-US" sz="1200" dirty="0" err="1"/>
              <a:t>Derbe</a:t>
            </a:r>
            <a:r>
              <a:rPr lang="en-US" sz="1200" dirty="0"/>
              <a:t> in Acts 16:3.  Paul knows that his life is nearing its end, and he is writing with the greatest care and passion to help Timothy succeed.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What You Say Is Your Responsibility.</a:t>
            </a:r>
          </a:p>
          <a:p>
            <a:r>
              <a:rPr lang="en-US" dirty="0"/>
              <a:t>What You Say Is Powerful.</a:t>
            </a:r>
          </a:p>
          <a:p>
            <a:r>
              <a:rPr lang="en-US" dirty="0"/>
              <a:t>What You Say Determines Your Reputation &amp; Your Effectiveness.</a:t>
            </a:r>
          </a:p>
          <a:p>
            <a:r>
              <a:rPr lang="en-US" dirty="0"/>
              <a:t>What You Say Is Your CHOICE. Don’t Enter Every Conversation.</a:t>
            </a:r>
          </a:p>
          <a:p>
            <a:endParaRPr lang="en-US" dirty="0"/>
          </a:p>
          <a:p>
            <a:r>
              <a:rPr lang="en-US" dirty="0"/>
              <a:t>Timothy: Hold yourself to the highest standard.</a:t>
            </a:r>
          </a:p>
          <a:p>
            <a:pPr lvl="1"/>
            <a:r>
              <a:rPr lang="en-US" dirty="0"/>
              <a:t>Be Diligent – thought, energy, and effort</a:t>
            </a:r>
          </a:p>
          <a:p>
            <a:pPr lvl="1"/>
            <a:r>
              <a:rPr lang="en-US" dirty="0"/>
              <a:t>Seek God’s Approval</a:t>
            </a:r>
          </a:p>
          <a:p>
            <a:pPr lvl="1"/>
            <a:r>
              <a:rPr lang="en-US" dirty="0"/>
              <a:t>Accurately Handle – no more and no less</a:t>
            </a:r>
          </a:p>
          <a:p>
            <a:pPr lvl="1"/>
            <a:r>
              <a:rPr lang="en-US" dirty="0"/>
              <a:t>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With people, the shortest distance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 from A to B is not a straight line.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Paul gives his instructions, he is demonstrating well-refined speech.  Each word well chosen, meaningful, and powerful.</a:t>
            </a:r>
          </a:p>
          <a:p>
            <a:endParaRPr lang="en-US" dirty="0"/>
          </a:p>
          <a:p>
            <a:r>
              <a:rPr lang="en-US" dirty="0"/>
              <a:t>We are not dealing with MATH, we are dealing with PEOPLE.</a:t>
            </a:r>
          </a:p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The Goal of our speech is not just to make a point or convey information.  It is for TRANSFORMATION… (Remember 1 Tim. 1:3-5) Paul led with this concept!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Clear Requests For Specific Actions (vs 2)</a:t>
            </a:r>
          </a:p>
          <a:p>
            <a:r>
              <a:rPr lang="en-US" dirty="0"/>
              <a:t>Use Aspirational Comparisons (vs 3-7)</a:t>
            </a:r>
          </a:p>
          <a:p>
            <a:r>
              <a:rPr lang="en-US" dirty="0"/>
              <a:t>Weave In Relevant Personal Experiences (v 9)</a:t>
            </a:r>
          </a:p>
          <a:p>
            <a:r>
              <a:rPr lang="en-US" dirty="0"/>
              <a:t>Use Well Balanced Contrasts (vs 9)</a:t>
            </a:r>
          </a:p>
          <a:p>
            <a:r>
              <a:rPr lang="en-US" dirty="0"/>
              <a:t>Use Short Lists of Similar Statements. (11-13)</a:t>
            </a:r>
          </a:p>
          <a:p>
            <a:r>
              <a:rPr lang="en-US" dirty="0"/>
              <a:t>Use Dense &amp; Memorable Metaphors (17, 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love the NKJV… “Shun” – Get Away, Like “Flee” in vs 22.</a:t>
            </a:r>
          </a:p>
          <a:p>
            <a:endParaRPr lang="en-US" dirty="0"/>
          </a:p>
          <a:p>
            <a:r>
              <a:rPr lang="en-US" dirty="0"/>
              <a:t>What I Say Will S P R  E   A    D    S (further than we may think.)</a:t>
            </a:r>
          </a:p>
          <a:p>
            <a:r>
              <a:rPr lang="en-US" dirty="0"/>
              <a:t>What I Say Leads (to further </a:t>
            </a:r>
            <a:r>
              <a:rPr lang="en-US" dirty="0" err="1"/>
              <a:t>rightouesness</a:t>
            </a:r>
            <a:r>
              <a:rPr lang="en-US" dirty="0"/>
              <a:t> or ungodliness)</a:t>
            </a:r>
          </a:p>
          <a:p>
            <a:r>
              <a:rPr lang="en-US" dirty="0"/>
              <a:t>What I Say Impacts The Faith of Others (Positively or Negatively)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Stop it!  Friends – We need to run from this as much as we run from the youthful lusts in vs. 22!</a:t>
            </a:r>
          </a:p>
          <a:p>
            <a:endParaRPr lang="en-US" dirty="0"/>
          </a:p>
          <a:p>
            <a:r>
              <a:rPr lang="en-US" dirty="0"/>
              <a:t>Cut it out!  Get away from it.</a:t>
            </a:r>
          </a:p>
          <a:p>
            <a:endParaRPr lang="en-US" dirty="0"/>
          </a:p>
          <a:p>
            <a:r>
              <a:rPr lang="en-US" dirty="0"/>
              <a:t>Don’t participate in this.</a:t>
            </a:r>
          </a:p>
          <a:p>
            <a:endParaRPr lang="en-US" dirty="0"/>
          </a:p>
          <a:p>
            <a:r>
              <a:rPr lang="en-US" dirty="0"/>
              <a:t>“It says what it means and it means what it says, and it’s time to move on.”  - Great example is 1 Cor 5 “do not even eat with such a one.”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FOOLISH IGNORANT…</a:t>
            </a:r>
          </a:p>
          <a:p>
            <a:endParaRPr lang="en-US" dirty="0"/>
          </a:p>
          <a:p>
            <a:pPr lvl="1"/>
            <a:r>
              <a:rPr lang="en-US" dirty="0"/>
              <a:t>Conspiracy Theories (Flat Earth, </a:t>
            </a:r>
            <a:r>
              <a:rPr lang="en-US" dirty="0" err="1"/>
              <a:t>etc</a:t>
            </a:r>
            <a:r>
              <a:rPr lang="en-US" dirty="0"/>
              <a:t>….)</a:t>
            </a:r>
          </a:p>
          <a:p>
            <a:pPr lvl="1"/>
            <a:r>
              <a:rPr lang="en-US" dirty="0"/>
              <a:t>Click-Bait, Spam, Exaggerations, Sensationalism,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people are just trying to appear unique and intelligent when they are neither.</a:t>
            </a:r>
          </a:p>
          <a:p>
            <a:r>
              <a:rPr lang="en-US" dirty="0"/>
              <a:t>Some people are only arguing from their experiences…not facts.</a:t>
            </a:r>
          </a:p>
          <a:p>
            <a:r>
              <a:rPr lang="en-US" dirty="0"/>
              <a:t>Some people are only arguing from pride…not learning.</a:t>
            </a:r>
          </a:p>
          <a:p>
            <a:r>
              <a:rPr lang="en-US" dirty="0"/>
              <a:t>Some people are only arguing from skepticism…no amount of evidence will ever satisfy, they aren’t looking for an answer, only more questions. (Evil generation asks for a sign.)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(They’ve ignored doctors, experts, Scripture, and family…but they might listen to me! Don’t be prideful (at worst) or delusional (at best.) 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can’t just “edit” our speech depending on who we spend time with or where we are.  We must put into the heart key desires…</a:t>
            </a:r>
          </a:p>
          <a:p>
            <a:pPr lvl="1"/>
            <a:r>
              <a:rPr lang="en-US" dirty="0"/>
              <a:t>Cherish the TRUTH over any exciting stories.</a:t>
            </a:r>
          </a:p>
          <a:p>
            <a:pPr lvl="1"/>
            <a:r>
              <a:rPr lang="en-US" dirty="0"/>
              <a:t>Bless the HEARER rather than extort or embarrass them.</a:t>
            </a:r>
          </a:p>
          <a:p>
            <a:pPr lvl="1"/>
            <a:r>
              <a:rPr lang="en-US" dirty="0"/>
              <a:t>Spread GODLINESS not sickness.</a:t>
            </a:r>
          </a:p>
          <a:p>
            <a:pPr lvl="1"/>
            <a:r>
              <a:rPr lang="en-US" dirty="0"/>
              <a:t>Correct &amp; Lead the CAPTIVE, rather than prove our point or superiority.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 3 – we are not trying to captivate an audience, but to convert a soul!</a:t>
            </a:r>
          </a:p>
          <a:p>
            <a:pPr lvl="1"/>
            <a:r>
              <a:rPr lang="en-US" dirty="0"/>
              <a:t>Ch 3:16 – Scripture is the well, we continue to drink from!</a:t>
            </a:r>
          </a:p>
          <a:p>
            <a:endParaRPr lang="en-US" dirty="0"/>
          </a:p>
          <a:p>
            <a:r>
              <a:rPr lang="en-US" dirty="0"/>
              <a:t>Timothy – you are too busy with…</a:t>
            </a:r>
          </a:p>
          <a:p>
            <a:endParaRPr lang="en-US" dirty="0"/>
          </a:p>
          <a:p>
            <a:r>
              <a:rPr lang="en-US" dirty="0"/>
              <a:t>Faithful Words</a:t>
            </a:r>
          </a:p>
          <a:p>
            <a:r>
              <a:rPr lang="en-US" dirty="0"/>
              <a:t>Saving Words</a:t>
            </a:r>
          </a:p>
          <a:p>
            <a:r>
              <a:rPr lang="en-US" dirty="0"/>
              <a:t>Prayerful Words</a:t>
            </a:r>
          </a:p>
          <a:p>
            <a:r>
              <a:rPr lang="en-US" dirty="0"/>
              <a:t>Nourishing Words</a:t>
            </a:r>
          </a:p>
          <a:p>
            <a:endParaRPr lang="en-US" dirty="0"/>
          </a:p>
          <a:p>
            <a:r>
              <a:rPr lang="en-US" dirty="0"/>
              <a:t>You can’t get pulled into fruitless and harmful discussions.</a:t>
            </a:r>
          </a:p>
          <a:p>
            <a:endParaRPr lang="en-US" dirty="0"/>
          </a:p>
          <a:p>
            <a:r>
              <a:rPr lang="en-US" dirty="0"/>
              <a:t>Just like the Master’s Golden Cups – aren’t mean for measuring out scoops of pig food.  You aren’t meant for these conversations.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8669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1DB684-022B-B14D-82D4-5F79A474F0B0}"/>
              </a:ext>
            </a:extLst>
          </p:cNvPr>
          <p:cNvSpPr txBox="1"/>
          <p:nvPr/>
        </p:nvSpPr>
        <p:spPr>
          <a:xfrm>
            <a:off x="702002" y="4595012"/>
            <a:ext cx="77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solidFill>
                  <a:srgbClr val="FFD799"/>
                </a:solidFill>
              </a:rPr>
              <a:t>8 </a:t>
            </a:r>
            <a:r>
              <a:rPr lang="es-ES" sz="2000" dirty="0">
                <a:solidFill>
                  <a:srgbClr val="FFD799"/>
                </a:solidFill>
              </a:rPr>
              <a:t>con palabra sana e irreprochable, a fin de que el adversario se avergüence al no tener nada malo que decir de nosotros.  </a:t>
            </a:r>
            <a:r>
              <a:rPr lang="en-US" sz="2000" dirty="0" smtClean="0">
                <a:solidFill>
                  <a:srgbClr val="FFD799"/>
                </a:solidFill>
              </a:rPr>
              <a:t>(Tito </a:t>
            </a:r>
            <a:r>
              <a:rPr lang="en-US" sz="2000" dirty="0">
                <a:solidFill>
                  <a:srgbClr val="FFD799"/>
                </a:solidFill>
              </a:rPr>
              <a:t>2:8)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26DC62-38E1-9D4B-BEB1-4FF62D330281}"/>
              </a:ext>
            </a:extLst>
          </p:cNvPr>
          <p:cNvSpPr txBox="1"/>
          <p:nvPr/>
        </p:nvSpPr>
        <p:spPr>
          <a:xfrm>
            <a:off x="2624389" y="863312"/>
            <a:ext cx="636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#1: </a:t>
            </a:r>
            <a:r>
              <a:rPr lang="en-US" sz="2400" dirty="0" err="1" smtClean="0">
                <a:solidFill>
                  <a:schemeClr val="bg1"/>
                </a:solidFill>
              </a:rPr>
              <a:t>Tener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conversaciones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personales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</a:t>
            </a:r>
            <a:r>
              <a:rPr lang="en-US" sz="2400" dirty="0" smtClean="0">
                <a:solidFill>
                  <a:schemeClr val="bg1"/>
                </a:solidFill>
              </a:rPr>
              <a:t> persona.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365240-B1B8-2845-AD9C-C2F79B745378}"/>
              </a:ext>
            </a:extLst>
          </p:cNvPr>
          <p:cNvSpPr txBox="1"/>
          <p:nvPr/>
        </p:nvSpPr>
        <p:spPr>
          <a:xfrm>
            <a:off x="2624389" y="2092534"/>
            <a:ext cx="504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#3: </a:t>
            </a:r>
            <a:r>
              <a:rPr lang="en-US" sz="2400" dirty="0" err="1" smtClean="0">
                <a:solidFill>
                  <a:schemeClr val="bg1"/>
                </a:solidFill>
              </a:rPr>
              <a:t>Construir</a:t>
            </a:r>
            <a:r>
              <a:rPr lang="en-US" sz="2400" dirty="0" smtClean="0">
                <a:solidFill>
                  <a:schemeClr val="bg1"/>
                </a:solidFill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</a:rPr>
              <a:t>preservar</a:t>
            </a:r>
            <a:r>
              <a:rPr lang="en-US" sz="2400" dirty="0" smtClean="0">
                <a:solidFill>
                  <a:schemeClr val="bg1"/>
                </a:solidFill>
              </a:rPr>
              <a:t> la </a:t>
            </a:r>
            <a:r>
              <a:rPr lang="en-US" sz="2400" dirty="0" err="1" smtClean="0">
                <a:solidFill>
                  <a:schemeClr val="bg1"/>
                </a:solidFill>
              </a:rPr>
              <a:t>confianza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CD50E3-5D6F-5440-83BC-E8934988531C}"/>
              </a:ext>
            </a:extLst>
          </p:cNvPr>
          <p:cNvSpPr txBox="1"/>
          <p:nvPr/>
        </p:nvSpPr>
        <p:spPr>
          <a:xfrm>
            <a:off x="2624389" y="270714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#4: </a:t>
            </a:r>
            <a:r>
              <a:rPr lang="en-US" sz="2400" dirty="0" err="1" smtClean="0">
                <a:solidFill>
                  <a:schemeClr val="bg1"/>
                </a:solidFill>
              </a:rPr>
              <a:t>Siempre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mostrar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respeto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tono</a:t>
            </a:r>
            <a:r>
              <a:rPr lang="en-US" sz="2400" dirty="0" smtClean="0">
                <a:solidFill>
                  <a:schemeClr val="bg1"/>
                </a:solidFill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</a:rPr>
              <a:t>gestos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3BD5C1-0A5F-5649-A931-0A2FCB8E3D8D}"/>
              </a:ext>
            </a:extLst>
          </p:cNvPr>
          <p:cNvSpPr txBox="1"/>
          <p:nvPr/>
        </p:nvSpPr>
        <p:spPr>
          <a:xfrm>
            <a:off x="2624389" y="3321756"/>
            <a:ext cx="629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#5: </a:t>
            </a:r>
            <a:r>
              <a:rPr lang="en-US" sz="2400" dirty="0" err="1" smtClean="0">
                <a:solidFill>
                  <a:schemeClr val="bg1"/>
                </a:solidFill>
              </a:rPr>
              <a:t>Solamente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contar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chistes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acuerdo</a:t>
            </a:r>
            <a:r>
              <a:rPr lang="en-US" sz="2400" dirty="0" smtClean="0">
                <a:solidFill>
                  <a:schemeClr val="bg1"/>
                </a:solidFill>
              </a:rPr>
              <a:t> con </a:t>
            </a:r>
            <a:r>
              <a:rPr lang="en-US" sz="2400" dirty="0" err="1" smtClean="0">
                <a:solidFill>
                  <a:schemeClr val="bg1"/>
                </a:solidFill>
              </a:rPr>
              <a:t>sus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valores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F021B4-0097-B74A-9A1B-102165B7BAA2}"/>
              </a:ext>
            </a:extLst>
          </p:cNvPr>
          <p:cNvSpPr txBox="1"/>
          <p:nvPr/>
        </p:nvSpPr>
        <p:spPr>
          <a:xfrm>
            <a:off x="2624389" y="1477923"/>
            <a:ext cx="687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#2: </a:t>
            </a:r>
            <a:r>
              <a:rPr lang="en-US" sz="2400" dirty="0" err="1" smtClean="0">
                <a:solidFill>
                  <a:schemeClr val="bg1"/>
                </a:solidFill>
              </a:rPr>
              <a:t>Usar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lenguaje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bíblico</a:t>
            </a:r>
            <a:r>
              <a:rPr lang="en-US" sz="2400" dirty="0" smtClean="0">
                <a:solidFill>
                  <a:schemeClr val="bg1"/>
                </a:solidFill>
              </a:rPr>
              <a:t> para </a:t>
            </a:r>
            <a:r>
              <a:rPr lang="en-US" sz="2400" dirty="0" err="1" smtClean="0">
                <a:solidFill>
                  <a:schemeClr val="bg1"/>
                </a:solidFill>
              </a:rPr>
              <a:t>temas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bíblicos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ABA524-F27F-4F42-8710-0F7040C5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5" y="1302249"/>
            <a:ext cx="2065128" cy="2042233"/>
          </a:xfrm>
          <a:prstGeom prst="rect">
            <a:avLst/>
          </a:prstGeom>
        </p:spPr>
      </p:pic>
      <p:pic>
        <p:nvPicPr>
          <p:cNvPr id="12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101" y="1274819"/>
            <a:ext cx="3347490" cy="20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161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96224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305050" y="712809"/>
            <a:ext cx="4533899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/>
                  </a:solidFill>
                </a:rPr>
                <a:t>Una </a:t>
              </a:r>
              <a:r>
                <a:rPr lang="en-US" sz="2400" b="1" i="1" dirty="0" err="1" smtClean="0">
                  <a:solidFill>
                    <a:schemeClr val="bg1"/>
                  </a:solidFill>
                </a:rPr>
                <a:t>frase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 con mucho </a:t>
              </a:r>
              <a:r>
                <a:rPr lang="en-US" sz="2400" b="1" i="1" dirty="0" err="1" smtClean="0">
                  <a:solidFill>
                    <a:schemeClr val="bg1"/>
                  </a:solidFill>
                </a:rPr>
                <a:t>significado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E3997914-B0BA-5845-B0E4-D8487BBE90BE}"/>
              </a:ext>
            </a:extLst>
          </p:cNvPr>
          <p:cNvSpPr txBox="1">
            <a:spLocks/>
          </p:cNvSpPr>
          <p:nvPr/>
        </p:nvSpPr>
        <p:spPr>
          <a:xfrm>
            <a:off x="331111" y="2120900"/>
            <a:ext cx="4685389" cy="32129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baseline="30000" dirty="0" smtClean="0">
                <a:solidFill>
                  <a:schemeClr val="bg1"/>
                </a:solidFill>
              </a:rPr>
              <a:t>21 </a:t>
            </a:r>
            <a:r>
              <a:rPr lang="es-ES" sz="2400" dirty="0" smtClean="0">
                <a:solidFill>
                  <a:schemeClr val="bg1"/>
                </a:solidFill>
              </a:rPr>
              <a:t>Por </a:t>
            </a:r>
            <a:r>
              <a:rPr lang="es-ES" sz="2400" dirty="0">
                <a:solidFill>
                  <a:schemeClr val="bg1"/>
                </a:solidFill>
              </a:rPr>
              <a:t>tanto, </a:t>
            </a:r>
            <a:r>
              <a:rPr lang="es-ES" sz="2400" b="1" u="sng" dirty="0">
                <a:solidFill>
                  <a:schemeClr val="bg1"/>
                </a:solidFill>
              </a:rPr>
              <a:t>si alguien se limpia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de estas cosas, será un vaso para honra, santificado, </a:t>
            </a:r>
            <a:r>
              <a:rPr lang="es-ES" sz="2400" b="1" u="sng" dirty="0">
                <a:solidFill>
                  <a:schemeClr val="bg1"/>
                </a:solidFill>
              </a:rPr>
              <a:t>útil para el Señor</a:t>
            </a:r>
            <a:r>
              <a:rPr lang="es-ES" sz="2400" dirty="0">
                <a:solidFill>
                  <a:schemeClr val="bg1"/>
                </a:solidFill>
              </a:rPr>
              <a:t>, preparado para toda buena obra. </a:t>
            </a:r>
            <a:r>
              <a:rPr lang="es-ES" sz="2400" dirty="0" smtClean="0">
                <a:solidFill>
                  <a:schemeClr val="bg1"/>
                </a:solidFill>
              </a:rPr>
              <a:t>22</a:t>
            </a:r>
            <a:r>
              <a:rPr lang="es-ES" sz="2400" dirty="0">
                <a:solidFill>
                  <a:schemeClr val="bg1"/>
                </a:solidFill>
              </a:rPr>
              <a:t>  Huye, pues, de las pasiones juveniles y sigue </a:t>
            </a:r>
            <a:r>
              <a:rPr lang="es-ES" sz="2400" b="1" u="sng" dirty="0">
                <a:solidFill>
                  <a:schemeClr val="bg1"/>
                </a:solidFill>
              </a:rPr>
              <a:t>la justicia, la fe, el amor y la paz</a:t>
            </a:r>
            <a:r>
              <a:rPr lang="es-ES" sz="2400" dirty="0">
                <a:solidFill>
                  <a:schemeClr val="bg1"/>
                </a:solidFill>
              </a:rPr>
              <a:t>, con los que invocan al Señor con un corazón puro. 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43E631-1933-074F-B931-17B59637E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83" r="12148"/>
          <a:stretch/>
        </p:blipFill>
        <p:spPr>
          <a:xfrm>
            <a:off x="5200161" y="2197976"/>
            <a:ext cx="2868221" cy="31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35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1886" y="338101"/>
          <a:ext cx="8399417" cy="52001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008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Título del sermón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Domingos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 las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:00pm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Introducción: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Vasos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para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honra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Sé fuerte en la gracia de Dios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Atesorando las Escrituras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Escapando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los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enredos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Evitando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las influencias impías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Refinando mi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habla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Invocando al Señor con un corazón puro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Soportándolo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todo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2:3-13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Refrescándonos y animándonos unos a otros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Pasando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la fe a la próxima generación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Reprendiendo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tiernamente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2:24-26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Conclusión: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Persistiendo en las cosas </a:t>
                      </a:r>
                      <a:b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que hemos aprendido</a:t>
                      </a: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3:14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DEDC0D-1B42-D44A-8E53-10142DA60B37}"/>
              </a:ext>
            </a:extLst>
          </p:cNvPr>
          <p:cNvSpPr/>
          <p:nvPr/>
        </p:nvSpPr>
        <p:spPr>
          <a:xfrm>
            <a:off x="391886" y="2679699"/>
            <a:ext cx="8399417" cy="42540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 smtClean="0"/>
              <a:t>Pablo </a:t>
            </a:r>
            <a:r>
              <a:rPr lang="en-US" sz="4400" i="1" dirty="0" err="1" smtClean="0"/>
              <a:t>est</a:t>
            </a:r>
            <a:r>
              <a:rPr lang="es-ES" sz="4400" i="1" dirty="0" smtClean="0"/>
              <a:t>á instruyendo a su pupilo.</a:t>
            </a:r>
            <a:endParaRPr 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1720"/>
            <a:ext cx="7886700" cy="302768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solidFill>
                  <a:srgbClr val="FFD799"/>
                </a:solidFill>
              </a:rPr>
              <a:t>Debemos</a:t>
            </a:r>
            <a:r>
              <a:rPr lang="en-US" sz="2400" i="1" dirty="0" smtClean="0">
                <a:solidFill>
                  <a:srgbClr val="FFD799"/>
                </a:solidFill>
              </a:rPr>
              <a:t> </a:t>
            </a:r>
            <a:r>
              <a:rPr lang="en-US" sz="2400" i="1" dirty="0" err="1" smtClean="0">
                <a:solidFill>
                  <a:srgbClr val="FFD799"/>
                </a:solidFill>
              </a:rPr>
              <a:t>conformar</a:t>
            </a:r>
            <a:r>
              <a:rPr lang="en-US" sz="2400" i="1" dirty="0" smtClean="0">
                <a:solidFill>
                  <a:srgbClr val="FFD799"/>
                </a:solidFill>
              </a:rPr>
              <a:t> </a:t>
            </a:r>
            <a:r>
              <a:rPr lang="en-US" sz="2400" i="1" dirty="0" err="1" smtClean="0">
                <a:solidFill>
                  <a:srgbClr val="FFD799"/>
                </a:solidFill>
              </a:rPr>
              <a:t>nuestra</a:t>
            </a:r>
            <a:r>
              <a:rPr lang="en-US" sz="2400" i="1" dirty="0" smtClean="0">
                <a:solidFill>
                  <a:srgbClr val="FFD799"/>
                </a:solidFill>
              </a:rPr>
              <a:t> forma de </a:t>
            </a:r>
            <a:r>
              <a:rPr lang="en-US" sz="2400" i="1" dirty="0" err="1" smtClean="0">
                <a:solidFill>
                  <a:srgbClr val="FFD799"/>
                </a:solidFill>
              </a:rPr>
              <a:t>hablar</a:t>
            </a:r>
            <a:r>
              <a:rPr lang="en-US" sz="2400" i="1" dirty="0" smtClean="0">
                <a:solidFill>
                  <a:srgbClr val="FFD799"/>
                </a:solidFill>
              </a:rPr>
              <a:t> a </a:t>
            </a:r>
            <a:r>
              <a:rPr lang="en-US" sz="2400" i="1" dirty="0" err="1" smtClean="0">
                <a:solidFill>
                  <a:srgbClr val="FFD799"/>
                </a:solidFill>
              </a:rPr>
              <a:t>los</a:t>
            </a:r>
            <a:r>
              <a:rPr lang="en-US" sz="2400" i="1" dirty="0" smtClean="0">
                <a:solidFill>
                  <a:srgbClr val="FFD799"/>
                </a:solidFill>
              </a:rPr>
              <a:t> </a:t>
            </a:r>
            <a:r>
              <a:rPr lang="en-US" sz="2400" i="1" dirty="0" err="1" smtClean="0">
                <a:solidFill>
                  <a:srgbClr val="FFD799"/>
                </a:solidFill>
              </a:rPr>
              <a:t>estándares</a:t>
            </a:r>
            <a:r>
              <a:rPr lang="en-US" sz="2400" i="1" dirty="0" smtClean="0">
                <a:solidFill>
                  <a:srgbClr val="FFD799"/>
                </a:solidFill>
              </a:rPr>
              <a:t> </a:t>
            </a:r>
            <a:r>
              <a:rPr lang="en-US" sz="2400" i="1" dirty="0" err="1" smtClean="0">
                <a:solidFill>
                  <a:srgbClr val="FFD799"/>
                </a:solidFill>
              </a:rPr>
              <a:t>más</a:t>
            </a:r>
            <a:r>
              <a:rPr lang="en-US" sz="2400" i="1" dirty="0" smtClean="0">
                <a:solidFill>
                  <a:srgbClr val="FFD799"/>
                </a:solidFill>
              </a:rPr>
              <a:t> altos. (</a:t>
            </a:r>
            <a:r>
              <a:rPr lang="en-US" sz="2400" i="1" dirty="0">
                <a:solidFill>
                  <a:srgbClr val="FFD799"/>
                </a:solidFill>
              </a:rPr>
              <a:t>2 </a:t>
            </a:r>
            <a:r>
              <a:rPr lang="en-US" sz="2400" i="1" dirty="0" smtClean="0">
                <a:solidFill>
                  <a:srgbClr val="FFD799"/>
                </a:solidFill>
              </a:rPr>
              <a:t>Tim. </a:t>
            </a:r>
            <a:r>
              <a:rPr lang="en-US" sz="2400" i="1" dirty="0">
                <a:solidFill>
                  <a:srgbClr val="FFD799"/>
                </a:solidFill>
              </a:rPr>
              <a:t>2:14-18, 1 </a:t>
            </a:r>
            <a:r>
              <a:rPr lang="en-US" sz="2400" i="1" dirty="0" smtClean="0">
                <a:solidFill>
                  <a:srgbClr val="FFD799"/>
                </a:solidFill>
              </a:rPr>
              <a:t>Tim. </a:t>
            </a:r>
            <a:r>
              <a:rPr lang="en-US" sz="2400" i="1" dirty="0">
                <a:solidFill>
                  <a:srgbClr val="FFD799"/>
                </a:solidFill>
              </a:rPr>
              <a:t>6:3-5, </a:t>
            </a:r>
            <a:r>
              <a:rPr lang="en-US" sz="2400" i="1" dirty="0" smtClean="0">
                <a:solidFill>
                  <a:srgbClr val="FFD799"/>
                </a:solidFill>
              </a:rPr>
              <a:t>Tito </a:t>
            </a:r>
            <a:r>
              <a:rPr lang="en-US" sz="2400" i="1" dirty="0">
                <a:solidFill>
                  <a:srgbClr val="FFD799"/>
                </a:solidFill>
              </a:rPr>
              <a:t>2:8)</a:t>
            </a:r>
            <a:br>
              <a:rPr lang="en-US" sz="2400" i="1" dirty="0">
                <a:solidFill>
                  <a:srgbClr val="FFD799"/>
                </a:solidFill>
              </a:rPr>
            </a:br>
            <a:endParaRPr lang="en-US" sz="2400" i="1" dirty="0">
              <a:solidFill>
                <a:srgbClr val="FFD799"/>
              </a:solidFill>
            </a:endParaRPr>
          </a:p>
          <a:p>
            <a:r>
              <a:rPr lang="en-US" sz="2400" dirty="0" smtClean="0"/>
              <a:t>“</a:t>
            </a:r>
            <a:r>
              <a:rPr lang="es-ES" sz="2400" dirty="0"/>
              <a:t>Ya sabes esto, que todos los que están en Asia me han vuelto la espalda</a:t>
            </a:r>
            <a:r>
              <a:rPr lang="en-US" sz="2400" dirty="0" smtClean="0"/>
              <a:t>…” </a:t>
            </a:r>
            <a:r>
              <a:rPr lang="en-US" sz="2400" dirty="0"/>
              <a:t>(2 Tim. 1:15)</a:t>
            </a:r>
          </a:p>
          <a:p>
            <a:r>
              <a:rPr lang="en-US" sz="2400" dirty="0" smtClean="0"/>
              <a:t>“…T</a:t>
            </a:r>
            <a:r>
              <a:rPr lang="es-ES" sz="2400" dirty="0" smtClean="0"/>
              <a:t>e </a:t>
            </a:r>
            <a:r>
              <a:rPr lang="es-ES" sz="2400" dirty="0"/>
              <a:t>encargo solemnemente: </a:t>
            </a:r>
            <a:r>
              <a:rPr lang="es-ES" sz="2400" dirty="0" smtClean="0"/>
              <a:t>Predica </a:t>
            </a:r>
            <a:r>
              <a:rPr lang="es-ES" sz="2400" dirty="0"/>
              <a:t>la palabra. Insiste a tiempo y fuera de tiempo. Amonesta, reprende, exhorta con mucha paciencia e </a:t>
            </a:r>
            <a:r>
              <a:rPr lang="es-ES" sz="2400" dirty="0" smtClean="0"/>
              <a:t>instrucción</a:t>
            </a:r>
            <a:r>
              <a:rPr lang="en-US" sz="2400" dirty="0" smtClean="0"/>
              <a:t>”. </a:t>
            </a:r>
            <a:r>
              <a:rPr lang="en-US" sz="2400" dirty="0"/>
              <a:t>(2 </a:t>
            </a:r>
            <a:r>
              <a:rPr lang="en-US" sz="2400" dirty="0" smtClean="0"/>
              <a:t>Tim. </a:t>
            </a:r>
            <a:r>
              <a:rPr lang="en-US" sz="2400" dirty="0"/>
              <a:t>4:1-2)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chemeClr val="bg1"/>
                  </a:solidFill>
                </a:rPr>
                <a:t>Refinando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mi </a:t>
              </a:r>
              <a:r>
                <a:rPr lang="en-US" sz="2800" b="1" i="1" dirty="0" err="1" smtClean="0">
                  <a:solidFill>
                    <a:schemeClr val="bg1"/>
                  </a:solidFill>
                </a:rPr>
                <a:t>habla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7491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3" y="1025547"/>
            <a:ext cx="8384583" cy="1158853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err="1" smtClean="0"/>
              <a:t>Cómo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hablar</a:t>
            </a:r>
            <a:r>
              <a:rPr lang="en-US" sz="4000" i="1" dirty="0" smtClean="0"/>
              <a:t> con el fin de </a:t>
            </a:r>
            <a:r>
              <a:rPr lang="en-US" sz="4000" i="1" dirty="0" err="1" smtClean="0"/>
              <a:t>transformar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Refinando</a:t>
              </a:r>
              <a:r>
                <a:rPr lang="en-US" sz="2800" b="1" i="1" dirty="0">
                  <a:solidFill>
                    <a:schemeClr val="bg1"/>
                  </a:solidFill>
                </a:rPr>
                <a:t> mi </a:t>
              </a:r>
              <a:r>
                <a:rPr lang="en-US" sz="2800" b="1" i="1" dirty="0" err="1">
                  <a:solidFill>
                    <a:schemeClr val="bg1"/>
                  </a:solidFill>
                </a:rPr>
                <a:t>habla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2700F3-7B1F-ED4E-B265-0CE39DFC98BA}"/>
              </a:ext>
            </a:extLst>
          </p:cNvPr>
          <p:cNvGrpSpPr/>
          <p:nvPr/>
        </p:nvGrpSpPr>
        <p:grpSpPr>
          <a:xfrm>
            <a:off x="825265" y="2328348"/>
            <a:ext cx="7303680" cy="523220"/>
            <a:chOff x="825265" y="2328348"/>
            <a:chExt cx="730368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54F603B-A2AE-8743-BB58-3934799BB2F9}"/>
                </a:ext>
              </a:extLst>
            </p:cNvPr>
            <p:cNvSpPr txBox="1"/>
            <p:nvPr/>
          </p:nvSpPr>
          <p:spPr>
            <a:xfrm>
              <a:off x="825265" y="2328348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Punto </a:t>
              </a:r>
              <a:r>
                <a:rPr lang="en-US" sz="2800" b="1" i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B90FC40-B286-6049-8168-30CC31192AD5}"/>
                </a:ext>
              </a:extLst>
            </p:cNvPr>
            <p:cNvSpPr txBox="1"/>
            <p:nvPr/>
          </p:nvSpPr>
          <p:spPr>
            <a:xfrm>
              <a:off x="6474975" y="2328348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Punto </a:t>
              </a:r>
              <a:r>
                <a:rPr lang="en-US" sz="2800" b="1" i="1" dirty="0">
                  <a:solidFill>
                    <a:schemeClr val="bg1"/>
                  </a:solidFill>
                </a:rPr>
                <a:t>B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C7D9ADA0-EC78-E54F-89D2-03463CF3B3D9}"/>
                </a:ext>
              </a:extLst>
            </p:cNvPr>
            <p:cNvCxnSpPr/>
            <p:nvPr/>
          </p:nvCxnSpPr>
          <p:spPr>
            <a:xfrm>
              <a:off x="2749731" y="2589958"/>
              <a:ext cx="3725244" cy="0"/>
            </a:xfrm>
            <a:prstGeom prst="straightConnector1">
              <a:avLst/>
            </a:prstGeom>
            <a:ln w="50800">
              <a:solidFill>
                <a:srgbClr val="FBB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8825376-4C4B-B44D-94F5-D30950514D89}"/>
              </a:ext>
            </a:extLst>
          </p:cNvPr>
          <p:cNvGrpSpPr/>
          <p:nvPr/>
        </p:nvGrpSpPr>
        <p:grpSpPr>
          <a:xfrm>
            <a:off x="689675" y="3360070"/>
            <a:ext cx="7636431" cy="5663953"/>
            <a:chOff x="689675" y="3116230"/>
            <a:chExt cx="7636431" cy="56639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964953-BAD4-B44C-8151-2E6BD38C73B1}"/>
                </a:ext>
              </a:extLst>
            </p:cNvPr>
            <p:cNvSpPr txBox="1"/>
            <p:nvPr/>
          </p:nvSpPr>
          <p:spPr>
            <a:xfrm>
              <a:off x="689675" y="3785107"/>
              <a:ext cx="1780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Persona </a:t>
              </a:r>
              <a:r>
                <a:rPr lang="en-US" sz="2800" b="1" i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8C75F31-74A2-444E-A552-082C25DB9B80}"/>
                </a:ext>
              </a:extLst>
            </p:cNvPr>
            <p:cNvSpPr txBox="1"/>
            <p:nvPr/>
          </p:nvSpPr>
          <p:spPr>
            <a:xfrm>
              <a:off x="6672136" y="3819518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Persona </a:t>
              </a:r>
              <a:r>
                <a:rPr lang="en-US" sz="2800" b="1" i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68889865-32AB-FB40-BD5A-6A3BB656D758}"/>
                </a:ext>
              </a:extLst>
            </p:cNvPr>
            <p:cNvSpPr/>
            <p:nvPr/>
          </p:nvSpPr>
          <p:spPr>
            <a:xfrm rot="18900000">
              <a:off x="1743481" y="3116230"/>
              <a:ext cx="5663953" cy="5663953"/>
            </a:xfrm>
            <a:prstGeom prst="arc">
              <a:avLst/>
            </a:prstGeom>
            <a:ln w="63500">
              <a:solidFill>
                <a:srgbClr val="FBB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7EF0A2-BA89-B14B-8216-89ACC74E805B}"/>
              </a:ext>
            </a:extLst>
          </p:cNvPr>
          <p:cNvSpPr txBox="1"/>
          <p:nvPr/>
        </p:nvSpPr>
        <p:spPr>
          <a:xfrm>
            <a:off x="3077784" y="3479784"/>
            <a:ext cx="298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D799"/>
                </a:solidFill>
              </a:rPr>
              <a:t>Recuerde</a:t>
            </a:r>
            <a:r>
              <a:rPr lang="en-US" sz="2800" b="1" i="1" dirty="0" smtClean="0">
                <a:solidFill>
                  <a:srgbClr val="FFD799"/>
                </a:solidFill>
              </a:rPr>
              <a:t>:</a:t>
            </a:r>
            <a:r>
              <a:rPr lang="en-US" sz="2800" b="1" i="1" dirty="0">
                <a:solidFill>
                  <a:srgbClr val="FFD799"/>
                </a:solidFill>
              </a:rPr>
              <a:t/>
            </a:r>
            <a:br>
              <a:rPr lang="en-US" sz="2800" b="1" i="1" dirty="0">
                <a:solidFill>
                  <a:srgbClr val="FFD799"/>
                </a:solidFill>
              </a:rPr>
            </a:br>
            <a:r>
              <a:rPr lang="en-US" sz="2800" b="1" i="1" dirty="0" smtClean="0">
                <a:solidFill>
                  <a:srgbClr val="FFD799"/>
                </a:solidFill>
              </a:rPr>
              <a:t>Lucas </a:t>
            </a:r>
            <a:r>
              <a:rPr lang="en-US" sz="2800" b="1" i="1" dirty="0">
                <a:solidFill>
                  <a:srgbClr val="FFD799"/>
                </a:solidFill>
              </a:rPr>
              <a:t>10:29-37</a:t>
            </a:r>
          </a:p>
        </p:txBody>
      </p:sp>
    </p:spTree>
    <p:extLst>
      <p:ext uri="{BB962C8B-B14F-4D97-AF65-F5344CB8AC3E}">
        <p14:creationId xmlns:p14="http://schemas.microsoft.com/office/powerpoint/2010/main" val="18142377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0" y="1025547"/>
            <a:ext cx="8152108" cy="11588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 err="1"/>
              <a:t>Cómo</a:t>
            </a:r>
            <a:r>
              <a:rPr lang="en-US" sz="4400" i="1" dirty="0"/>
              <a:t> </a:t>
            </a:r>
            <a:r>
              <a:rPr lang="en-US" sz="4400" i="1" dirty="0" err="1"/>
              <a:t>hablar</a:t>
            </a:r>
            <a:r>
              <a:rPr lang="en-US" sz="4400" i="1" dirty="0"/>
              <a:t> con el fin de </a:t>
            </a:r>
            <a:r>
              <a:rPr lang="en-US" sz="4400" i="1" dirty="0" err="1"/>
              <a:t>transformar</a:t>
            </a:r>
            <a:endParaRPr lang="en-US" sz="4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Refinando</a:t>
              </a:r>
              <a:r>
                <a:rPr lang="en-US" sz="2800" b="1" i="1" dirty="0">
                  <a:solidFill>
                    <a:schemeClr val="bg1"/>
                  </a:solidFill>
                </a:rPr>
                <a:t> mi </a:t>
              </a:r>
              <a:r>
                <a:rPr lang="en-US" sz="2800" b="1" i="1" dirty="0" err="1">
                  <a:solidFill>
                    <a:schemeClr val="bg1"/>
                  </a:solidFill>
                </a:rPr>
                <a:t>habla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E704D88-9B67-5044-9833-EB3825D62B97}"/>
              </a:ext>
            </a:extLst>
          </p:cNvPr>
          <p:cNvGrpSpPr/>
          <p:nvPr/>
        </p:nvGrpSpPr>
        <p:grpSpPr>
          <a:xfrm>
            <a:off x="674176" y="3247814"/>
            <a:ext cx="7781602" cy="7760641"/>
            <a:chOff x="674176" y="3247814"/>
            <a:chExt cx="7781602" cy="77606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964953-BAD4-B44C-8151-2E6BD38C73B1}"/>
                </a:ext>
              </a:extLst>
            </p:cNvPr>
            <p:cNvSpPr txBox="1"/>
            <p:nvPr/>
          </p:nvSpPr>
          <p:spPr>
            <a:xfrm>
              <a:off x="674176" y="4322987"/>
              <a:ext cx="1796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Persona </a:t>
              </a:r>
              <a:r>
                <a:rPr lang="en-US" sz="2800" b="1" i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8C75F31-74A2-444E-A552-082C25DB9B80}"/>
                </a:ext>
              </a:extLst>
            </p:cNvPr>
            <p:cNvSpPr txBox="1"/>
            <p:nvPr/>
          </p:nvSpPr>
          <p:spPr>
            <a:xfrm>
              <a:off x="6612135" y="4322987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Persona </a:t>
              </a:r>
              <a:r>
                <a:rPr lang="en-US" sz="2800" b="1" i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824BA7B4-D6C6-7E44-BEB8-C96088C3E77F}"/>
                </a:ext>
              </a:extLst>
            </p:cNvPr>
            <p:cNvSpPr/>
            <p:nvPr/>
          </p:nvSpPr>
          <p:spPr>
            <a:xfrm rot="18900000">
              <a:off x="695137" y="3247814"/>
              <a:ext cx="7760641" cy="7760641"/>
            </a:xfrm>
            <a:prstGeom prst="arc">
              <a:avLst/>
            </a:prstGeom>
            <a:ln w="63500">
              <a:solidFill>
                <a:srgbClr val="FBB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8ECE7E-D372-FD43-8880-68A9A0C06F19}"/>
              </a:ext>
            </a:extLst>
          </p:cNvPr>
          <p:cNvGrpSpPr/>
          <p:nvPr/>
        </p:nvGrpSpPr>
        <p:grpSpPr>
          <a:xfrm>
            <a:off x="825265" y="2731355"/>
            <a:ext cx="2281006" cy="1105605"/>
            <a:chOff x="825265" y="2731355"/>
            <a:chExt cx="2281006" cy="11056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0482D4-3557-8A4A-8529-7BEBED29AFBF}"/>
                </a:ext>
              </a:extLst>
            </p:cNvPr>
            <p:cNvSpPr/>
            <p:nvPr/>
          </p:nvSpPr>
          <p:spPr>
            <a:xfrm>
              <a:off x="2612571" y="3562640"/>
              <a:ext cx="274320" cy="274320"/>
            </a:xfrm>
            <a:prstGeom prst="ellipse">
              <a:avLst/>
            </a:prstGeom>
            <a:solidFill>
              <a:srgbClr val="FBB65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4A77559-E169-3445-BED9-521A9A46A864}"/>
                </a:ext>
              </a:extLst>
            </p:cNvPr>
            <p:cNvGrpSpPr/>
            <p:nvPr/>
          </p:nvGrpSpPr>
          <p:grpSpPr>
            <a:xfrm>
              <a:off x="825265" y="2731355"/>
              <a:ext cx="2281006" cy="528638"/>
              <a:chOff x="825265" y="2731355"/>
              <a:chExt cx="2281006" cy="528638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22EA94DC-DE3E-CF43-B851-768D6CFA7BE0}"/>
                  </a:ext>
                </a:extLst>
              </p:cNvPr>
              <p:cNvSpPr/>
              <p:nvPr/>
            </p:nvSpPr>
            <p:spPr>
              <a:xfrm>
                <a:off x="825265" y="2731355"/>
                <a:ext cx="2281006" cy="528638"/>
              </a:xfrm>
              <a:prstGeom prst="roundRect">
                <a:avLst/>
              </a:prstGeom>
              <a:noFill/>
              <a:ln w="31750">
                <a:solidFill>
                  <a:srgbClr val="FBB6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543D735-1760-D148-9561-8795019EDA8C}"/>
                  </a:ext>
                </a:extLst>
              </p:cNvPr>
              <p:cNvSpPr txBox="1"/>
              <p:nvPr/>
            </p:nvSpPr>
            <p:spPr>
              <a:xfrm>
                <a:off x="883960" y="2731355"/>
                <a:ext cx="2165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Personal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93B03D7-80C1-8548-BA76-2CDC2EC758BA}"/>
              </a:ext>
            </a:extLst>
          </p:cNvPr>
          <p:cNvGrpSpPr/>
          <p:nvPr/>
        </p:nvGrpSpPr>
        <p:grpSpPr>
          <a:xfrm>
            <a:off x="3434954" y="2202717"/>
            <a:ext cx="2281006" cy="1183600"/>
            <a:chOff x="3434954" y="2202717"/>
            <a:chExt cx="2281006" cy="1183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D4FDBD3-3110-9E44-AC8A-55130BA4FD18}"/>
                </a:ext>
              </a:extLst>
            </p:cNvPr>
            <p:cNvGrpSpPr/>
            <p:nvPr/>
          </p:nvGrpSpPr>
          <p:grpSpPr>
            <a:xfrm>
              <a:off x="3434954" y="2202717"/>
              <a:ext cx="2281006" cy="528638"/>
              <a:chOff x="3434954" y="2202717"/>
              <a:chExt cx="2281006" cy="528638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xmlns="" id="{1ABD9F97-687C-C04A-A31C-68D40C2FA796}"/>
                  </a:ext>
                </a:extLst>
              </p:cNvPr>
              <p:cNvSpPr/>
              <p:nvPr/>
            </p:nvSpPr>
            <p:spPr>
              <a:xfrm>
                <a:off x="3434954" y="2202717"/>
                <a:ext cx="2281006" cy="528638"/>
              </a:xfrm>
              <a:prstGeom prst="roundRect">
                <a:avLst/>
              </a:prstGeom>
              <a:noFill/>
              <a:ln w="31750">
                <a:solidFill>
                  <a:srgbClr val="FBB6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42097ED-4CBB-9F41-9F59-FFED2EED8F82}"/>
                  </a:ext>
                </a:extLst>
              </p:cNvPr>
              <p:cNvSpPr txBox="1"/>
              <p:nvPr/>
            </p:nvSpPr>
            <p:spPr>
              <a:xfrm>
                <a:off x="3493649" y="2202717"/>
                <a:ext cx="2165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 err="1" smtClean="0">
                    <a:solidFill>
                      <a:schemeClr val="bg1"/>
                    </a:solidFill>
                  </a:rPr>
                  <a:t>Razonable</a:t>
                </a:r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EF456B6-9CA5-264B-935F-AB8C3E2F736A}"/>
                </a:ext>
              </a:extLst>
            </p:cNvPr>
            <p:cNvSpPr/>
            <p:nvPr/>
          </p:nvSpPr>
          <p:spPr>
            <a:xfrm>
              <a:off x="4467644" y="3111997"/>
              <a:ext cx="274320" cy="274320"/>
            </a:xfrm>
            <a:prstGeom prst="ellipse">
              <a:avLst/>
            </a:prstGeom>
            <a:solidFill>
              <a:srgbClr val="FBB65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B30429E-2674-104D-80C3-DF6873BE255E}"/>
              </a:ext>
            </a:extLst>
          </p:cNvPr>
          <p:cNvGrpSpPr/>
          <p:nvPr/>
        </p:nvGrpSpPr>
        <p:grpSpPr>
          <a:xfrm>
            <a:off x="6044643" y="2725937"/>
            <a:ext cx="2281006" cy="1108688"/>
            <a:chOff x="6044643" y="2725937"/>
            <a:chExt cx="2281006" cy="11086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BF9B458-C47B-254B-99BB-E2B36A23C8C0}"/>
                </a:ext>
              </a:extLst>
            </p:cNvPr>
            <p:cNvGrpSpPr/>
            <p:nvPr/>
          </p:nvGrpSpPr>
          <p:grpSpPr>
            <a:xfrm>
              <a:off x="6044643" y="2725937"/>
              <a:ext cx="2281006" cy="528638"/>
              <a:chOff x="6044643" y="2725937"/>
              <a:chExt cx="2281006" cy="52863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887D7990-8F2F-9B46-9F48-370E5D138E9F}"/>
                  </a:ext>
                </a:extLst>
              </p:cNvPr>
              <p:cNvSpPr/>
              <p:nvPr/>
            </p:nvSpPr>
            <p:spPr>
              <a:xfrm>
                <a:off x="6044643" y="2725937"/>
                <a:ext cx="2281006" cy="528638"/>
              </a:xfrm>
              <a:prstGeom prst="roundRect">
                <a:avLst/>
              </a:prstGeom>
              <a:noFill/>
              <a:ln w="31750">
                <a:solidFill>
                  <a:srgbClr val="FBB6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9D10F9C5-973F-C148-9F25-7F313EE4EDAE}"/>
                  </a:ext>
                </a:extLst>
              </p:cNvPr>
              <p:cNvSpPr txBox="1"/>
              <p:nvPr/>
            </p:nvSpPr>
            <p:spPr>
              <a:xfrm>
                <a:off x="6103338" y="2725937"/>
                <a:ext cx="2165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Memorable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2E9CB52-4825-1D44-9D81-846380566ABB}"/>
                </a:ext>
              </a:extLst>
            </p:cNvPr>
            <p:cNvSpPr/>
            <p:nvPr/>
          </p:nvSpPr>
          <p:spPr>
            <a:xfrm>
              <a:off x="6337815" y="3560305"/>
              <a:ext cx="274320" cy="274320"/>
            </a:xfrm>
            <a:prstGeom prst="ellipse">
              <a:avLst/>
            </a:prstGeom>
            <a:solidFill>
              <a:srgbClr val="FBB65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6126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3 </a:t>
            </a:r>
            <a:r>
              <a:rPr lang="en-US" sz="4400" i="1" dirty="0" err="1" smtClean="0"/>
              <a:t>errores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peligrosos</a:t>
            </a:r>
            <a:r>
              <a:rPr lang="en-US" sz="4400" i="1" dirty="0" smtClean="0"/>
              <a:t> que </a:t>
            </a:r>
            <a:r>
              <a:rPr lang="en-US" sz="4400" i="1" dirty="0" err="1" smtClean="0"/>
              <a:t>evitar</a:t>
            </a:r>
            <a:endParaRPr 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68" y="2628900"/>
            <a:ext cx="5683197" cy="27305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Discusiones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palabras (2:14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err="1" smtClean="0"/>
              <a:t>Palabrerías</a:t>
            </a:r>
            <a:r>
              <a:rPr lang="en-US" sz="2800" dirty="0" smtClean="0"/>
              <a:t> </a:t>
            </a:r>
            <a:r>
              <a:rPr lang="en-US" sz="2800" dirty="0" err="1" smtClean="0"/>
              <a:t>vacías</a:t>
            </a:r>
            <a:r>
              <a:rPr lang="en-US" sz="2800" dirty="0" smtClean="0"/>
              <a:t> y profanes (2:16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err="1" smtClean="0"/>
              <a:t>Razonamientos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necios</a:t>
            </a:r>
            <a:r>
              <a:rPr lang="en-US" sz="2800" dirty="0" smtClean="0"/>
              <a:t> e </a:t>
            </a:r>
            <a:r>
              <a:rPr lang="en-US" sz="2800" dirty="0" err="1" smtClean="0"/>
              <a:t>ignorantes</a:t>
            </a:r>
            <a:r>
              <a:rPr lang="en-US" sz="2800" dirty="0" smtClean="0"/>
              <a:t> (2:23</a:t>
            </a:r>
            <a:r>
              <a:rPr lang="en-US" sz="2800" dirty="0"/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Refinando</a:t>
              </a:r>
              <a:r>
                <a:rPr lang="en-US" sz="2800" b="1" i="1" dirty="0">
                  <a:solidFill>
                    <a:schemeClr val="bg1"/>
                  </a:solidFill>
                </a:rPr>
                <a:t> mi </a:t>
              </a:r>
              <a:r>
                <a:rPr lang="en-US" sz="2800" b="1" i="1" dirty="0" err="1">
                  <a:solidFill>
                    <a:schemeClr val="bg1"/>
                  </a:solidFill>
                </a:rPr>
                <a:t>habla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E30ACE2-719A-9B41-91FA-31BB84F4C76B}"/>
              </a:ext>
            </a:extLst>
          </p:cNvPr>
          <p:cNvGrpSpPr/>
          <p:nvPr/>
        </p:nvGrpSpPr>
        <p:grpSpPr>
          <a:xfrm>
            <a:off x="6288132" y="2628900"/>
            <a:ext cx="2281006" cy="528638"/>
            <a:chOff x="825265" y="2731355"/>
            <a:chExt cx="2281006" cy="52863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153B9F29-3F45-4F42-9E2C-B7AEA0D4C74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11BD0C7-12FA-CF4B-BE00-57AB01D28B34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chemeClr val="bg1"/>
                  </a:solidFill>
                </a:rPr>
                <a:t>Lleva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 a </a:t>
              </a:r>
              <a:r>
                <a:rPr lang="en-US" sz="2800" b="1" i="1" dirty="0" err="1" smtClean="0">
                  <a:solidFill>
                    <a:schemeClr val="bg1"/>
                  </a:solidFill>
                </a:rPr>
                <a:t>ruina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7C88C67-4CED-3042-9B10-5B15920384E0}"/>
              </a:ext>
            </a:extLst>
          </p:cNvPr>
          <p:cNvGrpSpPr/>
          <p:nvPr/>
        </p:nvGrpSpPr>
        <p:grpSpPr>
          <a:xfrm>
            <a:off x="6288132" y="3452065"/>
            <a:ext cx="2281006" cy="528638"/>
            <a:chOff x="825265" y="2731355"/>
            <a:chExt cx="2281006" cy="52863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AE624C30-FC05-F747-A7C2-DEF0427BC8A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9D2D9C8-61F3-024C-9FFD-F77A71EEE9AC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i="1" dirty="0" smtClean="0">
                  <a:solidFill>
                    <a:schemeClr val="bg1"/>
                  </a:solidFill>
                </a:rPr>
                <a:t>Impiedad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E07AB4C-EF63-EA4B-886C-BE5D4EBBB18B}"/>
              </a:ext>
            </a:extLst>
          </p:cNvPr>
          <p:cNvGrpSpPr/>
          <p:nvPr/>
        </p:nvGrpSpPr>
        <p:grpSpPr>
          <a:xfrm>
            <a:off x="6288132" y="4357171"/>
            <a:ext cx="2281006" cy="528638"/>
            <a:chOff x="825265" y="2731355"/>
            <a:chExt cx="2281006" cy="52863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3FB65D6-934B-AA48-BAFA-4E6804FDEFB0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B86C713-F0C9-7F46-BD87-84AD0E47297D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chemeClr val="bg1"/>
                  </a:solidFill>
                </a:rPr>
                <a:t>Rencillas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1762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 smtClean="0"/>
              <a:t>Cómo reconocer una discusión de la que es mejor salir </a:t>
            </a:r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471" y="2272553"/>
            <a:ext cx="5204012" cy="304650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 </a:t>
            </a:r>
            <a:r>
              <a:rPr lang="en-US" sz="2600" dirty="0" err="1" smtClean="0"/>
              <a:t>discusión</a:t>
            </a:r>
            <a:r>
              <a:rPr lang="en-US" sz="2600" dirty="0" smtClean="0"/>
              <a:t> no </a:t>
            </a:r>
            <a:r>
              <a:rPr lang="en-US" sz="2600" dirty="0" err="1" smtClean="0"/>
              <a:t>tiene</a:t>
            </a:r>
            <a:r>
              <a:rPr lang="en-US" sz="2600" dirty="0" smtClean="0"/>
              <a:t> </a:t>
            </a:r>
            <a:r>
              <a:rPr lang="en-US" sz="2600" dirty="0" err="1" smtClean="0"/>
              <a:t>ningún</a:t>
            </a:r>
            <a:r>
              <a:rPr lang="en-US" sz="2600" dirty="0" smtClean="0"/>
              <a:t> </a:t>
            </a:r>
            <a:r>
              <a:rPr lang="en-US" sz="2600" dirty="0" err="1" smtClean="0"/>
              <a:t>propósito</a:t>
            </a:r>
            <a:r>
              <a:rPr lang="en-US" sz="2600" dirty="0" smtClean="0"/>
              <a:t>.</a:t>
            </a:r>
          </a:p>
          <a:p>
            <a:r>
              <a:rPr lang="es-ES" sz="2600" dirty="0" smtClean="0"/>
              <a:t>La discusión se intensifica rápidamente.</a:t>
            </a:r>
          </a:p>
          <a:p>
            <a:r>
              <a:rPr lang="es-ES" sz="2600" dirty="0" smtClean="0"/>
              <a:t>La discusión pasa por alto la verdad.</a:t>
            </a:r>
          </a:p>
          <a:p>
            <a:r>
              <a:rPr lang="es-ES" sz="2600" dirty="0" smtClean="0"/>
              <a:t>La discusión desanima a los demás.</a:t>
            </a:r>
          </a:p>
          <a:p>
            <a:r>
              <a:rPr lang="es-ES" sz="2600" dirty="0" smtClean="0"/>
              <a:t>La discusión lleva a más pecado.</a:t>
            </a:r>
            <a:endParaRPr lang="en-US" sz="2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Refinando</a:t>
              </a:r>
              <a:r>
                <a:rPr lang="en-US" sz="2800" b="1" i="1" dirty="0">
                  <a:solidFill>
                    <a:schemeClr val="bg1"/>
                  </a:solidFill>
                </a:rPr>
                <a:t> mi </a:t>
              </a:r>
              <a:r>
                <a:rPr lang="en-US" sz="2800" b="1" i="1" dirty="0" err="1">
                  <a:solidFill>
                    <a:schemeClr val="bg1"/>
                  </a:solidFill>
                </a:rPr>
                <a:t>habla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9D0595-EA60-D143-9D20-8AE72518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8" y="2071775"/>
            <a:ext cx="3043892" cy="3338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2184400"/>
            <a:ext cx="2234866" cy="3084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Print" panose="02000600000000000000" pitchFamily="2" charset="0"/>
              </a:rPr>
              <a:t>¿Vienes a la cama?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1795" y="2549647"/>
            <a:ext cx="1580637" cy="524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Print" panose="02000600000000000000" pitchFamily="2" charset="0"/>
              </a:rPr>
              <a:t>No puedo. Esto es importante.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912" y="2964797"/>
            <a:ext cx="1211668" cy="315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Print" panose="02000600000000000000" pitchFamily="2" charset="0"/>
              </a:rPr>
              <a:t>¿Qué cosa?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3695" y="3271303"/>
            <a:ext cx="2141858" cy="524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egoe Print" panose="02000600000000000000" pitchFamily="2" charset="0"/>
              </a:rPr>
              <a:t>Alguien en el internet está </a:t>
            </a:r>
            <a:r>
              <a:rPr lang="es-ES" u="sng" dirty="0" smtClean="0">
                <a:latin typeface="Segoe Print" panose="02000600000000000000" pitchFamily="2" charset="0"/>
              </a:rPr>
              <a:t>equivocado.</a:t>
            </a:r>
            <a:endParaRPr lang="en-US" u="sng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760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FAD2BB-6C36-524C-900E-719AA4BC668A}"/>
              </a:ext>
            </a:extLst>
          </p:cNvPr>
          <p:cNvSpPr txBox="1"/>
          <p:nvPr/>
        </p:nvSpPr>
        <p:spPr>
          <a:xfrm>
            <a:off x="5695627" y="508865"/>
            <a:ext cx="326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BB65B"/>
                </a:solidFill>
              </a:rPr>
              <a:t>preocupaciones</a:t>
            </a:r>
            <a:endParaRPr lang="en-US" sz="3600" b="1" i="1" dirty="0">
              <a:solidFill>
                <a:srgbClr val="FBB65B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F7D210-58AB-9A44-84D9-E763F2ECED60}"/>
              </a:ext>
            </a:extLst>
          </p:cNvPr>
          <p:cNvGrpSpPr/>
          <p:nvPr/>
        </p:nvGrpSpPr>
        <p:grpSpPr>
          <a:xfrm>
            <a:off x="2685232" y="2668253"/>
            <a:ext cx="3729467" cy="528638"/>
            <a:chOff x="825265" y="2731355"/>
            <a:chExt cx="2281006" cy="52863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5AAE12BB-E02F-6044-BA02-D09D02DFE347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1F24AA7-1FC7-AB44-86AE-E7DB3A1000F5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Palabras </a:t>
              </a:r>
              <a:r>
                <a:rPr lang="en-US" sz="2800" b="1" i="1" dirty="0" err="1" smtClean="0">
                  <a:solidFill>
                    <a:schemeClr val="bg1"/>
                  </a:solidFill>
                </a:rPr>
                <a:t>fieles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EFBA1B8-D3CA-944F-B6E3-7CCE534E4202}"/>
              </a:ext>
            </a:extLst>
          </p:cNvPr>
          <p:cNvGrpSpPr/>
          <p:nvPr/>
        </p:nvGrpSpPr>
        <p:grpSpPr>
          <a:xfrm>
            <a:off x="2685232" y="3390407"/>
            <a:ext cx="3729467" cy="528638"/>
            <a:chOff x="825265" y="2731355"/>
            <a:chExt cx="2281006" cy="5286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6837716F-A26B-3446-82CA-CBCE50E208C0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C9B0D45-74FD-B04F-89C8-73355D64157B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Palabras de </a:t>
              </a:r>
              <a:r>
                <a:rPr lang="en-US" sz="2800" b="1" i="1" dirty="0" err="1" smtClean="0">
                  <a:solidFill>
                    <a:schemeClr val="bg1"/>
                  </a:solidFill>
                </a:rPr>
                <a:t>oración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ADDD1BC-E105-5F41-B3A5-9CD76EC31F38}"/>
              </a:ext>
            </a:extLst>
          </p:cNvPr>
          <p:cNvGrpSpPr/>
          <p:nvPr/>
        </p:nvGrpSpPr>
        <p:grpSpPr>
          <a:xfrm>
            <a:off x="2710536" y="4123996"/>
            <a:ext cx="3729467" cy="528638"/>
            <a:chOff x="825265" y="2731355"/>
            <a:chExt cx="2281006" cy="52863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81997191-9DBD-5842-B895-12A01D56A14F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2089113-43C8-9848-939D-505AFA151C57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bg1"/>
                  </a:solidFill>
                </a:rPr>
                <a:t>Palabras que </a:t>
              </a:r>
              <a:r>
                <a:rPr lang="en-US" sz="2800" b="1" i="1" dirty="0" err="1" smtClean="0">
                  <a:solidFill>
                    <a:schemeClr val="bg1"/>
                  </a:solidFill>
                </a:rPr>
                <a:t>nutren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7">
            <a:extLst>
              <a:ext uri="{FF2B5EF4-FFF2-40B4-BE49-F238E27FC236}">
                <a16:creationId xmlns:a16="http://schemas.microsoft.com/office/drawing/2014/main" xmlns="" id="{5185F664-3059-9749-AE6E-72FD0D63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err="1" smtClean="0"/>
              <a:t>Tenemos</a:t>
            </a:r>
            <a:r>
              <a:rPr lang="en-US" sz="3600" i="1" dirty="0" smtClean="0"/>
              <a:t> que </a:t>
            </a:r>
            <a:r>
              <a:rPr lang="en-US" sz="3600" i="1" dirty="0" err="1" smtClean="0"/>
              <a:t>elegir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nuestras</a:t>
            </a:r>
            <a:r>
              <a:rPr lang="en-US" sz="3600" i="1" dirty="0" smtClean="0"/>
              <a:t> </a:t>
            </a:r>
            <a:r>
              <a:rPr lang="en-US" sz="3600" i="1" strike="sngStrike" dirty="0" smtClean="0"/>
              <a:t>palabras</a:t>
            </a:r>
            <a:r>
              <a:rPr lang="en-US" sz="3600" i="1" dirty="0" smtClean="0"/>
              <a:t> </a:t>
            </a:r>
            <a:br>
              <a:rPr lang="en-US" sz="3600" i="1" dirty="0" smtClean="0"/>
            </a:br>
            <a:r>
              <a:rPr lang="en-US" sz="3600" i="1" dirty="0" smtClean="0"/>
              <a:t>con </a:t>
            </a:r>
            <a:r>
              <a:rPr lang="en-US" sz="3600" i="1" dirty="0" err="1" smtClean="0"/>
              <a:t>cuidado</a:t>
            </a:r>
            <a:r>
              <a:rPr lang="en-US" sz="3600" i="1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3083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5127</TotalTime>
  <Words>1296</Words>
  <Application>Microsoft Office PowerPoint</Application>
  <PresentationFormat>On-screen Show (16:10)</PresentationFormat>
  <Paragraphs>209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Times New Roman</vt:lpstr>
      <vt:lpstr>Office Theme</vt:lpstr>
      <vt:lpstr>2023 Theme</vt:lpstr>
      <vt:lpstr>PowerPoint Presentation</vt:lpstr>
      <vt:lpstr>PowerPoint Presentation</vt:lpstr>
      <vt:lpstr>Pablo está instruyendo a su pupilo.</vt:lpstr>
      <vt:lpstr>Cómo hablar con el fin de transformar</vt:lpstr>
      <vt:lpstr>Cómo hablar con el fin de transformar</vt:lpstr>
      <vt:lpstr>3 errores peligrosos que evitar</vt:lpstr>
      <vt:lpstr>Cómo reconocer una discusión de la que es mejor salir </vt:lpstr>
      <vt:lpstr>Tenemos que elegir nuestras palabras  con cuidado.</vt:lpstr>
      <vt:lpstr>PowerPoint Presentation</vt:lpstr>
      <vt:lpstr>2023 Theme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Esther Eubanks</cp:lastModifiedBy>
  <cp:revision>431</cp:revision>
  <cp:lastPrinted>2022-11-19T23:16:39Z</cp:lastPrinted>
  <dcterms:created xsi:type="dcterms:W3CDTF">2022-08-19T18:53:01Z</dcterms:created>
  <dcterms:modified xsi:type="dcterms:W3CDTF">2023-04-01T12:02:58Z</dcterms:modified>
</cp:coreProperties>
</file>