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91" r:id="rId2"/>
    <p:sldId id="304" r:id="rId3"/>
    <p:sldId id="266" r:id="rId4"/>
    <p:sldId id="368" r:id="rId5"/>
    <p:sldId id="369" r:id="rId6"/>
    <p:sldId id="370" r:id="rId7"/>
    <p:sldId id="371" r:id="rId8"/>
    <p:sldId id="373" r:id="rId9"/>
    <p:sldId id="350" r:id="rId10"/>
    <p:sldId id="364" r:id="rId11"/>
    <p:sldId id="374" r:id="rId12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799"/>
    <a:srgbClr val="FBB65B"/>
    <a:srgbClr val="E8A953"/>
    <a:srgbClr val="BA7548"/>
    <a:srgbClr val="BB75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79"/>
    <p:restoredTop sz="65392"/>
  </p:normalViewPr>
  <p:slideViewPr>
    <p:cSldViewPr snapToGrid="0" snapToObjects="1">
      <p:cViewPr varScale="1">
        <p:scale>
          <a:sx n="70" d="100"/>
          <a:sy n="70" d="100"/>
        </p:scale>
        <p:origin x="14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1" d="100"/>
          <a:sy n="71" d="100"/>
        </p:scale>
        <p:origin x="256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9A4BE-D271-5C4E-B337-408866D316CA}" type="datetimeFigureOut">
              <a:rPr lang="en-US" smtClean="0"/>
              <a:t>3/30/23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9644" y="229394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37067" y="3544888"/>
            <a:ext cx="6417733" cy="53959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98356" y="688182"/>
            <a:ext cx="959644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CE295-408C-3F45-9A87-CD73C2294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17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 Things I Want To Do in This Lesson…</a:t>
            </a:r>
          </a:p>
          <a:p>
            <a:endParaRPr lang="en-US" dirty="0"/>
          </a:p>
          <a:p>
            <a:r>
              <a:rPr lang="en-US" dirty="0"/>
              <a:t>1.) Hold Your Speech To The Highest Standards</a:t>
            </a:r>
          </a:p>
          <a:p>
            <a:r>
              <a:rPr lang="en-US" dirty="0"/>
              <a:t>2.) Speak To Transform (Not Just Sugar-Coat)</a:t>
            </a:r>
          </a:p>
          <a:p>
            <a:r>
              <a:rPr lang="en-US" dirty="0"/>
              <a:t>3.) Avoid Dangerous Discussions</a:t>
            </a:r>
          </a:p>
          <a:p>
            <a:r>
              <a:rPr lang="en-US" dirty="0"/>
              <a:t>4.) Use These Best Practices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41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Godly Speech: Best Practices…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Give People The RICHES of God’s Word, Not The Momentary Ideas of our World.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Give Messages That CHANGE LIVES, Not purely Academic Observations.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Embrace The ROLE OF TEACHING, Not Entertaining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 Examples of Real Highs &amp; Lows, Not Impersonal Definitions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Social Media/Texting. (3 John 1:13, Mt 18 “go to him”)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Complaining Diminishes Everything Else We Say.  (Do All Things Without…) (Phil. 2:14)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Earn this reputation and uphold it. (1 Tim. 4:9, 2:11)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Reputation: Proverbs 22:1 &amp; Eccl. 7:1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Everyone You Address (directly and indirectly). (1 Peter 2:17-18) Being insulting or uncaring will ruin your effectiveness.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(Don’t Make Jokes About Suffering or Lust. (Proverbs. 26:19, </a:t>
            </a:r>
            <a:r>
              <a:rPr lang="en-US" dirty="0" err="1"/>
              <a:t>Eph</a:t>
            </a:r>
            <a:r>
              <a:rPr lang="en-US" dirty="0"/>
              <a:t> 5:3-4)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48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6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take it upon ourselves to make some changes.  I have determined and decided… I’m not going to be useless clutter in the Master’s house.  I’m going to be His favorite vessel.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70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149225"/>
            <a:ext cx="4248150" cy="2655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Our travel for the funeral and Russ being under the weather – we are going to get back on Track…</a:t>
            </a:r>
          </a:p>
          <a:p>
            <a:endParaRPr lang="en-US" sz="2000" dirty="0"/>
          </a:p>
          <a:p>
            <a:r>
              <a:rPr lang="en-US" sz="2000" dirty="0"/>
              <a:t>Four Things I Want To Do in This Lesson…</a:t>
            </a:r>
          </a:p>
          <a:p>
            <a:endParaRPr lang="en-US" sz="2000" dirty="0"/>
          </a:p>
          <a:p>
            <a:r>
              <a:rPr lang="en-US" sz="2000" dirty="0"/>
              <a:t>1.) Hold Your Speech To The Highest Standards</a:t>
            </a:r>
          </a:p>
          <a:p>
            <a:r>
              <a:rPr lang="en-US" sz="2000" dirty="0"/>
              <a:t>2.) Speak To Transform (Not Just Sugar-Coat)</a:t>
            </a:r>
          </a:p>
          <a:p>
            <a:r>
              <a:rPr lang="en-US" sz="2000" dirty="0"/>
              <a:t>3.) Avoid Dangerous Discussions</a:t>
            </a:r>
          </a:p>
          <a:p>
            <a:r>
              <a:rPr lang="en-US" sz="2000" dirty="0"/>
              <a:t>4.) Use These Best Practices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295CB-5F1D-7742-AE24-DE14A0BD9B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4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have pointed out in previous lessons that he is talking to “his son.” </a:t>
            </a:r>
            <a:r>
              <a:rPr lang="en-US" sz="1200" dirty="0"/>
              <a:t>“To Timothy, my beloved son…” (2 Tim. 1:2)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But tonight, we need to remember another facet of the relationship. Timothy is also Paul’s protégé.  He was hand-picked from Lystra &amp; </a:t>
            </a:r>
            <a:r>
              <a:rPr lang="en-US" sz="1200" dirty="0" err="1"/>
              <a:t>Derbe</a:t>
            </a:r>
            <a:r>
              <a:rPr lang="en-US" sz="1200" dirty="0"/>
              <a:t> in Acts 16:3.  Paul knows that his life is nearing its end, and he is writing with the greatest care and passion to help Timothy succeed.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He has a vital message to communicate in this letter.  A message full of love, but also full of guidance for the future in his life and his work.</a:t>
            </a:r>
          </a:p>
          <a:p>
            <a:endParaRPr lang="en-US" dirty="0"/>
          </a:p>
          <a:p>
            <a:r>
              <a:rPr lang="en-US" dirty="0"/>
              <a:t>It’s a message that not only does Timothy need to learn, but that he needs to pass on to others.</a:t>
            </a:r>
          </a:p>
          <a:p>
            <a:endParaRPr lang="en-US" dirty="0"/>
          </a:p>
          <a:p>
            <a:r>
              <a:rPr lang="en-US" dirty="0"/>
              <a:t>What You Say Is Your Responsibility.</a:t>
            </a:r>
          </a:p>
          <a:p>
            <a:r>
              <a:rPr lang="en-US" dirty="0"/>
              <a:t>What You Say Is Powerful.</a:t>
            </a:r>
          </a:p>
          <a:p>
            <a:r>
              <a:rPr lang="en-US" dirty="0"/>
              <a:t>What You Say Determines Your Reputation &amp; Your Effectiveness.</a:t>
            </a:r>
          </a:p>
          <a:p>
            <a:r>
              <a:rPr lang="en-US" dirty="0"/>
              <a:t>What You Say Is Your CHOICE. Don’t Enter Every Conversation.</a:t>
            </a:r>
          </a:p>
          <a:p>
            <a:endParaRPr lang="en-US" dirty="0"/>
          </a:p>
          <a:p>
            <a:r>
              <a:rPr lang="en-US" dirty="0"/>
              <a:t>Timothy: Hold yourself to the highest standard.</a:t>
            </a:r>
          </a:p>
          <a:p>
            <a:pPr lvl="1"/>
            <a:r>
              <a:rPr lang="en-US" dirty="0"/>
              <a:t>Be Diligent – thought, energy, and effort</a:t>
            </a:r>
          </a:p>
          <a:p>
            <a:pPr lvl="1"/>
            <a:r>
              <a:rPr lang="en-US" dirty="0"/>
              <a:t>Seek God’s Approval</a:t>
            </a:r>
          </a:p>
          <a:p>
            <a:pPr lvl="1"/>
            <a:r>
              <a:rPr lang="en-US" dirty="0"/>
              <a:t>Accurately Handle – no more and no less</a:t>
            </a:r>
          </a:p>
          <a:p>
            <a:pPr lvl="1"/>
            <a:r>
              <a:rPr lang="en-US" dirty="0"/>
              <a:t>Truth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64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solidFill>
                  <a:schemeClr val="bg1"/>
                </a:solidFill>
              </a:rPr>
              <a:t>With people, the shortest distance</a:t>
            </a:r>
            <a:br>
              <a:rPr lang="en-US" sz="1200" b="1" i="1" dirty="0">
                <a:solidFill>
                  <a:schemeClr val="bg1"/>
                </a:solidFill>
              </a:rPr>
            </a:br>
            <a:r>
              <a:rPr lang="en-US" sz="1200" b="1" i="1" dirty="0">
                <a:solidFill>
                  <a:schemeClr val="bg1"/>
                </a:solidFill>
              </a:rPr>
              <a:t> from A to B is not a straight line.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 Paul gives his instructions, he is demonstrating well-refined speech.  Each word well chosen, meaningful, and powerful.</a:t>
            </a:r>
          </a:p>
          <a:p>
            <a:endParaRPr lang="en-US" dirty="0"/>
          </a:p>
          <a:p>
            <a:r>
              <a:rPr lang="en-US" dirty="0"/>
              <a:t>We are not dealing with MATH, we are dealing with PEOPLE.</a:t>
            </a:r>
          </a:p>
          <a:p>
            <a:endParaRPr lang="en-US" dirty="0"/>
          </a:p>
          <a:p>
            <a:r>
              <a:rPr lang="en-US" dirty="0"/>
              <a:t>He has a vital message to communicate in this letter.  A message full of love, but also full of guidance for the future in his life and his work.</a:t>
            </a:r>
          </a:p>
          <a:p>
            <a:endParaRPr lang="en-US" dirty="0"/>
          </a:p>
          <a:p>
            <a:r>
              <a:rPr lang="en-US" dirty="0"/>
              <a:t>It’s a message that not only does Timothy need to learn, but that he needs to pass on to others.</a:t>
            </a:r>
          </a:p>
          <a:p>
            <a:endParaRPr lang="en-US" dirty="0"/>
          </a:p>
          <a:p>
            <a:r>
              <a:rPr lang="en-US" dirty="0"/>
              <a:t>The Goal of our speech is not just to make a point or convey information.  It is for TRANSFORMATION… (Remember 1 Tim. 1:3-5) Paul led with this concept!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03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 has a vital message to communicate in this letter.  A message full of love, but also full of guidance for the future in his life and his work.</a:t>
            </a:r>
          </a:p>
          <a:p>
            <a:endParaRPr lang="en-US" dirty="0"/>
          </a:p>
          <a:p>
            <a:r>
              <a:rPr lang="en-US" dirty="0"/>
              <a:t>It’s a message that not only does Timothy need to learn, but that he needs to pass on to others.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Make Clear Requests For Specific Actions (vs 2)</a:t>
            </a:r>
          </a:p>
          <a:p>
            <a:r>
              <a:rPr lang="en-US" dirty="0"/>
              <a:t>Use Aspirational Comparisons (vs 3-7)</a:t>
            </a:r>
          </a:p>
          <a:p>
            <a:r>
              <a:rPr lang="en-US" dirty="0"/>
              <a:t>Weave In Relevant Personal Experiences (v 9)</a:t>
            </a:r>
          </a:p>
          <a:p>
            <a:r>
              <a:rPr lang="en-US" dirty="0"/>
              <a:t>Use Well Balanced Contrasts (vs 9)</a:t>
            </a:r>
          </a:p>
          <a:p>
            <a:r>
              <a:rPr lang="en-US" dirty="0"/>
              <a:t>Use Short Lists of Similar Statements. (11-13)</a:t>
            </a:r>
          </a:p>
          <a:p>
            <a:r>
              <a:rPr lang="en-US" dirty="0"/>
              <a:t>Use Dense &amp; Memorable Metaphors (17, 20)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19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 love the NKJV… “Shun” – Get Away, Like “Flee” in vs 22.</a:t>
            </a:r>
          </a:p>
          <a:p>
            <a:endParaRPr lang="en-US" dirty="0"/>
          </a:p>
          <a:p>
            <a:r>
              <a:rPr lang="en-US" dirty="0"/>
              <a:t>What I Say Will S P R  E   A    D    S (further than we may think.)</a:t>
            </a:r>
          </a:p>
          <a:p>
            <a:r>
              <a:rPr lang="en-US" dirty="0"/>
              <a:t>What I Say Leads (to further </a:t>
            </a:r>
            <a:r>
              <a:rPr lang="en-US" dirty="0" err="1"/>
              <a:t>rightouesness</a:t>
            </a:r>
            <a:r>
              <a:rPr lang="en-US" dirty="0"/>
              <a:t> or ungodliness)</a:t>
            </a:r>
          </a:p>
          <a:p>
            <a:r>
              <a:rPr lang="en-US" dirty="0"/>
              <a:t>What I Say Impacts The Faith of Others (Positively or Negatively)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Stop it!  Friends – We need to run from this as much as we run from the youthful lusts in vs. 22!</a:t>
            </a:r>
          </a:p>
          <a:p>
            <a:endParaRPr lang="en-US" dirty="0"/>
          </a:p>
          <a:p>
            <a:r>
              <a:rPr lang="en-US" dirty="0"/>
              <a:t>Cut it out!  Get away from it.</a:t>
            </a:r>
          </a:p>
          <a:p>
            <a:endParaRPr lang="en-US" dirty="0"/>
          </a:p>
          <a:p>
            <a:r>
              <a:rPr lang="en-US" dirty="0"/>
              <a:t>Don’t participate in this.</a:t>
            </a:r>
          </a:p>
          <a:p>
            <a:endParaRPr lang="en-US" dirty="0"/>
          </a:p>
          <a:p>
            <a:r>
              <a:rPr lang="en-US" dirty="0"/>
              <a:t>“It says what it means and it means what it says, and it’s time to move on.”  - Great example is 1 Cor 5 “do not even eat with such a one.” 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FOOLISH IGNORANT…</a:t>
            </a:r>
          </a:p>
          <a:p>
            <a:endParaRPr lang="en-US" dirty="0"/>
          </a:p>
          <a:p>
            <a:pPr lvl="1"/>
            <a:r>
              <a:rPr lang="en-US" dirty="0"/>
              <a:t>Conspiracy Theories (Flat Earth, </a:t>
            </a:r>
            <a:r>
              <a:rPr lang="en-US" dirty="0" err="1"/>
              <a:t>etc</a:t>
            </a:r>
            <a:r>
              <a:rPr lang="en-US" dirty="0"/>
              <a:t>….)</a:t>
            </a:r>
          </a:p>
          <a:p>
            <a:pPr lvl="1"/>
            <a:r>
              <a:rPr lang="en-US" dirty="0"/>
              <a:t>Click-Bait, Spam, Exaggerations, Sensationalism, </a:t>
            </a:r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13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Some people are just trying to appear unique and intelligent when they are neither.</a:t>
            </a:r>
          </a:p>
          <a:p>
            <a:r>
              <a:rPr lang="en-US" dirty="0"/>
              <a:t>Some people are only arguing from their experiences…not facts.</a:t>
            </a:r>
          </a:p>
          <a:p>
            <a:r>
              <a:rPr lang="en-US" dirty="0"/>
              <a:t>Some people are only arguing from pride…not learning.</a:t>
            </a:r>
          </a:p>
          <a:p>
            <a:r>
              <a:rPr lang="en-US" dirty="0"/>
              <a:t>Some people are only arguing from skepticism…no amount of evidence will ever satisfy, they aren’t looking for an answer, only more questions. (Evil generation asks for a sign.)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(They’ve ignored doctors, experts, Scripture, and family…but they might listen to me! Don’t be prideful (at worst) or delusional (at best.) )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92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can’t just “edit” our speech depending on who we spend time with or where we are.  We must put into the heart key desires…</a:t>
            </a:r>
          </a:p>
          <a:p>
            <a:pPr lvl="1"/>
            <a:r>
              <a:rPr lang="en-US" dirty="0"/>
              <a:t>Cherish the TRUTH over any exciting stories.</a:t>
            </a:r>
          </a:p>
          <a:p>
            <a:pPr lvl="1"/>
            <a:r>
              <a:rPr lang="en-US" dirty="0"/>
              <a:t>Bless the HEARER rather than extort or embarrass them.</a:t>
            </a:r>
          </a:p>
          <a:p>
            <a:pPr lvl="1"/>
            <a:r>
              <a:rPr lang="en-US" dirty="0"/>
              <a:t>Spread GODLINESS not sickness.</a:t>
            </a:r>
          </a:p>
          <a:p>
            <a:pPr lvl="1"/>
            <a:r>
              <a:rPr lang="en-US" dirty="0"/>
              <a:t>Correct &amp; Lead the CAPTIVE, rather than prove our point or superiority.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Ch 3 – we are not trying to captivate an audience, but to convert a soul!</a:t>
            </a:r>
          </a:p>
          <a:p>
            <a:pPr lvl="1"/>
            <a:r>
              <a:rPr lang="en-US" dirty="0"/>
              <a:t>Ch 3:16 – Scripture is the well, we continue to drink from!</a:t>
            </a:r>
          </a:p>
          <a:p>
            <a:endParaRPr lang="en-US" dirty="0"/>
          </a:p>
          <a:p>
            <a:r>
              <a:rPr lang="en-US" dirty="0"/>
              <a:t>Timothy – you are too busy with…</a:t>
            </a:r>
          </a:p>
          <a:p>
            <a:endParaRPr lang="en-US" dirty="0"/>
          </a:p>
          <a:p>
            <a:r>
              <a:rPr lang="en-US" dirty="0"/>
              <a:t>Faithful Words</a:t>
            </a:r>
          </a:p>
          <a:p>
            <a:r>
              <a:rPr lang="en-US" dirty="0"/>
              <a:t>Saving Words</a:t>
            </a:r>
          </a:p>
          <a:p>
            <a:r>
              <a:rPr lang="en-US" dirty="0"/>
              <a:t>Prayerful Words</a:t>
            </a:r>
          </a:p>
          <a:p>
            <a:r>
              <a:rPr lang="en-US" dirty="0"/>
              <a:t>Nourishing Words</a:t>
            </a:r>
          </a:p>
          <a:p>
            <a:endParaRPr lang="en-US" dirty="0"/>
          </a:p>
          <a:p>
            <a:r>
              <a:rPr lang="en-US" dirty="0"/>
              <a:t>You can’t get pulled into fruitless and harmful discussions.</a:t>
            </a:r>
          </a:p>
          <a:p>
            <a:endParaRPr lang="en-US" dirty="0"/>
          </a:p>
          <a:p>
            <a:r>
              <a:rPr lang="en-US" dirty="0"/>
              <a:t>Just like the Master’s Golden Cups – aren’t mean for measuring out scoops of pig food.  You aren’t meant for these conversations.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48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3/30/23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10194"/>
      </p:ext>
    </p:extLst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3/30/23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38272"/>
      </p:ext>
    </p:extLst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3/30/23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77359"/>
      </p:ext>
    </p:extLst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3/30/23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25745"/>
      </p:ext>
    </p:extLst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3/30/23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26566"/>
      </p:ext>
    </p:extLst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3/30/23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20987"/>
      </p:ext>
    </p:extLst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3/30/23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80614"/>
      </p:ext>
    </p:extLst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3/30/23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00077"/>
      </p:ext>
    </p:extLst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3/30/23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78704"/>
      </p:ext>
    </p:extLst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3/30/23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15589"/>
      </p:ext>
    </p:extLst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3/30/23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7624"/>
      </p:ext>
    </p:extLst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9B161-79A7-5844-9991-4A27AE04C86D}" type="datetimeFigureOut">
              <a:rPr lang="en-US" smtClean="0"/>
              <a:t>3/30/23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72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trips dir="rd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47730-C347-1B47-84A0-05D8BA0190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2023 Theme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145974-F578-BD42-8AFC-24F2A8E62F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6C5DD8-6612-DB4A-8412-42E98B71B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9"/>
            <a:ext cx="9144000" cy="571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86697"/>
      </p:ext>
    </p:extLst>
  </p:cSld>
  <p:clrMapOvr>
    <a:masterClrMapping/>
  </p:clrMapOvr>
  <p:transition spd="slow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1DB684-022B-B14D-82D4-5F79A474F0B0}"/>
              </a:ext>
            </a:extLst>
          </p:cNvPr>
          <p:cNvSpPr txBox="1"/>
          <p:nvPr/>
        </p:nvSpPr>
        <p:spPr>
          <a:xfrm>
            <a:off x="702002" y="4595012"/>
            <a:ext cx="7711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baseline="30000" dirty="0">
                <a:solidFill>
                  <a:srgbClr val="FFD799"/>
                </a:solidFill>
              </a:rPr>
              <a:t>8 </a:t>
            </a:r>
            <a:r>
              <a:rPr lang="en-US" sz="2000" dirty="0">
                <a:solidFill>
                  <a:srgbClr val="FFD799"/>
                </a:solidFill>
              </a:rPr>
              <a:t>sound </a:t>
            </a:r>
            <a:r>
              <a:rPr lang="en-US" sz="2000" i="1" dirty="0">
                <a:solidFill>
                  <a:srgbClr val="FFD799"/>
                </a:solidFill>
              </a:rPr>
              <a:t>in</a:t>
            </a:r>
            <a:r>
              <a:rPr lang="en-US" sz="2000" dirty="0">
                <a:solidFill>
                  <a:srgbClr val="FFD799"/>
                </a:solidFill>
              </a:rPr>
              <a:t> speech which is beyond reproach, so that the opponent will be put to shame, having nothing bad to say about us. (Titus 2:8)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26DC62-38E1-9D4B-BEB1-4FF62D330281}"/>
              </a:ext>
            </a:extLst>
          </p:cNvPr>
          <p:cNvSpPr txBox="1"/>
          <p:nvPr/>
        </p:nvSpPr>
        <p:spPr>
          <a:xfrm>
            <a:off x="2624389" y="863312"/>
            <a:ext cx="6044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BB65B"/>
                </a:solidFill>
              </a:rPr>
              <a:t>#1: </a:t>
            </a:r>
            <a:r>
              <a:rPr lang="en-US" sz="2400" dirty="0">
                <a:solidFill>
                  <a:schemeClr val="bg1"/>
                </a:solidFill>
              </a:rPr>
              <a:t>Have Personal Conversations In Person.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365240-B1B8-2845-AD9C-C2F79B745378}"/>
              </a:ext>
            </a:extLst>
          </p:cNvPr>
          <p:cNvSpPr txBox="1"/>
          <p:nvPr/>
        </p:nvSpPr>
        <p:spPr>
          <a:xfrm>
            <a:off x="2624389" y="2092534"/>
            <a:ext cx="4262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BB65B"/>
                </a:solidFill>
              </a:rPr>
              <a:t>#3: </a:t>
            </a:r>
            <a:r>
              <a:rPr lang="en-US" sz="2400" dirty="0">
                <a:solidFill>
                  <a:schemeClr val="bg1"/>
                </a:solidFill>
              </a:rPr>
              <a:t>Build &amp; Preserve Trust.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CD50E3-5D6F-5440-83BC-E8934988531C}"/>
              </a:ext>
            </a:extLst>
          </p:cNvPr>
          <p:cNvSpPr txBox="1"/>
          <p:nvPr/>
        </p:nvSpPr>
        <p:spPr>
          <a:xfrm>
            <a:off x="2624389" y="2707145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BB65B"/>
                </a:solidFill>
              </a:rPr>
              <a:t>#4: </a:t>
            </a:r>
            <a:r>
              <a:rPr lang="en-US" sz="2400" dirty="0">
                <a:solidFill>
                  <a:schemeClr val="bg1"/>
                </a:solidFill>
              </a:rPr>
              <a:t>Always Show Respect In Tone &amp; Gestures.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3BD5C1-0A5F-5649-A931-0A2FCB8E3D8D}"/>
              </a:ext>
            </a:extLst>
          </p:cNvPr>
          <p:cNvSpPr txBox="1"/>
          <p:nvPr/>
        </p:nvSpPr>
        <p:spPr>
          <a:xfrm>
            <a:off x="2624389" y="3321756"/>
            <a:ext cx="6299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BB65B"/>
                </a:solidFill>
              </a:rPr>
              <a:t>#5: </a:t>
            </a:r>
            <a:r>
              <a:rPr lang="en-US" sz="2400" dirty="0">
                <a:solidFill>
                  <a:schemeClr val="bg1"/>
                </a:solidFill>
              </a:rPr>
              <a:t>Only Tell Jokes That Match Your Values.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F021B4-0097-B74A-9A1B-102165B7BAA2}"/>
              </a:ext>
            </a:extLst>
          </p:cNvPr>
          <p:cNvSpPr txBox="1"/>
          <p:nvPr/>
        </p:nvSpPr>
        <p:spPr>
          <a:xfrm>
            <a:off x="2624389" y="1477923"/>
            <a:ext cx="687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BB65B"/>
                </a:solidFill>
              </a:rPr>
              <a:t>#2: </a:t>
            </a:r>
            <a:r>
              <a:rPr lang="en-US" sz="2400" dirty="0">
                <a:solidFill>
                  <a:schemeClr val="bg1"/>
                </a:solidFill>
              </a:rPr>
              <a:t>Use Biblical Language For Biblical Subjects.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ABA524-F27F-4F42-8710-0F7040C57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65" y="1302249"/>
            <a:ext cx="2065128" cy="204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1611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47730-C347-1B47-84A0-05D8BA0190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2023 Theme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145974-F578-BD42-8AFC-24F2A8E62F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6C5DD8-6612-DB4A-8412-42E98B71B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9"/>
            <a:ext cx="9144000" cy="571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96224"/>
      </p:ext>
    </p:extLst>
  </p:cSld>
  <p:clrMapOvr>
    <a:masterClrMapping/>
  </p:clrMapOvr>
  <p:transition spd="slow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D583E50-B883-B045-A5F2-741F3CE7DCBE}"/>
              </a:ext>
            </a:extLst>
          </p:cNvPr>
          <p:cNvGrpSpPr/>
          <p:nvPr/>
        </p:nvGrpSpPr>
        <p:grpSpPr>
          <a:xfrm>
            <a:off x="2305050" y="712809"/>
            <a:ext cx="4533899" cy="528638"/>
            <a:chOff x="2690023" y="692827"/>
            <a:chExt cx="3843338" cy="528638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EF87031-690B-D745-9459-5BC887E09755}"/>
                </a:ext>
              </a:extLst>
            </p:cNvPr>
            <p:cNvSpPr/>
            <p:nvPr/>
          </p:nvSpPr>
          <p:spPr>
            <a:xfrm>
              <a:off x="2690023" y="692827"/>
              <a:ext cx="3843338" cy="528638"/>
            </a:xfrm>
            <a:prstGeom prst="roundRect">
              <a:avLst/>
            </a:prstGeom>
            <a:solidFill>
              <a:srgbClr val="BA7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E9A195-CB79-6243-A10C-7EA50D052DBA}"/>
                </a:ext>
              </a:extLst>
            </p:cNvPr>
            <p:cNvSpPr txBox="1"/>
            <p:nvPr/>
          </p:nvSpPr>
          <p:spPr>
            <a:xfrm>
              <a:off x="2788920" y="692827"/>
              <a:ext cx="36484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>
                  <a:solidFill>
                    <a:schemeClr val="bg1"/>
                  </a:solidFill>
                </a:rPr>
                <a:t>A Phrase Rich In Meaning</a:t>
              </a:r>
            </a:p>
          </p:txBody>
        </p:sp>
      </p:grp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E3997914-B0BA-5845-B0E4-D8487BBE90BE}"/>
              </a:ext>
            </a:extLst>
          </p:cNvPr>
          <p:cNvSpPr txBox="1">
            <a:spLocks/>
          </p:cNvSpPr>
          <p:nvPr/>
        </p:nvSpPr>
        <p:spPr>
          <a:xfrm>
            <a:off x="331111" y="2120900"/>
            <a:ext cx="4685389" cy="321294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baseline="30000" dirty="0">
                <a:solidFill>
                  <a:schemeClr val="bg1"/>
                </a:solidFill>
              </a:rPr>
              <a:t>21 </a:t>
            </a:r>
            <a:r>
              <a:rPr lang="en-US" sz="2400" dirty="0">
                <a:solidFill>
                  <a:schemeClr val="bg1"/>
                </a:solidFill>
              </a:rPr>
              <a:t>Therefore, if </a:t>
            </a:r>
            <a:r>
              <a:rPr lang="en-US" sz="2400" b="1" dirty="0">
                <a:solidFill>
                  <a:srgbClr val="FBB65B"/>
                </a:solidFill>
              </a:rPr>
              <a:t>anyone cleanses </a:t>
            </a:r>
            <a:r>
              <a:rPr lang="en-US" sz="2400" dirty="0">
                <a:solidFill>
                  <a:schemeClr val="bg1"/>
                </a:solidFill>
              </a:rPr>
              <a:t>himself from these </a:t>
            </a:r>
            <a:r>
              <a:rPr lang="en-US" sz="2400" i="1" dirty="0">
                <a:solidFill>
                  <a:schemeClr val="bg1"/>
                </a:solidFill>
              </a:rPr>
              <a:t>things</a:t>
            </a:r>
            <a:r>
              <a:rPr lang="en-US" sz="2400" dirty="0">
                <a:solidFill>
                  <a:schemeClr val="bg1"/>
                </a:solidFill>
              </a:rPr>
              <a:t>, he will be a vessel for honor, sanctified,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rgbClr val="FBB65B"/>
                </a:solidFill>
              </a:rPr>
              <a:t>useful to the Master,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prepared for every good work. </a:t>
            </a:r>
            <a:r>
              <a:rPr lang="en-US" sz="2400" b="1" baseline="30000" dirty="0">
                <a:solidFill>
                  <a:schemeClr val="bg1"/>
                </a:solidFill>
              </a:rPr>
              <a:t>22 </a:t>
            </a:r>
            <a:r>
              <a:rPr lang="en-US" sz="2400" dirty="0">
                <a:solidFill>
                  <a:schemeClr val="bg1"/>
                </a:solidFill>
              </a:rPr>
              <a:t>Now flee from youthful lusts and pursue </a:t>
            </a:r>
            <a:r>
              <a:rPr lang="en-US" sz="2400" b="1" dirty="0">
                <a:solidFill>
                  <a:srgbClr val="FBB65B"/>
                </a:solidFill>
              </a:rPr>
              <a:t>righteousness, faith, love </a:t>
            </a:r>
            <a:r>
              <a:rPr lang="en-US" sz="2400" b="1" i="1" dirty="0">
                <a:solidFill>
                  <a:srgbClr val="FBB65B"/>
                </a:solidFill>
              </a:rPr>
              <a:t>and </a:t>
            </a:r>
            <a:r>
              <a:rPr lang="en-US" sz="2400" b="1" dirty="0">
                <a:solidFill>
                  <a:srgbClr val="FBB65B"/>
                </a:solidFill>
              </a:rPr>
              <a:t>peace</a:t>
            </a:r>
            <a:r>
              <a:rPr lang="en-US" sz="2400" b="1" dirty="0">
                <a:solidFill>
                  <a:srgbClr val="FFC000"/>
                </a:solidFill>
              </a:rPr>
              <a:t>, </a:t>
            </a:r>
            <a:r>
              <a:rPr lang="en-US" sz="2400" dirty="0">
                <a:solidFill>
                  <a:schemeClr val="bg1"/>
                </a:solidFill>
              </a:rPr>
              <a:t>with those who call on the Lord from a pure heart. 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43E631-1933-074F-B931-17B59637E5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83" r="12148"/>
          <a:stretch/>
        </p:blipFill>
        <p:spPr>
          <a:xfrm>
            <a:off x="5200161" y="2197976"/>
            <a:ext cx="2868221" cy="313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0359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F162799-461A-D643-82D8-30F3D6038A6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91886" y="338101"/>
          <a:ext cx="8399417" cy="5077605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5677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1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5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Sermon Title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Sundays at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6:00 P.M.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 Intro: Vessels for Honor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 Timothy 2:21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 Be Strong In God’s Grace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 Timothy 2:1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 Treasuring Scripture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 Timothy 2:15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 Escaping Entanglements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 Timothy 2:4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 Avoiding Ungodly Influences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 Timothy 2:14-18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 Refining My Speech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 Timothy 2:14-18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 Calling On The Lord From A Pure Heart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 Timothy 2:22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 Enduring All Things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 Timothy 2:3-13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 Refreshing &amp; Encouraging One Another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 Timothy 2:22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 Passing The Faith To The Next Generation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 Timothy 2:2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 Correcting With Gentleness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 Timothy 2:24-26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 Conclusion: Continuing In The Things We’ve Learned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 Timothy 3:14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29DEDC0D-1B42-D44A-8E53-10142DA60B37}"/>
              </a:ext>
            </a:extLst>
          </p:cNvPr>
          <p:cNvSpPr/>
          <p:nvPr/>
        </p:nvSpPr>
        <p:spPr>
          <a:xfrm>
            <a:off x="391887" y="2711084"/>
            <a:ext cx="8313202" cy="327878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9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1DF5239-B7D7-814F-98C6-52D04EB13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25547"/>
            <a:ext cx="7886700" cy="1158853"/>
          </a:xfrm>
        </p:spPr>
        <p:txBody>
          <a:bodyPr>
            <a:normAutofit/>
          </a:bodyPr>
          <a:lstStyle/>
          <a:p>
            <a:pPr algn="ctr"/>
            <a:r>
              <a:rPr lang="en-US" sz="4400" i="1" dirty="0"/>
              <a:t>Paul Is Instructing His Protégé.</a:t>
            </a:r>
            <a:endParaRPr lang="en-US" sz="44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0058097-046B-EF4B-B030-915E6F631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31720"/>
            <a:ext cx="7886700" cy="3027680"/>
          </a:xfrm>
        </p:spPr>
        <p:txBody>
          <a:bodyPr>
            <a:normAutofit/>
          </a:bodyPr>
          <a:lstStyle/>
          <a:p>
            <a:r>
              <a:rPr lang="en-US" sz="2400" i="1" dirty="0">
                <a:solidFill>
                  <a:srgbClr val="FFD799"/>
                </a:solidFill>
              </a:rPr>
              <a:t>We Must Hold Our Speech To The Highest Standards. </a:t>
            </a:r>
            <a:br>
              <a:rPr lang="en-US" sz="2400" i="1" dirty="0">
                <a:solidFill>
                  <a:srgbClr val="FFD799"/>
                </a:solidFill>
              </a:rPr>
            </a:br>
            <a:r>
              <a:rPr lang="en-US" sz="2400" i="1" dirty="0">
                <a:solidFill>
                  <a:srgbClr val="FFD799"/>
                </a:solidFill>
              </a:rPr>
              <a:t>(2 Timothy 2:14-18, 1 Timothy 6:3-5, Titus 2:8)</a:t>
            </a:r>
            <a:br>
              <a:rPr lang="en-US" sz="2400" i="1" dirty="0">
                <a:solidFill>
                  <a:srgbClr val="FFD799"/>
                </a:solidFill>
              </a:rPr>
            </a:br>
            <a:endParaRPr lang="en-US" sz="2400" i="1" dirty="0">
              <a:solidFill>
                <a:srgbClr val="FFD799"/>
              </a:solidFill>
            </a:endParaRPr>
          </a:p>
          <a:p>
            <a:r>
              <a:rPr lang="en-US" sz="2400" dirty="0"/>
              <a:t>“You are aware of the fact that all who are in Asia turned away from me…” (2 Tim. 1:15)</a:t>
            </a:r>
          </a:p>
          <a:p>
            <a:r>
              <a:rPr lang="en-US" sz="2400" dirty="0"/>
              <a:t>“I solemnly charge you…preach the word; be ready in season and out of season; reprove, rebuke, exhort, with great patience and instruction.” (2 Tim 4:1-2)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D583E50-B883-B045-A5F2-741F3CE7DCBE}"/>
              </a:ext>
            </a:extLst>
          </p:cNvPr>
          <p:cNvGrpSpPr/>
          <p:nvPr/>
        </p:nvGrpSpPr>
        <p:grpSpPr>
          <a:xfrm>
            <a:off x="2650331" y="687409"/>
            <a:ext cx="3843338" cy="528638"/>
            <a:chOff x="2690023" y="692827"/>
            <a:chExt cx="3843338" cy="528638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EF87031-690B-D745-9459-5BC887E09755}"/>
                </a:ext>
              </a:extLst>
            </p:cNvPr>
            <p:cNvSpPr/>
            <p:nvPr/>
          </p:nvSpPr>
          <p:spPr>
            <a:xfrm>
              <a:off x="2690023" y="692827"/>
              <a:ext cx="3843338" cy="528638"/>
            </a:xfrm>
            <a:prstGeom prst="roundRect">
              <a:avLst/>
            </a:prstGeom>
            <a:solidFill>
              <a:srgbClr val="BA7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E9A195-CB79-6243-A10C-7EA50D052DBA}"/>
                </a:ext>
              </a:extLst>
            </p:cNvPr>
            <p:cNvSpPr txBox="1"/>
            <p:nvPr/>
          </p:nvSpPr>
          <p:spPr>
            <a:xfrm>
              <a:off x="2788920" y="692827"/>
              <a:ext cx="36484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>
                  <a:solidFill>
                    <a:schemeClr val="bg1"/>
                  </a:solidFill>
                </a:rPr>
                <a:t>Refining My Speech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774911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1DF5239-B7D7-814F-98C6-52D04EB13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25547"/>
            <a:ext cx="7886700" cy="1158853"/>
          </a:xfrm>
        </p:spPr>
        <p:txBody>
          <a:bodyPr>
            <a:normAutofit/>
          </a:bodyPr>
          <a:lstStyle/>
          <a:p>
            <a:pPr algn="ctr"/>
            <a:r>
              <a:rPr lang="en-US" sz="4400" i="1" dirty="0"/>
              <a:t>Speaking For Transformation</a:t>
            </a:r>
            <a:endParaRPr lang="en-US" sz="4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D583E50-B883-B045-A5F2-741F3CE7DCBE}"/>
              </a:ext>
            </a:extLst>
          </p:cNvPr>
          <p:cNvGrpSpPr/>
          <p:nvPr/>
        </p:nvGrpSpPr>
        <p:grpSpPr>
          <a:xfrm>
            <a:off x="2650331" y="687409"/>
            <a:ext cx="3843338" cy="528638"/>
            <a:chOff x="2690023" y="692827"/>
            <a:chExt cx="3843338" cy="528638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EF87031-690B-D745-9459-5BC887E09755}"/>
                </a:ext>
              </a:extLst>
            </p:cNvPr>
            <p:cNvSpPr/>
            <p:nvPr/>
          </p:nvSpPr>
          <p:spPr>
            <a:xfrm>
              <a:off x="2690023" y="692827"/>
              <a:ext cx="3843338" cy="528638"/>
            </a:xfrm>
            <a:prstGeom prst="roundRect">
              <a:avLst/>
            </a:prstGeom>
            <a:solidFill>
              <a:srgbClr val="BA7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E9A195-CB79-6243-A10C-7EA50D052DBA}"/>
                </a:ext>
              </a:extLst>
            </p:cNvPr>
            <p:cNvSpPr txBox="1"/>
            <p:nvPr/>
          </p:nvSpPr>
          <p:spPr>
            <a:xfrm>
              <a:off x="2788920" y="692827"/>
              <a:ext cx="36484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>
                  <a:solidFill>
                    <a:schemeClr val="bg1"/>
                  </a:solidFill>
                </a:rPr>
                <a:t>Refining My Speech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62700F3-7B1F-ED4E-B265-0CE39DFC98BA}"/>
              </a:ext>
            </a:extLst>
          </p:cNvPr>
          <p:cNvGrpSpPr/>
          <p:nvPr/>
        </p:nvGrpSpPr>
        <p:grpSpPr>
          <a:xfrm>
            <a:off x="825265" y="2328348"/>
            <a:ext cx="7303680" cy="523220"/>
            <a:chOff x="825265" y="2328348"/>
            <a:chExt cx="7303680" cy="52322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54F603B-A2AE-8743-BB58-3934799BB2F9}"/>
                </a:ext>
              </a:extLst>
            </p:cNvPr>
            <p:cNvSpPr txBox="1"/>
            <p:nvPr/>
          </p:nvSpPr>
          <p:spPr>
            <a:xfrm>
              <a:off x="825265" y="2328348"/>
              <a:ext cx="16539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>
                  <a:solidFill>
                    <a:schemeClr val="bg1"/>
                  </a:solidFill>
                </a:rPr>
                <a:t>Point 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90FC40-B286-6049-8168-30CC31192AD5}"/>
                </a:ext>
              </a:extLst>
            </p:cNvPr>
            <p:cNvSpPr txBox="1"/>
            <p:nvPr/>
          </p:nvSpPr>
          <p:spPr>
            <a:xfrm>
              <a:off x="6474975" y="2328348"/>
              <a:ext cx="16539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>
                  <a:solidFill>
                    <a:schemeClr val="bg1"/>
                  </a:solidFill>
                </a:rPr>
                <a:t>Point B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7D9ADA0-EC78-E54F-89D2-03463CF3B3D9}"/>
                </a:ext>
              </a:extLst>
            </p:cNvPr>
            <p:cNvCxnSpPr/>
            <p:nvPr/>
          </p:nvCxnSpPr>
          <p:spPr>
            <a:xfrm>
              <a:off x="2749731" y="2589958"/>
              <a:ext cx="3725244" cy="0"/>
            </a:xfrm>
            <a:prstGeom prst="straightConnector1">
              <a:avLst/>
            </a:prstGeom>
            <a:ln w="50800">
              <a:solidFill>
                <a:srgbClr val="FBB65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8825376-4C4B-B44D-94F5-D30950514D89}"/>
              </a:ext>
            </a:extLst>
          </p:cNvPr>
          <p:cNvGrpSpPr/>
          <p:nvPr/>
        </p:nvGrpSpPr>
        <p:grpSpPr>
          <a:xfrm>
            <a:off x="816301" y="3360070"/>
            <a:ext cx="7303680" cy="5663953"/>
            <a:chOff x="816301" y="3116230"/>
            <a:chExt cx="7303680" cy="566395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964953-BAD4-B44C-8151-2E6BD38C73B1}"/>
                </a:ext>
              </a:extLst>
            </p:cNvPr>
            <p:cNvSpPr txBox="1"/>
            <p:nvPr/>
          </p:nvSpPr>
          <p:spPr>
            <a:xfrm>
              <a:off x="816301" y="3785107"/>
              <a:ext cx="16539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>
                  <a:solidFill>
                    <a:schemeClr val="bg1"/>
                  </a:solidFill>
                </a:rPr>
                <a:t>Person 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8C75F31-74A2-444E-A552-082C25DB9B80}"/>
                </a:ext>
              </a:extLst>
            </p:cNvPr>
            <p:cNvSpPr txBox="1"/>
            <p:nvPr/>
          </p:nvSpPr>
          <p:spPr>
            <a:xfrm>
              <a:off x="6466011" y="3785107"/>
              <a:ext cx="16539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>
                  <a:solidFill>
                    <a:schemeClr val="bg1"/>
                  </a:solidFill>
                </a:rPr>
                <a:t>Person B</a:t>
              </a:r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68889865-32AB-FB40-BD5A-6A3BB656D758}"/>
                </a:ext>
              </a:extLst>
            </p:cNvPr>
            <p:cNvSpPr/>
            <p:nvPr/>
          </p:nvSpPr>
          <p:spPr>
            <a:xfrm rot="18900000">
              <a:off x="1743481" y="3116230"/>
              <a:ext cx="5663953" cy="5663953"/>
            </a:xfrm>
            <a:prstGeom prst="arc">
              <a:avLst/>
            </a:prstGeom>
            <a:ln w="63500">
              <a:solidFill>
                <a:srgbClr val="FBB65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27EF0A2-BA89-B14B-8216-89ACC74E805B}"/>
              </a:ext>
            </a:extLst>
          </p:cNvPr>
          <p:cNvSpPr txBox="1"/>
          <p:nvPr/>
        </p:nvSpPr>
        <p:spPr>
          <a:xfrm>
            <a:off x="3077784" y="3479784"/>
            <a:ext cx="2986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D799"/>
                </a:solidFill>
              </a:rPr>
              <a:t>Remember:</a:t>
            </a:r>
            <a:br>
              <a:rPr lang="en-US" sz="2800" b="1" i="1" dirty="0">
                <a:solidFill>
                  <a:srgbClr val="FFD799"/>
                </a:solidFill>
              </a:rPr>
            </a:br>
            <a:r>
              <a:rPr lang="en-US" sz="2800" b="1" i="1" dirty="0">
                <a:solidFill>
                  <a:srgbClr val="FFD799"/>
                </a:solidFill>
              </a:rPr>
              <a:t>Luke 10:29-37</a:t>
            </a:r>
          </a:p>
        </p:txBody>
      </p:sp>
    </p:spTree>
    <p:extLst>
      <p:ext uri="{BB962C8B-B14F-4D97-AF65-F5344CB8AC3E}">
        <p14:creationId xmlns:p14="http://schemas.microsoft.com/office/powerpoint/2010/main" val="181423770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1DF5239-B7D7-814F-98C6-52D04EB13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25547"/>
            <a:ext cx="7886700" cy="1158853"/>
          </a:xfrm>
        </p:spPr>
        <p:txBody>
          <a:bodyPr>
            <a:normAutofit/>
          </a:bodyPr>
          <a:lstStyle/>
          <a:p>
            <a:pPr algn="ctr"/>
            <a:r>
              <a:rPr lang="en-US" sz="4400" i="1" dirty="0"/>
              <a:t>Speaking For Transformation</a:t>
            </a:r>
            <a:endParaRPr lang="en-US" sz="4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D583E50-B883-B045-A5F2-741F3CE7DCBE}"/>
              </a:ext>
            </a:extLst>
          </p:cNvPr>
          <p:cNvGrpSpPr/>
          <p:nvPr/>
        </p:nvGrpSpPr>
        <p:grpSpPr>
          <a:xfrm>
            <a:off x="2650331" y="687409"/>
            <a:ext cx="3843338" cy="528638"/>
            <a:chOff x="2690023" y="692827"/>
            <a:chExt cx="3843338" cy="528638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EF87031-690B-D745-9459-5BC887E09755}"/>
                </a:ext>
              </a:extLst>
            </p:cNvPr>
            <p:cNvSpPr/>
            <p:nvPr/>
          </p:nvSpPr>
          <p:spPr>
            <a:xfrm>
              <a:off x="2690023" y="692827"/>
              <a:ext cx="3843338" cy="528638"/>
            </a:xfrm>
            <a:prstGeom prst="roundRect">
              <a:avLst/>
            </a:prstGeom>
            <a:solidFill>
              <a:srgbClr val="BA7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E9A195-CB79-6243-A10C-7EA50D052DBA}"/>
                </a:ext>
              </a:extLst>
            </p:cNvPr>
            <p:cNvSpPr txBox="1"/>
            <p:nvPr/>
          </p:nvSpPr>
          <p:spPr>
            <a:xfrm>
              <a:off x="2788920" y="692827"/>
              <a:ext cx="36484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>
                  <a:solidFill>
                    <a:schemeClr val="bg1"/>
                  </a:solidFill>
                </a:rPr>
                <a:t>Refining My Speech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E704D88-9B67-5044-9833-EB3825D62B97}"/>
              </a:ext>
            </a:extLst>
          </p:cNvPr>
          <p:cNvGrpSpPr/>
          <p:nvPr/>
        </p:nvGrpSpPr>
        <p:grpSpPr>
          <a:xfrm>
            <a:off x="695137" y="3247814"/>
            <a:ext cx="7760641" cy="7760641"/>
            <a:chOff x="695137" y="3247814"/>
            <a:chExt cx="7760641" cy="776064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964953-BAD4-B44C-8151-2E6BD38C73B1}"/>
                </a:ext>
              </a:extLst>
            </p:cNvPr>
            <p:cNvSpPr txBox="1"/>
            <p:nvPr/>
          </p:nvSpPr>
          <p:spPr>
            <a:xfrm>
              <a:off x="816301" y="4322987"/>
              <a:ext cx="16539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>
                  <a:solidFill>
                    <a:schemeClr val="bg1"/>
                  </a:solidFill>
                </a:rPr>
                <a:t>Person 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8C75F31-74A2-444E-A552-082C25DB9B80}"/>
                </a:ext>
              </a:extLst>
            </p:cNvPr>
            <p:cNvSpPr txBox="1"/>
            <p:nvPr/>
          </p:nvSpPr>
          <p:spPr>
            <a:xfrm>
              <a:off x="6466011" y="4322987"/>
              <a:ext cx="16539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>
                  <a:solidFill>
                    <a:schemeClr val="bg1"/>
                  </a:solidFill>
                </a:rPr>
                <a:t>Person B</a:t>
              </a:r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824BA7B4-D6C6-7E44-BEB8-C96088C3E77F}"/>
                </a:ext>
              </a:extLst>
            </p:cNvPr>
            <p:cNvSpPr/>
            <p:nvPr/>
          </p:nvSpPr>
          <p:spPr>
            <a:xfrm rot="18900000">
              <a:off x="695137" y="3247814"/>
              <a:ext cx="7760641" cy="7760641"/>
            </a:xfrm>
            <a:prstGeom prst="arc">
              <a:avLst/>
            </a:prstGeom>
            <a:ln w="63500">
              <a:solidFill>
                <a:srgbClr val="FBB65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C8ECE7E-D372-FD43-8880-68A9A0C06F19}"/>
              </a:ext>
            </a:extLst>
          </p:cNvPr>
          <p:cNvGrpSpPr/>
          <p:nvPr/>
        </p:nvGrpSpPr>
        <p:grpSpPr>
          <a:xfrm>
            <a:off x="825265" y="2731355"/>
            <a:ext cx="2281006" cy="1105605"/>
            <a:chOff x="825265" y="2731355"/>
            <a:chExt cx="2281006" cy="110560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B0482D4-3557-8A4A-8529-7BEBED29AFBF}"/>
                </a:ext>
              </a:extLst>
            </p:cNvPr>
            <p:cNvSpPr/>
            <p:nvPr/>
          </p:nvSpPr>
          <p:spPr>
            <a:xfrm>
              <a:off x="2612571" y="3562640"/>
              <a:ext cx="274320" cy="274320"/>
            </a:xfrm>
            <a:prstGeom prst="ellipse">
              <a:avLst/>
            </a:prstGeom>
            <a:solidFill>
              <a:srgbClr val="FBB65B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4A77559-E169-3445-BED9-521A9A46A864}"/>
                </a:ext>
              </a:extLst>
            </p:cNvPr>
            <p:cNvGrpSpPr/>
            <p:nvPr/>
          </p:nvGrpSpPr>
          <p:grpSpPr>
            <a:xfrm>
              <a:off x="825265" y="2731355"/>
              <a:ext cx="2281006" cy="528638"/>
              <a:chOff x="825265" y="2731355"/>
              <a:chExt cx="2281006" cy="528638"/>
            </a:xfrm>
          </p:grpSpPr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22EA94DC-DE3E-CF43-B851-768D6CFA7BE0}"/>
                  </a:ext>
                </a:extLst>
              </p:cNvPr>
              <p:cNvSpPr/>
              <p:nvPr/>
            </p:nvSpPr>
            <p:spPr>
              <a:xfrm>
                <a:off x="825265" y="2731355"/>
                <a:ext cx="2281006" cy="528638"/>
              </a:xfrm>
              <a:prstGeom prst="roundRect">
                <a:avLst/>
              </a:prstGeom>
              <a:noFill/>
              <a:ln w="31750">
                <a:solidFill>
                  <a:srgbClr val="FBB6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543D735-1760-D148-9561-8795019EDA8C}"/>
                  </a:ext>
                </a:extLst>
              </p:cNvPr>
              <p:cNvSpPr txBox="1"/>
              <p:nvPr/>
            </p:nvSpPr>
            <p:spPr>
              <a:xfrm>
                <a:off x="883960" y="2731355"/>
                <a:ext cx="21653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i="1" dirty="0">
                    <a:solidFill>
                      <a:schemeClr val="bg1"/>
                    </a:solidFill>
                  </a:rPr>
                  <a:t>Personal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93B03D7-80C1-8548-BA76-2CDC2EC758BA}"/>
              </a:ext>
            </a:extLst>
          </p:cNvPr>
          <p:cNvGrpSpPr/>
          <p:nvPr/>
        </p:nvGrpSpPr>
        <p:grpSpPr>
          <a:xfrm>
            <a:off x="3434954" y="2202717"/>
            <a:ext cx="2281006" cy="1183600"/>
            <a:chOff x="3434954" y="2202717"/>
            <a:chExt cx="2281006" cy="11836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D4FDBD3-3110-9E44-AC8A-55130BA4FD18}"/>
                </a:ext>
              </a:extLst>
            </p:cNvPr>
            <p:cNvGrpSpPr/>
            <p:nvPr/>
          </p:nvGrpSpPr>
          <p:grpSpPr>
            <a:xfrm>
              <a:off x="3434954" y="2202717"/>
              <a:ext cx="2281006" cy="528638"/>
              <a:chOff x="3434954" y="2202717"/>
              <a:chExt cx="2281006" cy="528638"/>
            </a:xfrm>
          </p:grpSpPr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1ABD9F97-687C-C04A-A31C-68D40C2FA796}"/>
                  </a:ext>
                </a:extLst>
              </p:cNvPr>
              <p:cNvSpPr/>
              <p:nvPr/>
            </p:nvSpPr>
            <p:spPr>
              <a:xfrm>
                <a:off x="3434954" y="2202717"/>
                <a:ext cx="2281006" cy="528638"/>
              </a:xfrm>
              <a:prstGeom prst="roundRect">
                <a:avLst/>
              </a:prstGeom>
              <a:noFill/>
              <a:ln w="31750">
                <a:solidFill>
                  <a:srgbClr val="FBB6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42097ED-4CBB-9F41-9F59-FFED2EED8F82}"/>
                  </a:ext>
                </a:extLst>
              </p:cNvPr>
              <p:cNvSpPr txBox="1"/>
              <p:nvPr/>
            </p:nvSpPr>
            <p:spPr>
              <a:xfrm>
                <a:off x="3493649" y="2202717"/>
                <a:ext cx="21653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i="1" dirty="0">
                    <a:solidFill>
                      <a:schemeClr val="bg1"/>
                    </a:solidFill>
                  </a:rPr>
                  <a:t>Reasonable</a:t>
                </a:r>
              </a:p>
            </p:txBody>
          </p:sp>
        </p:grp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EF456B6-9CA5-264B-935F-AB8C3E2F736A}"/>
                </a:ext>
              </a:extLst>
            </p:cNvPr>
            <p:cNvSpPr/>
            <p:nvPr/>
          </p:nvSpPr>
          <p:spPr>
            <a:xfrm>
              <a:off x="4467644" y="3111997"/>
              <a:ext cx="274320" cy="274320"/>
            </a:xfrm>
            <a:prstGeom prst="ellipse">
              <a:avLst/>
            </a:prstGeom>
            <a:solidFill>
              <a:srgbClr val="FBB65B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B30429E-2674-104D-80C3-DF6873BE255E}"/>
              </a:ext>
            </a:extLst>
          </p:cNvPr>
          <p:cNvGrpSpPr/>
          <p:nvPr/>
        </p:nvGrpSpPr>
        <p:grpSpPr>
          <a:xfrm>
            <a:off x="6044643" y="2725937"/>
            <a:ext cx="2281006" cy="1108688"/>
            <a:chOff x="6044643" y="2725937"/>
            <a:chExt cx="2281006" cy="110868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BF9B458-C47B-254B-99BB-E2B36A23C8C0}"/>
                </a:ext>
              </a:extLst>
            </p:cNvPr>
            <p:cNvGrpSpPr/>
            <p:nvPr/>
          </p:nvGrpSpPr>
          <p:grpSpPr>
            <a:xfrm>
              <a:off x="6044643" y="2725937"/>
              <a:ext cx="2281006" cy="528638"/>
              <a:chOff x="6044643" y="2725937"/>
              <a:chExt cx="2281006" cy="528638"/>
            </a:xfrm>
          </p:grpSpPr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887D7990-8F2F-9B46-9F48-370E5D138E9F}"/>
                  </a:ext>
                </a:extLst>
              </p:cNvPr>
              <p:cNvSpPr/>
              <p:nvPr/>
            </p:nvSpPr>
            <p:spPr>
              <a:xfrm>
                <a:off x="6044643" y="2725937"/>
                <a:ext cx="2281006" cy="528638"/>
              </a:xfrm>
              <a:prstGeom prst="roundRect">
                <a:avLst/>
              </a:prstGeom>
              <a:noFill/>
              <a:ln w="31750">
                <a:solidFill>
                  <a:srgbClr val="FBB6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D10F9C5-973F-C148-9F25-7F313EE4EDAE}"/>
                  </a:ext>
                </a:extLst>
              </p:cNvPr>
              <p:cNvSpPr txBox="1"/>
              <p:nvPr/>
            </p:nvSpPr>
            <p:spPr>
              <a:xfrm>
                <a:off x="6103338" y="2725937"/>
                <a:ext cx="21653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i="1" dirty="0">
                    <a:solidFill>
                      <a:schemeClr val="bg1"/>
                    </a:solidFill>
                  </a:rPr>
                  <a:t>Memorable</a:t>
                </a:r>
              </a:p>
            </p:txBody>
          </p:sp>
        </p:grp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2E9CB52-4825-1D44-9D81-846380566ABB}"/>
                </a:ext>
              </a:extLst>
            </p:cNvPr>
            <p:cNvSpPr/>
            <p:nvPr/>
          </p:nvSpPr>
          <p:spPr>
            <a:xfrm>
              <a:off x="6337815" y="3560305"/>
              <a:ext cx="274320" cy="274320"/>
            </a:xfrm>
            <a:prstGeom prst="ellipse">
              <a:avLst/>
            </a:prstGeom>
            <a:solidFill>
              <a:srgbClr val="FBB65B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461260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1DF5239-B7D7-814F-98C6-52D04EB13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25547"/>
            <a:ext cx="7886700" cy="1158853"/>
          </a:xfrm>
        </p:spPr>
        <p:txBody>
          <a:bodyPr>
            <a:normAutofit/>
          </a:bodyPr>
          <a:lstStyle/>
          <a:p>
            <a:pPr algn="ctr"/>
            <a:r>
              <a:rPr lang="en-US" sz="4400" i="1" dirty="0"/>
              <a:t>3 Dangerous Errors To Avoid</a:t>
            </a:r>
            <a:endParaRPr lang="en-US" sz="44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0058097-046B-EF4B-B030-915E6F631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68" y="2628900"/>
            <a:ext cx="7886700" cy="2730500"/>
          </a:xfrm>
        </p:spPr>
        <p:txBody>
          <a:bodyPr>
            <a:normAutofit/>
          </a:bodyPr>
          <a:lstStyle/>
          <a:p>
            <a:r>
              <a:rPr lang="en-US" sz="2800" dirty="0"/>
              <a:t>Arguments About Words (2:14)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Worldly &amp; Empty Chatter (2:16)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Foolish, Ignorant Speculations (2:23)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D583E50-B883-B045-A5F2-741F3CE7DCBE}"/>
              </a:ext>
            </a:extLst>
          </p:cNvPr>
          <p:cNvGrpSpPr/>
          <p:nvPr/>
        </p:nvGrpSpPr>
        <p:grpSpPr>
          <a:xfrm>
            <a:off x="2650331" y="687409"/>
            <a:ext cx="3843338" cy="528638"/>
            <a:chOff x="2690023" y="692827"/>
            <a:chExt cx="3843338" cy="528638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EF87031-690B-D745-9459-5BC887E09755}"/>
                </a:ext>
              </a:extLst>
            </p:cNvPr>
            <p:cNvSpPr/>
            <p:nvPr/>
          </p:nvSpPr>
          <p:spPr>
            <a:xfrm>
              <a:off x="2690023" y="692827"/>
              <a:ext cx="3843338" cy="528638"/>
            </a:xfrm>
            <a:prstGeom prst="roundRect">
              <a:avLst/>
            </a:prstGeom>
            <a:solidFill>
              <a:srgbClr val="BA7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E9A195-CB79-6243-A10C-7EA50D052DBA}"/>
                </a:ext>
              </a:extLst>
            </p:cNvPr>
            <p:cNvSpPr txBox="1"/>
            <p:nvPr/>
          </p:nvSpPr>
          <p:spPr>
            <a:xfrm>
              <a:off x="2788920" y="692827"/>
              <a:ext cx="36484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>
                  <a:solidFill>
                    <a:schemeClr val="bg1"/>
                  </a:solidFill>
                </a:rPr>
                <a:t>Refining My Speech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30ACE2-719A-9B41-91FA-31BB84F4C76B}"/>
              </a:ext>
            </a:extLst>
          </p:cNvPr>
          <p:cNvGrpSpPr/>
          <p:nvPr/>
        </p:nvGrpSpPr>
        <p:grpSpPr>
          <a:xfrm>
            <a:off x="6288132" y="2628900"/>
            <a:ext cx="2281006" cy="528638"/>
            <a:chOff x="825265" y="2731355"/>
            <a:chExt cx="2281006" cy="528638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153B9F29-3F45-4F42-9E2C-B7AEA0D4C74C}"/>
                </a:ext>
              </a:extLst>
            </p:cNvPr>
            <p:cNvSpPr/>
            <p:nvPr/>
          </p:nvSpPr>
          <p:spPr>
            <a:xfrm>
              <a:off x="825265" y="2731355"/>
              <a:ext cx="2281006" cy="528638"/>
            </a:xfrm>
            <a:prstGeom prst="roundRect">
              <a:avLst/>
            </a:prstGeom>
            <a:noFill/>
            <a:ln w="31750">
              <a:solidFill>
                <a:srgbClr val="FBB6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11BD0C7-12FA-CF4B-BE00-57AB01D28B34}"/>
                </a:ext>
              </a:extLst>
            </p:cNvPr>
            <p:cNvSpPr txBox="1"/>
            <p:nvPr/>
          </p:nvSpPr>
          <p:spPr>
            <a:xfrm>
              <a:off x="883960" y="2731355"/>
              <a:ext cx="2165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>
                  <a:solidFill>
                    <a:schemeClr val="bg1"/>
                  </a:solidFill>
                </a:rPr>
                <a:t>Ruin Hearers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7C88C67-4CED-3042-9B10-5B15920384E0}"/>
              </a:ext>
            </a:extLst>
          </p:cNvPr>
          <p:cNvGrpSpPr/>
          <p:nvPr/>
        </p:nvGrpSpPr>
        <p:grpSpPr>
          <a:xfrm>
            <a:off x="6288132" y="3452065"/>
            <a:ext cx="2281006" cy="528638"/>
            <a:chOff x="825265" y="2731355"/>
            <a:chExt cx="2281006" cy="528638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AE624C30-FC05-F747-A7C2-DEF0427BC8AC}"/>
                </a:ext>
              </a:extLst>
            </p:cNvPr>
            <p:cNvSpPr/>
            <p:nvPr/>
          </p:nvSpPr>
          <p:spPr>
            <a:xfrm>
              <a:off x="825265" y="2731355"/>
              <a:ext cx="2281006" cy="528638"/>
            </a:xfrm>
            <a:prstGeom prst="roundRect">
              <a:avLst/>
            </a:prstGeom>
            <a:noFill/>
            <a:ln w="31750">
              <a:solidFill>
                <a:srgbClr val="FBB6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9D2D9C8-61F3-024C-9FFD-F77A71EEE9AC}"/>
                </a:ext>
              </a:extLst>
            </p:cNvPr>
            <p:cNvSpPr txBox="1"/>
            <p:nvPr/>
          </p:nvSpPr>
          <p:spPr>
            <a:xfrm>
              <a:off x="883960" y="2731355"/>
              <a:ext cx="2165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>
                  <a:solidFill>
                    <a:schemeClr val="bg1"/>
                  </a:solidFill>
                </a:rPr>
                <a:t>Ungodliness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E07AB4C-EF63-EA4B-886C-BE5D4EBBB18B}"/>
              </a:ext>
            </a:extLst>
          </p:cNvPr>
          <p:cNvGrpSpPr/>
          <p:nvPr/>
        </p:nvGrpSpPr>
        <p:grpSpPr>
          <a:xfrm>
            <a:off x="6288132" y="4357171"/>
            <a:ext cx="2281006" cy="528638"/>
            <a:chOff x="825265" y="2731355"/>
            <a:chExt cx="2281006" cy="528638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73FB65D6-934B-AA48-BAFA-4E6804FDEFB0}"/>
                </a:ext>
              </a:extLst>
            </p:cNvPr>
            <p:cNvSpPr/>
            <p:nvPr/>
          </p:nvSpPr>
          <p:spPr>
            <a:xfrm>
              <a:off x="825265" y="2731355"/>
              <a:ext cx="2281006" cy="528638"/>
            </a:xfrm>
            <a:prstGeom prst="roundRect">
              <a:avLst/>
            </a:prstGeom>
            <a:noFill/>
            <a:ln w="31750">
              <a:solidFill>
                <a:srgbClr val="FBB6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B86C713-F0C9-7F46-BD87-84AD0E47297D}"/>
                </a:ext>
              </a:extLst>
            </p:cNvPr>
            <p:cNvSpPr txBox="1"/>
            <p:nvPr/>
          </p:nvSpPr>
          <p:spPr>
            <a:xfrm>
              <a:off x="883960" y="2731355"/>
              <a:ext cx="2165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>
                  <a:solidFill>
                    <a:schemeClr val="bg1"/>
                  </a:solidFill>
                </a:rPr>
                <a:t>Quarrels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17788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1DF5239-B7D7-814F-98C6-52D04EB13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25547"/>
            <a:ext cx="7886700" cy="1158853"/>
          </a:xfrm>
        </p:spPr>
        <p:txBody>
          <a:bodyPr>
            <a:normAutofit/>
          </a:bodyPr>
          <a:lstStyle/>
          <a:p>
            <a:pPr algn="ctr"/>
            <a:r>
              <a:rPr lang="en-US" sz="4400" i="1" dirty="0"/>
              <a:t>Recognizing A Discussion To Exit</a:t>
            </a:r>
            <a:endParaRPr lang="en-US" sz="44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0058097-046B-EF4B-B030-915E6F631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471" y="2272553"/>
            <a:ext cx="5204012" cy="3046506"/>
          </a:xfrm>
        </p:spPr>
        <p:txBody>
          <a:bodyPr>
            <a:normAutofit/>
          </a:bodyPr>
          <a:lstStyle/>
          <a:p>
            <a:r>
              <a:rPr lang="en-US" sz="2600" dirty="0"/>
              <a:t>The Discussion Is Pointless.</a:t>
            </a:r>
          </a:p>
          <a:p>
            <a:r>
              <a:rPr lang="en-US" sz="2600" dirty="0"/>
              <a:t>The Discussion Is Escalating Quickly.</a:t>
            </a:r>
          </a:p>
          <a:p>
            <a:r>
              <a:rPr lang="en-US" sz="2600" dirty="0"/>
              <a:t>The Discussion Ignores Truth. </a:t>
            </a:r>
          </a:p>
          <a:p>
            <a:r>
              <a:rPr lang="en-US" sz="2600" dirty="0"/>
              <a:t>The Discussion Discourages Others.</a:t>
            </a:r>
          </a:p>
          <a:p>
            <a:r>
              <a:rPr lang="en-US" sz="2600" dirty="0"/>
              <a:t>The Discussion Increases Sinfulness.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D583E50-B883-B045-A5F2-741F3CE7DCBE}"/>
              </a:ext>
            </a:extLst>
          </p:cNvPr>
          <p:cNvGrpSpPr/>
          <p:nvPr/>
        </p:nvGrpSpPr>
        <p:grpSpPr>
          <a:xfrm>
            <a:off x="2650331" y="687409"/>
            <a:ext cx="3843338" cy="528638"/>
            <a:chOff x="2690023" y="692827"/>
            <a:chExt cx="3843338" cy="528638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EF87031-690B-D745-9459-5BC887E09755}"/>
                </a:ext>
              </a:extLst>
            </p:cNvPr>
            <p:cNvSpPr/>
            <p:nvPr/>
          </p:nvSpPr>
          <p:spPr>
            <a:xfrm>
              <a:off x="2690023" y="692827"/>
              <a:ext cx="3843338" cy="528638"/>
            </a:xfrm>
            <a:prstGeom prst="roundRect">
              <a:avLst/>
            </a:prstGeom>
            <a:solidFill>
              <a:srgbClr val="BA7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E9A195-CB79-6243-A10C-7EA50D052DBA}"/>
                </a:ext>
              </a:extLst>
            </p:cNvPr>
            <p:cNvSpPr txBox="1"/>
            <p:nvPr/>
          </p:nvSpPr>
          <p:spPr>
            <a:xfrm>
              <a:off x="2788920" y="692827"/>
              <a:ext cx="36484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>
                  <a:solidFill>
                    <a:schemeClr val="bg1"/>
                  </a:solidFill>
                </a:rPr>
                <a:t>Refining My Speech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F9D0595-EA60-D143-9D20-8AE72518D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58" y="2121350"/>
            <a:ext cx="2998695" cy="328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7601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FAD2BB-6C36-524C-900E-719AA4BC668A}"/>
              </a:ext>
            </a:extLst>
          </p:cNvPr>
          <p:cNvSpPr txBox="1"/>
          <p:nvPr/>
        </p:nvSpPr>
        <p:spPr>
          <a:xfrm>
            <a:off x="4993340" y="820596"/>
            <a:ext cx="1948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BB65B"/>
                </a:solidFill>
              </a:rPr>
              <a:t>Concerns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F7D210-58AB-9A44-84D9-E763F2ECED60}"/>
              </a:ext>
            </a:extLst>
          </p:cNvPr>
          <p:cNvGrpSpPr/>
          <p:nvPr/>
        </p:nvGrpSpPr>
        <p:grpSpPr>
          <a:xfrm>
            <a:off x="2685232" y="2668253"/>
            <a:ext cx="3729467" cy="954107"/>
            <a:chOff x="825265" y="2731355"/>
            <a:chExt cx="2281006" cy="954107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5AAE12BB-E02F-6044-BA02-D09D02DFE347}"/>
                </a:ext>
              </a:extLst>
            </p:cNvPr>
            <p:cNvSpPr/>
            <p:nvPr/>
          </p:nvSpPr>
          <p:spPr>
            <a:xfrm>
              <a:off x="825265" y="2731355"/>
              <a:ext cx="2281006" cy="528638"/>
            </a:xfrm>
            <a:prstGeom prst="roundRect">
              <a:avLst/>
            </a:prstGeom>
            <a:noFill/>
            <a:ln w="31750">
              <a:solidFill>
                <a:srgbClr val="FBB6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1F24AA7-1FC7-AB44-86AE-E7DB3A1000F5}"/>
                </a:ext>
              </a:extLst>
            </p:cNvPr>
            <p:cNvSpPr txBox="1"/>
            <p:nvPr/>
          </p:nvSpPr>
          <p:spPr>
            <a:xfrm>
              <a:off x="883960" y="2731355"/>
              <a:ext cx="21653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>
                  <a:solidFill>
                    <a:schemeClr val="bg1"/>
                  </a:solidFill>
                </a:rPr>
                <a:t>Faithful Words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EFBA1B8-D3CA-944F-B6E3-7CCE534E4202}"/>
              </a:ext>
            </a:extLst>
          </p:cNvPr>
          <p:cNvGrpSpPr/>
          <p:nvPr/>
        </p:nvGrpSpPr>
        <p:grpSpPr>
          <a:xfrm>
            <a:off x="2685232" y="3390407"/>
            <a:ext cx="3729467" cy="528638"/>
            <a:chOff x="825265" y="2731355"/>
            <a:chExt cx="2281006" cy="528638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6837716F-A26B-3446-82CA-CBCE50E208C0}"/>
                </a:ext>
              </a:extLst>
            </p:cNvPr>
            <p:cNvSpPr/>
            <p:nvPr/>
          </p:nvSpPr>
          <p:spPr>
            <a:xfrm>
              <a:off x="825265" y="2731355"/>
              <a:ext cx="2281006" cy="528638"/>
            </a:xfrm>
            <a:prstGeom prst="roundRect">
              <a:avLst/>
            </a:prstGeom>
            <a:noFill/>
            <a:ln w="31750">
              <a:solidFill>
                <a:srgbClr val="FBB6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C9B0D45-74FD-B04F-89C8-73355D64157B}"/>
                </a:ext>
              </a:extLst>
            </p:cNvPr>
            <p:cNvSpPr txBox="1"/>
            <p:nvPr/>
          </p:nvSpPr>
          <p:spPr>
            <a:xfrm>
              <a:off x="883960" y="2731355"/>
              <a:ext cx="2165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>
                  <a:solidFill>
                    <a:schemeClr val="bg1"/>
                  </a:solidFill>
                </a:rPr>
                <a:t>Prayerful Words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ADDD1BC-E105-5F41-B3A5-9CD76EC31F38}"/>
              </a:ext>
            </a:extLst>
          </p:cNvPr>
          <p:cNvGrpSpPr/>
          <p:nvPr/>
        </p:nvGrpSpPr>
        <p:grpSpPr>
          <a:xfrm>
            <a:off x="2710536" y="4123996"/>
            <a:ext cx="3729467" cy="528638"/>
            <a:chOff x="825265" y="2731355"/>
            <a:chExt cx="2281006" cy="528638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81997191-9DBD-5842-B895-12A01D56A14F}"/>
                </a:ext>
              </a:extLst>
            </p:cNvPr>
            <p:cNvSpPr/>
            <p:nvPr/>
          </p:nvSpPr>
          <p:spPr>
            <a:xfrm>
              <a:off x="825265" y="2731355"/>
              <a:ext cx="2281006" cy="528638"/>
            </a:xfrm>
            <a:prstGeom prst="roundRect">
              <a:avLst/>
            </a:prstGeom>
            <a:noFill/>
            <a:ln w="31750">
              <a:solidFill>
                <a:srgbClr val="FBB6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2089113-43C8-9848-939D-505AFA151C57}"/>
                </a:ext>
              </a:extLst>
            </p:cNvPr>
            <p:cNvSpPr txBox="1"/>
            <p:nvPr/>
          </p:nvSpPr>
          <p:spPr>
            <a:xfrm>
              <a:off x="883960" y="2731355"/>
              <a:ext cx="2165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>
                  <a:solidFill>
                    <a:schemeClr val="bg1"/>
                  </a:solidFill>
                </a:rPr>
                <a:t>Nourishing Words</a:t>
              </a:r>
            </a:p>
          </p:txBody>
        </p:sp>
      </p:grpSp>
      <p:sp>
        <p:nvSpPr>
          <p:cNvPr id="18" name="Title 7">
            <a:extLst>
              <a:ext uri="{FF2B5EF4-FFF2-40B4-BE49-F238E27FC236}">
                <a16:creationId xmlns:a16="http://schemas.microsoft.com/office/drawing/2014/main" id="{5185F664-3059-9749-AE6E-72FD0D633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25547"/>
            <a:ext cx="7886700" cy="1158853"/>
          </a:xfrm>
        </p:spPr>
        <p:txBody>
          <a:bodyPr>
            <a:noAutofit/>
          </a:bodyPr>
          <a:lstStyle/>
          <a:p>
            <a:pPr algn="ctr"/>
            <a:r>
              <a:rPr lang="en-US" sz="3600" i="1" dirty="0"/>
              <a:t>We Need To Choose Our </a:t>
            </a:r>
            <a:r>
              <a:rPr lang="en-US" sz="3600" i="1" strike="sngStrike" dirty="0"/>
              <a:t>Words</a:t>
            </a:r>
            <a:r>
              <a:rPr lang="en-US" sz="3600" i="1" dirty="0"/>
              <a:t> Carefully.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0330837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4191</TotalTime>
  <Words>1642</Words>
  <Application>Microsoft Macintosh PowerPoint</Application>
  <PresentationFormat>On-screen Show (16:10)</PresentationFormat>
  <Paragraphs>213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2023 Theme</vt:lpstr>
      <vt:lpstr>PowerPoint Presentation</vt:lpstr>
      <vt:lpstr>PowerPoint Presentation</vt:lpstr>
      <vt:lpstr>Paul Is Instructing His Protégé.</vt:lpstr>
      <vt:lpstr>Speaking For Transformation</vt:lpstr>
      <vt:lpstr>Speaking For Transformation</vt:lpstr>
      <vt:lpstr>3 Dangerous Errors To Avoid</vt:lpstr>
      <vt:lpstr>Recognizing A Discussion To Exit</vt:lpstr>
      <vt:lpstr>We Need To Choose Our Words Carefully.</vt:lpstr>
      <vt:lpstr>PowerPoint Presentation</vt:lpstr>
      <vt:lpstr>2023 Theme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Theme</dc:title>
  <dc:creator>Phillip Shumake</dc:creator>
  <cp:lastModifiedBy>Phillip Shumake</cp:lastModifiedBy>
  <cp:revision>427</cp:revision>
  <cp:lastPrinted>2022-11-19T23:16:39Z</cp:lastPrinted>
  <dcterms:created xsi:type="dcterms:W3CDTF">2022-08-19T18:53:01Z</dcterms:created>
  <dcterms:modified xsi:type="dcterms:W3CDTF">2023-03-30T17:29:42Z</dcterms:modified>
</cp:coreProperties>
</file>