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4"/>
  </p:notesMasterIdLst>
  <p:sldIdLst>
    <p:sldId id="280" r:id="rId2"/>
    <p:sldId id="266" r:id="rId3"/>
    <p:sldId id="287" r:id="rId4"/>
    <p:sldId id="289" r:id="rId5"/>
    <p:sldId id="288" r:id="rId6"/>
    <p:sldId id="315" r:id="rId7"/>
    <p:sldId id="314" r:id="rId8"/>
    <p:sldId id="316" r:id="rId9"/>
    <p:sldId id="317" r:id="rId10"/>
    <p:sldId id="319" r:id="rId11"/>
    <p:sldId id="318" r:id="rId12"/>
    <p:sldId id="286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110" d="100"/>
          <a:sy n="110" d="100"/>
        </p:scale>
        <p:origin x="88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xmlns="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xmlns="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2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9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18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46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xmlns="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xmlns="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xmlns="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xmlns="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Jes</a:t>
            </a:r>
            <a:r>
              <a:rPr lang="es-ES" altLang="en-US" dirty="0" err="1" smtClean="0"/>
              <a:t>ús</a:t>
            </a:r>
            <a:r>
              <a:rPr lang="es-ES" altLang="en-US" dirty="0" smtClean="0"/>
              <a:t> y Noé </a:t>
            </a:r>
            <a:r>
              <a:rPr lang="en-US" altLang="en-US" dirty="0" smtClean="0"/>
              <a:t>(3:18-22)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12776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“…y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correspondiendo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¿En qué se asemeja nuestra experiencia con la de Cristo?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</a:t>
            </a:r>
            <a:r>
              <a:rPr lang="es-ES" sz="2800" dirty="0"/>
              <a:t>En qué se asemeja nuestra experiencia con la de </a:t>
            </a:r>
            <a:r>
              <a:rPr lang="es-ES" sz="2800" dirty="0" smtClean="0"/>
              <a:t>Noé?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" y="3426885"/>
            <a:ext cx="4169195" cy="1078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619" y="4689949"/>
            <a:ext cx="2895600" cy="1571625"/>
          </a:xfrm>
          <a:prstGeom prst="rect">
            <a:avLst/>
          </a:prstGeom>
        </p:spPr>
      </p:pic>
      <p:pic>
        <p:nvPicPr>
          <p:cNvPr id="1030" name="Picture 6" descr="Alexamenos graffito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656" y="1899124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/>
          <p:cNvCxnSpPr/>
          <p:nvPr/>
        </p:nvCxnSpPr>
        <p:spPr>
          <a:xfrm rot="16200000" flipH="1">
            <a:off x="3670813" y="4062023"/>
            <a:ext cx="1233236" cy="2361489"/>
          </a:xfrm>
          <a:prstGeom prst="curvedConnector2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8837195" y="4818776"/>
            <a:ext cx="2165684" cy="957606"/>
          </a:xfrm>
          <a:prstGeom prst="curvedConnector3">
            <a:avLst>
              <a:gd name="adj1" fmla="val 76111"/>
            </a:avLst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4905700" y="3513224"/>
            <a:ext cx="1392834" cy="1052764"/>
          </a:xfrm>
          <a:prstGeom prst="curvedConnector3">
            <a:avLst>
              <a:gd name="adj1" fmla="val 1626"/>
            </a:avLst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flipV="1">
            <a:off x="7875061" y="3447012"/>
            <a:ext cx="1587776" cy="1063615"/>
          </a:xfrm>
          <a:prstGeom prst="curvedConnector3">
            <a:avLst>
              <a:gd name="adj1" fmla="val 4534"/>
            </a:avLst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30727"/>
          <p:cNvSpPr txBox="1"/>
          <p:nvPr/>
        </p:nvSpPr>
        <p:spPr>
          <a:xfrm>
            <a:off x="2249906" y="5219021"/>
            <a:ext cx="212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Misma historia</a:t>
            </a:r>
            <a:endParaRPr lang="en-US" sz="24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8837195" y="5219020"/>
            <a:ext cx="212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Misma historia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25011" y="3661655"/>
            <a:ext cx="212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Mismo espíritu</a:t>
            </a:r>
          </a:p>
          <a:p>
            <a:pPr algn="ctr"/>
            <a:r>
              <a:rPr lang="es-ES" sz="2400" b="1" i="1" dirty="0" smtClean="0"/>
              <a:t>3:19; 4:14</a:t>
            </a:r>
          </a:p>
          <a:p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924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 smtClean="0"/>
              <a:t>6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Saber la responsabilidad del marido hacia su esposa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Mencionar 2-3 claves al presentar una defensa efectiva a los incrédulos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Decir el libro/capítulo/versículo que dice “el bautismo ahora los salva”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cosas puedo respetar mejor a mi marido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cosas puedo honrar mejor a mi esposa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Determinar que, pase lo que pase, seguiré el consejo del Salmo 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Prepararme para presentar defensa de la esperanza que hay en mí.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8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xmlns="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</a:t>
            </a:r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6: </a:t>
            </a:r>
            <a:endParaRPr lang="en-US" altLang="en-US" sz="2800" dirty="0" smtClean="0">
              <a:ea typeface="Glegoo" pitchFamily="2" charset="0"/>
              <a:cs typeface="Glegoo" pitchFamily="2" charset="0"/>
            </a:endParaRPr>
          </a:p>
          <a:p>
            <a:pPr eaLnBrk="1" hangingPunct="1"/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3:7</a:t>
            </a:r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– </a:t>
            </a:r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3:22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 smtClean="0"/>
              <a:t>6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Saber la responsabilidad del marido hacia su esposa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Mencionar 2-3 claves al presentar una defensa efectiva a los incrédulos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Decir el libro/capítulo/versículo que dice “el bautismo ahora los salva”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cosas puedo respetar mejor a mi marido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cosas puedo honrar mejor a mi esposa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Determinar que, pase lo que pase, seguiré el consejo del Salmo 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Prepararme para presentar defensa de la esperanza que hay en mí.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Jesús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nuestro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ejemplo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s-ES" altLang="en-US" dirty="0" smtClean="0">
                <a:ea typeface="Glegoo" pitchFamily="2" charset="0"/>
                <a:cs typeface="Glegoo" pitchFamily="2" charset="0"/>
              </a:rPr>
              <a:t>Sean santos, porque Yo soy santo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36783"/>
              </p:ext>
            </p:extLst>
          </p:nvPr>
        </p:nvGraphicFramePr>
        <p:xfrm>
          <a:off x="1" y="0"/>
          <a:ext cx="12191999" cy="684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213"/>
                <a:gridCol w="10660786"/>
              </a:tblGrid>
              <a:tr h="44908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PAPEL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Cita</a:t>
                      </a:r>
                      <a:r>
                        <a:rPr lang="es-ES" sz="1800" baseline="0" dirty="0" smtClean="0"/>
                        <a:t> en 1 Pedro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Peregrino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1Pe 1:20  Porque Él estaba preparado desde antes de la fundación del mundo, pero se ha manifestado en estos últimos tiempos por amor a ustedes. 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Piedra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1Pe 2:7  </a:t>
                      </a:r>
                      <a:r>
                        <a:rPr lang="es-ES" sz="1800" dirty="0" smtClean="0"/>
                        <a:t>…«</a:t>
                      </a:r>
                      <a:r>
                        <a:rPr lang="es-ES" sz="1800" dirty="0" smtClean="0"/>
                        <a:t>LA PIEDRA QUE DESECHARON LOS CONSTRUCTORES, ESA, EN PIEDRA ANGULAR SE HA CONVERTIDO», </a:t>
                      </a:r>
                      <a:endParaRPr lang="en-US" sz="18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Sacrificio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1:18-19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Fueron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redimidos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sangre preciosa, como de un cordero sin tacha y sin mancha: </a:t>
                      </a:r>
                      <a:r>
                        <a:rPr lang="es-E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sangre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Cristo. </a:t>
                      </a:r>
                      <a:endParaRPr lang="en-US" sz="18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Sacerdote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1Pe 2:5  también ustedes, como piedras vivas, sean edificados como casa espiritual para un sacerdocio santo, para ofrecer sacrificios espirituales aceptables a Dios por medio de Jesucristo. </a:t>
                      </a:r>
                    </a:p>
                    <a:p>
                      <a:r>
                        <a:rPr lang="es-ES" sz="1800" dirty="0" smtClean="0"/>
                        <a:t>1Pe 3:18</a:t>
                      </a:r>
                      <a:r>
                        <a:rPr lang="es-ES" sz="1800" dirty="0" smtClean="0"/>
                        <a:t>  </a:t>
                      </a:r>
                      <a:r>
                        <a:rPr lang="es-ES" sz="1800" dirty="0" smtClean="0"/>
                        <a:t>…Cristo </a:t>
                      </a:r>
                      <a:r>
                        <a:rPr lang="es-ES" sz="1800" dirty="0" smtClean="0"/>
                        <a:t>murió por los pecados una sola vez, el justo por los injustos, para llevarnos a </a:t>
                      </a:r>
                      <a:r>
                        <a:rPr lang="es-ES" sz="1800" dirty="0" smtClean="0"/>
                        <a:t>Dios…</a:t>
                      </a:r>
                      <a:endParaRPr lang="es-ES" sz="1800" dirty="0" smtClean="0"/>
                    </a:p>
                    <a:p>
                      <a:r>
                        <a:rPr lang="es-ES" sz="1800" dirty="0" smtClean="0"/>
                        <a:t>1Pe 4:11  El que habla, que hable conforme a las palabras de Dios; el que sirve, que lo haga por la fortaleza que Dios da, para que en todo Dios sea glorificado mediante </a:t>
                      </a:r>
                      <a:r>
                        <a:rPr lang="es-ES" sz="1800" dirty="0" smtClean="0"/>
                        <a:t>Jesucristo…</a:t>
                      </a:r>
                      <a:endParaRPr lang="en-US" sz="18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Sumisión, aun bajo</a:t>
                      </a:r>
                      <a:r>
                        <a:rPr lang="es-ES" sz="1800" b="1" baseline="0" dirty="0" smtClean="0"/>
                        <a:t> persecución injusta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1Pe 2:21  Porque para este propósito han sido llamados, pues también Cristo sufrió por ustedes, dejándoles ejemplo para que sigan Sus pasos, </a:t>
                      </a:r>
                    </a:p>
                    <a:p>
                      <a:r>
                        <a:rPr lang="es-ES" sz="1800" dirty="0" smtClean="0"/>
                        <a:t>1Pe 4:13  Antes bien, en la medida en que comparten los padecimientos de </a:t>
                      </a:r>
                      <a:r>
                        <a:rPr lang="es-ES" sz="1800" dirty="0" smtClean="0"/>
                        <a:t>Cristo, regocíjense, para que también en la revelación de Su gloria se regocijen con gran alegría. </a:t>
                      </a:r>
                      <a:endParaRPr lang="en-US" sz="18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Pastor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 2:25  Pues ustedes andaban descarriados como ovejas, pero ahora han vuelto al Pastor y Guardián de sus almas. </a:t>
                      </a:r>
                    </a:p>
                    <a:p>
                      <a:r>
                        <a:rPr lang="es-ES" sz="1800" dirty="0" smtClean="0"/>
                        <a:t>1Pe </a:t>
                      </a:r>
                      <a:r>
                        <a:rPr lang="es-ES" sz="1800" dirty="0" smtClean="0"/>
                        <a:t>5:4  Y cuando aparezca el Príncipe de los pastores, ustedes recibirán la corona inmarcesible de gloria. </a:t>
                      </a:r>
                      <a:endParaRPr lang="en-US" sz="18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Esposo</a:t>
                      </a:r>
                      <a:r>
                        <a:rPr lang="es-E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1Pe 1:7  para que la prueba de la fe de </a:t>
                      </a:r>
                      <a:r>
                        <a:rPr lang="es-ES" sz="1800" dirty="0" smtClean="0"/>
                        <a:t>ustedes … </a:t>
                      </a:r>
                      <a:r>
                        <a:rPr lang="es-ES" sz="1800" dirty="0" smtClean="0"/>
                        <a:t>sea hallada que resulta en alabanza, gloria y honor en la revelación de Jesucristo; 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Maridos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honren</a:t>
            </a:r>
            <a:r>
              <a:rPr lang="en-US" altLang="en-US" dirty="0" smtClean="0"/>
              <a:t> a las </a:t>
            </a:r>
            <a:r>
              <a:rPr lang="en-US" altLang="en-US" dirty="0" err="1" smtClean="0"/>
              <a:t>esposas</a:t>
            </a:r>
            <a:r>
              <a:rPr lang="en-US" altLang="en-US" dirty="0" smtClean="0"/>
              <a:t> (3:7)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Convivan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una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manera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comprensiva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¿Qué significa “de una manera comprensiva”?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¿Cómo la trata Dios?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Consecuencias si no la tratamos bien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61676"/>
              </p:ext>
            </p:extLst>
          </p:nvPr>
        </p:nvGraphicFramePr>
        <p:xfrm>
          <a:off x="1617785" y="4076117"/>
          <a:ext cx="8370277" cy="198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536"/>
                <a:gridCol w="4179741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MARIDOS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ESPOSAS</a:t>
                      </a:r>
                      <a:endParaRPr lang="en-US" sz="2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Pablo dice “amor”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Pablo</a:t>
                      </a:r>
                      <a:r>
                        <a:rPr lang="es-ES" sz="2800" baseline="0" dirty="0" smtClean="0"/>
                        <a:t> dice “respeto”</a:t>
                      </a:r>
                      <a:endParaRPr lang="en-US" sz="2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Pedro dice “comprensión</a:t>
                      </a:r>
                      <a:r>
                        <a:rPr lang="es-ES" sz="2800" baseline="0" dirty="0" smtClean="0"/>
                        <a:t> y </a:t>
                      </a:r>
                      <a:r>
                        <a:rPr lang="es-ES" sz="2800" baseline="0" dirty="0" smtClean="0"/>
                        <a:t>honor</a:t>
                      </a:r>
                      <a:r>
                        <a:rPr lang="es-ES" sz="2800" baseline="0" dirty="0" smtClean="0"/>
                        <a:t>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Pedro dice “sumisión y obediencia”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Transición</a:t>
            </a:r>
            <a:r>
              <a:rPr lang="en-US" altLang="en-US" dirty="0" smtClean="0"/>
              <a:t> (3:8-12)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“El que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desea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vida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amar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y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ver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días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buenos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Relaciones entre hermanos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Recordar el contexto de la cita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 es el consejo de David?</a:t>
            </a: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78749"/>
              </p:ext>
            </p:extLst>
          </p:nvPr>
        </p:nvGraphicFramePr>
        <p:xfrm>
          <a:off x="0" y="4480560"/>
          <a:ext cx="121919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3862"/>
                <a:gridCol w="6088137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NO</a:t>
                      </a:r>
                      <a:r>
                        <a:rPr lang="es-ES" sz="2400" baseline="0" dirty="0" smtClean="0"/>
                        <a:t> HAGAN ESTO (2:1)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SÍ</a:t>
                      </a:r>
                      <a:r>
                        <a:rPr lang="es-ES" sz="2400" baseline="0" dirty="0" smtClean="0"/>
                        <a:t> HAGAN ESTO (3:8-9)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Por tanto, desechando toda malicia, y todo engaño, e hipocresías, y envidias y toda difamación,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…sean todos de un mismo sentir, compasivos, fraternales, misericordiosos, y de espíritu humilde; no devolviendo mal por mal, o insulto por insulto, sino más bien bendiciendo,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Presentando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defensa</a:t>
            </a:r>
            <a:r>
              <a:rPr lang="en-US" altLang="en-US" dirty="0" smtClean="0"/>
              <a:t> (3:13-17)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12776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si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sufren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por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causa de 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justicia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dichosos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son…”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¿Quién les podrá hacer daño…? (cf. Mat. 10:28; 5:12-14)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Claves para las interacciones que glorifican a Dios</a:t>
            </a: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3" name="Rectangle 2"/>
          <p:cNvSpPr/>
          <p:nvPr/>
        </p:nvSpPr>
        <p:spPr>
          <a:xfrm>
            <a:off x="1444644" y="3478181"/>
            <a:ext cx="938747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i="1" dirty="0" smtClean="0">
                <a:latin typeface="Tw Cen MT" panose="020B0602020104020603" pitchFamily="34" charset="0"/>
              </a:rPr>
              <a:t>15 sino </a:t>
            </a:r>
            <a:r>
              <a:rPr lang="es-ES" sz="2400" i="1" dirty="0">
                <a:latin typeface="Tw Cen MT" panose="020B0602020104020603" pitchFamily="34" charset="0"/>
              </a:rPr>
              <a:t>santifiquen a Cristo como Señor en sus corazones, estando siempre preparados para presentar defensa ante todo el que les demande razón de la esperanza que hay en ustedes. Pero háganlo con mansedumbre y reverencia, </a:t>
            </a:r>
          </a:p>
          <a:p>
            <a:r>
              <a:rPr lang="es-ES" sz="2400" i="1" dirty="0" smtClean="0">
                <a:latin typeface="Tw Cen MT" panose="020B0602020104020603" pitchFamily="34" charset="0"/>
              </a:rPr>
              <a:t>16 </a:t>
            </a:r>
            <a:r>
              <a:rPr lang="es-ES" sz="2400" i="1" dirty="0">
                <a:latin typeface="Tw Cen MT" panose="020B0602020104020603" pitchFamily="34" charset="0"/>
              </a:rPr>
              <a:t>teniendo buena conciencia, para que en aquello en que son calumniados, sean avergonzados los que hablan mal de la buena conducta de ustedes en Cristo. </a:t>
            </a:r>
            <a:endParaRPr lang="en-US" sz="2400" i="1" dirty="0">
              <a:latin typeface="Tw Cen MT" panose="020B06020201040206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3827" y="3906490"/>
            <a:ext cx="361431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26742" y="3906490"/>
            <a:ext cx="8882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76347" y="4263427"/>
            <a:ext cx="763957" cy="17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05173" y="4632343"/>
            <a:ext cx="3009853" cy="17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77189" y="4998076"/>
            <a:ext cx="3009853" cy="17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632</Words>
  <Application>Microsoft Office PowerPoint</Application>
  <PresentationFormat>Widescreen</PresentationFormat>
  <Paragraphs>158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Cantarell</vt:lpstr>
      <vt:lpstr>Glegoo</vt:lpstr>
      <vt:lpstr>Tw Cen MT</vt:lpstr>
      <vt:lpstr>Office Theme</vt:lpstr>
      <vt:lpstr>Para calentarnos…</vt:lpstr>
      <vt:lpstr>1 Pedro</vt:lpstr>
      <vt:lpstr>Sílabo</vt:lpstr>
      <vt:lpstr>Objetivos – Lección 6 </vt:lpstr>
      <vt:lpstr>Esquema</vt:lpstr>
      <vt:lpstr>Jesús, nuestro ejemplo</vt:lpstr>
      <vt:lpstr>Maridos honren a las esposas (3:7)</vt:lpstr>
      <vt:lpstr>Transición (3:8-12)</vt:lpstr>
      <vt:lpstr>Presentando defensa (3:13-17)</vt:lpstr>
      <vt:lpstr>Jesús y Noé (3:18-22)</vt:lpstr>
      <vt:lpstr>Objetivos – Lección 6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2023-05-05T22:47:57Z</dcterms:modified>
</cp:coreProperties>
</file>