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5"/>
  </p:notesMasterIdLst>
  <p:handoutMasterIdLst>
    <p:handoutMasterId r:id="rId16"/>
  </p:handoutMasterIdLst>
  <p:sldIdLst>
    <p:sldId id="332" r:id="rId2"/>
    <p:sldId id="303" r:id="rId3"/>
    <p:sldId id="304" r:id="rId4"/>
    <p:sldId id="334" r:id="rId5"/>
    <p:sldId id="300" r:id="rId6"/>
    <p:sldId id="321" r:id="rId7"/>
    <p:sldId id="335" r:id="rId8"/>
    <p:sldId id="336" r:id="rId9"/>
    <p:sldId id="327" r:id="rId10"/>
    <p:sldId id="325" r:id="rId11"/>
    <p:sldId id="323" r:id="rId12"/>
    <p:sldId id="330" r:id="rId13"/>
    <p:sldId id="333" r:id="rId14"/>
  </p:sldIdLst>
  <p:sldSz cx="9144000" cy="5715000" type="screen16x10"/>
  <p:notesSz cx="6858000" cy="9144000"/>
  <p:defaultTextStyle>
    <a:defPPr>
      <a:defRPr lang="en-US"/>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B65B"/>
    <a:srgbClr val="E8A953"/>
    <a:srgbClr val="BA754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891"/>
    <p:restoredTop sz="78142"/>
  </p:normalViewPr>
  <p:slideViewPr>
    <p:cSldViewPr snapToGrid="0" snapToObjects="1">
      <p:cViewPr varScale="1">
        <p:scale>
          <a:sx n="77" d="100"/>
          <a:sy n="77" d="100"/>
        </p:scale>
        <p:origin x="72" y="6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16D3319-D6BF-4266-9E7A-DC341A3D8A49}" type="datetimeFigureOut">
              <a:rPr lang="en-US" smtClean="0"/>
              <a:t>5/7/2023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2F512D6-702A-49ED-B270-0AF359ACE044}" type="slidenum">
              <a:rPr lang="en-US" smtClean="0"/>
              <a:t>‹#›</a:t>
            </a:fld>
            <a:endParaRPr lang="en-US"/>
          </a:p>
        </p:txBody>
      </p:sp>
    </p:spTree>
    <p:extLst>
      <p:ext uri="{BB962C8B-B14F-4D97-AF65-F5344CB8AC3E}">
        <p14:creationId xmlns:p14="http://schemas.microsoft.com/office/powerpoint/2010/main" val="9460937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99A4BE-D271-5C4E-B337-408866D316CA}" type="datetimeFigureOut">
              <a:rPr lang="en-US" smtClean="0"/>
              <a:t>5/6/2023</a:t>
            </a:fld>
            <a:endParaRPr lang="en-US"/>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ECE295-408C-3F45-9A87-CD73C22947FC}" type="slidenum">
              <a:rPr lang="en-US" smtClean="0"/>
              <a:t>‹#›</a:t>
            </a:fld>
            <a:endParaRPr lang="en-US"/>
          </a:p>
        </p:txBody>
      </p:sp>
    </p:spTree>
    <p:extLst>
      <p:ext uri="{BB962C8B-B14F-4D97-AF65-F5344CB8AC3E}">
        <p14:creationId xmlns:p14="http://schemas.microsoft.com/office/powerpoint/2010/main" val="6826178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230188"/>
            <a:ext cx="4937125" cy="3086100"/>
          </a:xfrm>
        </p:spPr>
      </p:sp>
      <p:sp>
        <p:nvSpPr>
          <p:cNvPr id="3" name="Notes Placeholder 2"/>
          <p:cNvSpPr>
            <a:spLocks noGrp="1"/>
          </p:cNvSpPr>
          <p:nvPr>
            <p:ph type="body" idx="1"/>
          </p:nvPr>
        </p:nvSpPr>
        <p:spPr/>
        <p:txBody>
          <a:bodyPr/>
          <a:lstStyle/>
          <a:p>
            <a:r>
              <a:rPr lang="en-US" dirty="0"/>
              <a:t>Four Things I Want To Do in This Lesson…</a:t>
            </a:r>
          </a:p>
          <a:p>
            <a:endParaRPr lang="en-US" dirty="0"/>
          </a:p>
          <a:p>
            <a:r>
              <a:rPr lang="en-US" dirty="0"/>
              <a:t>1.) Hold Your Speech To The Highest Standards</a:t>
            </a:r>
          </a:p>
          <a:p>
            <a:r>
              <a:rPr lang="en-US" dirty="0"/>
              <a:t>2.) Speak To Transform (Not Just Sugar-Coat)</a:t>
            </a:r>
          </a:p>
          <a:p>
            <a:r>
              <a:rPr lang="en-US" dirty="0"/>
              <a:t>3.) Avoid Dangerous Discussions</a:t>
            </a:r>
          </a:p>
          <a:p>
            <a:r>
              <a:rPr lang="en-US" dirty="0"/>
              <a:t>4.) Use These Best Practices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AECE295-408C-3F45-9A87-CD73C22947FC}" type="slidenum">
              <a:rPr lang="en-US" smtClean="0"/>
              <a:t>1</a:t>
            </a:fld>
            <a:endParaRPr lang="en-US"/>
          </a:p>
        </p:txBody>
      </p:sp>
    </p:spTree>
    <p:extLst>
      <p:ext uri="{BB962C8B-B14F-4D97-AF65-F5344CB8AC3E}">
        <p14:creationId xmlns:p14="http://schemas.microsoft.com/office/powerpoint/2010/main" val="1496569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230188"/>
            <a:ext cx="4937125" cy="3086100"/>
          </a:xfrm>
        </p:spPr>
      </p:sp>
      <p:sp>
        <p:nvSpPr>
          <p:cNvPr id="3" name="Notes Placeholder 2"/>
          <p:cNvSpPr>
            <a:spLocks noGrp="1"/>
          </p:cNvSpPr>
          <p:nvPr>
            <p:ph type="body" idx="1"/>
          </p:nvPr>
        </p:nvSpPr>
        <p:spPr/>
        <p:txBody>
          <a:bodyPr/>
          <a:lstStyle/>
          <a:p>
            <a:pPr algn="l" rtl="0"/>
            <a:r>
              <a:rPr lang="en-US" sz="2000" dirty="0"/>
              <a:t>Dave nos señaló las palabras de Jesús...</a:t>
            </a:r>
          </a:p>
        </p:txBody>
      </p:sp>
      <p:sp>
        <p:nvSpPr>
          <p:cNvPr id="4" name="Slide Number Placeholder 3"/>
          <p:cNvSpPr>
            <a:spLocks noGrp="1"/>
          </p:cNvSpPr>
          <p:nvPr>
            <p:ph type="sldNum" sz="quarter" idx="5"/>
          </p:nvPr>
        </p:nvSpPr>
        <p:spPr/>
        <p:txBody>
          <a:bodyPr/>
          <a:lstStyle/>
          <a:p>
            <a:pPr algn="l" rtl="0"/>
            <a:fld id="{EAECE295-408C-3F45-9A87-CD73C22947FC}" type="slidenum">
              <a:rPr lang="en-US" smtClean="0"/>
              <a:t>10</a:t>
            </a:fld>
            <a:endParaRPr lang="en-US"/>
          </a:p>
        </p:txBody>
      </p:sp>
    </p:spTree>
    <p:extLst>
      <p:ext uri="{BB962C8B-B14F-4D97-AF65-F5344CB8AC3E}">
        <p14:creationId xmlns:p14="http://schemas.microsoft.com/office/powerpoint/2010/main" val="29103325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230188"/>
            <a:ext cx="4937125" cy="3086100"/>
          </a:xfrm>
        </p:spPr>
      </p:sp>
      <p:sp>
        <p:nvSpPr>
          <p:cNvPr id="3" name="Notes Placeholder 2"/>
          <p:cNvSpPr>
            <a:spLocks noGrp="1"/>
          </p:cNvSpPr>
          <p:nvPr>
            <p:ph type="body" idx="1"/>
          </p:nvPr>
        </p:nvSpPr>
        <p:spPr/>
        <p:txBody>
          <a:bodyPr/>
          <a:lstStyle/>
          <a:p>
            <a:pPr algn="l" rtl="0"/>
            <a:r>
              <a:rPr lang="en-US" sz="2000" dirty="0"/>
              <a:t>*Estos versos, escritos o cantados, nos ayudan a recordar la GLORIA que viene después de nuestro sufrimiento y la CERTEZA de las promesas inmutables de Dios si lo abandonamos.</a:t>
            </a:r>
          </a:p>
          <a:p>
            <a:pPr algn="l" rtl="0"/>
            <a:endParaRPr lang="en-US" sz="2000" dirty="0"/>
          </a:p>
          <a:p>
            <a:pPr algn="l" rtl="0"/>
            <a:r>
              <a:rPr lang="en-US" sz="2000" dirty="0"/>
              <a:t>¡No solo nos recuerdan la fidelidad de Dios, sino especialmente la GLORIA que nos espera!</a:t>
            </a:r>
          </a:p>
          <a:p>
            <a:pPr algn="l" rtl="0"/>
            <a:endParaRPr lang="en-US" sz="2000" dirty="0"/>
          </a:p>
          <a:p>
            <a:pPr algn="l" rtl="0"/>
            <a:r>
              <a:rPr lang="en-US" sz="2000" dirty="0"/>
              <a:t>*Podemos contar con Él.</a:t>
            </a:r>
          </a:p>
          <a:p>
            <a:pPr algn="l" rtl="0"/>
            <a:r>
              <a:rPr lang="en-US" sz="2000" dirty="0"/>
              <a:t>*Podemos esperar la victoria.</a:t>
            </a:r>
          </a:p>
          <a:p>
            <a:pPr algn="l" rtl="0"/>
            <a:r>
              <a:rPr lang="en-US" sz="2000" dirty="0"/>
              <a:t>*Él juzgará con gracia, y castigará exactamente a quien prometió castigar.</a:t>
            </a:r>
          </a:p>
        </p:txBody>
      </p:sp>
      <p:sp>
        <p:nvSpPr>
          <p:cNvPr id="4" name="Slide Number Placeholder 3"/>
          <p:cNvSpPr>
            <a:spLocks noGrp="1"/>
          </p:cNvSpPr>
          <p:nvPr>
            <p:ph type="sldNum" sz="quarter" idx="5"/>
          </p:nvPr>
        </p:nvSpPr>
        <p:spPr/>
        <p:txBody>
          <a:bodyPr/>
          <a:lstStyle/>
          <a:p>
            <a:pPr algn="l" rtl="0"/>
            <a:fld id="{EAECE295-408C-3F45-9A87-CD73C22947FC}" type="slidenum">
              <a:rPr lang="en-US" smtClean="0"/>
              <a:t>11</a:t>
            </a:fld>
            <a:endParaRPr lang="en-US"/>
          </a:p>
        </p:txBody>
      </p:sp>
    </p:spTree>
    <p:extLst>
      <p:ext uri="{BB962C8B-B14F-4D97-AF65-F5344CB8AC3E}">
        <p14:creationId xmlns:p14="http://schemas.microsoft.com/office/powerpoint/2010/main" val="29714276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230188"/>
            <a:ext cx="4937125" cy="3086100"/>
          </a:xfrm>
        </p:spPr>
      </p:sp>
      <p:sp>
        <p:nvSpPr>
          <p:cNvPr id="3" name="Notes Placeholder 2"/>
          <p:cNvSpPr>
            <a:spLocks noGrp="1"/>
          </p:cNvSpPr>
          <p:nvPr>
            <p:ph type="body" idx="1"/>
          </p:nvPr>
        </p:nvSpPr>
        <p:spPr/>
        <p:txBody>
          <a:bodyPr/>
          <a:lstStyle/>
          <a:p>
            <a:pPr algn="l" rtl="0"/>
            <a:r>
              <a:rPr lang="en-US" sz="1600" dirty="0"/>
              <a:t>Aguanta hasta el final…</a:t>
            </a:r>
          </a:p>
          <a:p>
            <a:pPr algn="l" rtl="0"/>
            <a:endParaRPr lang="en-US" sz="1600" dirty="0"/>
          </a:p>
          <a:p>
            <a:pPr algn="l" rtl="0"/>
            <a:r>
              <a:rPr lang="en-US" sz="1600" dirty="0"/>
              <a:t>Pero fíjate en este asombroso detalle….</a:t>
            </a:r>
          </a:p>
          <a:p>
            <a:pPr algn="l" rtl="0"/>
            <a:endParaRPr lang="en-US" sz="1600" dirty="0"/>
          </a:p>
          <a:p>
            <a:pPr algn="l" rtl="0"/>
            <a:r>
              <a:rPr lang="en-US" sz="1600" dirty="0"/>
              <a:t>Pablo llamó a Timoteo para que fuera soldado, atleta, agricultor. Y él está diciendo:</a:t>
            </a:r>
          </a:p>
          <a:p>
            <a:pPr algn="l" rtl="0"/>
            <a:endParaRPr lang="en-US" sz="1600" dirty="0"/>
          </a:p>
          <a:p>
            <a:pPr algn="l" rtl="0"/>
            <a:r>
              <a:rPr lang="en-US" sz="1600" dirty="0"/>
              <a:t>He sido un soldado que luchó.</a:t>
            </a:r>
          </a:p>
          <a:p>
            <a:pPr algn="l" rtl="0"/>
            <a:r>
              <a:rPr lang="en-US" sz="1600" dirty="0"/>
              <a:t>He sido un atleta que corrió.</a:t>
            </a:r>
          </a:p>
          <a:p>
            <a:pPr algn="l" rtl="0"/>
            <a:r>
              <a:rPr lang="en-US" sz="1600" dirty="0"/>
              <a:t>He sido un agricultor que confió en el Señor.</a:t>
            </a:r>
          </a:p>
        </p:txBody>
      </p:sp>
      <p:sp>
        <p:nvSpPr>
          <p:cNvPr id="4" name="Slide Number Placeholder 3"/>
          <p:cNvSpPr>
            <a:spLocks noGrp="1"/>
          </p:cNvSpPr>
          <p:nvPr>
            <p:ph type="sldNum" sz="quarter" idx="5"/>
          </p:nvPr>
        </p:nvSpPr>
        <p:spPr/>
        <p:txBody>
          <a:bodyPr/>
          <a:lstStyle/>
          <a:p>
            <a:pPr algn="l" rtl="0"/>
            <a:fld id="{EAECE295-408C-3F45-9A87-CD73C22947FC}" type="slidenum">
              <a:rPr lang="en-US" smtClean="0"/>
              <a:t>12</a:t>
            </a:fld>
            <a:endParaRPr lang="en-US"/>
          </a:p>
        </p:txBody>
      </p:sp>
    </p:spTree>
    <p:extLst>
      <p:ext uri="{BB962C8B-B14F-4D97-AF65-F5344CB8AC3E}">
        <p14:creationId xmlns:p14="http://schemas.microsoft.com/office/powerpoint/2010/main" val="17494269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230188"/>
            <a:ext cx="49371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AECE295-408C-3F45-9A87-CD73C22947FC}" type="slidenum">
              <a:rPr lang="en-US" smtClean="0"/>
              <a:t>13</a:t>
            </a:fld>
            <a:endParaRPr lang="en-US"/>
          </a:p>
        </p:txBody>
      </p:sp>
    </p:spTree>
    <p:extLst>
      <p:ext uri="{BB962C8B-B14F-4D97-AF65-F5344CB8AC3E}">
        <p14:creationId xmlns:p14="http://schemas.microsoft.com/office/powerpoint/2010/main" val="39852695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dirty="0"/>
              <a:t>No solo es una imagen inspiradora, es una frase rica en significado.</a:t>
            </a:r>
          </a:p>
          <a:p>
            <a:pPr algn="l" rtl="0"/>
            <a:endParaRPr lang="en-US" dirty="0"/>
          </a:p>
          <a:p>
            <a:pPr algn="l" rtl="0"/>
            <a:r>
              <a:rPr lang="en-US" dirty="0"/>
              <a:t>Podrías estar diciendo: Phillip, es difícil para mí emocionarme con un "recipiente". Quiero decir, me gusta mi taza de café, pero incluso allí, se trata principalmente del café.</a:t>
            </a:r>
          </a:p>
          <a:p>
            <a:pPr algn="l" rtl="0"/>
            <a:endParaRPr lang="en-US" dirty="0"/>
          </a:p>
          <a:p>
            <a:pPr algn="l" rtl="0"/>
            <a:r>
              <a:rPr lang="en-US" dirty="0"/>
              <a:t>Así que déjame explicarte lo rica que es esta frase al hablar de las botellas de agua de metal con las que has visto a mucha gente en los últimos años...</a:t>
            </a:r>
          </a:p>
          <a:p>
            <a:pPr algn="l" rtl="0"/>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Hydro-Flask se inició en 2008 por</a:t>
            </a:r>
            <a:r>
              <a:rPr lang="en-US" sz="1200" kern="1200" dirty="0">
                <a:solidFill>
                  <a:schemeClr val="tx1"/>
                </a:solidFill>
                <a:effectLst/>
                <a:latin typeface="+mn-lt"/>
                <a:ea typeface="+mn-ea"/>
                <a:cs typeface="+mn-cs"/>
              </a:rPr>
              <a:t>Travis</a:t>
            </a:r>
            <a:r>
              <a:rPr lang="en-US" sz="1200" kern="1200" dirty="0" err="1">
                <a:solidFill>
                  <a:schemeClr val="tx1"/>
                </a:solidFill>
                <a:effectLst/>
                <a:latin typeface="+mn-lt"/>
                <a:ea typeface="+mn-ea"/>
                <a:cs typeface="+mn-cs"/>
              </a:rPr>
              <a:t>Rosbach</a:t>
            </a:r>
            <a:r>
              <a:rPr lang="en-US" sz="1200" kern="1200" dirty="0">
                <a:solidFill>
                  <a:schemeClr val="tx1"/>
                </a:solidFill>
                <a:effectLst/>
                <a:latin typeface="+mn-lt"/>
                <a:ea typeface="+mn-ea"/>
                <a:cs typeface="+mn-cs"/>
              </a:rPr>
              <a:t>y Cindy Webber.</a:t>
            </a:r>
            <a:endParaRPr lang="en-US" dirty="0">
              <a:effectLst/>
            </a:endParaRPr>
          </a:p>
          <a:p>
            <a:pPr algn="l" rtl="0"/>
            <a:r>
              <a:rPr lang="en-US" dirty="0"/>
              <a:t>Después de vender sus botellas de agua en Farmer's Markets en Bend, Oregón, explotaron en popularidad.</a:t>
            </a:r>
            <a:br>
              <a:rPr lang="en-US" dirty="0"/>
            </a:br>
            <a:r>
              <a:rPr lang="en-US" dirty="0"/>
              <a:t/>
            </a:r>
            <a:br>
              <a:rPr lang="en-US" dirty="0"/>
            </a:br>
            <a:r>
              <a:rPr lang="en-US" dirty="0"/>
              <a:t>En 2012, los fundadores no pudieron satisfacer la gran demanda, por lo que vendieron la empresa a un grupo de inversores.</a:t>
            </a:r>
            <a:br>
              <a:rPr lang="en-US" dirty="0"/>
            </a:br>
            <a:r>
              <a:rPr lang="en-US" dirty="0"/>
              <a:t>Estos inversores trajeron a un ejecutivo tecnológico consumado como director ejecutivo y las cosas despegaron nuevamente, de modo que en 2016 la empresa se vendió a una importante marca de consumo por $ 210 millones.</a:t>
            </a:r>
          </a:p>
          <a:p>
            <a:pPr algn="l" rtl="0"/>
            <a:endParaRPr lang="en-US" dirty="0"/>
          </a:p>
          <a:p>
            <a:pPr algn="l" rtl="0"/>
            <a:r>
              <a:rPr lang="en-US" dirty="0"/>
              <a:t>El éxito se atribuye a 3 cosas. Bienestar, función y valores…</a:t>
            </a:r>
          </a:p>
          <a:p>
            <a:pPr algn="l" rtl="0"/>
            <a:endParaRPr lang="en-US" dirty="0"/>
          </a:p>
          <a:p>
            <a:pPr algn="l" rtl="0"/>
            <a:r>
              <a:rPr lang="en-US" dirty="0"/>
              <a:t>Bienestar: estoy bebiendo agua en lugar de algo artificial o azucarado. Estoy activo. Me mantengo hidratado.</a:t>
            </a:r>
          </a:p>
          <a:p>
            <a:pPr algn="l" rtl="0"/>
            <a:endParaRPr lang="en-US" dirty="0"/>
          </a:p>
          <a:p>
            <a:pPr algn="l" rtl="0"/>
            <a:r>
              <a:rPr lang="en-US" dirty="0"/>
              <a:t>Función: Hydro Flask terminó siendo el líder de la industria porque el fundador quería específicamente una boca más ancha en la que fuera más fácil agregar cubitos de hielo completos y más cómoda para beber. La función realmente importaba.</a:t>
            </a:r>
          </a:p>
          <a:p>
            <a:pPr algn="l" rtl="0"/>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Valores - Están diseñados para ser llevados, no solo metidos en una mochila o bolsillo. (Señalización de la virtud) Llevar una sugerencia: no uso botellas de agua de plástico: este recipiente reutilizable es mejor para el medio ambiente. Y por cierto, probablemente hayas notado este gran recubrimiento en polvo... Yo también me veo muy bien haciéndolo. Matrimonio de responsabilidad y atractivo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CON EL TIEMPO: estas 3 cualidades se asociaron con estos atractivos contenedores.</a:t>
            </a:r>
          </a:p>
          <a:p>
            <a:pPr algn="l" rtl="0"/>
            <a:endParaRPr lang="en-US" dirty="0"/>
          </a:p>
          <a:p>
            <a:pPr algn="l" rtl="0"/>
            <a:endParaRPr lang="en-US" dirty="0"/>
          </a:p>
          <a:p>
            <a:pPr marL="171450" indent="-171450" algn="l" rtl="0">
              <a:buFont typeface="Arial" panose="020B0604020202020204" pitchFamily="34" charset="0"/>
              <a:buChar char="•"/>
            </a:pPr>
            <a:r>
              <a:rPr lang="en-US" dirty="0"/>
              <a:t>Pensamos: eso es mucha psicología para asignarle a una botella de agua... y te entiendo... pero la verdad es que su éxito no es el resultado de UNO de estos factores solamente: tuvieron éxito financiero porque los 3 se unieron.</a:t>
            </a:r>
          </a:p>
          <a:p>
            <a:pPr marL="171450" indent="-171450" algn="l" rtl="0">
              <a:buFont typeface="Arial" panose="020B0604020202020204" pitchFamily="34" charset="0"/>
              <a:buChar char="•"/>
            </a:pPr>
            <a:endParaRPr lang="en-US" dirty="0"/>
          </a:p>
          <a:p>
            <a:pPr marL="171450" indent="-171450" algn="l" rtl="0">
              <a:buFont typeface="Arial" panose="020B0604020202020204" pitchFamily="34" charset="0"/>
              <a:buChar char="•"/>
            </a:pPr>
            <a:r>
              <a:rPr lang="en-US" dirty="0"/>
              <a:t>Y creo que verás mientras estudiamos esta noche que estos 3 factores aparecen en 2 Timoteo 2...</a:t>
            </a:r>
          </a:p>
          <a:p>
            <a:pPr marL="171450" indent="-171450" algn="l" rtl="0">
              <a:buFont typeface="Arial" panose="020B0604020202020204" pitchFamily="34" charset="0"/>
              <a:buChar char="•"/>
            </a:pPr>
            <a:endParaRPr lang="en-US" dirty="0"/>
          </a:p>
          <a:p>
            <a:pPr marL="171450" indent="-171450" algn="l" rtl="0">
              <a:buFont typeface="Arial" panose="020B0604020202020204" pitchFamily="34" charset="0"/>
              <a:buChar char="•"/>
            </a:pPr>
            <a:endParaRPr lang="en-US" dirty="0"/>
          </a:p>
          <a:p>
            <a:pPr marL="171450" indent="-171450" algn="l" rtl="0">
              <a:buFont typeface="Arial" panose="020B0604020202020204" pitchFamily="34" charset="0"/>
              <a:buChar char="•"/>
            </a:pPr>
            <a:endParaRPr lang="en-US" dirty="0"/>
          </a:p>
          <a:p>
            <a:pPr algn="l" rtl="0"/>
            <a:endParaRPr lang="en-US" dirty="0"/>
          </a:p>
          <a:p>
            <a:pPr algn="l" rtl="0"/>
            <a:endParaRPr lang="en-US" dirty="0"/>
          </a:p>
        </p:txBody>
      </p:sp>
      <p:sp>
        <p:nvSpPr>
          <p:cNvPr id="4" name="Slide Number Placeholder 3"/>
          <p:cNvSpPr>
            <a:spLocks noGrp="1"/>
          </p:cNvSpPr>
          <p:nvPr>
            <p:ph type="sldNum" sz="quarter" idx="5"/>
          </p:nvPr>
        </p:nvSpPr>
        <p:spPr/>
        <p:txBody>
          <a:bodyPr/>
          <a:lstStyle/>
          <a:p>
            <a:pPr algn="l" rtl="0"/>
            <a:fld id="{EAECE295-408C-3F45-9A87-CD73C22947FC}" type="slidenum">
              <a:rPr lang="en-US" smtClean="0"/>
              <a:t>2</a:t>
            </a:fld>
            <a:endParaRPr lang="en-US"/>
          </a:p>
        </p:txBody>
      </p:sp>
    </p:spTree>
    <p:extLst>
      <p:ext uri="{BB962C8B-B14F-4D97-AF65-F5344CB8AC3E}">
        <p14:creationId xmlns:p14="http://schemas.microsoft.com/office/powerpoint/2010/main" val="9862106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dirty="0"/>
              <a:t>No solo es una imagen inspiradora, es una frase rica en significado.</a:t>
            </a:r>
          </a:p>
          <a:p>
            <a:pPr algn="l" rtl="0"/>
            <a:endParaRPr lang="en-US" dirty="0"/>
          </a:p>
          <a:p>
            <a:pPr algn="l" rtl="0"/>
            <a:r>
              <a:rPr lang="en-US" dirty="0"/>
              <a:t>Podrías estar diciendo: Phillip, es difícil para mí emocionarme con un "recipiente". Quiero decir, me gusta mi taza de café, pero incluso allí, se trata principalmente del café.</a:t>
            </a:r>
          </a:p>
          <a:p>
            <a:pPr algn="l" rtl="0"/>
            <a:endParaRPr lang="en-US" dirty="0"/>
          </a:p>
          <a:p>
            <a:pPr algn="l" rtl="0"/>
            <a:r>
              <a:rPr lang="en-US" dirty="0"/>
              <a:t>Así que déjame explicarte lo rica que es esta frase al hablar de las botellas de agua de metal con las que has visto a mucha gente en los últimos años...</a:t>
            </a:r>
          </a:p>
          <a:p>
            <a:pPr algn="l" rtl="0"/>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Hydro-Flask se inició en 2008 por</a:t>
            </a:r>
            <a:r>
              <a:rPr lang="en-US" sz="1200" kern="1200" dirty="0">
                <a:solidFill>
                  <a:schemeClr val="tx1"/>
                </a:solidFill>
                <a:effectLst/>
                <a:latin typeface="+mn-lt"/>
                <a:ea typeface="+mn-ea"/>
                <a:cs typeface="+mn-cs"/>
              </a:rPr>
              <a:t>Travis</a:t>
            </a:r>
            <a:r>
              <a:rPr lang="en-US" sz="1200" kern="1200" dirty="0" err="1">
                <a:solidFill>
                  <a:schemeClr val="tx1"/>
                </a:solidFill>
                <a:effectLst/>
                <a:latin typeface="+mn-lt"/>
                <a:ea typeface="+mn-ea"/>
                <a:cs typeface="+mn-cs"/>
              </a:rPr>
              <a:t>Rosbach</a:t>
            </a:r>
            <a:r>
              <a:rPr lang="en-US" sz="1200" kern="1200" dirty="0">
                <a:solidFill>
                  <a:schemeClr val="tx1"/>
                </a:solidFill>
                <a:effectLst/>
                <a:latin typeface="+mn-lt"/>
                <a:ea typeface="+mn-ea"/>
                <a:cs typeface="+mn-cs"/>
              </a:rPr>
              <a:t>y Cindy Webber.</a:t>
            </a:r>
            <a:endParaRPr lang="en-US" dirty="0">
              <a:effectLst/>
            </a:endParaRPr>
          </a:p>
          <a:p>
            <a:pPr algn="l" rtl="0"/>
            <a:r>
              <a:rPr lang="en-US" dirty="0"/>
              <a:t>Después de vender sus botellas de agua en Farmer's Markets en Bend, Oregón, explotaron en popularidad.</a:t>
            </a:r>
            <a:br>
              <a:rPr lang="en-US" dirty="0"/>
            </a:br>
            <a:r>
              <a:rPr lang="en-US" dirty="0"/>
              <a:t/>
            </a:r>
            <a:br>
              <a:rPr lang="en-US" dirty="0"/>
            </a:br>
            <a:r>
              <a:rPr lang="en-US" dirty="0"/>
              <a:t>En 2012, los fundadores no pudieron satisfacer la gran demanda, por lo que vendieron la empresa a un grupo de inversores.</a:t>
            </a:r>
            <a:br>
              <a:rPr lang="en-US" dirty="0"/>
            </a:br>
            <a:r>
              <a:rPr lang="en-US" dirty="0"/>
              <a:t>Estos inversores trajeron a un ejecutivo tecnológico consumado como director ejecutivo y las cosas despegaron nuevamente, de modo que en 2016 la empresa se vendió a una importante marca de consumo por $ 210 millones.</a:t>
            </a:r>
          </a:p>
          <a:p>
            <a:pPr algn="l" rtl="0"/>
            <a:endParaRPr lang="en-US" dirty="0"/>
          </a:p>
          <a:p>
            <a:pPr algn="l" rtl="0"/>
            <a:r>
              <a:rPr lang="en-US" dirty="0"/>
              <a:t>El éxito se atribuye a 3 cosas. Bienestar, función y valores…</a:t>
            </a:r>
          </a:p>
          <a:p>
            <a:pPr algn="l" rtl="0"/>
            <a:endParaRPr lang="en-US" dirty="0"/>
          </a:p>
          <a:p>
            <a:pPr algn="l" rtl="0"/>
            <a:r>
              <a:rPr lang="en-US" dirty="0"/>
              <a:t>Bienestar: estoy bebiendo agua en lugar de algo artificial o azucarado. Estoy activo. Me mantengo hidratado.</a:t>
            </a:r>
          </a:p>
          <a:p>
            <a:pPr algn="l" rtl="0"/>
            <a:endParaRPr lang="en-US" dirty="0"/>
          </a:p>
          <a:p>
            <a:pPr algn="l" rtl="0"/>
            <a:r>
              <a:rPr lang="en-US" dirty="0"/>
              <a:t>Función: Hydro Flask terminó siendo el líder de la industria porque el fundador quería específicamente una boca más ancha en la que fuera más fácil agregar cubitos de hielo completos y más cómoda para beber. La función realmente importaba.</a:t>
            </a:r>
          </a:p>
          <a:p>
            <a:pPr algn="l" rtl="0"/>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Valores - Están diseñados para ser llevados, no solo metidos en una mochila o bolsillo. (Señalización de la virtud) Llevar una sugerencia: no uso botellas de agua de plástico: este recipiente reutilizable es mejor para el medio ambiente. Y por cierto, probablemente hayas notado este gran recubrimiento en polvo... Yo también me veo muy bien haciéndolo. Matrimonio de responsabilidad y atractivo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CON EL TIEMPO: estas 3 cualidades se asociaron con estos atractivos contenedores.</a:t>
            </a:r>
          </a:p>
          <a:p>
            <a:pPr algn="l" rtl="0"/>
            <a:endParaRPr lang="en-US" dirty="0"/>
          </a:p>
          <a:p>
            <a:pPr algn="l" rtl="0"/>
            <a:endParaRPr lang="en-US" dirty="0"/>
          </a:p>
          <a:p>
            <a:pPr marL="171450" indent="-171450" algn="l" rtl="0">
              <a:buFont typeface="Arial" panose="020B0604020202020204" pitchFamily="34" charset="0"/>
              <a:buChar char="•"/>
            </a:pPr>
            <a:r>
              <a:rPr lang="en-US" dirty="0"/>
              <a:t>Pensamos: eso es mucha psicología para asignarle a una botella de agua... y te entiendo... pero la verdad es que su éxito no es el resultado de UNO de estos factores solamente: tuvieron éxito financiero porque los 3 se unieron.</a:t>
            </a:r>
          </a:p>
          <a:p>
            <a:pPr marL="171450" indent="-171450" algn="l" rtl="0">
              <a:buFont typeface="Arial" panose="020B0604020202020204" pitchFamily="34" charset="0"/>
              <a:buChar char="•"/>
            </a:pPr>
            <a:endParaRPr lang="en-US" dirty="0"/>
          </a:p>
          <a:p>
            <a:pPr marL="171450" indent="-171450" algn="l" rtl="0">
              <a:buFont typeface="Arial" panose="020B0604020202020204" pitchFamily="34" charset="0"/>
              <a:buChar char="•"/>
            </a:pPr>
            <a:r>
              <a:rPr lang="en-US" dirty="0"/>
              <a:t>Y creo que verás mientras estudiamos esta noche que estos 3 factores aparecen en 2 Timoteo 2...</a:t>
            </a:r>
          </a:p>
          <a:p>
            <a:pPr marL="171450" indent="-171450" algn="l" rtl="0">
              <a:buFont typeface="Arial" panose="020B0604020202020204" pitchFamily="34" charset="0"/>
              <a:buChar char="•"/>
            </a:pPr>
            <a:endParaRPr lang="en-US" dirty="0"/>
          </a:p>
          <a:p>
            <a:pPr marL="171450" indent="-171450" algn="l" rtl="0">
              <a:buFont typeface="Arial" panose="020B0604020202020204" pitchFamily="34" charset="0"/>
              <a:buChar char="•"/>
            </a:pPr>
            <a:endParaRPr lang="en-US" dirty="0"/>
          </a:p>
          <a:p>
            <a:pPr marL="0" indent="0" algn="l" rtl="0">
              <a:buFont typeface="Arial" panose="020B0604020202020204" pitchFamily="34" charset="0"/>
              <a:buNone/>
            </a:pPr>
            <a:r>
              <a:rPr lang="en-US" dirty="0"/>
              <a:t>*** TAN PARTE de lo que hace que esta serie sea realmente RICA para el próximo año es que podemos profundizar en el capítulo y tocar muchos temas que generalmente no abordamos en las "lecciones temáticas".</a:t>
            </a:r>
          </a:p>
          <a:p>
            <a:pPr algn="l" rtl="0"/>
            <a:endParaRPr lang="en-US" dirty="0"/>
          </a:p>
          <a:p>
            <a:pPr algn="l" rtl="0"/>
            <a:endParaRPr lang="en-US" dirty="0"/>
          </a:p>
        </p:txBody>
      </p:sp>
      <p:sp>
        <p:nvSpPr>
          <p:cNvPr id="4" name="Slide Number Placeholder 3"/>
          <p:cNvSpPr>
            <a:spLocks noGrp="1"/>
          </p:cNvSpPr>
          <p:nvPr>
            <p:ph type="sldNum" sz="quarter" idx="5"/>
          </p:nvPr>
        </p:nvSpPr>
        <p:spPr/>
        <p:txBody>
          <a:bodyPr/>
          <a:lstStyle/>
          <a:p>
            <a:pPr algn="l" rtl="0"/>
            <a:fld id="{EAECE295-408C-3F45-9A87-CD73C22947FC}" type="slidenum">
              <a:rPr lang="en-US" smtClean="0"/>
              <a:t>3</a:t>
            </a:fld>
            <a:endParaRPr lang="en-US"/>
          </a:p>
        </p:txBody>
      </p:sp>
    </p:spTree>
    <p:extLst>
      <p:ext uri="{BB962C8B-B14F-4D97-AF65-F5344CB8AC3E}">
        <p14:creationId xmlns:p14="http://schemas.microsoft.com/office/powerpoint/2010/main" val="34323612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7625" y="149225"/>
            <a:ext cx="4248150" cy="2655888"/>
          </a:xfrm>
        </p:spPr>
      </p:sp>
      <p:sp>
        <p:nvSpPr>
          <p:cNvPr id="3" name="Notes Placeholder 2"/>
          <p:cNvSpPr>
            <a:spLocks noGrp="1"/>
          </p:cNvSpPr>
          <p:nvPr>
            <p:ph type="body" idx="1"/>
          </p:nvPr>
        </p:nvSpPr>
        <p:spPr/>
        <p:txBody>
          <a:bodyPr/>
          <a:lstStyle/>
          <a:p>
            <a:pPr algn="l" rtl="0"/>
            <a:endParaRPr lang="en-US" sz="2000" dirty="0"/>
          </a:p>
        </p:txBody>
      </p:sp>
      <p:sp>
        <p:nvSpPr>
          <p:cNvPr id="4" name="Slide Number Placeholder 3"/>
          <p:cNvSpPr>
            <a:spLocks noGrp="1"/>
          </p:cNvSpPr>
          <p:nvPr>
            <p:ph type="sldNum" sz="quarter" idx="5"/>
          </p:nvPr>
        </p:nvSpPr>
        <p:spPr/>
        <p:txBody>
          <a:bodyPr/>
          <a:lstStyle/>
          <a:p>
            <a:pPr algn="l" rtl="0"/>
            <a:fld id="{3EF295CB-5F1D-7742-AE24-DE14A0BD9B5B}" type="slidenum">
              <a:rPr lang="en-US" smtClean="0"/>
              <a:t>4</a:t>
            </a:fld>
            <a:endParaRPr lang="en-US"/>
          </a:p>
        </p:txBody>
      </p:sp>
    </p:spTree>
    <p:extLst>
      <p:ext uri="{BB962C8B-B14F-4D97-AF65-F5344CB8AC3E}">
        <p14:creationId xmlns:p14="http://schemas.microsoft.com/office/powerpoint/2010/main" val="32926259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dirty="0"/>
              <a:t>Asociamos Gold &amp; Silver con su valor financiero. Pero los escritores de la Biblia los usan no solo para hablar de los vasos de los reyes, sino para contrastarlos con el tipo de vasos frágiles y débiles que se desmoronan bajo la presión.</a:t>
            </a:r>
          </a:p>
          <a:p>
            <a:pPr algn="l" rtl="0"/>
            <a:endParaRPr lang="en-US" dirty="0"/>
          </a:p>
          <a:p>
            <a:pPr algn="l" rtl="0"/>
            <a:r>
              <a:rPr lang="en-US" sz="1200" dirty="0"/>
              <a:t>Se abollan y rayan pero no se desmoronan.</a:t>
            </a:r>
          </a:p>
          <a:p>
            <a:pPr algn="l" rtl="0"/>
            <a:r>
              <a:rPr lang="en-US" sz="1200" dirty="0"/>
              <a:t>PUEDEN manejar el calor.</a:t>
            </a:r>
          </a:p>
          <a:p>
            <a:pPr algn="l" rtl="0"/>
            <a:r>
              <a:rPr lang="en-US" sz="1200" dirty="0"/>
              <a:t>¡Pueden perder su brillo, pero no su valor! (Sal. 71, 17-18)</a:t>
            </a:r>
          </a:p>
          <a:p>
            <a:pPr algn="l" rtl="0"/>
            <a:endParaRPr lang="en-US" sz="1200" dirty="0"/>
          </a:p>
          <a:p>
            <a:pPr algn="l" rtl="0"/>
            <a:endParaRPr lang="en-US" sz="1200" dirty="0"/>
          </a:p>
          <a:p>
            <a:pPr algn="l" rtl="0"/>
            <a:r>
              <a:rPr lang="en-US" sz="1200" dirty="0"/>
              <a:t>Copas de Oro en el Templo… Esdras 5:13-16</a:t>
            </a:r>
          </a:p>
          <a:p>
            <a:pPr algn="l" rtl="0"/>
            <a:r>
              <a:rPr lang="en-US" sz="1200" dirty="0"/>
              <a:t>Copa de plata de José…</a:t>
            </a:r>
          </a:p>
          <a:p>
            <a:pPr algn="l" rtl="0"/>
            <a:endParaRPr lang="en-US" dirty="0"/>
          </a:p>
        </p:txBody>
      </p:sp>
      <p:sp>
        <p:nvSpPr>
          <p:cNvPr id="4" name="Slide Number Placeholder 3"/>
          <p:cNvSpPr>
            <a:spLocks noGrp="1"/>
          </p:cNvSpPr>
          <p:nvPr>
            <p:ph type="sldNum" sz="quarter" idx="5"/>
          </p:nvPr>
        </p:nvSpPr>
        <p:spPr/>
        <p:txBody>
          <a:bodyPr/>
          <a:lstStyle/>
          <a:p>
            <a:pPr algn="l" rtl="0"/>
            <a:fld id="{EAECE295-408C-3F45-9A87-CD73C22947FC}" type="slidenum">
              <a:rPr lang="en-US" smtClean="0"/>
              <a:t>5</a:t>
            </a:fld>
            <a:endParaRPr lang="en-US"/>
          </a:p>
        </p:txBody>
      </p:sp>
    </p:spTree>
    <p:extLst>
      <p:ext uri="{BB962C8B-B14F-4D97-AF65-F5344CB8AC3E}">
        <p14:creationId xmlns:p14="http://schemas.microsoft.com/office/powerpoint/2010/main" val="16304644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230188"/>
            <a:ext cx="4937125" cy="3086100"/>
          </a:xfrm>
        </p:spPr>
      </p:sp>
      <p:sp>
        <p:nvSpPr>
          <p:cNvPr id="3" name="Notes Placeholder 2"/>
          <p:cNvSpPr>
            <a:spLocks noGrp="1"/>
          </p:cNvSpPr>
          <p:nvPr>
            <p:ph type="body" idx="1"/>
          </p:nvPr>
        </p:nvSpPr>
        <p:spPr/>
        <p:txBody>
          <a:bodyPr/>
          <a:lstStyle/>
          <a:p>
            <a:pPr algn="l" rtl="0"/>
            <a:r>
              <a:rPr lang="en-US" sz="2000" dirty="0"/>
              <a:t>Soldado: ¡Buscando AGRADAR a Dios! Ningún soldado espera que las cosas sean cómodas o fáciles. EN el campo de batalla, tus prioridades se vuelven muy claras. Quiero vivir. Quiero CUMPLIR MI MISIÓN. Quiero PROTEGER a mis AMIGOS.</a:t>
            </a:r>
          </a:p>
          <a:p>
            <a:pPr algn="l" rtl="0"/>
            <a:endParaRPr lang="en-US" sz="2000" dirty="0"/>
          </a:p>
          <a:p>
            <a:pPr algn="l" rtl="0"/>
            <a:r>
              <a:rPr lang="en-US" sz="2000" dirty="0"/>
              <a:t>Atleta: No rompemos las reglas solo porque las cosas son difíciles. Estamos presionando para GANAR.</a:t>
            </a:r>
          </a:p>
          <a:p>
            <a:pPr algn="l" rtl="0"/>
            <a:endParaRPr lang="en-US" sz="2000" dirty="0"/>
          </a:p>
          <a:p>
            <a:pPr algn="l" rtl="0"/>
            <a:r>
              <a:rPr lang="en-US" sz="2000" dirty="0"/>
              <a:t>Agricultor: No solo se aclaran nuestras prioridades, sino también CON QUIÉN CONTAMOS.</a:t>
            </a:r>
          </a:p>
          <a:p>
            <a:pPr algn="l" rtl="0"/>
            <a:r>
              <a:rPr lang="en-US" sz="2000" dirty="0"/>
              <a:t>¡Ustedes saben mucho más sobre la agricultura que yo, pero sé lo suficiente como para creer que oran por este trabajo! Orando por la lluvia, el sol, el tiempo que necesitan tus cultivos.</a:t>
            </a:r>
          </a:p>
          <a:p>
            <a:pPr algn="l" rtl="0"/>
            <a:endParaRPr lang="en-US" sz="2000" dirty="0"/>
          </a:p>
          <a:p>
            <a:pPr algn="l" rtl="0"/>
            <a:r>
              <a:rPr lang="en-US" sz="2000" dirty="0"/>
              <a:t>La resistencia trae carácter comprobado.</a:t>
            </a:r>
          </a:p>
        </p:txBody>
      </p:sp>
      <p:sp>
        <p:nvSpPr>
          <p:cNvPr id="4" name="Slide Number Placeholder 3"/>
          <p:cNvSpPr>
            <a:spLocks noGrp="1"/>
          </p:cNvSpPr>
          <p:nvPr>
            <p:ph type="sldNum" sz="quarter" idx="5"/>
          </p:nvPr>
        </p:nvSpPr>
        <p:spPr/>
        <p:txBody>
          <a:bodyPr/>
          <a:lstStyle/>
          <a:p>
            <a:pPr algn="l" rtl="0"/>
            <a:fld id="{EAECE295-408C-3F45-9A87-CD73C22947FC}" type="slidenum">
              <a:rPr lang="en-US" smtClean="0"/>
              <a:t>6</a:t>
            </a:fld>
            <a:endParaRPr lang="en-US"/>
          </a:p>
        </p:txBody>
      </p:sp>
    </p:spTree>
    <p:extLst>
      <p:ext uri="{BB962C8B-B14F-4D97-AF65-F5344CB8AC3E}">
        <p14:creationId xmlns:p14="http://schemas.microsoft.com/office/powerpoint/2010/main" val="26319253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Vessels for Honor will Not only remember WHY… But will Also remember we are not required to do it all ALONE!</a:t>
            </a:r>
          </a:p>
          <a:p>
            <a:endParaRPr lang="en-US" dirty="0"/>
          </a:p>
          <a:p>
            <a:pPr marL="171450" indent="-171450">
              <a:buFont typeface="Wingdings" pitchFamily="2" charset="2"/>
              <a:buChar char="Ø"/>
            </a:pPr>
            <a:r>
              <a:rPr lang="en-US" dirty="0"/>
              <a:t>You are not Fighting This Battle Alone.</a:t>
            </a:r>
          </a:p>
          <a:p>
            <a:pPr marL="171450" indent="-171450">
              <a:buFont typeface="Wingdings" pitchFamily="2" charset="2"/>
              <a:buChar char="Ø"/>
            </a:pPr>
            <a:r>
              <a:rPr lang="en-US" dirty="0"/>
              <a:t>You are not Running This Race Alone.</a:t>
            </a:r>
          </a:p>
          <a:p>
            <a:pPr marL="171450" indent="-171450">
              <a:buFont typeface="Wingdings" pitchFamily="2" charset="2"/>
              <a:buChar char="Ø"/>
            </a:pPr>
            <a:r>
              <a:rPr lang="en-US" dirty="0"/>
              <a:t>You are not Sowing The Good Seed Alone.</a:t>
            </a:r>
          </a:p>
          <a:p>
            <a:endParaRPr lang="en-US" dirty="0"/>
          </a:p>
          <a:p>
            <a:r>
              <a:rPr lang="en-US" dirty="0"/>
              <a:t>I want to speak to the hearts of everyone here – please, please – don’t listen to the random thoughts in your head that make you feel alone or isolated.</a:t>
            </a:r>
          </a:p>
          <a:p>
            <a:endParaRPr lang="en-US" dirty="0"/>
          </a:p>
          <a:p>
            <a:r>
              <a:rPr lang="en-US" dirty="0"/>
              <a:t>We are right here.  There are good women and good men who have the hearts of Aaron &amp; </a:t>
            </a:r>
            <a:r>
              <a:rPr lang="en-US" dirty="0" err="1"/>
              <a:t>Hur</a:t>
            </a:r>
            <a:r>
              <a:rPr lang="en-US" dirty="0"/>
              <a:t>… Exodus 17:12-14.</a:t>
            </a:r>
          </a:p>
          <a:p>
            <a:endParaRPr lang="en-US" dirty="0"/>
          </a:p>
          <a:p>
            <a:r>
              <a:rPr lang="en-US" dirty="0"/>
              <a:t>I want to tell everyone – if things are going well for you, and you want to be a blessing – then LIFT UP the hands of our elders! LIFT UP the hands of our deacons!  They are doing all of this in addition to the many other job and family responsibilities they juggle!</a:t>
            </a:r>
          </a:p>
          <a:p>
            <a:endParaRPr lang="en-US" dirty="0"/>
          </a:p>
          <a:p>
            <a:r>
              <a:rPr lang="en-US" dirty="0"/>
              <a:t>They are agonizing over how to help - - come along side them and lift them up.  Because they want to be there for you one day when you need it too!</a:t>
            </a:r>
          </a:p>
        </p:txBody>
      </p:sp>
      <p:sp>
        <p:nvSpPr>
          <p:cNvPr id="4" name="Slide Number Placeholder 3"/>
          <p:cNvSpPr>
            <a:spLocks noGrp="1"/>
          </p:cNvSpPr>
          <p:nvPr>
            <p:ph type="sldNum" sz="quarter" idx="5"/>
          </p:nvPr>
        </p:nvSpPr>
        <p:spPr/>
        <p:txBody>
          <a:bodyPr/>
          <a:lstStyle/>
          <a:p>
            <a:fld id="{EAECE295-408C-3F45-9A87-CD73C22947FC}" type="slidenum">
              <a:rPr lang="en-US" smtClean="0"/>
              <a:t>7</a:t>
            </a:fld>
            <a:endParaRPr lang="en-US"/>
          </a:p>
        </p:txBody>
      </p:sp>
    </p:spTree>
    <p:extLst>
      <p:ext uri="{BB962C8B-B14F-4D97-AF65-F5344CB8AC3E}">
        <p14:creationId xmlns:p14="http://schemas.microsoft.com/office/powerpoint/2010/main" val="1345154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230188"/>
            <a:ext cx="4937125" cy="3086100"/>
          </a:xfrm>
        </p:spPr>
      </p:sp>
      <p:sp>
        <p:nvSpPr>
          <p:cNvPr id="3" name="Notes Placeholder 2"/>
          <p:cNvSpPr>
            <a:spLocks noGrp="1"/>
          </p:cNvSpPr>
          <p:nvPr>
            <p:ph type="body" idx="1"/>
          </p:nvPr>
        </p:nvSpPr>
        <p:spPr/>
        <p:txBody>
          <a:bodyPr/>
          <a:lstStyle/>
          <a:p>
            <a:r>
              <a:rPr lang="en-US" sz="2000" dirty="0"/>
              <a:t>2 Tim. 1:8 – “join with me”</a:t>
            </a:r>
          </a:p>
          <a:p>
            <a:r>
              <a:rPr lang="en-US" sz="2000" dirty="0"/>
              <a:t>2 Tim. 1:12 – “I also suffer…”</a:t>
            </a:r>
          </a:p>
          <a:p>
            <a:r>
              <a:rPr lang="en-US" sz="2000" dirty="0"/>
              <a:t>2 Tim. 2:3 “suffer hardship with me”</a:t>
            </a:r>
          </a:p>
          <a:p>
            <a:endParaRPr lang="en-US" sz="2000" dirty="0"/>
          </a:p>
          <a:p>
            <a:r>
              <a:rPr lang="en-US" sz="2000" dirty="0"/>
              <a:t>Reflecting on Godly Examples Helps us Re-</a:t>
            </a:r>
            <a:r>
              <a:rPr lang="en-US" sz="2000" dirty="0" err="1"/>
              <a:t>Callibrate</a:t>
            </a:r>
            <a:r>
              <a:rPr lang="en-US" sz="2000" dirty="0"/>
              <a:t> our Thinking. It helps us see challenges in a whole new light.</a:t>
            </a:r>
          </a:p>
          <a:p>
            <a:endParaRPr lang="en-US" sz="2000" dirty="0"/>
          </a:p>
          <a:p>
            <a:endParaRPr lang="en-US" sz="2000" dirty="0"/>
          </a:p>
          <a:p>
            <a:r>
              <a:rPr lang="en-US" sz="2000" dirty="0"/>
              <a:t>Levels of Intensity…. Hebrews 12:1-11.</a:t>
            </a:r>
          </a:p>
          <a:p>
            <a:endParaRPr lang="en-US" sz="2000" dirty="0"/>
          </a:p>
          <a:p>
            <a:r>
              <a:rPr lang="en-US" sz="2000" dirty="0"/>
              <a:t>The Endurance of Jesus shows us what to expect.</a:t>
            </a:r>
          </a:p>
          <a:p>
            <a:r>
              <a:rPr lang="en-US" sz="2000" dirty="0"/>
              <a:t>The Endurance of Jesus reminds us not to exaggerate our own suffering out of </a:t>
            </a:r>
            <a:r>
              <a:rPr lang="en-US" sz="2000" dirty="0" err="1"/>
              <a:t>propotion</a:t>
            </a:r>
            <a:r>
              <a:rPr lang="en-US" sz="2000" dirty="0"/>
              <a:t>.</a:t>
            </a:r>
          </a:p>
          <a:p>
            <a:r>
              <a:rPr lang="en-US" sz="2000" dirty="0"/>
              <a:t>The Endurance of Jesus shows us that God we are not suffering because God is absent or unloving. But in fact, that God is allowing us to be perfected as His children!</a:t>
            </a:r>
          </a:p>
          <a:p>
            <a:r>
              <a:rPr lang="en-US" sz="2000" dirty="0"/>
              <a:t>The Endurance of Jesus reminds us that in hard times, our FAITH is actually made stronger.</a:t>
            </a:r>
          </a:p>
        </p:txBody>
      </p:sp>
      <p:sp>
        <p:nvSpPr>
          <p:cNvPr id="4" name="Slide Number Placeholder 3"/>
          <p:cNvSpPr>
            <a:spLocks noGrp="1"/>
          </p:cNvSpPr>
          <p:nvPr>
            <p:ph type="sldNum" sz="quarter" idx="5"/>
          </p:nvPr>
        </p:nvSpPr>
        <p:spPr/>
        <p:txBody>
          <a:bodyPr/>
          <a:lstStyle/>
          <a:p>
            <a:fld id="{EAECE295-408C-3F45-9A87-CD73C22947FC}" type="slidenum">
              <a:rPr lang="en-US" smtClean="0"/>
              <a:t>8</a:t>
            </a:fld>
            <a:endParaRPr lang="en-US"/>
          </a:p>
        </p:txBody>
      </p:sp>
    </p:spTree>
    <p:extLst>
      <p:ext uri="{BB962C8B-B14F-4D97-AF65-F5344CB8AC3E}">
        <p14:creationId xmlns:p14="http://schemas.microsoft.com/office/powerpoint/2010/main" val="14708120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230188"/>
            <a:ext cx="4937125" cy="3086100"/>
          </a:xfrm>
        </p:spPr>
      </p:sp>
      <p:sp>
        <p:nvSpPr>
          <p:cNvPr id="3" name="Notes Placeholder 2"/>
          <p:cNvSpPr>
            <a:spLocks noGrp="1"/>
          </p:cNvSpPr>
          <p:nvPr>
            <p:ph type="body" idx="1"/>
          </p:nvPr>
        </p:nvSpPr>
        <p:spPr/>
        <p:txBody>
          <a:bodyPr/>
          <a:lstStyle/>
          <a:p>
            <a:pPr algn="l" rtl="0"/>
            <a:r>
              <a:rPr lang="en-US" sz="2000" dirty="0"/>
              <a:t>Hace 20 años, en el</a:t>
            </a:r>
            <a:r>
              <a:rPr lang="en-US" sz="2000" dirty="0" err="1"/>
              <a:t>Anandale</a:t>
            </a:r>
            <a:r>
              <a:rPr lang="en-US" sz="2000" dirty="0"/>
              <a:t>Conferencias fuera de DC. Recuerdo a un predicador mayor diciendo...</a:t>
            </a:r>
          </a:p>
          <a:p>
            <a:pPr algn="l" rtl="0"/>
            <a:r>
              <a:rPr lang="en-US" sz="2000" dirty="0"/>
              <a:t>La frase “Todo lo soporto” es lo suficientemente desafiante cuando pensamos en la persecución que enfrentaremos… pero hay otro nivel de resistencia: cuando las personas chismean sobre nuestro cónyuge o critican injustamente a nuestros hijos. Cuando tenemos que soportar no solo el maltrato personal, sino los ataques a los que amamos... Pablo quiere que entendamos el ALCANCE REAL y DIFÍCIL de lo que podemos enfrentar en esta vida. Y sabiendo cómo nos impacta a nosotros y a los que amamos… ¿por qué continuar?</a:t>
            </a:r>
          </a:p>
          <a:p>
            <a:pPr algn="l" rtl="0"/>
            <a:endParaRPr lang="en-US" sz="2000" dirty="0"/>
          </a:p>
          <a:p>
            <a:pPr algn="l" rtl="0"/>
            <a:r>
              <a:rPr lang="en-US" sz="2000" dirty="0"/>
              <a:t>Porque recuerda:</a:t>
            </a:r>
          </a:p>
          <a:p>
            <a:pPr algn="l" rtl="0"/>
            <a:endParaRPr lang="en-US" sz="2000" dirty="0"/>
          </a:p>
          <a:p>
            <a:pPr algn="l" rtl="0"/>
            <a:r>
              <a:rPr lang="en-US" sz="2000" dirty="0"/>
              <a:t>Recuerda a JESÚS.</a:t>
            </a:r>
          </a:p>
          <a:p>
            <a:pPr algn="l" rtl="0"/>
            <a:endParaRPr lang="en-US" sz="2000" dirty="0"/>
          </a:p>
          <a:p>
            <a:pPr algn="l" rtl="0"/>
            <a:r>
              <a:rPr lang="en-US" sz="2000" dirty="0"/>
              <a:t>Recuerda la RESURRECCIÓN.</a:t>
            </a:r>
          </a:p>
          <a:p>
            <a:pPr algn="l" rtl="0"/>
            <a:endParaRPr lang="en-US" sz="2000" dirty="0"/>
          </a:p>
          <a:p>
            <a:pPr algn="l" rtl="0"/>
            <a:r>
              <a:rPr lang="en-US" sz="2000" dirty="0"/>
              <a:t>Recuerda a los ELEGIDOS/ELEGIDOS. &gt;&gt;¡La Salvación les predicamos y proclamamos!</a:t>
            </a:r>
          </a:p>
          <a:p>
            <a:pPr algn="l" rtl="0"/>
            <a:endParaRPr lang="en-US" sz="2000" dirty="0"/>
          </a:p>
          <a:p>
            <a:pPr algn="l" rtl="0"/>
            <a:r>
              <a:rPr lang="en-US" sz="2000" dirty="0"/>
              <a:t>Recuerda la GLORIA.</a:t>
            </a:r>
          </a:p>
        </p:txBody>
      </p:sp>
      <p:sp>
        <p:nvSpPr>
          <p:cNvPr id="4" name="Slide Number Placeholder 3"/>
          <p:cNvSpPr>
            <a:spLocks noGrp="1"/>
          </p:cNvSpPr>
          <p:nvPr>
            <p:ph type="sldNum" sz="quarter" idx="5"/>
          </p:nvPr>
        </p:nvSpPr>
        <p:spPr/>
        <p:txBody>
          <a:bodyPr/>
          <a:lstStyle/>
          <a:p>
            <a:pPr algn="l" rtl="0"/>
            <a:fld id="{EAECE295-408C-3F45-9A87-CD73C22947FC}" type="slidenum">
              <a:rPr lang="en-US" smtClean="0"/>
              <a:t>9</a:t>
            </a:fld>
            <a:endParaRPr lang="en-US"/>
          </a:p>
        </p:txBody>
      </p:sp>
    </p:spTree>
    <p:extLst>
      <p:ext uri="{BB962C8B-B14F-4D97-AF65-F5344CB8AC3E}">
        <p14:creationId xmlns:p14="http://schemas.microsoft.com/office/powerpoint/2010/main" val="33993929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6858000" cy="19896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6F9B161-79A7-5844-9991-4A27AE04C86D}" type="datetimeFigureOut">
              <a:rPr lang="en-US" smtClean="0"/>
              <a:t>5/6/2023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2D2647-BA21-AC45-8083-8D6986A7D38C}" type="slidenum">
              <a:rPr lang="en-US" smtClean="0"/>
              <a:t>‹#›</a:t>
            </a:fld>
            <a:endParaRPr lang="en-US"/>
          </a:p>
        </p:txBody>
      </p:sp>
    </p:spTree>
    <p:extLst>
      <p:ext uri="{BB962C8B-B14F-4D97-AF65-F5344CB8AC3E}">
        <p14:creationId xmlns:p14="http://schemas.microsoft.com/office/powerpoint/2010/main" val="555410194"/>
      </p:ext>
    </p:extLst>
  </p:cSld>
  <p:clrMapOvr>
    <a:masterClrMapping/>
  </p:clrMapOvr>
  <p:transition spd="slow">
    <p:strips dir="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6F9B161-79A7-5844-9991-4A27AE04C86D}" type="datetimeFigureOut">
              <a:rPr lang="en-US" smtClean="0"/>
              <a:t>5/6/2023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2D2647-BA21-AC45-8083-8D6986A7D38C}" type="slidenum">
              <a:rPr lang="en-US" smtClean="0"/>
              <a:t>‹#›</a:t>
            </a:fld>
            <a:endParaRPr lang="en-US"/>
          </a:p>
        </p:txBody>
      </p:sp>
    </p:spTree>
    <p:extLst>
      <p:ext uri="{BB962C8B-B14F-4D97-AF65-F5344CB8AC3E}">
        <p14:creationId xmlns:p14="http://schemas.microsoft.com/office/powerpoint/2010/main" val="2636538272"/>
      </p:ext>
    </p:extLst>
  </p:cSld>
  <p:clrMapOvr>
    <a:masterClrMapping/>
  </p:clrMapOvr>
  <p:transition spd="slow">
    <p:strips dir="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6F9B161-79A7-5844-9991-4A27AE04C86D}" type="datetimeFigureOut">
              <a:rPr lang="en-US" smtClean="0"/>
              <a:t>5/6/2023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2D2647-BA21-AC45-8083-8D6986A7D38C}" type="slidenum">
              <a:rPr lang="en-US" smtClean="0"/>
              <a:t>‹#›</a:t>
            </a:fld>
            <a:endParaRPr lang="en-US"/>
          </a:p>
        </p:txBody>
      </p:sp>
    </p:spTree>
    <p:extLst>
      <p:ext uri="{BB962C8B-B14F-4D97-AF65-F5344CB8AC3E}">
        <p14:creationId xmlns:p14="http://schemas.microsoft.com/office/powerpoint/2010/main" val="1228377359"/>
      </p:ext>
    </p:extLst>
  </p:cSld>
  <p:clrMapOvr>
    <a:masterClrMapping/>
  </p:clrMapOvr>
  <p:transition spd="slow">
    <p:strips dir="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6F9B161-79A7-5844-9991-4A27AE04C86D}" type="datetimeFigureOut">
              <a:rPr lang="en-US" smtClean="0"/>
              <a:t>5/6/2023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2D2647-BA21-AC45-8083-8D6986A7D38C}" type="slidenum">
              <a:rPr lang="en-US" smtClean="0"/>
              <a:t>‹#›</a:t>
            </a:fld>
            <a:endParaRPr lang="en-US"/>
          </a:p>
        </p:txBody>
      </p:sp>
    </p:spTree>
    <p:extLst>
      <p:ext uri="{BB962C8B-B14F-4D97-AF65-F5344CB8AC3E}">
        <p14:creationId xmlns:p14="http://schemas.microsoft.com/office/powerpoint/2010/main" val="1541625745"/>
      </p:ext>
    </p:extLst>
  </p:cSld>
  <p:clrMapOvr>
    <a:masterClrMapping/>
  </p:clrMapOvr>
  <p:transition spd="slow">
    <p:strips dir="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424782"/>
            <a:ext cx="7886700" cy="2377281"/>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824553"/>
            <a:ext cx="7886700" cy="125015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6F9B161-79A7-5844-9991-4A27AE04C86D}" type="datetimeFigureOut">
              <a:rPr lang="en-US" smtClean="0"/>
              <a:t>5/6/2023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2D2647-BA21-AC45-8083-8D6986A7D38C}" type="slidenum">
              <a:rPr lang="en-US" smtClean="0"/>
              <a:t>‹#›</a:t>
            </a:fld>
            <a:endParaRPr lang="en-US"/>
          </a:p>
        </p:txBody>
      </p:sp>
    </p:spTree>
    <p:extLst>
      <p:ext uri="{BB962C8B-B14F-4D97-AF65-F5344CB8AC3E}">
        <p14:creationId xmlns:p14="http://schemas.microsoft.com/office/powerpoint/2010/main" val="2627126566"/>
      </p:ext>
    </p:extLst>
  </p:cSld>
  <p:clrMapOvr>
    <a:masterClrMapping/>
  </p:clrMapOvr>
  <p:transition spd="slow">
    <p:strips dir="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521354"/>
            <a:ext cx="3886200" cy="36261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521354"/>
            <a:ext cx="3886200" cy="36261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6F9B161-79A7-5844-9991-4A27AE04C86D}" type="datetimeFigureOut">
              <a:rPr lang="en-US" smtClean="0"/>
              <a:t>5/6/2023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2D2647-BA21-AC45-8083-8D6986A7D38C}" type="slidenum">
              <a:rPr lang="en-US" smtClean="0"/>
              <a:t>‹#›</a:t>
            </a:fld>
            <a:endParaRPr lang="en-US"/>
          </a:p>
        </p:txBody>
      </p:sp>
    </p:spTree>
    <p:extLst>
      <p:ext uri="{BB962C8B-B14F-4D97-AF65-F5344CB8AC3E}">
        <p14:creationId xmlns:p14="http://schemas.microsoft.com/office/powerpoint/2010/main" val="2628220987"/>
      </p:ext>
    </p:extLst>
  </p:cSld>
  <p:clrMapOvr>
    <a:masterClrMapping/>
  </p:clrMapOvr>
  <p:transition spd="slow">
    <p:strips dir="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087563"/>
            <a:ext cx="3868340" cy="30704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087563"/>
            <a:ext cx="3887391" cy="30704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6F9B161-79A7-5844-9991-4A27AE04C86D}" type="datetimeFigureOut">
              <a:rPr lang="en-US" smtClean="0"/>
              <a:t>5/6/2023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2D2647-BA21-AC45-8083-8D6986A7D38C}" type="slidenum">
              <a:rPr lang="en-US" smtClean="0"/>
              <a:t>‹#›</a:t>
            </a:fld>
            <a:endParaRPr lang="en-US"/>
          </a:p>
        </p:txBody>
      </p:sp>
    </p:spTree>
    <p:extLst>
      <p:ext uri="{BB962C8B-B14F-4D97-AF65-F5344CB8AC3E}">
        <p14:creationId xmlns:p14="http://schemas.microsoft.com/office/powerpoint/2010/main" val="1671180614"/>
      </p:ext>
    </p:extLst>
  </p:cSld>
  <p:clrMapOvr>
    <a:masterClrMapping/>
  </p:clrMapOvr>
  <p:transition spd="slow">
    <p:strips dir="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6F9B161-79A7-5844-9991-4A27AE04C86D}" type="datetimeFigureOut">
              <a:rPr lang="en-US" smtClean="0"/>
              <a:t>5/6/2023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2D2647-BA21-AC45-8083-8D6986A7D38C}" type="slidenum">
              <a:rPr lang="en-US" smtClean="0"/>
              <a:t>‹#›</a:t>
            </a:fld>
            <a:endParaRPr lang="en-US"/>
          </a:p>
        </p:txBody>
      </p:sp>
    </p:spTree>
    <p:extLst>
      <p:ext uri="{BB962C8B-B14F-4D97-AF65-F5344CB8AC3E}">
        <p14:creationId xmlns:p14="http://schemas.microsoft.com/office/powerpoint/2010/main" val="2760300077"/>
      </p:ext>
    </p:extLst>
  </p:cSld>
  <p:clrMapOvr>
    <a:masterClrMapping/>
  </p:clrMapOvr>
  <p:transition spd="slow">
    <p:strips dir="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F9B161-79A7-5844-9991-4A27AE04C86D}" type="datetimeFigureOut">
              <a:rPr lang="en-US" smtClean="0"/>
              <a:t>5/6/2023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2D2647-BA21-AC45-8083-8D6986A7D38C}" type="slidenum">
              <a:rPr lang="en-US" smtClean="0"/>
              <a:t>‹#›</a:t>
            </a:fld>
            <a:endParaRPr lang="en-US"/>
          </a:p>
        </p:txBody>
      </p:sp>
    </p:spTree>
    <p:extLst>
      <p:ext uri="{BB962C8B-B14F-4D97-AF65-F5344CB8AC3E}">
        <p14:creationId xmlns:p14="http://schemas.microsoft.com/office/powerpoint/2010/main" val="3840878704"/>
      </p:ext>
    </p:extLst>
  </p:cSld>
  <p:clrMapOvr>
    <a:masterClrMapping/>
  </p:clrMapOvr>
  <p:transition spd="slow">
    <p:strips dir="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A6F9B161-79A7-5844-9991-4A27AE04C86D}" type="datetimeFigureOut">
              <a:rPr lang="en-US" smtClean="0"/>
              <a:t>5/6/2023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2D2647-BA21-AC45-8083-8D6986A7D38C}" type="slidenum">
              <a:rPr lang="en-US" smtClean="0"/>
              <a:t>‹#›</a:t>
            </a:fld>
            <a:endParaRPr lang="en-US"/>
          </a:p>
        </p:txBody>
      </p:sp>
    </p:spTree>
    <p:extLst>
      <p:ext uri="{BB962C8B-B14F-4D97-AF65-F5344CB8AC3E}">
        <p14:creationId xmlns:p14="http://schemas.microsoft.com/office/powerpoint/2010/main" val="2114115589"/>
      </p:ext>
    </p:extLst>
  </p:cSld>
  <p:clrMapOvr>
    <a:masterClrMapping/>
  </p:clrMapOvr>
  <p:transition spd="slow">
    <p:strips dir="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A6F9B161-79A7-5844-9991-4A27AE04C86D}" type="datetimeFigureOut">
              <a:rPr lang="en-US" smtClean="0"/>
              <a:t>5/6/2023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2D2647-BA21-AC45-8083-8D6986A7D38C}" type="slidenum">
              <a:rPr lang="en-US" smtClean="0"/>
              <a:t>‹#›</a:t>
            </a:fld>
            <a:endParaRPr lang="en-US"/>
          </a:p>
        </p:txBody>
      </p:sp>
    </p:spTree>
    <p:extLst>
      <p:ext uri="{BB962C8B-B14F-4D97-AF65-F5344CB8AC3E}">
        <p14:creationId xmlns:p14="http://schemas.microsoft.com/office/powerpoint/2010/main" val="209747624"/>
      </p:ext>
    </p:extLst>
  </p:cSld>
  <p:clrMapOvr>
    <a:masterClrMapping/>
  </p:clrMapOvr>
  <p:transition spd="slow">
    <p:strips dir="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solidFill>
                  <a:schemeClr val="tx1">
                    <a:tint val="75000"/>
                  </a:schemeClr>
                </a:solidFill>
              </a:defRPr>
            </a:lvl1pPr>
          </a:lstStyle>
          <a:p>
            <a:fld id="{A6F9B161-79A7-5844-9991-4A27AE04C86D}" type="datetimeFigureOut">
              <a:rPr lang="en-US" smtClean="0"/>
              <a:t>5/6/2023</a:t>
            </a:fld>
            <a:endParaRPr lang="en-US"/>
          </a:p>
        </p:txBody>
      </p:sp>
      <p:sp>
        <p:nvSpPr>
          <p:cNvPr id="5" name="Footer Placeholder 4"/>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75000"/>
                  </a:schemeClr>
                </a:solidFill>
              </a:defRPr>
            </a:lvl1pPr>
          </a:lstStyle>
          <a:p>
            <a:fld id="{A32D2647-BA21-AC45-8083-8D6986A7D38C}" type="slidenum">
              <a:rPr lang="en-US" smtClean="0"/>
              <a:t>‹#›</a:t>
            </a:fld>
            <a:endParaRPr lang="en-US"/>
          </a:p>
        </p:txBody>
      </p:sp>
    </p:spTree>
    <p:extLst>
      <p:ext uri="{BB962C8B-B14F-4D97-AF65-F5344CB8AC3E}">
        <p14:creationId xmlns:p14="http://schemas.microsoft.com/office/powerpoint/2010/main" val="25964727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strips dir="rd"/>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0A47730-C347-1B47-84A0-05D8BA019099}"/>
              </a:ext>
            </a:extLst>
          </p:cNvPr>
          <p:cNvSpPr>
            <a:spLocks noGrp="1"/>
          </p:cNvSpPr>
          <p:nvPr>
            <p:ph type="ctrTitle"/>
          </p:nvPr>
        </p:nvSpPr>
        <p:spPr/>
        <p:txBody>
          <a:bodyPr/>
          <a:lstStyle/>
          <a:p>
            <a:r>
              <a:rPr lang="en-US" dirty="0"/>
              <a:t>2023 Theme</a:t>
            </a:r>
          </a:p>
        </p:txBody>
      </p:sp>
      <p:sp>
        <p:nvSpPr>
          <p:cNvPr id="3" name="Subtitle 2">
            <a:extLst>
              <a:ext uri="{FF2B5EF4-FFF2-40B4-BE49-F238E27FC236}">
                <a16:creationId xmlns="" xmlns:a16="http://schemas.microsoft.com/office/drawing/2014/main" id="{58145974-F578-BD42-8AFC-24F2A8E62F71}"/>
              </a:ext>
            </a:extLst>
          </p:cNvPr>
          <p:cNvSpPr>
            <a:spLocks noGrp="1"/>
          </p:cNvSpPr>
          <p:nvPr>
            <p:ph type="subTitle" idx="1"/>
          </p:nvPr>
        </p:nvSpPr>
        <p:spPr/>
        <p:txBody>
          <a:bodyPr/>
          <a:lstStyle/>
          <a:p>
            <a:endParaRPr lang="en-US"/>
          </a:p>
        </p:txBody>
      </p:sp>
      <p:pic>
        <p:nvPicPr>
          <p:cNvPr id="6" name="Picture 5">
            <a:extLst>
              <a:ext uri="{FF2B5EF4-FFF2-40B4-BE49-F238E27FC236}">
                <a16:creationId xmlns="" xmlns:a16="http://schemas.microsoft.com/office/drawing/2014/main" id="{A96C5DD8-6612-DB4A-8412-42E98B71BB7C}"/>
              </a:ext>
            </a:extLst>
          </p:cNvPr>
          <p:cNvPicPr>
            <a:picLocks noChangeAspect="1"/>
          </p:cNvPicPr>
          <p:nvPr/>
        </p:nvPicPr>
        <p:blipFill>
          <a:blip r:embed="rId3"/>
          <a:stretch>
            <a:fillRect/>
          </a:stretch>
        </p:blipFill>
        <p:spPr>
          <a:xfrm>
            <a:off x="0" y="689"/>
            <a:ext cx="9144000" cy="5713621"/>
          </a:xfrm>
          <a:prstGeom prst="rect">
            <a:avLst/>
          </a:prstGeom>
        </p:spPr>
      </p:pic>
      <p:pic>
        <p:nvPicPr>
          <p:cNvPr id="5" name="Picture 2" descr="https://embryhills.com/media/uploads/Spanish/Spanish-Theme-2022-Titl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8189" cy="5714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0459450"/>
      </p:ext>
    </p:extLst>
  </p:cSld>
  <p:clrMapOvr>
    <a:masterClrMapping/>
  </p:clrMapOvr>
  <p:transition spd="slow">
    <p:strips dir="r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 xmlns:a16="http://schemas.microsoft.com/office/drawing/2014/main" id="{C1DF5239-B7D7-814F-98C6-52D04EB13985}"/>
              </a:ext>
            </a:extLst>
          </p:cNvPr>
          <p:cNvSpPr>
            <a:spLocks noGrp="1"/>
          </p:cNvSpPr>
          <p:nvPr>
            <p:ph type="title"/>
          </p:nvPr>
        </p:nvSpPr>
        <p:spPr>
          <a:xfrm>
            <a:off x="628650" y="1025547"/>
            <a:ext cx="7886700" cy="1158853"/>
          </a:xfrm>
        </p:spPr>
        <p:txBody>
          <a:bodyPr>
            <a:normAutofit/>
          </a:bodyPr>
          <a:lstStyle/>
          <a:p>
            <a:pPr algn="ctr" rtl="0"/>
            <a:r>
              <a:rPr lang="en-US" sz="4400" i="1" dirty="0" err="1"/>
              <a:t>Cómo</a:t>
            </a:r>
            <a:r>
              <a:rPr lang="en-US" sz="4400" i="1" dirty="0"/>
              <a:t> </a:t>
            </a:r>
            <a:r>
              <a:rPr lang="en-US" sz="4400" i="1" dirty="0" err="1" smtClean="0"/>
              <a:t>brillar</a:t>
            </a:r>
            <a:r>
              <a:rPr lang="en-US" sz="4400" i="1" dirty="0" smtClean="0"/>
              <a:t> </a:t>
            </a:r>
            <a:r>
              <a:rPr lang="en-US" sz="4400" i="1" dirty="0" err="1" smtClean="0"/>
              <a:t>bajo</a:t>
            </a:r>
            <a:r>
              <a:rPr lang="en-US" sz="4400" i="1" dirty="0" smtClean="0"/>
              <a:t> </a:t>
            </a:r>
            <a:r>
              <a:rPr lang="en-US" sz="4400" i="1" dirty="0"/>
              <a:t>presión</a:t>
            </a:r>
            <a:endParaRPr lang="en-US" sz="4400" dirty="0"/>
          </a:p>
        </p:txBody>
      </p:sp>
      <p:sp>
        <p:nvSpPr>
          <p:cNvPr id="9" name="Content Placeholder 8">
            <a:extLst>
              <a:ext uri="{FF2B5EF4-FFF2-40B4-BE49-F238E27FC236}">
                <a16:creationId xmlns="" xmlns:a16="http://schemas.microsoft.com/office/drawing/2014/main" id="{20058097-046B-EF4B-B030-915E6F631984}"/>
              </a:ext>
            </a:extLst>
          </p:cNvPr>
          <p:cNvSpPr>
            <a:spLocks noGrp="1"/>
          </p:cNvSpPr>
          <p:nvPr>
            <p:ph idx="1"/>
          </p:nvPr>
        </p:nvSpPr>
        <p:spPr>
          <a:xfrm>
            <a:off x="457200" y="2184400"/>
            <a:ext cx="8437418" cy="3398982"/>
          </a:xfrm>
        </p:spPr>
        <p:txBody>
          <a:bodyPr>
            <a:normAutofit fontScale="92500"/>
          </a:bodyPr>
          <a:lstStyle/>
          <a:p>
            <a:pPr marL="0" indent="0" algn="ctr" rtl="0">
              <a:buNone/>
            </a:pPr>
            <a:endParaRPr lang="en-US" sz="2800" dirty="0"/>
          </a:p>
          <a:p>
            <a:pPr algn="l" rtl="0"/>
            <a:r>
              <a:rPr lang="en-US" sz="2800" dirty="0"/>
              <a:t>Como Timoteo, </a:t>
            </a:r>
            <a:r>
              <a:rPr lang="en-US" sz="2800" dirty="0" err="1" smtClean="0"/>
              <a:t>enfocarse</a:t>
            </a:r>
            <a:r>
              <a:rPr lang="en-US" sz="2800" dirty="0" smtClean="0"/>
              <a:t> </a:t>
            </a:r>
            <a:r>
              <a:rPr lang="en-US" sz="2800" dirty="0"/>
              <a:t>en la aprobación de Dios. (2:15)</a:t>
            </a:r>
          </a:p>
          <a:p>
            <a:pPr algn="l" rtl="0"/>
            <a:r>
              <a:rPr lang="en-US" sz="2800" dirty="0"/>
              <a:t>Como Timoteo, </a:t>
            </a:r>
            <a:r>
              <a:rPr lang="en-US" sz="2800" dirty="0" err="1" smtClean="0"/>
              <a:t>confiar</a:t>
            </a:r>
            <a:r>
              <a:rPr lang="en-US" sz="2800" dirty="0" smtClean="0"/>
              <a:t> </a:t>
            </a:r>
            <a:r>
              <a:rPr lang="en-US" sz="2800" dirty="0"/>
              <a:t>en el </a:t>
            </a:r>
            <a:r>
              <a:rPr lang="en-US" sz="2800" dirty="0" err="1" smtClean="0"/>
              <a:t>poder</a:t>
            </a:r>
            <a:r>
              <a:rPr lang="en-US" sz="2800" dirty="0" smtClean="0"/>
              <a:t> </a:t>
            </a:r>
            <a:r>
              <a:rPr lang="en-US" sz="2800" dirty="0"/>
              <a:t>de Dios. (2:9)</a:t>
            </a:r>
          </a:p>
          <a:p>
            <a:pPr algn="l" rtl="0"/>
            <a:r>
              <a:rPr lang="en-US" sz="2800" dirty="0"/>
              <a:t>Como Timoteo, </a:t>
            </a:r>
            <a:r>
              <a:rPr lang="en-US" sz="2800" dirty="0" err="1" smtClean="0"/>
              <a:t>esperar</a:t>
            </a:r>
            <a:r>
              <a:rPr lang="en-US" sz="2800" dirty="0" smtClean="0"/>
              <a:t> </a:t>
            </a:r>
            <a:r>
              <a:rPr lang="en-US" sz="2800" dirty="0" err="1" smtClean="0"/>
              <a:t>en</a:t>
            </a:r>
            <a:r>
              <a:rPr lang="en-US" sz="2800" dirty="0" smtClean="0"/>
              <a:t> la </a:t>
            </a:r>
            <a:r>
              <a:rPr lang="en-US" sz="2800" dirty="0" err="1" smtClean="0"/>
              <a:t>fidelidad</a:t>
            </a:r>
            <a:r>
              <a:rPr lang="en-US" sz="2800" dirty="0" smtClean="0"/>
              <a:t> de </a:t>
            </a:r>
            <a:r>
              <a:rPr lang="en-US" sz="2800" dirty="0"/>
              <a:t>Dios. (2:12-13)</a:t>
            </a:r>
          </a:p>
          <a:p>
            <a:pPr algn="l" rtl="0"/>
            <a:r>
              <a:rPr lang="en-US" sz="2800" dirty="0"/>
              <a:t>Como Timoteo, </a:t>
            </a:r>
            <a:r>
              <a:rPr lang="en-US" sz="2800" dirty="0" err="1" smtClean="0"/>
              <a:t>consolarse</a:t>
            </a:r>
            <a:r>
              <a:rPr lang="en-US" sz="2800" dirty="0" smtClean="0"/>
              <a:t> </a:t>
            </a:r>
            <a:r>
              <a:rPr lang="en-US" sz="2800" dirty="0" err="1" smtClean="0"/>
              <a:t>en</a:t>
            </a:r>
            <a:r>
              <a:rPr lang="en-US" sz="2800" dirty="0" smtClean="0"/>
              <a:t> </a:t>
            </a:r>
            <a:r>
              <a:rPr lang="en-US" sz="2800" dirty="0"/>
              <a:t>la perspectiva de Dios. (2:19)</a:t>
            </a:r>
          </a:p>
          <a:p>
            <a:pPr algn="l" rtl="0"/>
            <a:r>
              <a:rPr lang="en-US" sz="2800" dirty="0" smtClean="0"/>
              <a:t>Como </a:t>
            </a:r>
            <a:r>
              <a:rPr lang="en-US" sz="2800" dirty="0" err="1" smtClean="0"/>
              <a:t>Timoteo</a:t>
            </a:r>
            <a:r>
              <a:rPr lang="en-US" sz="2800" dirty="0" smtClean="0"/>
              <a:t>, </a:t>
            </a:r>
            <a:r>
              <a:rPr lang="en-US" sz="2800" dirty="0" err="1" smtClean="0"/>
              <a:t>reconocer</a:t>
            </a:r>
            <a:r>
              <a:rPr lang="en-US" sz="2800" dirty="0" smtClean="0"/>
              <a:t> </a:t>
            </a:r>
            <a:r>
              <a:rPr lang="en-US" sz="2800" dirty="0"/>
              <a:t>las amenazas conocidas. (4:15)</a:t>
            </a:r>
          </a:p>
        </p:txBody>
      </p:sp>
      <p:grpSp>
        <p:nvGrpSpPr>
          <p:cNvPr id="2" name="Group 1">
            <a:extLst>
              <a:ext uri="{FF2B5EF4-FFF2-40B4-BE49-F238E27FC236}">
                <a16:creationId xmlns="" xmlns:a16="http://schemas.microsoft.com/office/drawing/2014/main" id="{DD583E50-B883-B045-A5F2-741F3CE7DCBE}"/>
              </a:ext>
            </a:extLst>
          </p:cNvPr>
          <p:cNvGrpSpPr/>
          <p:nvPr/>
        </p:nvGrpSpPr>
        <p:grpSpPr>
          <a:xfrm>
            <a:off x="2608766" y="687409"/>
            <a:ext cx="4179960" cy="528638"/>
            <a:chOff x="2690023" y="692827"/>
            <a:chExt cx="3843338" cy="528638"/>
          </a:xfrm>
        </p:grpSpPr>
        <p:sp>
          <p:nvSpPr>
            <p:cNvPr id="11" name="Rounded Rectangle 10">
              <a:extLst>
                <a:ext uri="{FF2B5EF4-FFF2-40B4-BE49-F238E27FC236}">
                  <a16:creationId xmlns="" xmlns:a16="http://schemas.microsoft.com/office/drawing/2014/main" id="{DEF87031-690B-D745-9459-5BC887E09755}"/>
                </a:ext>
              </a:extLst>
            </p:cNvPr>
            <p:cNvSpPr/>
            <p:nvPr/>
          </p:nvSpPr>
          <p:spPr>
            <a:xfrm>
              <a:off x="2690023" y="692827"/>
              <a:ext cx="3843338" cy="528638"/>
            </a:xfrm>
            <a:prstGeom prst="roundRect">
              <a:avLst/>
            </a:prstGeom>
            <a:solidFill>
              <a:srgbClr val="BA75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2" name="TextBox 11">
              <a:extLst>
                <a:ext uri="{FF2B5EF4-FFF2-40B4-BE49-F238E27FC236}">
                  <a16:creationId xmlns="" xmlns:a16="http://schemas.microsoft.com/office/drawing/2014/main" id="{D7E9A195-CB79-6243-A10C-7EA50D052DBA}"/>
                </a:ext>
              </a:extLst>
            </p:cNvPr>
            <p:cNvSpPr txBox="1"/>
            <p:nvPr/>
          </p:nvSpPr>
          <p:spPr>
            <a:xfrm>
              <a:off x="2788920" y="692827"/>
              <a:ext cx="3648456" cy="523220"/>
            </a:xfrm>
            <a:prstGeom prst="rect">
              <a:avLst/>
            </a:prstGeom>
            <a:noFill/>
          </p:spPr>
          <p:txBody>
            <a:bodyPr wrap="square" rtlCol="0">
              <a:spAutoFit/>
            </a:bodyPr>
            <a:lstStyle/>
            <a:p>
              <a:pPr algn="ctr" rtl="0"/>
              <a:r>
                <a:rPr lang="en-US" sz="2800" b="1" i="1" dirty="0">
                  <a:solidFill>
                    <a:schemeClr val="bg1"/>
                  </a:solidFill>
                </a:rPr>
                <a:t>Vasos que </a:t>
              </a:r>
              <a:r>
                <a:rPr lang="en-US" sz="2800" b="1" i="1" dirty="0" err="1" smtClean="0">
                  <a:solidFill>
                    <a:schemeClr val="bg1"/>
                  </a:solidFill>
                </a:rPr>
                <a:t>perseveran</a:t>
              </a:r>
              <a:endParaRPr lang="en-US" sz="2800" b="1" i="1" dirty="0">
                <a:solidFill>
                  <a:schemeClr val="bg1"/>
                </a:solidFill>
              </a:endParaRPr>
            </a:p>
          </p:txBody>
        </p:sp>
      </p:grpSp>
    </p:spTree>
    <p:extLst>
      <p:ext uri="{BB962C8B-B14F-4D97-AF65-F5344CB8AC3E}">
        <p14:creationId xmlns:p14="http://schemas.microsoft.com/office/powerpoint/2010/main" val="1169233593"/>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 calcmode="lin" valueType="num">
                                      <p:cBhvr additive="base">
                                        <p:cTn id="7"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 calcmode="lin" valueType="num">
                                      <p:cBhvr additive="base">
                                        <p:cTn id="13"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anim calcmode="lin" valueType="num">
                                      <p:cBhvr additive="base">
                                        <p:cTn id="19"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xEl>
                                              <p:pRg st="4" end="4"/>
                                            </p:txEl>
                                          </p:spTgt>
                                        </p:tgtEl>
                                        <p:attrNameLst>
                                          <p:attrName>style.visibility</p:attrName>
                                        </p:attrNameLst>
                                      </p:cBhvr>
                                      <p:to>
                                        <p:strVal val="visible"/>
                                      </p:to>
                                    </p:set>
                                    <p:anim calcmode="lin" valueType="num">
                                      <p:cBhvr additive="base">
                                        <p:cTn id="25"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xEl>
                                              <p:pRg st="5" end="5"/>
                                            </p:txEl>
                                          </p:spTgt>
                                        </p:tgtEl>
                                        <p:attrNameLst>
                                          <p:attrName>style.visibility</p:attrName>
                                        </p:attrNameLst>
                                      </p:cBhvr>
                                      <p:to>
                                        <p:strVal val="visible"/>
                                      </p:to>
                                    </p:set>
                                    <p:anim calcmode="lin" valueType="num">
                                      <p:cBhvr additive="base">
                                        <p:cTn id="31"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 xmlns:a16="http://schemas.microsoft.com/office/drawing/2014/main" id="{C1DF5239-B7D7-814F-98C6-52D04EB13985}"/>
              </a:ext>
            </a:extLst>
          </p:cNvPr>
          <p:cNvSpPr>
            <a:spLocks noGrp="1"/>
          </p:cNvSpPr>
          <p:nvPr>
            <p:ph type="title"/>
          </p:nvPr>
        </p:nvSpPr>
        <p:spPr>
          <a:xfrm>
            <a:off x="628650" y="1025547"/>
            <a:ext cx="7886700" cy="1158853"/>
          </a:xfrm>
        </p:spPr>
        <p:txBody>
          <a:bodyPr>
            <a:normAutofit/>
          </a:bodyPr>
          <a:lstStyle/>
          <a:p>
            <a:pPr algn="ctr" rtl="0"/>
            <a:r>
              <a:rPr lang="en-US" sz="4400" i="1" dirty="0"/>
              <a:t>Poesía para recordar</a:t>
            </a:r>
            <a:endParaRPr lang="en-US" sz="4400" dirty="0"/>
          </a:p>
        </p:txBody>
      </p:sp>
      <p:sp>
        <p:nvSpPr>
          <p:cNvPr id="9" name="Content Placeholder 8">
            <a:extLst>
              <a:ext uri="{FF2B5EF4-FFF2-40B4-BE49-F238E27FC236}">
                <a16:creationId xmlns="" xmlns:a16="http://schemas.microsoft.com/office/drawing/2014/main" id="{20058097-046B-EF4B-B030-915E6F631984}"/>
              </a:ext>
            </a:extLst>
          </p:cNvPr>
          <p:cNvSpPr>
            <a:spLocks noGrp="1"/>
          </p:cNvSpPr>
          <p:nvPr>
            <p:ph idx="1"/>
          </p:nvPr>
        </p:nvSpPr>
        <p:spPr>
          <a:xfrm>
            <a:off x="457200" y="2184400"/>
            <a:ext cx="8437418" cy="3398982"/>
          </a:xfrm>
        </p:spPr>
        <p:txBody>
          <a:bodyPr>
            <a:normAutofit/>
          </a:bodyPr>
          <a:lstStyle/>
          <a:p>
            <a:pPr marL="0" indent="0" algn="ctr">
              <a:buNone/>
            </a:pPr>
            <a:r>
              <a:rPr lang="en-US" sz="2800" dirty="0" smtClean="0"/>
              <a:t>“</a:t>
            </a:r>
            <a:r>
              <a:rPr lang="es-ES" sz="2800" dirty="0"/>
              <a:t>Que si morimos con Él, </a:t>
            </a:r>
            <a:r>
              <a:rPr lang="es-ES" sz="2800" dirty="0" smtClean="0"/>
              <a:t/>
            </a:r>
            <a:br>
              <a:rPr lang="es-ES" sz="2800" dirty="0" smtClean="0"/>
            </a:br>
            <a:r>
              <a:rPr lang="es-ES" sz="2800" dirty="0" smtClean="0"/>
              <a:t>también </a:t>
            </a:r>
            <a:r>
              <a:rPr lang="es-ES" sz="2800" dirty="0"/>
              <a:t>viviremos con Él; </a:t>
            </a:r>
            <a:r>
              <a:rPr lang="es-ES" sz="2800" dirty="0" smtClean="0"/>
              <a:t/>
            </a:r>
            <a:br>
              <a:rPr lang="es-ES" sz="2800" dirty="0" smtClean="0"/>
            </a:br>
            <a:r>
              <a:rPr lang="es-ES" sz="2800" dirty="0" smtClean="0"/>
              <a:t>Si </a:t>
            </a:r>
            <a:r>
              <a:rPr lang="es-ES" sz="2800" dirty="0"/>
              <a:t>perseveramos, </a:t>
            </a:r>
            <a:r>
              <a:rPr lang="es-ES" sz="2800" dirty="0" smtClean="0"/>
              <a:t/>
            </a:r>
            <a:br>
              <a:rPr lang="es-ES" sz="2800" dirty="0" smtClean="0"/>
            </a:br>
            <a:r>
              <a:rPr lang="es-ES" sz="2800" dirty="0" smtClean="0"/>
              <a:t>también </a:t>
            </a:r>
            <a:r>
              <a:rPr lang="es-ES" sz="2800" dirty="0"/>
              <a:t>reinaremos con Él; </a:t>
            </a:r>
            <a:r>
              <a:rPr lang="es-ES" sz="2800" dirty="0" smtClean="0"/>
              <a:t/>
            </a:r>
            <a:br>
              <a:rPr lang="es-ES" sz="2800" dirty="0" smtClean="0"/>
            </a:br>
            <a:r>
              <a:rPr lang="es-ES" sz="2800" dirty="0" smtClean="0"/>
              <a:t>Si </a:t>
            </a:r>
            <a:r>
              <a:rPr lang="es-ES" sz="2800" dirty="0"/>
              <a:t>lo negamos, </a:t>
            </a:r>
            <a:r>
              <a:rPr lang="es-ES" sz="2800" dirty="0" smtClean="0"/>
              <a:t/>
            </a:r>
            <a:br>
              <a:rPr lang="es-ES" sz="2800" dirty="0" smtClean="0"/>
            </a:br>
            <a:r>
              <a:rPr lang="es-ES" sz="2800" dirty="0" smtClean="0"/>
              <a:t>Él </a:t>
            </a:r>
            <a:r>
              <a:rPr lang="es-ES" sz="2800" dirty="0"/>
              <a:t>también nos negará; </a:t>
            </a:r>
            <a:r>
              <a:rPr lang="es-ES" sz="2800" dirty="0" smtClean="0"/>
              <a:t/>
            </a:r>
            <a:br>
              <a:rPr lang="es-ES" sz="2800" dirty="0" smtClean="0"/>
            </a:br>
            <a:r>
              <a:rPr lang="es-ES" sz="2800" dirty="0" smtClean="0"/>
              <a:t>Si </a:t>
            </a:r>
            <a:r>
              <a:rPr lang="es-ES" sz="2800" dirty="0"/>
              <a:t>somos infieles, </a:t>
            </a:r>
            <a:r>
              <a:rPr lang="es-ES" sz="2800" dirty="0" smtClean="0"/>
              <a:t/>
            </a:r>
            <a:br>
              <a:rPr lang="es-ES" sz="2800" dirty="0" smtClean="0"/>
            </a:br>
            <a:r>
              <a:rPr lang="es-ES" sz="2800" dirty="0" smtClean="0"/>
              <a:t>Él </a:t>
            </a:r>
            <a:r>
              <a:rPr lang="es-ES" sz="2800" dirty="0"/>
              <a:t>permanece fiel, pues no puede negarse Él </a:t>
            </a:r>
            <a:r>
              <a:rPr lang="es-ES" sz="2800" dirty="0" smtClean="0"/>
              <a:t>mismo</a:t>
            </a:r>
            <a:r>
              <a:rPr lang="en-US" sz="2800" dirty="0" smtClean="0"/>
              <a:t>”.</a:t>
            </a:r>
            <a:endParaRPr lang="en-US" sz="2800" dirty="0"/>
          </a:p>
        </p:txBody>
      </p:sp>
      <p:grpSp>
        <p:nvGrpSpPr>
          <p:cNvPr id="2" name="Group 1">
            <a:extLst>
              <a:ext uri="{FF2B5EF4-FFF2-40B4-BE49-F238E27FC236}">
                <a16:creationId xmlns="" xmlns:a16="http://schemas.microsoft.com/office/drawing/2014/main" id="{DD583E50-B883-B045-A5F2-741F3CE7DCBE}"/>
              </a:ext>
            </a:extLst>
          </p:cNvPr>
          <p:cNvGrpSpPr/>
          <p:nvPr/>
        </p:nvGrpSpPr>
        <p:grpSpPr>
          <a:xfrm>
            <a:off x="2608766" y="687409"/>
            <a:ext cx="4179960" cy="528638"/>
            <a:chOff x="2690023" y="692827"/>
            <a:chExt cx="3843338" cy="528638"/>
          </a:xfrm>
        </p:grpSpPr>
        <p:sp>
          <p:nvSpPr>
            <p:cNvPr id="11" name="Rounded Rectangle 10">
              <a:extLst>
                <a:ext uri="{FF2B5EF4-FFF2-40B4-BE49-F238E27FC236}">
                  <a16:creationId xmlns="" xmlns:a16="http://schemas.microsoft.com/office/drawing/2014/main" id="{DEF87031-690B-D745-9459-5BC887E09755}"/>
                </a:ext>
              </a:extLst>
            </p:cNvPr>
            <p:cNvSpPr/>
            <p:nvPr/>
          </p:nvSpPr>
          <p:spPr>
            <a:xfrm>
              <a:off x="2690023" y="692827"/>
              <a:ext cx="3843338" cy="528638"/>
            </a:xfrm>
            <a:prstGeom prst="roundRect">
              <a:avLst/>
            </a:prstGeom>
            <a:solidFill>
              <a:srgbClr val="BA75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2" name="TextBox 11">
              <a:extLst>
                <a:ext uri="{FF2B5EF4-FFF2-40B4-BE49-F238E27FC236}">
                  <a16:creationId xmlns="" xmlns:a16="http://schemas.microsoft.com/office/drawing/2014/main" id="{D7E9A195-CB79-6243-A10C-7EA50D052DBA}"/>
                </a:ext>
              </a:extLst>
            </p:cNvPr>
            <p:cNvSpPr txBox="1"/>
            <p:nvPr/>
          </p:nvSpPr>
          <p:spPr>
            <a:xfrm>
              <a:off x="2788920" y="692827"/>
              <a:ext cx="3648456" cy="523220"/>
            </a:xfrm>
            <a:prstGeom prst="rect">
              <a:avLst/>
            </a:prstGeom>
            <a:noFill/>
          </p:spPr>
          <p:txBody>
            <a:bodyPr wrap="square" rtlCol="0">
              <a:spAutoFit/>
            </a:bodyPr>
            <a:lstStyle/>
            <a:p>
              <a:pPr algn="ctr" rtl="0"/>
              <a:r>
                <a:rPr lang="en-US" sz="2800" b="1" i="1" dirty="0">
                  <a:solidFill>
                    <a:schemeClr val="bg1"/>
                  </a:solidFill>
                </a:rPr>
                <a:t>Vasos que </a:t>
              </a:r>
              <a:r>
                <a:rPr lang="en-US" sz="2800" b="1" i="1" dirty="0" err="1" smtClean="0">
                  <a:solidFill>
                    <a:schemeClr val="bg1"/>
                  </a:solidFill>
                </a:rPr>
                <a:t>perseveran</a:t>
              </a:r>
              <a:endParaRPr lang="en-US" sz="2800" b="1" i="1" dirty="0">
                <a:solidFill>
                  <a:schemeClr val="bg1"/>
                </a:solidFill>
              </a:endParaRPr>
            </a:p>
          </p:txBody>
        </p:sp>
      </p:grpSp>
      <p:cxnSp>
        <p:nvCxnSpPr>
          <p:cNvPr id="7" name="Straight Connector 6">
            <a:extLst>
              <a:ext uri="{FF2B5EF4-FFF2-40B4-BE49-F238E27FC236}">
                <a16:creationId xmlns="" xmlns:a16="http://schemas.microsoft.com/office/drawing/2014/main" id="{2EC7BC83-B41A-374E-BD2F-14E8069F4FF1}"/>
              </a:ext>
            </a:extLst>
          </p:cNvPr>
          <p:cNvCxnSpPr>
            <a:cxnSpLocks/>
          </p:cNvCxnSpPr>
          <p:nvPr/>
        </p:nvCxnSpPr>
        <p:spPr>
          <a:xfrm>
            <a:off x="3067021" y="4494910"/>
            <a:ext cx="3084397" cy="0"/>
          </a:xfrm>
          <a:prstGeom prst="line">
            <a:avLst/>
          </a:prstGeom>
          <a:ln w="25400">
            <a:solidFill>
              <a:srgbClr val="FBB65B"/>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 xmlns:a16="http://schemas.microsoft.com/office/drawing/2014/main" id="{3750FF93-DE9F-3B42-99E9-21C574CAB259}"/>
              </a:ext>
            </a:extLst>
          </p:cNvPr>
          <p:cNvCxnSpPr>
            <a:cxnSpLocks/>
          </p:cNvCxnSpPr>
          <p:nvPr/>
        </p:nvCxnSpPr>
        <p:spPr>
          <a:xfrm>
            <a:off x="4405745" y="5321868"/>
            <a:ext cx="3915976" cy="0"/>
          </a:xfrm>
          <a:prstGeom prst="line">
            <a:avLst/>
          </a:prstGeom>
          <a:ln w="25400">
            <a:solidFill>
              <a:srgbClr val="FBB65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8444612"/>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500" fill="hold"/>
                                        <p:tgtEl>
                                          <p:spTgt spid="10"/>
                                        </p:tgtEl>
                                        <p:attrNameLst>
                                          <p:attrName>ppt_w</p:attrName>
                                        </p:attrNameLst>
                                      </p:cBhvr>
                                      <p:tavLst>
                                        <p:tav tm="0">
                                          <p:val>
                                            <p:fltVal val="0"/>
                                          </p:val>
                                        </p:tav>
                                        <p:tav tm="100000">
                                          <p:val>
                                            <p:strVal val="#ppt_w"/>
                                          </p:val>
                                        </p:tav>
                                      </p:tavLst>
                                    </p:anim>
                                    <p:anim calcmode="lin" valueType="num">
                                      <p:cBhvr>
                                        <p:cTn id="21" dur="500" fill="hold"/>
                                        <p:tgtEl>
                                          <p:spTgt spid="10"/>
                                        </p:tgtEl>
                                        <p:attrNameLst>
                                          <p:attrName>ppt_h</p:attrName>
                                        </p:attrNameLst>
                                      </p:cBhvr>
                                      <p:tavLst>
                                        <p:tav tm="0">
                                          <p:val>
                                            <p:fltVal val="0"/>
                                          </p:val>
                                        </p:tav>
                                        <p:tav tm="100000">
                                          <p:val>
                                            <p:strVal val="#ppt_h"/>
                                          </p:val>
                                        </p:tav>
                                      </p:tavLst>
                                    </p:anim>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a:extLst>
              <a:ext uri="{FF2B5EF4-FFF2-40B4-BE49-F238E27FC236}">
                <a16:creationId xmlns="" xmlns:a16="http://schemas.microsoft.com/office/drawing/2014/main" id="{F39CA80C-929D-C940-A475-C18583FD9FD5}"/>
              </a:ext>
            </a:extLst>
          </p:cNvPr>
          <p:cNvSpPr txBox="1">
            <a:spLocks/>
          </p:cNvSpPr>
          <p:nvPr/>
        </p:nvSpPr>
        <p:spPr>
          <a:xfrm>
            <a:off x="1289609" y="426677"/>
            <a:ext cx="6470072" cy="5024762"/>
          </a:xfrm>
          <a:prstGeom prst="rect">
            <a:avLst/>
          </a:prstGeom>
        </p:spPr>
        <p:txBody>
          <a:bodyPr>
            <a:normAutofit fontScale="97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s-ES" sz="3600" i="1" dirty="0" smtClean="0">
                <a:solidFill>
                  <a:schemeClr val="bg1"/>
                </a:solidFill>
              </a:rPr>
              <a:t>He </a:t>
            </a:r>
            <a:r>
              <a:rPr lang="es-ES" sz="3600" i="1" dirty="0">
                <a:solidFill>
                  <a:schemeClr val="bg1"/>
                </a:solidFill>
              </a:rPr>
              <a:t>peleado la </a:t>
            </a:r>
            <a:r>
              <a:rPr lang="es-ES" sz="3600" b="1" i="1" u="sng" dirty="0">
                <a:solidFill>
                  <a:schemeClr val="bg1"/>
                </a:solidFill>
              </a:rPr>
              <a:t>buena batalla</a:t>
            </a:r>
            <a:r>
              <a:rPr lang="es-ES" sz="3600" i="1" dirty="0">
                <a:solidFill>
                  <a:schemeClr val="bg1"/>
                </a:solidFill>
              </a:rPr>
              <a:t>, </a:t>
            </a:r>
            <a:r>
              <a:rPr lang="es-ES" sz="3600" i="1" dirty="0" smtClean="0">
                <a:solidFill>
                  <a:schemeClr val="bg1"/>
                </a:solidFill>
              </a:rPr>
              <a:t/>
            </a:r>
            <a:br>
              <a:rPr lang="es-ES" sz="3600" i="1" dirty="0" smtClean="0">
                <a:solidFill>
                  <a:schemeClr val="bg1"/>
                </a:solidFill>
              </a:rPr>
            </a:br>
            <a:r>
              <a:rPr lang="es-ES" sz="3600" i="1" dirty="0" smtClean="0">
                <a:solidFill>
                  <a:schemeClr val="bg1"/>
                </a:solidFill>
              </a:rPr>
              <a:t>he </a:t>
            </a:r>
            <a:r>
              <a:rPr lang="es-ES" sz="3600" b="1" i="1" u="sng" dirty="0">
                <a:solidFill>
                  <a:schemeClr val="bg1"/>
                </a:solidFill>
              </a:rPr>
              <a:t>terminado la carrera</a:t>
            </a:r>
            <a:r>
              <a:rPr lang="es-ES" sz="3600" i="1" dirty="0">
                <a:solidFill>
                  <a:schemeClr val="bg1"/>
                </a:solidFill>
              </a:rPr>
              <a:t>, </a:t>
            </a:r>
            <a:r>
              <a:rPr lang="es-ES" sz="3600" i="1" dirty="0" smtClean="0">
                <a:solidFill>
                  <a:schemeClr val="bg1"/>
                </a:solidFill>
              </a:rPr>
              <a:t/>
            </a:r>
            <a:br>
              <a:rPr lang="es-ES" sz="3600" i="1" dirty="0" smtClean="0">
                <a:solidFill>
                  <a:schemeClr val="bg1"/>
                </a:solidFill>
              </a:rPr>
            </a:br>
            <a:r>
              <a:rPr lang="es-ES" sz="3600" i="1" dirty="0" smtClean="0">
                <a:solidFill>
                  <a:schemeClr val="bg1"/>
                </a:solidFill>
              </a:rPr>
              <a:t>he </a:t>
            </a:r>
            <a:r>
              <a:rPr lang="es-ES" sz="3600" b="1" i="1" u="sng" dirty="0">
                <a:solidFill>
                  <a:schemeClr val="bg1"/>
                </a:solidFill>
              </a:rPr>
              <a:t>guardado la fe</a:t>
            </a:r>
            <a:r>
              <a:rPr lang="es-ES" sz="3600" i="1" dirty="0">
                <a:solidFill>
                  <a:schemeClr val="bg1"/>
                </a:solidFill>
              </a:rPr>
              <a:t>. </a:t>
            </a:r>
            <a:r>
              <a:rPr lang="es-ES" sz="3600" i="1" dirty="0" smtClean="0">
                <a:solidFill>
                  <a:schemeClr val="bg1"/>
                </a:solidFill>
              </a:rPr>
              <a:t/>
            </a:r>
            <a:br>
              <a:rPr lang="es-ES" sz="3600" i="1" dirty="0" smtClean="0">
                <a:solidFill>
                  <a:schemeClr val="bg1"/>
                </a:solidFill>
              </a:rPr>
            </a:br>
            <a:r>
              <a:rPr lang="es-ES" sz="3600" i="1" dirty="0" smtClean="0">
                <a:solidFill>
                  <a:schemeClr val="bg1"/>
                </a:solidFill>
              </a:rPr>
              <a:t>En </a:t>
            </a:r>
            <a:r>
              <a:rPr lang="es-ES" sz="3600" i="1" dirty="0">
                <a:solidFill>
                  <a:schemeClr val="bg1"/>
                </a:solidFill>
              </a:rPr>
              <a:t>el futuro </a:t>
            </a:r>
            <a:r>
              <a:rPr lang="es-ES" sz="3600" i="1" dirty="0" smtClean="0">
                <a:solidFill>
                  <a:schemeClr val="bg1"/>
                </a:solidFill>
              </a:rPr>
              <a:t>me </a:t>
            </a:r>
            <a:r>
              <a:rPr lang="es-ES" sz="3600" i="1" dirty="0">
                <a:solidFill>
                  <a:schemeClr val="bg1"/>
                </a:solidFill>
              </a:rPr>
              <a:t>está reservada </a:t>
            </a:r>
            <a:r>
              <a:rPr lang="es-ES" sz="3600" i="1" dirty="0" smtClean="0">
                <a:solidFill>
                  <a:schemeClr val="bg1"/>
                </a:solidFill>
              </a:rPr>
              <a:t/>
            </a:r>
            <a:br>
              <a:rPr lang="es-ES" sz="3600" i="1" dirty="0" smtClean="0">
                <a:solidFill>
                  <a:schemeClr val="bg1"/>
                </a:solidFill>
              </a:rPr>
            </a:br>
            <a:r>
              <a:rPr lang="es-ES" sz="3600" i="1" dirty="0" smtClean="0">
                <a:solidFill>
                  <a:schemeClr val="bg1"/>
                </a:solidFill>
              </a:rPr>
              <a:t>la </a:t>
            </a:r>
            <a:r>
              <a:rPr lang="es-ES" sz="3600" i="1" dirty="0">
                <a:solidFill>
                  <a:schemeClr val="bg1"/>
                </a:solidFill>
              </a:rPr>
              <a:t>corona </a:t>
            </a:r>
            <a:r>
              <a:rPr lang="es-ES" sz="3600" i="1" dirty="0" smtClean="0">
                <a:solidFill>
                  <a:schemeClr val="bg1"/>
                </a:solidFill>
              </a:rPr>
              <a:t>de </a:t>
            </a:r>
            <a:r>
              <a:rPr lang="es-ES" sz="3600" i="1" dirty="0">
                <a:solidFill>
                  <a:schemeClr val="bg1"/>
                </a:solidFill>
              </a:rPr>
              <a:t>justicia </a:t>
            </a:r>
            <a:r>
              <a:rPr lang="es-ES" sz="3600" i="1" dirty="0" smtClean="0">
                <a:solidFill>
                  <a:schemeClr val="bg1"/>
                </a:solidFill>
              </a:rPr>
              <a:t/>
            </a:r>
            <a:br>
              <a:rPr lang="es-ES" sz="3600" i="1" dirty="0" smtClean="0">
                <a:solidFill>
                  <a:schemeClr val="bg1"/>
                </a:solidFill>
              </a:rPr>
            </a:br>
            <a:r>
              <a:rPr lang="es-ES" sz="3600" i="1" dirty="0" smtClean="0">
                <a:solidFill>
                  <a:schemeClr val="bg1"/>
                </a:solidFill>
              </a:rPr>
              <a:t>que </a:t>
            </a:r>
            <a:r>
              <a:rPr lang="es-ES" sz="3600" i="1" dirty="0">
                <a:solidFill>
                  <a:schemeClr val="bg1"/>
                </a:solidFill>
              </a:rPr>
              <a:t>el Señor, el Juez justo, </a:t>
            </a:r>
            <a:r>
              <a:rPr lang="es-ES" sz="3600" i="1" dirty="0" smtClean="0">
                <a:solidFill>
                  <a:schemeClr val="bg1"/>
                </a:solidFill>
              </a:rPr>
              <a:t/>
            </a:r>
            <a:br>
              <a:rPr lang="es-ES" sz="3600" i="1" dirty="0" smtClean="0">
                <a:solidFill>
                  <a:schemeClr val="bg1"/>
                </a:solidFill>
              </a:rPr>
            </a:br>
            <a:r>
              <a:rPr lang="es-ES" sz="3600" i="1" dirty="0" smtClean="0">
                <a:solidFill>
                  <a:schemeClr val="bg1"/>
                </a:solidFill>
              </a:rPr>
              <a:t>me </a:t>
            </a:r>
            <a:r>
              <a:rPr lang="es-ES" sz="3600" i="1" dirty="0">
                <a:solidFill>
                  <a:schemeClr val="bg1"/>
                </a:solidFill>
              </a:rPr>
              <a:t>entregará </a:t>
            </a:r>
            <a:r>
              <a:rPr lang="es-ES" sz="3600" i="1" dirty="0" smtClean="0">
                <a:solidFill>
                  <a:schemeClr val="bg1"/>
                </a:solidFill>
              </a:rPr>
              <a:t>en </a:t>
            </a:r>
            <a:r>
              <a:rPr lang="es-ES" sz="3600" i="1" dirty="0">
                <a:solidFill>
                  <a:schemeClr val="bg1"/>
                </a:solidFill>
              </a:rPr>
              <a:t>aquel día; </a:t>
            </a:r>
            <a:r>
              <a:rPr lang="es-ES" sz="3600" i="1" dirty="0" smtClean="0">
                <a:solidFill>
                  <a:schemeClr val="bg1"/>
                </a:solidFill>
              </a:rPr>
              <a:t/>
            </a:r>
            <a:br>
              <a:rPr lang="es-ES" sz="3600" i="1" dirty="0" smtClean="0">
                <a:solidFill>
                  <a:schemeClr val="bg1"/>
                </a:solidFill>
              </a:rPr>
            </a:br>
            <a:r>
              <a:rPr lang="es-ES" sz="3600" i="1" dirty="0" smtClean="0">
                <a:solidFill>
                  <a:schemeClr val="bg1"/>
                </a:solidFill>
              </a:rPr>
              <a:t>y </a:t>
            </a:r>
            <a:r>
              <a:rPr lang="es-ES" sz="3600" i="1" dirty="0">
                <a:solidFill>
                  <a:schemeClr val="bg1"/>
                </a:solidFill>
              </a:rPr>
              <a:t>no solo a mí, </a:t>
            </a:r>
            <a:r>
              <a:rPr lang="es-ES" sz="3600" i="1" dirty="0" smtClean="0">
                <a:solidFill>
                  <a:schemeClr val="bg1"/>
                </a:solidFill>
              </a:rPr>
              <a:t>sino </a:t>
            </a:r>
            <a:r>
              <a:rPr lang="es-ES" sz="3600" i="1" dirty="0">
                <a:solidFill>
                  <a:schemeClr val="bg1"/>
                </a:solidFill>
              </a:rPr>
              <a:t>también </a:t>
            </a:r>
            <a:r>
              <a:rPr lang="es-ES" sz="3600" i="1" dirty="0" smtClean="0">
                <a:solidFill>
                  <a:schemeClr val="bg1"/>
                </a:solidFill>
              </a:rPr>
              <a:t/>
            </a:r>
            <a:br>
              <a:rPr lang="es-ES" sz="3600" i="1" dirty="0" smtClean="0">
                <a:solidFill>
                  <a:schemeClr val="bg1"/>
                </a:solidFill>
              </a:rPr>
            </a:br>
            <a:r>
              <a:rPr lang="es-ES" sz="3600" i="1" dirty="0" smtClean="0">
                <a:solidFill>
                  <a:schemeClr val="bg1"/>
                </a:solidFill>
              </a:rPr>
              <a:t>a todos los </a:t>
            </a:r>
            <a:r>
              <a:rPr lang="es-ES" sz="3600" i="1" dirty="0">
                <a:solidFill>
                  <a:schemeClr val="bg1"/>
                </a:solidFill>
              </a:rPr>
              <a:t>que aman Su venida.</a:t>
            </a:r>
            <a:r>
              <a:rPr lang="en-US" sz="3600" i="1" dirty="0">
                <a:solidFill>
                  <a:schemeClr val="bg1"/>
                </a:solidFill>
              </a:rPr>
              <a:t/>
            </a:r>
            <a:br>
              <a:rPr lang="en-US" sz="3600" i="1" dirty="0">
                <a:solidFill>
                  <a:schemeClr val="bg1"/>
                </a:solidFill>
              </a:rPr>
            </a:br>
            <a:r>
              <a:rPr lang="en-US" i="1" dirty="0">
                <a:solidFill>
                  <a:schemeClr val="bg1"/>
                </a:solidFill>
              </a:rPr>
              <a:t>(2 Timoteo 4:7-8)</a:t>
            </a:r>
          </a:p>
        </p:txBody>
      </p:sp>
    </p:spTree>
    <p:extLst>
      <p:ext uri="{BB962C8B-B14F-4D97-AF65-F5344CB8AC3E}">
        <p14:creationId xmlns:p14="http://schemas.microsoft.com/office/powerpoint/2010/main" val="2553948018"/>
      </p:ext>
    </p:extLst>
  </p:cSld>
  <p:clrMapOvr>
    <a:masterClrMapping/>
  </p:clrMapOvr>
  <p:transition spd="slow">
    <p:strips dir="r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0A47730-C347-1B47-84A0-05D8BA019099}"/>
              </a:ext>
            </a:extLst>
          </p:cNvPr>
          <p:cNvSpPr>
            <a:spLocks noGrp="1"/>
          </p:cNvSpPr>
          <p:nvPr>
            <p:ph type="ctrTitle"/>
          </p:nvPr>
        </p:nvSpPr>
        <p:spPr/>
        <p:txBody>
          <a:bodyPr/>
          <a:lstStyle/>
          <a:p>
            <a:r>
              <a:rPr lang="en-US" dirty="0"/>
              <a:t>2023 Theme</a:t>
            </a:r>
          </a:p>
        </p:txBody>
      </p:sp>
      <p:sp>
        <p:nvSpPr>
          <p:cNvPr id="3" name="Subtitle 2">
            <a:extLst>
              <a:ext uri="{FF2B5EF4-FFF2-40B4-BE49-F238E27FC236}">
                <a16:creationId xmlns="" xmlns:a16="http://schemas.microsoft.com/office/drawing/2014/main" id="{58145974-F578-BD42-8AFC-24F2A8E62F71}"/>
              </a:ext>
            </a:extLst>
          </p:cNvPr>
          <p:cNvSpPr>
            <a:spLocks noGrp="1"/>
          </p:cNvSpPr>
          <p:nvPr>
            <p:ph type="subTitle" idx="1"/>
          </p:nvPr>
        </p:nvSpPr>
        <p:spPr/>
        <p:txBody>
          <a:bodyPr/>
          <a:lstStyle/>
          <a:p>
            <a:endParaRPr lang="en-US"/>
          </a:p>
        </p:txBody>
      </p:sp>
      <p:pic>
        <p:nvPicPr>
          <p:cNvPr id="6" name="Picture 5">
            <a:extLst>
              <a:ext uri="{FF2B5EF4-FFF2-40B4-BE49-F238E27FC236}">
                <a16:creationId xmlns="" xmlns:a16="http://schemas.microsoft.com/office/drawing/2014/main" id="{A96C5DD8-6612-DB4A-8412-42E98B71BB7C}"/>
              </a:ext>
            </a:extLst>
          </p:cNvPr>
          <p:cNvPicPr>
            <a:picLocks noChangeAspect="1"/>
          </p:cNvPicPr>
          <p:nvPr/>
        </p:nvPicPr>
        <p:blipFill>
          <a:blip r:embed="rId3"/>
          <a:stretch>
            <a:fillRect/>
          </a:stretch>
        </p:blipFill>
        <p:spPr>
          <a:xfrm>
            <a:off x="0" y="689"/>
            <a:ext cx="9144000" cy="5713621"/>
          </a:xfrm>
          <a:prstGeom prst="rect">
            <a:avLst/>
          </a:prstGeom>
        </p:spPr>
      </p:pic>
      <p:pic>
        <p:nvPicPr>
          <p:cNvPr id="5" name="Picture 2" descr="https://embryhills.com/media/uploads/Spanish/Spanish-Theme-2022-Titl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8189" cy="5714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4333100"/>
      </p:ext>
    </p:extLst>
  </p:cSld>
  <p:clrMapOvr>
    <a:masterClrMapping/>
  </p:clrMapOvr>
  <p:transition spd="slow">
    <p:strips dir="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 xmlns:a16="http://schemas.microsoft.com/office/drawing/2014/main" id="{0F596889-4961-E948-B896-D33755C7365A}"/>
              </a:ext>
            </a:extLst>
          </p:cNvPr>
          <p:cNvPicPr>
            <a:picLocks noChangeAspect="1"/>
          </p:cNvPicPr>
          <p:nvPr/>
        </p:nvPicPr>
        <p:blipFill rotWithShape="1">
          <a:blip r:embed="rId3"/>
          <a:srcRect l="36083" r="12148"/>
          <a:stretch/>
        </p:blipFill>
        <p:spPr>
          <a:xfrm>
            <a:off x="620671" y="1666916"/>
            <a:ext cx="3368758" cy="3683111"/>
          </a:xfrm>
          <a:prstGeom prst="rect">
            <a:avLst/>
          </a:prstGeom>
        </p:spPr>
      </p:pic>
      <p:sp>
        <p:nvSpPr>
          <p:cNvPr id="14" name="Content Placeholder 4">
            <a:extLst>
              <a:ext uri="{FF2B5EF4-FFF2-40B4-BE49-F238E27FC236}">
                <a16:creationId xmlns="" xmlns:a16="http://schemas.microsoft.com/office/drawing/2014/main" id="{1C069541-3F9A-0145-800F-9D0AF71853C3}"/>
              </a:ext>
            </a:extLst>
          </p:cNvPr>
          <p:cNvSpPr>
            <a:spLocks noGrp="1"/>
          </p:cNvSpPr>
          <p:nvPr>
            <p:ph idx="1"/>
          </p:nvPr>
        </p:nvSpPr>
        <p:spPr>
          <a:xfrm>
            <a:off x="5192633" y="2222500"/>
            <a:ext cx="3068139" cy="3098069"/>
          </a:xfrm>
        </p:spPr>
        <p:txBody>
          <a:bodyPr>
            <a:normAutofit/>
          </a:bodyPr>
          <a:lstStyle/>
          <a:p>
            <a:pPr algn="l" rtl="0"/>
            <a:r>
              <a:rPr lang="en-US" sz="3600" dirty="0"/>
              <a:t>Salud</a:t>
            </a:r>
            <a:br>
              <a:rPr lang="en-US" sz="3600" dirty="0"/>
            </a:br>
            <a:endParaRPr lang="en-US" sz="3600" dirty="0"/>
          </a:p>
          <a:p>
            <a:pPr algn="l" rtl="0"/>
            <a:r>
              <a:rPr lang="en-US" sz="3600" dirty="0"/>
              <a:t>Utilidad</a:t>
            </a:r>
            <a:br>
              <a:rPr lang="en-US" sz="3600" dirty="0"/>
            </a:br>
            <a:endParaRPr lang="en-US" sz="3600" dirty="0"/>
          </a:p>
          <a:p>
            <a:pPr algn="l" rtl="0"/>
            <a:r>
              <a:rPr lang="en-US" sz="3600" dirty="0"/>
              <a:t>Valores</a:t>
            </a:r>
          </a:p>
        </p:txBody>
      </p:sp>
      <p:sp>
        <p:nvSpPr>
          <p:cNvPr id="15" name="Title 3">
            <a:extLst>
              <a:ext uri="{FF2B5EF4-FFF2-40B4-BE49-F238E27FC236}">
                <a16:creationId xmlns="" xmlns:a16="http://schemas.microsoft.com/office/drawing/2014/main" id="{2B502F43-245F-5D4E-A96E-023BED7EE2CE}"/>
              </a:ext>
            </a:extLst>
          </p:cNvPr>
          <p:cNvSpPr>
            <a:spLocks noGrp="1"/>
          </p:cNvSpPr>
          <p:nvPr>
            <p:ph type="title"/>
          </p:nvPr>
        </p:nvSpPr>
        <p:spPr>
          <a:xfrm>
            <a:off x="4313291" y="1282058"/>
            <a:ext cx="3755091" cy="1104636"/>
          </a:xfrm>
        </p:spPr>
        <p:txBody>
          <a:bodyPr>
            <a:normAutofit/>
          </a:bodyPr>
          <a:lstStyle/>
          <a:p>
            <a:pPr algn="ctr" rtl="0"/>
            <a:r>
              <a:rPr lang="en-US" sz="3600" i="1" dirty="0">
                <a:solidFill>
                  <a:srgbClr val="FBB65B"/>
                </a:solidFill>
              </a:rPr>
              <a:t>Conocido por…</a:t>
            </a:r>
          </a:p>
        </p:txBody>
      </p:sp>
      <p:grpSp>
        <p:nvGrpSpPr>
          <p:cNvPr id="8" name="Group 7">
            <a:extLst>
              <a:ext uri="{FF2B5EF4-FFF2-40B4-BE49-F238E27FC236}">
                <a16:creationId xmlns="" xmlns:a16="http://schemas.microsoft.com/office/drawing/2014/main" id="{DD583E50-B883-B045-A5F2-741F3CE7DCBE}"/>
              </a:ext>
            </a:extLst>
          </p:cNvPr>
          <p:cNvGrpSpPr/>
          <p:nvPr/>
        </p:nvGrpSpPr>
        <p:grpSpPr>
          <a:xfrm>
            <a:off x="2305050" y="712809"/>
            <a:ext cx="4533899" cy="528638"/>
            <a:chOff x="2690023" y="692827"/>
            <a:chExt cx="3843338" cy="528638"/>
          </a:xfrm>
        </p:grpSpPr>
        <p:sp>
          <p:nvSpPr>
            <p:cNvPr id="9" name="Rounded Rectangle 8">
              <a:extLst>
                <a:ext uri="{FF2B5EF4-FFF2-40B4-BE49-F238E27FC236}">
                  <a16:creationId xmlns="" xmlns:a16="http://schemas.microsoft.com/office/drawing/2014/main" id="{DEF87031-690B-D745-9459-5BC887E09755}"/>
                </a:ext>
              </a:extLst>
            </p:cNvPr>
            <p:cNvSpPr/>
            <p:nvPr/>
          </p:nvSpPr>
          <p:spPr>
            <a:xfrm>
              <a:off x="2690023" y="692827"/>
              <a:ext cx="3843338" cy="528638"/>
            </a:xfrm>
            <a:prstGeom prst="roundRect">
              <a:avLst/>
            </a:prstGeom>
            <a:solidFill>
              <a:srgbClr val="BA75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 xmlns:a16="http://schemas.microsoft.com/office/drawing/2014/main" id="{D7E9A195-CB79-6243-A10C-7EA50D052DBA}"/>
                </a:ext>
              </a:extLst>
            </p:cNvPr>
            <p:cNvSpPr txBox="1"/>
            <p:nvPr/>
          </p:nvSpPr>
          <p:spPr>
            <a:xfrm>
              <a:off x="2788920" y="692827"/>
              <a:ext cx="3648456" cy="461665"/>
            </a:xfrm>
            <a:prstGeom prst="rect">
              <a:avLst/>
            </a:prstGeom>
            <a:noFill/>
          </p:spPr>
          <p:txBody>
            <a:bodyPr wrap="square" rtlCol="0">
              <a:spAutoFit/>
            </a:bodyPr>
            <a:lstStyle/>
            <a:p>
              <a:pPr algn="ctr"/>
              <a:r>
                <a:rPr lang="en-US" sz="2400" b="1" i="1" dirty="0" smtClean="0">
                  <a:solidFill>
                    <a:schemeClr val="bg1"/>
                  </a:solidFill>
                </a:rPr>
                <a:t>Una </a:t>
              </a:r>
              <a:r>
                <a:rPr lang="en-US" sz="2400" b="1" i="1" dirty="0" err="1" smtClean="0">
                  <a:solidFill>
                    <a:schemeClr val="bg1"/>
                  </a:solidFill>
                </a:rPr>
                <a:t>frase</a:t>
              </a:r>
              <a:r>
                <a:rPr lang="en-US" sz="2400" b="1" i="1" dirty="0" smtClean="0">
                  <a:solidFill>
                    <a:schemeClr val="bg1"/>
                  </a:solidFill>
                </a:rPr>
                <a:t> con mucho </a:t>
              </a:r>
              <a:r>
                <a:rPr lang="en-US" sz="2400" b="1" i="1" dirty="0" err="1" smtClean="0">
                  <a:solidFill>
                    <a:schemeClr val="bg1"/>
                  </a:solidFill>
                </a:rPr>
                <a:t>significado</a:t>
              </a:r>
              <a:endParaRPr lang="en-US" sz="2400" b="1" i="1" dirty="0">
                <a:solidFill>
                  <a:schemeClr val="bg1"/>
                </a:solidFill>
              </a:endParaRPr>
            </a:p>
          </p:txBody>
        </p:sp>
      </p:grpSp>
    </p:spTree>
    <p:extLst>
      <p:ext uri="{BB962C8B-B14F-4D97-AF65-F5344CB8AC3E}">
        <p14:creationId xmlns:p14="http://schemas.microsoft.com/office/powerpoint/2010/main" val="744085353"/>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left)">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4">
                                            <p:txEl>
                                              <p:pRg st="0" end="0"/>
                                            </p:txEl>
                                          </p:spTgt>
                                        </p:tgtEl>
                                        <p:attrNameLst>
                                          <p:attrName>style.visibility</p:attrName>
                                        </p:attrNameLst>
                                      </p:cBhvr>
                                      <p:to>
                                        <p:strVal val="visible"/>
                                      </p:to>
                                    </p:set>
                                    <p:anim calcmode="lin" valueType="num">
                                      <p:cBhvr additive="base">
                                        <p:cTn id="18"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4">
                                            <p:txEl>
                                              <p:pRg st="1" end="1"/>
                                            </p:txEl>
                                          </p:spTgt>
                                        </p:tgtEl>
                                        <p:attrNameLst>
                                          <p:attrName>style.visibility</p:attrName>
                                        </p:attrNameLst>
                                      </p:cBhvr>
                                      <p:to>
                                        <p:strVal val="visible"/>
                                      </p:to>
                                    </p:set>
                                    <p:anim calcmode="lin" valueType="num">
                                      <p:cBhvr additive="base">
                                        <p:cTn id="24"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4">
                                            <p:txEl>
                                              <p:pRg st="2" end="2"/>
                                            </p:txEl>
                                          </p:spTgt>
                                        </p:tgtEl>
                                        <p:attrNameLst>
                                          <p:attrName>style.visibility</p:attrName>
                                        </p:attrNameLst>
                                      </p:cBhvr>
                                      <p:to>
                                        <p:strVal val="visible"/>
                                      </p:to>
                                    </p:set>
                                    <p:anim calcmode="lin" valueType="num">
                                      <p:cBhvr additive="base">
                                        <p:cTn id="30"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4">
            <a:extLst>
              <a:ext uri="{FF2B5EF4-FFF2-40B4-BE49-F238E27FC236}">
                <a16:creationId xmlns="" xmlns:a16="http://schemas.microsoft.com/office/drawing/2014/main" id="{1C069541-3F9A-0145-800F-9D0AF71853C3}"/>
              </a:ext>
            </a:extLst>
          </p:cNvPr>
          <p:cNvSpPr>
            <a:spLocks noGrp="1"/>
          </p:cNvSpPr>
          <p:nvPr>
            <p:ph idx="1"/>
          </p:nvPr>
        </p:nvSpPr>
        <p:spPr>
          <a:xfrm>
            <a:off x="5192633" y="2222500"/>
            <a:ext cx="3068139" cy="3098069"/>
          </a:xfrm>
        </p:spPr>
        <p:txBody>
          <a:bodyPr>
            <a:normAutofit/>
          </a:bodyPr>
          <a:lstStyle/>
          <a:p>
            <a:pPr algn="l" rtl="0"/>
            <a:r>
              <a:rPr lang="en-US" sz="3600" dirty="0"/>
              <a:t>Salud</a:t>
            </a:r>
            <a:br>
              <a:rPr lang="en-US" sz="3600" dirty="0"/>
            </a:br>
            <a:endParaRPr lang="en-US" sz="3600" dirty="0"/>
          </a:p>
          <a:p>
            <a:pPr algn="l" rtl="0"/>
            <a:r>
              <a:rPr lang="en-US" sz="3600" dirty="0"/>
              <a:t>Utilidad</a:t>
            </a:r>
            <a:br>
              <a:rPr lang="en-US" sz="3600" dirty="0"/>
            </a:br>
            <a:endParaRPr lang="en-US" sz="3600" dirty="0"/>
          </a:p>
          <a:p>
            <a:pPr algn="l" rtl="0"/>
            <a:r>
              <a:rPr lang="en-US" sz="3600" dirty="0"/>
              <a:t>Valores</a:t>
            </a:r>
          </a:p>
        </p:txBody>
      </p:sp>
      <p:sp>
        <p:nvSpPr>
          <p:cNvPr id="15" name="Title 3">
            <a:extLst>
              <a:ext uri="{FF2B5EF4-FFF2-40B4-BE49-F238E27FC236}">
                <a16:creationId xmlns="" xmlns:a16="http://schemas.microsoft.com/office/drawing/2014/main" id="{2B502F43-245F-5D4E-A96E-023BED7EE2CE}"/>
              </a:ext>
            </a:extLst>
          </p:cNvPr>
          <p:cNvSpPr>
            <a:spLocks noGrp="1"/>
          </p:cNvSpPr>
          <p:nvPr>
            <p:ph type="title"/>
          </p:nvPr>
        </p:nvSpPr>
        <p:spPr>
          <a:xfrm>
            <a:off x="4313291" y="1282058"/>
            <a:ext cx="3755091" cy="1104636"/>
          </a:xfrm>
        </p:spPr>
        <p:txBody>
          <a:bodyPr>
            <a:normAutofit/>
          </a:bodyPr>
          <a:lstStyle/>
          <a:p>
            <a:pPr algn="ctr" rtl="0"/>
            <a:r>
              <a:rPr lang="en-US" sz="3600" i="1" dirty="0">
                <a:solidFill>
                  <a:srgbClr val="FBB65B"/>
                </a:solidFill>
              </a:rPr>
              <a:t>Conocido por…</a:t>
            </a:r>
          </a:p>
        </p:txBody>
      </p:sp>
      <p:grpSp>
        <p:nvGrpSpPr>
          <p:cNvPr id="9" name="Group 8">
            <a:extLst>
              <a:ext uri="{FF2B5EF4-FFF2-40B4-BE49-F238E27FC236}">
                <a16:creationId xmlns="" xmlns:a16="http://schemas.microsoft.com/office/drawing/2014/main" id="{DD583E50-B883-B045-A5F2-741F3CE7DCBE}"/>
              </a:ext>
            </a:extLst>
          </p:cNvPr>
          <p:cNvGrpSpPr/>
          <p:nvPr/>
        </p:nvGrpSpPr>
        <p:grpSpPr>
          <a:xfrm>
            <a:off x="2305050" y="712809"/>
            <a:ext cx="4533899" cy="528638"/>
            <a:chOff x="2690023" y="692827"/>
            <a:chExt cx="3843338" cy="528638"/>
          </a:xfrm>
        </p:grpSpPr>
        <p:sp>
          <p:nvSpPr>
            <p:cNvPr id="10" name="Rounded Rectangle 9">
              <a:extLst>
                <a:ext uri="{FF2B5EF4-FFF2-40B4-BE49-F238E27FC236}">
                  <a16:creationId xmlns="" xmlns:a16="http://schemas.microsoft.com/office/drawing/2014/main" id="{DEF87031-690B-D745-9459-5BC887E09755}"/>
                </a:ext>
              </a:extLst>
            </p:cNvPr>
            <p:cNvSpPr/>
            <p:nvPr/>
          </p:nvSpPr>
          <p:spPr>
            <a:xfrm>
              <a:off x="2690023" y="692827"/>
              <a:ext cx="3843338" cy="528638"/>
            </a:xfrm>
            <a:prstGeom prst="roundRect">
              <a:avLst/>
            </a:prstGeom>
            <a:solidFill>
              <a:srgbClr val="BA75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 xmlns:a16="http://schemas.microsoft.com/office/drawing/2014/main" id="{D7E9A195-CB79-6243-A10C-7EA50D052DBA}"/>
                </a:ext>
              </a:extLst>
            </p:cNvPr>
            <p:cNvSpPr txBox="1"/>
            <p:nvPr/>
          </p:nvSpPr>
          <p:spPr>
            <a:xfrm>
              <a:off x="2788920" y="692827"/>
              <a:ext cx="3648456" cy="461665"/>
            </a:xfrm>
            <a:prstGeom prst="rect">
              <a:avLst/>
            </a:prstGeom>
            <a:noFill/>
          </p:spPr>
          <p:txBody>
            <a:bodyPr wrap="square" rtlCol="0">
              <a:spAutoFit/>
            </a:bodyPr>
            <a:lstStyle/>
            <a:p>
              <a:pPr algn="ctr"/>
              <a:r>
                <a:rPr lang="en-US" sz="2400" b="1" i="1" dirty="0" smtClean="0">
                  <a:solidFill>
                    <a:schemeClr val="bg1"/>
                  </a:solidFill>
                </a:rPr>
                <a:t>Una </a:t>
              </a:r>
              <a:r>
                <a:rPr lang="en-US" sz="2400" b="1" i="1" dirty="0" err="1" smtClean="0">
                  <a:solidFill>
                    <a:schemeClr val="bg1"/>
                  </a:solidFill>
                </a:rPr>
                <a:t>frase</a:t>
              </a:r>
              <a:r>
                <a:rPr lang="en-US" sz="2400" b="1" i="1" dirty="0" smtClean="0">
                  <a:solidFill>
                    <a:schemeClr val="bg1"/>
                  </a:solidFill>
                </a:rPr>
                <a:t> con mucho </a:t>
              </a:r>
              <a:r>
                <a:rPr lang="en-US" sz="2400" b="1" i="1" dirty="0" err="1" smtClean="0">
                  <a:solidFill>
                    <a:schemeClr val="bg1"/>
                  </a:solidFill>
                </a:rPr>
                <a:t>significado</a:t>
              </a:r>
              <a:endParaRPr lang="en-US" sz="2400" b="1" i="1" dirty="0">
                <a:solidFill>
                  <a:schemeClr val="bg1"/>
                </a:solidFill>
              </a:endParaRPr>
            </a:p>
          </p:txBody>
        </p:sp>
      </p:grpSp>
      <p:sp>
        <p:nvSpPr>
          <p:cNvPr id="16" name="Content Placeholder 4">
            <a:extLst>
              <a:ext uri="{FF2B5EF4-FFF2-40B4-BE49-F238E27FC236}">
                <a16:creationId xmlns="" xmlns:a16="http://schemas.microsoft.com/office/drawing/2014/main" id="{E3997914-B0BA-5845-B0E4-D8487BBE90BE}"/>
              </a:ext>
            </a:extLst>
          </p:cNvPr>
          <p:cNvSpPr txBox="1">
            <a:spLocks/>
          </p:cNvSpPr>
          <p:nvPr/>
        </p:nvSpPr>
        <p:spPr>
          <a:xfrm>
            <a:off x="331111" y="2120900"/>
            <a:ext cx="4685389" cy="3212943"/>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2400" b="1" baseline="30000" dirty="0" smtClean="0">
                <a:solidFill>
                  <a:schemeClr val="bg1"/>
                </a:solidFill>
              </a:rPr>
              <a:t>21 </a:t>
            </a:r>
            <a:r>
              <a:rPr lang="es-ES" sz="2400" dirty="0" smtClean="0">
                <a:solidFill>
                  <a:schemeClr val="bg1"/>
                </a:solidFill>
              </a:rPr>
              <a:t>Por </a:t>
            </a:r>
            <a:r>
              <a:rPr lang="es-ES" sz="2400" dirty="0">
                <a:solidFill>
                  <a:schemeClr val="bg1"/>
                </a:solidFill>
              </a:rPr>
              <a:t>tanto, </a:t>
            </a:r>
            <a:r>
              <a:rPr lang="es-ES" sz="2400" b="1" u="sng" dirty="0">
                <a:solidFill>
                  <a:schemeClr val="bg1"/>
                </a:solidFill>
              </a:rPr>
              <a:t>si alguien se limpia</a:t>
            </a:r>
            <a:r>
              <a:rPr lang="es-ES" sz="2400" b="1" dirty="0">
                <a:solidFill>
                  <a:schemeClr val="bg1"/>
                </a:solidFill>
              </a:rPr>
              <a:t> </a:t>
            </a:r>
            <a:r>
              <a:rPr lang="es-ES" sz="2400" dirty="0">
                <a:solidFill>
                  <a:schemeClr val="bg1"/>
                </a:solidFill>
              </a:rPr>
              <a:t>de estas cosas, será un vaso para honra, santificado, </a:t>
            </a:r>
            <a:r>
              <a:rPr lang="es-ES" sz="2400" b="1" u="sng" dirty="0">
                <a:solidFill>
                  <a:schemeClr val="bg1"/>
                </a:solidFill>
              </a:rPr>
              <a:t>útil para el Señor</a:t>
            </a:r>
            <a:r>
              <a:rPr lang="es-ES" sz="2400" dirty="0">
                <a:solidFill>
                  <a:schemeClr val="bg1"/>
                </a:solidFill>
              </a:rPr>
              <a:t>, preparado para toda buena obra. </a:t>
            </a:r>
            <a:r>
              <a:rPr lang="es-ES" sz="2400" dirty="0" smtClean="0">
                <a:solidFill>
                  <a:schemeClr val="bg1"/>
                </a:solidFill>
              </a:rPr>
              <a:t>22</a:t>
            </a:r>
            <a:r>
              <a:rPr lang="es-ES" sz="2400" dirty="0">
                <a:solidFill>
                  <a:schemeClr val="bg1"/>
                </a:solidFill>
              </a:rPr>
              <a:t>  Huye, pues, de las pasiones juveniles y sigue </a:t>
            </a:r>
            <a:r>
              <a:rPr lang="es-ES" sz="2400" b="1" u="sng" dirty="0">
                <a:solidFill>
                  <a:schemeClr val="bg1"/>
                </a:solidFill>
              </a:rPr>
              <a:t>la justicia, la fe, el amor y la paz</a:t>
            </a:r>
            <a:r>
              <a:rPr lang="es-ES" sz="2400" dirty="0">
                <a:solidFill>
                  <a:schemeClr val="bg1"/>
                </a:solidFill>
              </a:rPr>
              <a:t>, con los que invocan al Señor con un corazón puro. </a:t>
            </a:r>
            <a:endParaRPr lang="en-US" sz="4000" dirty="0">
              <a:solidFill>
                <a:schemeClr val="bg1"/>
              </a:solidFill>
            </a:endParaRPr>
          </a:p>
        </p:txBody>
      </p:sp>
    </p:spTree>
    <p:extLst>
      <p:ext uri="{BB962C8B-B14F-4D97-AF65-F5344CB8AC3E}">
        <p14:creationId xmlns:p14="http://schemas.microsoft.com/office/powerpoint/2010/main" val="249184778"/>
      </p:ext>
    </p:extLst>
  </p:cSld>
  <p:clrMapOvr>
    <a:masterClrMapping/>
  </p:clrMapOvr>
  <p:transition spd="slow">
    <p:strips dir="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xmlns="" id="{8F162799-461A-D643-82D8-30F3D6038A6F}"/>
              </a:ext>
            </a:extLst>
          </p:cNvPr>
          <p:cNvGraphicFramePr>
            <a:graphicFrameLocks noGrp="1"/>
          </p:cNvGraphicFramePr>
          <p:nvPr>
            <p:extLst/>
          </p:nvPr>
        </p:nvGraphicFramePr>
        <p:xfrm>
          <a:off x="391886" y="338101"/>
          <a:ext cx="8399417" cy="5200100"/>
        </p:xfrm>
        <a:graphic>
          <a:graphicData uri="http://schemas.openxmlformats.org/drawingml/2006/table">
            <a:tbl>
              <a:tblPr firstRow="1" firstCol="1" bandRow="1">
                <a:tableStyleId>{C083E6E3-FA7D-4D7B-A595-EF9225AFEA82}</a:tableStyleId>
              </a:tblPr>
              <a:tblGrid>
                <a:gridCol w="6008914">
                  <a:extLst>
                    <a:ext uri="{9D8B030D-6E8A-4147-A177-3AD203B41FA5}">
                      <a16:colId xmlns:a16="http://schemas.microsoft.com/office/drawing/2014/main" xmlns="" val="20000"/>
                    </a:ext>
                  </a:extLst>
                </a:gridCol>
                <a:gridCol w="2390503">
                  <a:extLst>
                    <a:ext uri="{9D8B030D-6E8A-4147-A177-3AD203B41FA5}">
                      <a16:colId xmlns:a16="http://schemas.microsoft.com/office/drawing/2014/main" xmlns="" val="20001"/>
                    </a:ext>
                  </a:extLst>
                </a:gridCol>
              </a:tblGrid>
              <a:tr h="390585">
                <a:tc>
                  <a:txBody>
                    <a:bodyPr/>
                    <a:lstStyle/>
                    <a:p>
                      <a:pPr marL="0" marR="0" algn="ctr" rtl="0">
                        <a:spcBef>
                          <a:spcPts val="0"/>
                        </a:spcBef>
                        <a:spcAft>
                          <a:spcPts val="0"/>
                        </a:spcAft>
                      </a:pPr>
                      <a:r>
                        <a:rPr lang="en-US" sz="1600" dirty="0">
                          <a:solidFill>
                            <a:schemeClr val="bg1"/>
                          </a:solidFill>
                          <a:effectLst/>
                        </a:rPr>
                        <a:t>Título del sermón</a:t>
                      </a:r>
                      <a:endParaRPr lang="en-US" sz="2000" dirty="0">
                        <a:solidFill>
                          <a:schemeClr val="bg1"/>
                        </a:solidFill>
                        <a:effectLst/>
                        <a:latin typeface="Calibri" charset="0"/>
                        <a:ea typeface="Calibri" charset="0"/>
                        <a:cs typeface="Times New Roman" charset="0"/>
                      </a:endParaRPr>
                    </a:p>
                  </a:txBody>
                  <a:tcPr marL="12700" marR="12700" marT="12700" marB="12700" anchor="ctr"/>
                </a:tc>
                <a:tc>
                  <a:txBody>
                    <a:bodyPr/>
                    <a:lstStyle/>
                    <a:p>
                      <a:pPr marL="0" marR="0" algn="ctr" rtl="0">
                        <a:spcBef>
                          <a:spcPts val="0"/>
                        </a:spcBef>
                        <a:spcAft>
                          <a:spcPts val="0"/>
                        </a:spcAft>
                      </a:pPr>
                      <a:r>
                        <a:rPr lang="en-US" sz="1600" dirty="0" err="1" smtClean="0">
                          <a:solidFill>
                            <a:schemeClr val="bg1"/>
                          </a:solidFill>
                          <a:effectLst/>
                        </a:rPr>
                        <a:t>Domingos</a:t>
                      </a:r>
                      <a:r>
                        <a:rPr lang="en-US" sz="1600" dirty="0" smtClean="0">
                          <a:solidFill>
                            <a:schemeClr val="bg1"/>
                          </a:solidFill>
                          <a:effectLst/>
                        </a:rPr>
                        <a:t> </a:t>
                      </a:r>
                      <a:r>
                        <a:rPr lang="en-US" sz="1600" dirty="0">
                          <a:solidFill>
                            <a:schemeClr val="bg1"/>
                          </a:solidFill>
                          <a:effectLst/>
                        </a:rPr>
                        <a:t>a las</a:t>
                      </a:r>
                      <a:r>
                        <a:rPr lang="en-US" sz="1600" baseline="0" dirty="0">
                          <a:solidFill>
                            <a:schemeClr val="bg1"/>
                          </a:solidFill>
                          <a:effectLst/>
                        </a:rPr>
                        <a:t> </a:t>
                      </a:r>
                      <a:r>
                        <a:rPr lang="en-US" sz="1600" baseline="0" dirty="0" smtClean="0">
                          <a:solidFill>
                            <a:schemeClr val="bg1"/>
                          </a:solidFill>
                          <a:effectLst/>
                        </a:rPr>
                        <a:t>6</a:t>
                      </a:r>
                      <a:r>
                        <a:rPr lang="en-US" sz="1600" dirty="0" smtClean="0">
                          <a:solidFill>
                            <a:schemeClr val="bg1"/>
                          </a:solidFill>
                          <a:effectLst/>
                        </a:rPr>
                        <a:t>:00pm</a:t>
                      </a:r>
                      <a:endParaRPr lang="en-US" sz="2000" dirty="0">
                        <a:solidFill>
                          <a:schemeClr val="bg1"/>
                        </a:solidFill>
                        <a:effectLst/>
                        <a:latin typeface="Calibri" charset="0"/>
                        <a:ea typeface="Calibri" charset="0"/>
                        <a:cs typeface="Times New Roman" charset="0"/>
                      </a:endParaRPr>
                    </a:p>
                  </a:txBody>
                  <a:tcPr marL="12700" marR="12700" marT="12700" marB="12700" anchor="ctr"/>
                </a:tc>
                <a:extLst>
                  <a:ext uri="{0D108BD9-81ED-4DB2-BD59-A6C34878D82A}">
                    <a16:rowId xmlns:a16="http://schemas.microsoft.com/office/drawing/2014/main" xmlns="" val="10000"/>
                  </a:ext>
                </a:extLst>
              </a:tr>
              <a:tr h="390585">
                <a:tc>
                  <a:txBody>
                    <a:bodyPr/>
                    <a:lstStyle/>
                    <a:p>
                      <a:pPr marL="0" marR="0" algn="l" rtl="0">
                        <a:spcBef>
                          <a:spcPts val="0"/>
                        </a:spcBef>
                        <a:spcAft>
                          <a:spcPts val="0"/>
                        </a:spcAft>
                      </a:pPr>
                      <a:r>
                        <a:rPr lang="en-US" sz="1600" dirty="0">
                          <a:solidFill>
                            <a:schemeClr val="bg1"/>
                          </a:solidFill>
                          <a:effectLst/>
                        </a:rPr>
                        <a:t>Introducción: </a:t>
                      </a:r>
                      <a:r>
                        <a:rPr lang="en-US" sz="1600" dirty="0" err="1" smtClean="0">
                          <a:solidFill>
                            <a:schemeClr val="bg1"/>
                          </a:solidFill>
                          <a:effectLst/>
                        </a:rPr>
                        <a:t>Vasos</a:t>
                      </a:r>
                      <a:r>
                        <a:rPr lang="en-US" sz="1600" dirty="0" smtClean="0">
                          <a:solidFill>
                            <a:schemeClr val="bg1"/>
                          </a:solidFill>
                          <a:effectLst/>
                        </a:rPr>
                        <a:t> para </a:t>
                      </a:r>
                      <a:r>
                        <a:rPr lang="en-US" sz="1600" dirty="0" err="1" smtClean="0">
                          <a:solidFill>
                            <a:schemeClr val="bg1"/>
                          </a:solidFill>
                          <a:effectLst/>
                        </a:rPr>
                        <a:t>honra</a:t>
                      </a:r>
                      <a:endParaRPr lang="en-US" sz="2000" b="0" dirty="0">
                        <a:solidFill>
                          <a:schemeClr val="bg1"/>
                        </a:solidFill>
                        <a:effectLst/>
                        <a:latin typeface="Calibri" charset="0"/>
                        <a:ea typeface="Calibri" charset="0"/>
                        <a:cs typeface="Times New Roman" charset="0"/>
                      </a:endParaRPr>
                    </a:p>
                  </a:txBody>
                  <a:tcPr marL="12700" marR="12700" marT="12700" marB="12700" anchor="ctr"/>
                </a:tc>
                <a:tc>
                  <a:txBody>
                    <a:bodyPr/>
                    <a:lstStyle/>
                    <a:p>
                      <a:pPr marL="0" marR="0" algn="l" rtl="0">
                        <a:spcBef>
                          <a:spcPts val="0"/>
                        </a:spcBef>
                        <a:spcAft>
                          <a:spcPts val="0"/>
                        </a:spcAft>
                      </a:pPr>
                      <a:r>
                        <a:rPr lang="en-US" sz="1600" dirty="0">
                          <a:solidFill>
                            <a:schemeClr val="bg1"/>
                          </a:solidFill>
                          <a:effectLst/>
                        </a:rPr>
                        <a:t>2 Timoteo 2:21</a:t>
                      </a:r>
                      <a:endParaRPr lang="en-US" sz="2000" dirty="0">
                        <a:solidFill>
                          <a:schemeClr val="bg1"/>
                        </a:solidFill>
                        <a:effectLst/>
                        <a:latin typeface="Calibri" charset="0"/>
                        <a:ea typeface="Calibri" charset="0"/>
                        <a:cs typeface="Times New Roman" charset="0"/>
                      </a:endParaRPr>
                    </a:p>
                  </a:txBody>
                  <a:tcPr marL="12700" marR="12700" marT="12700" marB="12700" anchor="ctr"/>
                </a:tc>
                <a:extLst>
                  <a:ext uri="{0D108BD9-81ED-4DB2-BD59-A6C34878D82A}">
                    <a16:rowId xmlns:a16="http://schemas.microsoft.com/office/drawing/2014/main" xmlns="" val="10001"/>
                  </a:ext>
                </a:extLst>
              </a:tr>
              <a:tr h="390585">
                <a:tc>
                  <a:txBody>
                    <a:bodyPr/>
                    <a:lstStyle/>
                    <a:p>
                      <a:pPr marL="0" marR="0" algn="l" rtl="0">
                        <a:spcBef>
                          <a:spcPts val="0"/>
                        </a:spcBef>
                        <a:spcAft>
                          <a:spcPts val="0"/>
                        </a:spcAft>
                      </a:pPr>
                      <a:r>
                        <a:rPr lang="en-US" sz="1600" dirty="0">
                          <a:solidFill>
                            <a:schemeClr val="bg1"/>
                          </a:solidFill>
                          <a:effectLst/>
                        </a:rPr>
                        <a:t>Sé fuerte en la gracia de Dios</a:t>
                      </a:r>
                      <a:endParaRPr lang="en-US" sz="2000" b="0" dirty="0">
                        <a:solidFill>
                          <a:schemeClr val="bg1"/>
                        </a:solidFill>
                        <a:effectLst/>
                        <a:latin typeface="Calibri" charset="0"/>
                        <a:ea typeface="Calibri" charset="0"/>
                        <a:cs typeface="Times New Roman" charset="0"/>
                      </a:endParaRPr>
                    </a:p>
                  </a:txBody>
                  <a:tcPr marL="12700" marR="12700" marT="12700" marB="12700" anchor="ctr"/>
                </a:tc>
                <a:tc>
                  <a:txBody>
                    <a:bodyPr/>
                    <a:lstStyle/>
                    <a:p>
                      <a:pPr marL="0" marR="0" algn="l" rtl="0">
                        <a:spcBef>
                          <a:spcPts val="0"/>
                        </a:spcBef>
                        <a:spcAft>
                          <a:spcPts val="0"/>
                        </a:spcAft>
                      </a:pPr>
                      <a:r>
                        <a:rPr lang="en-US" sz="1600" dirty="0">
                          <a:solidFill>
                            <a:schemeClr val="bg1"/>
                          </a:solidFill>
                          <a:effectLst/>
                        </a:rPr>
                        <a:t>2 Timoteo 2:1</a:t>
                      </a:r>
                      <a:endParaRPr lang="en-US" sz="2000" dirty="0">
                        <a:solidFill>
                          <a:schemeClr val="bg1"/>
                        </a:solidFill>
                        <a:effectLst/>
                        <a:latin typeface="Calibri" charset="0"/>
                        <a:ea typeface="Calibri" charset="0"/>
                        <a:cs typeface="Times New Roman" charset="0"/>
                      </a:endParaRPr>
                    </a:p>
                  </a:txBody>
                  <a:tcPr marL="12700" marR="12700" marT="12700" marB="12700" anchor="ctr"/>
                </a:tc>
                <a:extLst>
                  <a:ext uri="{0D108BD9-81ED-4DB2-BD59-A6C34878D82A}">
                    <a16:rowId xmlns:a16="http://schemas.microsoft.com/office/drawing/2014/main" xmlns="" val="10002"/>
                  </a:ext>
                </a:extLst>
              </a:tr>
              <a:tr h="390585">
                <a:tc>
                  <a:txBody>
                    <a:bodyPr/>
                    <a:lstStyle/>
                    <a:p>
                      <a:pPr marL="0" marR="0" algn="l" rtl="0">
                        <a:spcBef>
                          <a:spcPts val="0"/>
                        </a:spcBef>
                        <a:spcAft>
                          <a:spcPts val="0"/>
                        </a:spcAft>
                      </a:pPr>
                      <a:r>
                        <a:rPr lang="en-US" sz="1600" dirty="0">
                          <a:solidFill>
                            <a:schemeClr val="bg1"/>
                          </a:solidFill>
                          <a:effectLst/>
                        </a:rPr>
                        <a:t>Atesorando las Escrituras</a:t>
                      </a:r>
                      <a:endParaRPr lang="en-US" sz="2000" b="0" dirty="0">
                        <a:solidFill>
                          <a:schemeClr val="bg1"/>
                        </a:solidFill>
                        <a:effectLst/>
                        <a:latin typeface="Calibri" charset="0"/>
                        <a:ea typeface="Calibri" charset="0"/>
                        <a:cs typeface="Times New Roman" charset="0"/>
                      </a:endParaRPr>
                    </a:p>
                  </a:txBody>
                  <a:tcPr marL="12700" marR="12700" marT="12700" marB="12700" anchor="ctr"/>
                </a:tc>
                <a:tc>
                  <a:txBody>
                    <a:bodyPr/>
                    <a:lstStyle/>
                    <a:p>
                      <a:pPr marL="0" marR="0" algn="l" rtl="0">
                        <a:spcBef>
                          <a:spcPts val="0"/>
                        </a:spcBef>
                        <a:spcAft>
                          <a:spcPts val="0"/>
                        </a:spcAft>
                      </a:pPr>
                      <a:r>
                        <a:rPr lang="en-US" sz="1600" dirty="0">
                          <a:solidFill>
                            <a:schemeClr val="bg1"/>
                          </a:solidFill>
                          <a:effectLst/>
                        </a:rPr>
                        <a:t>2 Timoteo 2:15</a:t>
                      </a:r>
                      <a:endParaRPr lang="en-US" sz="2000" dirty="0">
                        <a:solidFill>
                          <a:schemeClr val="bg1"/>
                        </a:solidFill>
                        <a:effectLst/>
                        <a:latin typeface="Calibri" charset="0"/>
                        <a:ea typeface="Calibri" charset="0"/>
                        <a:cs typeface="Times New Roman" charset="0"/>
                      </a:endParaRPr>
                    </a:p>
                  </a:txBody>
                  <a:tcPr marL="12700" marR="12700" marT="12700" marB="12700" anchor="ctr"/>
                </a:tc>
                <a:extLst>
                  <a:ext uri="{0D108BD9-81ED-4DB2-BD59-A6C34878D82A}">
                    <a16:rowId xmlns:a16="http://schemas.microsoft.com/office/drawing/2014/main" xmlns="" val="10003"/>
                  </a:ext>
                </a:extLst>
              </a:tr>
              <a:tr h="390585">
                <a:tc>
                  <a:txBody>
                    <a:bodyPr/>
                    <a:lstStyle/>
                    <a:p>
                      <a:pPr marL="0" marR="0" algn="l" rtl="0">
                        <a:spcBef>
                          <a:spcPts val="0"/>
                        </a:spcBef>
                        <a:spcAft>
                          <a:spcPts val="0"/>
                        </a:spcAft>
                      </a:pPr>
                      <a:r>
                        <a:rPr lang="en-US" sz="1600" dirty="0" err="1" smtClean="0">
                          <a:solidFill>
                            <a:schemeClr val="bg1"/>
                          </a:solidFill>
                          <a:effectLst/>
                        </a:rPr>
                        <a:t>Escapando</a:t>
                      </a:r>
                      <a:r>
                        <a:rPr lang="en-US" sz="1600" dirty="0" smtClean="0">
                          <a:solidFill>
                            <a:schemeClr val="bg1"/>
                          </a:solidFill>
                          <a:effectLst/>
                        </a:rPr>
                        <a:t> </a:t>
                      </a:r>
                      <a:r>
                        <a:rPr lang="en-US" sz="1600" dirty="0">
                          <a:solidFill>
                            <a:schemeClr val="bg1"/>
                          </a:solidFill>
                          <a:effectLst/>
                        </a:rPr>
                        <a:t>de </a:t>
                      </a:r>
                      <a:r>
                        <a:rPr lang="en-US" sz="1600" dirty="0" err="1" smtClean="0">
                          <a:solidFill>
                            <a:schemeClr val="bg1"/>
                          </a:solidFill>
                          <a:effectLst/>
                        </a:rPr>
                        <a:t>los</a:t>
                      </a:r>
                      <a:r>
                        <a:rPr lang="en-US" sz="1600" dirty="0" smtClean="0">
                          <a:solidFill>
                            <a:schemeClr val="bg1"/>
                          </a:solidFill>
                          <a:effectLst/>
                        </a:rPr>
                        <a:t> </a:t>
                      </a:r>
                      <a:r>
                        <a:rPr lang="en-US" sz="1600" dirty="0" err="1" smtClean="0">
                          <a:solidFill>
                            <a:schemeClr val="bg1"/>
                          </a:solidFill>
                          <a:effectLst/>
                        </a:rPr>
                        <a:t>enredos</a:t>
                      </a:r>
                      <a:endParaRPr lang="en-US" sz="2000" b="0" dirty="0">
                        <a:solidFill>
                          <a:schemeClr val="bg1"/>
                        </a:solidFill>
                        <a:effectLst/>
                        <a:latin typeface="Calibri" charset="0"/>
                        <a:ea typeface="Calibri" charset="0"/>
                        <a:cs typeface="Times New Roman" charset="0"/>
                      </a:endParaRPr>
                    </a:p>
                  </a:txBody>
                  <a:tcPr marL="12700" marR="12700" marT="12700" marB="12700" anchor="ctr"/>
                </a:tc>
                <a:tc>
                  <a:txBody>
                    <a:bodyPr/>
                    <a:lstStyle/>
                    <a:p>
                      <a:pPr marL="0" marR="0" algn="l" rtl="0">
                        <a:spcBef>
                          <a:spcPts val="0"/>
                        </a:spcBef>
                        <a:spcAft>
                          <a:spcPts val="0"/>
                        </a:spcAft>
                      </a:pPr>
                      <a:r>
                        <a:rPr lang="en-US" sz="1600" dirty="0">
                          <a:solidFill>
                            <a:schemeClr val="bg1"/>
                          </a:solidFill>
                          <a:effectLst/>
                        </a:rPr>
                        <a:t>2 Timoteo 2:4</a:t>
                      </a:r>
                      <a:endParaRPr lang="en-US" sz="2000" dirty="0">
                        <a:solidFill>
                          <a:schemeClr val="bg1"/>
                        </a:solidFill>
                        <a:effectLst/>
                        <a:latin typeface="Calibri" charset="0"/>
                        <a:ea typeface="Calibri" charset="0"/>
                        <a:cs typeface="Times New Roman" charset="0"/>
                      </a:endParaRPr>
                    </a:p>
                  </a:txBody>
                  <a:tcPr marL="12700" marR="12700" marT="12700" marB="12700" anchor="ctr"/>
                </a:tc>
                <a:extLst>
                  <a:ext uri="{0D108BD9-81ED-4DB2-BD59-A6C34878D82A}">
                    <a16:rowId xmlns:a16="http://schemas.microsoft.com/office/drawing/2014/main" xmlns="" val="10004"/>
                  </a:ext>
                </a:extLst>
              </a:tr>
              <a:tr h="390585">
                <a:tc>
                  <a:txBody>
                    <a:bodyPr/>
                    <a:lstStyle/>
                    <a:p>
                      <a:pPr marL="0" marR="0" algn="l" rtl="0">
                        <a:spcBef>
                          <a:spcPts val="0"/>
                        </a:spcBef>
                        <a:spcAft>
                          <a:spcPts val="0"/>
                        </a:spcAft>
                      </a:pPr>
                      <a:r>
                        <a:rPr lang="en-US" sz="1600" dirty="0" err="1" smtClean="0">
                          <a:solidFill>
                            <a:schemeClr val="bg1"/>
                          </a:solidFill>
                          <a:effectLst/>
                        </a:rPr>
                        <a:t>Evitando</a:t>
                      </a:r>
                      <a:r>
                        <a:rPr lang="en-US" sz="1600" dirty="0" smtClean="0">
                          <a:solidFill>
                            <a:schemeClr val="bg1"/>
                          </a:solidFill>
                          <a:effectLst/>
                        </a:rPr>
                        <a:t> </a:t>
                      </a:r>
                      <a:r>
                        <a:rPr lang="en-US" sz="1600" dirty="0">
                          <a:solidFill>
                            <a:schemeClr val="bg1"/>
                          </a:solidFill>
                          <a:effectLst/>
                        </a:rPr>
                        <a:t>las influencias impías</a:t>
                      </a:r>
                      <a:endParaRPr lang="en-US" sz="2000" b="0" dirty="0">
                        <a:solidFill>
                          <a:schemeClr val="bg1"/>
                        </a:solidFill>
                        <a:effectLst/>
                        <a:latin typeface="Calibri" charset="0"/>
                        <a:ea typeface="Calibri" charset="0"/>
                        <a:cs typeface="Times New Roman" charset="0"/>
                      </a:endParaRPr>
                    </a:p>
                  </a:txBody>
                  <a:tcPr marL="12700" marR="12700" marT="12700" marB="12700" anchor="ctr"/>
                </a:tc>
                <a:tc>
                  <a:txBody>
                    <a:bodyPr/>
                    <a:lstStyle/>
                    <a:p>
                      <a:pPr marL="0" marR="0" algn="l" rtl="0">
                        <a:spcBef>
                          <a:spcPts val="0"/>
                        </a:spcBef>
                        <a:spcAft>
                          <a:spcPts val="0"/>
                        </a:spcAft>
                      </a:pPr>
                      <a:r>
                        <a:rPr lang="en-US" sz="1600" dirty="0">
                          <a:solidFill>
                            <a:schemeClr val="bg1"/>
                          </a:solidFill>
                          <a:effectLst/>
                        </a:rPr>
                        <a:t>2 Timoteo 2:14-18</a:t>
                      </a:r>
                      <a:endParaRPr lang="en-US" sz="2000" dirty="0">
                        <a:solidFill>
                          <a:schemeClr val="bg1"/>
                        </a:solidFill>
                        <a:effectLst/>
                        <a:latin typeface="Calibri" charset="0"/>
                        <a:ea typeface="Calibri" charset="0"/>
                        <a:cs typeface="Times New Roman" charset="0"/>
                      </a:endParaRPr>
                    </a:p>
                  </a:txBody>
                  <a:tcPr marL="12700" marR="12700" marT="12700" marB="12700" anchor="ctr"/>
                </a:tc>
                <a:extLst>
                  <a:ext uri="{0D108BD9-81ED-4DB2-BD59-A6C34878D82A}">
                    <a16:rowId xmlns:a16="http://schemas.microsoft.com/office/drawing/2014/main" xmlns="" val="10005"/>
                  </a:ext>
                </a:extLst>
              </a:tr>
              <a:tr h="390585">
                <a:tc>
                  <a:txBody>
                    <a:bodyPr/>
                    <a:lstStyle/>
                    <a:p>
                      <a:pPr marL="0" marR="0" algn="l" rtl="0">
                        <a:spcBef>
                          <a:spcPts val="0"/>
                        </a:spcBef>
                        <a:spcAft>
                          <a:spcPts val="0"/>
                        </a:spcAft>
                      </a:pPr>
                      <a:r>
                        <a:rPr lang="en-US" sz="1600" dirty="0">
                          <a:solidFill>
                            <a:schemeClr val="bg1"/>
                          </a:solidFill>
                          <a:effectLst/>
                        </a:rPr>
                        <a:t>Refinando mi </a:t>
                      </a:r>
                      <a:r>
                        <a:rPr lang="en-US" sz="1600" dirty="0" err="1" smtClean="0">
                          <a:solidFill>
                            <a:schemeClr val="bg1"/>
                          </a:solidFill>
                          <a:effectLst/>
                        </a:rPr>
                        <a:t>habla</a:t>
                      </a:r>
                      <a:endParaRPr lang="en-US" sz="2000" b="0" dirty="0">
                        <a:solidFill>
                          <a:schemeClr val="bg1"/>
                        </a:solidFill>
                        <a:effectLst/>
                        <a:latin typeface="Calibri" charset="0"/>
                        <a:ea typeface="Calibri" charset="0"/>
                        <a:cs typeface="Times New Roman" charset="0"/>
                      </a:endParaRPr>
                    </a:p>
                  </a:txBody>
                  <a:tcPr marL="12700" marR="12700" marT="12700" marB="12700" anchor="ctr"/>
                </a:tc>
                <a:tc>
                  <a:txBody>
                    <a:bodyPr/>
                    <a:lstStyle/>
                    <a:p>
                      <a:pPr marL="0" marR="0" algn="l" rtl="0">
                        <a:spcBef>
                          <a:spcPts val="0"/>
                        </a:spcBef>
                        <a:spcAft>
                          <a:spcPts val="0"/>
                        </a:spcAft>
                      </a:pPr>
                      <a:r>
                        <a:rPr lang="en-US" sz="1600" dirty="0">
                          <a:solidFill>
                            <a:schemeClr val="bg1"/>
                          </a:solidFill>
                          <a:effectLst/>
                        </a:rPr>
                        <a:t>2 Timoteo 2:14-18</a:t>
                      </a:r>
                      <a:endParaRPr lang="en-US" sz="2000" dirty="0">
                        <a:solidFill>
                          <a:schemeClr val="bg1"/>
                        </a:solidFill>
                        <a:effectLst/>
                        <a:latin typeface="Calibri" charset="0"/>
                        <a:ea typeface="Calibri" charset="0"/>
                        <a:cs typeface="Times New Roman" charset="0"/>
                      </a:endParaRPr>
                    </a:p>
                  </a:txBody>
                  <a:tcPr marL="12700" marR="12700" marT="12700" marB="12700" anchor="ctr"/>
                </a:tc>
                <a:extLst>
                  <a:ext uri="{0D108BD9-81ED-4DB2-BD59-A6C34878D82A}">
                    <a16:rowId xmlns:a16="http://schemas.microsoft.com/office/drawing/2014/main" xmlns="" val="10006"/>
                  </a:ext>
                </a:extLst>
              </a:tr>
              <a:tr h="390585">
                <a:tc>
                  <a:txBody>
                    <a:bodyPr/>
                    <a:lstStyle/>
                    <a:p>
                      <a:pPr marL="0" marR="0" algn="l" rtl="0">
                        <a:spcBef>
                          <a:spcPts val="0"/>
                        </a:spcBef>
                        <a:spcAft>
                          <a:spcPts val="0"/>
                        </a:spcAft>
                      </a:pPr>
                      <a:r>
                        <a:rPr lang="es-ES" sz="1600" dirty="0" smtClean="0">
                          <a:solidFill>
                            <a:schemeClr val="bg1"/>
                          </a:solidFill>
                          <a:effectLst/>
                        </a:rPr>
                        <a:t>Invocando al Señor con un corazón puro</a:t>
                      </a:r>
                      <a:endParaRPr lang="es-ES" sz="1600" dirty="0">
                        <a:solidFill>
                          <a:schemeClr val="bg1"/>
                        </a:solidFill>
                        <a:effectLst/>
                      </a:endParaRPr>
                    </a:p>
                  </a:txBody>
                  <a:tcPr marL="12700" marR="12700" marT="12700" marB="12700" anchor="ctr"/>
                </a:tc>
                <a:tc>
                  <a:txBody>
                    <a:bodyPr/>
                    <a:lstStyle/>
                    <a:p>
                      <a:pPr marL="0" marR="0" algn="l" rtl="0">
                        <a:spcBef>
                          <a:spcPts val="0"/>
                        </a:spcBef>
                        <a:spcAft>
                          <a:spcPts val="0"/>
                        </a:spcAft>
                      </a:pPr>
                      <a:r>
                        <a:rPr lang="en-US" sz="1600" dirty="0">
                          <a:solidFill>
                            <a:schemeClr val="bg1"/>
                          </a:solidFill>
                          <a:effectLst/>
                        </a:rPr>
                        <a:t>2 Timoteo 2:22</a:t>
                      </a:r>
                      <a:endParaRPr lang="en-US" sz="2000" dirty="0">
                        <a:solidFill>
                          <a:schemeClr val="bg1"/>
                        </a:solidFill>
                        <a:effectLst/>
                        <a:latin typeface="Calibri" charset="0"/>
                        <a:ea typeface="Calibri" charset="0"/>
                        <a:cs typeface="Times New Roman" charset="0"/>
                      </a:endParaRPr>
                    </a:p>
                  </a:txBody>
                  <a:tcPr marL="12700" marR="12700" marT="12700" marB="12700" anchor="ctr"/>
                </a:tc>
                <a:extLst>
                  <a:ext uri="{0D108BD9-81ED-4DB2-BD59-A6C34878D82A}">
                    <a16:rowId xmlns:a16="http://schemas.microsoft.com/office/drawing/2014/main" xmlns="" val="10007"/>
                  </a:ext>
                </a:extLst>
              </a:tr>
              <a:tr h="390585">
                <a:tc>
                  <a:txBody>
                    <a:bodyPr/>
                    <a:lstStyle/>
                    <a:p>
                      <a:pPr marL="0" marR="0" algn="l" rtl="0">
                        <a:spcBef>
                          <a:spcPts val="0"/>
                        </a:spcBef>
                        <a:spcAft>
                          <a:spcPts val="0"/>
                        </a:spcAft>
                      </a:pPr>
                      <a:r>
                        <a:rPr lang="en-US" sz="1600" dirty="0" err="1" smtClean="0">
                          <a:solidFill>
                            <a:schemeClr val="bg1"/>
                          </a:solidFill>
                          <a:effectLst/>
                        </a:rPr>
                        <a:t>Soportándolo</a:t>
                      </a:r>
                      <a:r>
                        <a:rPr lang="en-US" sz="1600" dirty="0" smtClean="0">
                          <a:solidFill>
                            <a:schemeClr val="bg1"/>
                          </a:solidFill>
                          <a:effectLst/>
                        </a:rPr>
                        <a:t> </a:t>
                      </a:r>
                      <a:r>
                        <a:rPr lang="en-US" sz="1600" dirty="0" err="1" smtClean="0">
                          <a:solidFill>
                            <a:schemeClr val="bg1"/>
                          </a:solidFill>
                          <a:effectLst/>
                        </a:rPr>
                        <a:t>todo</a:t>
                      </a:r>
                      <a:endParaRPr lang="en-US" sz="2000" b="0" dirty="0">
                        <a:solidFill>
                          <a:schemeClr val="bg1"/>
                        </a:solidFill>
                        <a:effectLst/>
                        <a:latin typeface="Calibri" charset="0"/>
                        <a:ea typeface="Calibri" charset="0"/>
                        <a:cs typeface="Times New Roman" charset="0"/>
                      </a:endParaRPr>
                    </a:p>
                  </a:txBody>
                  <a:tcPr marL="12700" marR="12700" marT="12700" marB="12700" anchor="ctr"/>
                </a:tc>
                <a:tc>
                  <a:txBody>
                    <a:bodyPr/>
                    <a:lstStyle/>
                    <a:p>
                      <a:pPr marL="0" marR="0" algn="l" rtl="0">
                        <a:spcBef>
                          <a:spcPts val="0"/>
                        </a:spcBef>
                        <a:spcAft>
                          <a:spcPts val="0"/>
                        </a:spcAft>
                      </a:pPr>
                      <a:r>
                        <a:rPr lang="en-US" sz="1600" dirty="0">
                          <a:solidFill>
                            <a:schemeClr val="bg1"/>
                          </a:solidFill>
                          <a:effectLst/>
                        </a:rPr>
                        <a:t>2 Timoteo 2:3-13</a:t>
                      </a:r>
                      <a:endParaRPr lang="en-US" sz="2000" dirty="0">
                        <a:solidFill>
                          <a:schemeClr val="bg1"/>
                        </a:solidFill>
                        <a:effectLst/>
                        <a:latin typeface="Calibri" charset="0"/>
                        <a:ea typeface="Calibri" charset="0"/>
                        <a:cs typeface="Times New Roman" charset="0"/>
                      </a:endParaRPr>
                    </a:p>
                  </a:txBody>
                  <a:tcPr marL="12700" marR="12700" marT="12700" marB="12700" anchor="ctr"/>
                </a:tc>
                <a:extLst>
                  <a:ext uri="{0D108BD9-81ED-4DB2-BD59-A6C34878D82A}">
                    <a16:rowId xmlns:a16="http://schemas.microsoft.com/office/drawing/2014/main" xmlns="" val="10008"/>
                  </a:ext>
                </a:extLst>
              </a:tr>
              <a:tr h="390585">
                <a:tc>
                  <a:txBody>
                    <a:bodyPr/>
                    <a:lstStyle/>
                    <a:p>
                      <a:pPr marL="0" marR="0" algn="l" rtl="0">
                        <a:spcBef>
                          <a:spcPts val="0"/>
                        </a:spcBef>
                        <a:spcAft>
                          <a:spcPts val="0"/>
                        </a:spcAft>
                      </a:pPr>
                      <a:r>
                        <a:rPr lang="es-ES" sz="1600" dirty="0" smtClean="0">
                          <a:solidFill>
                            <a:schemeClr val="bg1"/>
                          </a:solidFill>
                          <a:effectLst/>
                        </a:rPr>
                        <a:t>Refrescándonos y animándonos unos a otros</a:t>
                      </a:r>
                      <a:endParaRPr lang="es-ES" sz="1600" dirty="0">
                        <a:solidFill>
                          <a:schemeClr val="bg1"/>
                        </a:solidFill>
                        <a:effectLst/>
                      </a:endParaRPr>
                    </a:p>
                  </a:txBody>
                  <a:tcPr marL="12700" marR="12700" marT="12700" marB="12700" anchor="ctr"/>
                </a:tc>
                <a:tc>
                  <a:txBody>
                    <a:bodyPr/>
                    <a:lstStyle/>
                    <a:p>
                      <a:pPr marL="0" marR="0" algn="l" rtl="0">
                        <a:spcBef>
                          <a:spcPts val="0"/>
                        </a:spcBef>
                        <a:spcAft>
                          <a:spcPts val="0"/>
                        </a:spcAft>
                      </a:pPr>
                      <a:r>
                        <a:rPr lang="en-US" sz="1600" dirty="0">
                          <a:solidFill>
                            <a:schemeClr val="bg1"/>
                          </a:solidFill>
                          <a:effectLst/>
                        </a:rPr>
                        <a:t>2 Timoteo 2:22</a:t>
                      </a:r>
                      <a:endParaRPr lang="en-US" sz="2000" dirty="0">
                        <a:solidFill>
                          <a:schemeClr val="bg1"/>
                        </a:solidFill>
                        <a:effectLst/>
                        <a:latin typeface="Calibri" charset="0"/>
                        <a:ea typeface="Calibri" charset="0"/>
                        <a:cs typeface="Times New Roman" charset="0"/>
                      </a:endParaRPr>
                    </a:p>
                  </a:txBody>
                  <a:tcPr marL="12700" marR="12700" marT="12700" marB="12700" anchor="ctr"/>
                </a:tc>
                <a:extLst>
                  <a:ext uri="{0D108BD9-81ED-4DB2-BD59-A6C34878D82A}">
                    <a16:rowId xmlns:a16="http://schemas.microsoft.com/office/drawing/2014/main" xmlns="" val="10009"/>
                  </a:ext>
                </a:extLst>
              </a:tr>
              <a:tr h="390585">
                <a:tc>
                  <a:txBody>
                    <a:bodyPr/>
                    <a:lstStyle/>
                    <a:p>
                      <a:pPr marL="0" marR="0" algn="l" rtl="0">
                        <a:spcBef>
                          <a:spcPts val="0"/>
                        </a:spcBef>
                        <a:spcAft>
                          <a:spcPts val="0"/>
                        </a:spcAft>
                      </a:pPr>
                      <a:r>
                        <a:rPr lang="en-US" sz="1600" dirty="0" err="1" smtClean="0">
                          <a:solidFill>
                            <a:schemeClr val="bg1"/>
                          </a:solidFill>
                          <a:effectLst/>
                        </a:rPr>
                        <a:t>Pasando</a:t>
                      </a:r>
                      <a:r>
                        <a:rPr lang="en-US" sz="1600" dirty="0" smtClean="0">
                          <a:solidFill>
                            <a:schemeClr val="bg1"/>
                          </a:solidFill>
                          <a:effectLst/>
                        </a:rPr>
                        <a:t> </a:t>
                      </a:r>
                      <a:r>
                        <a:rPr lang="en-US" sz="1600" dirty="0">
                          <a:solidFill>
                            <a:schemeClr val="bg1"/>
                          </a:solidFill>
                          <a:effectLst/>
                        </a:rPr>
                        <a:t>la fe a la próxima generación</a:t>
                      </a:r>
                      <a:endParaRPr lang="en-US" sz="2000" b="0" dirty="0">
                        <a:solidFill>
                          <a:schemeClr val="bg1"/>
                        </a:solidFill>
                        <a:effectLst/>
                        <a:latin typeface="Calibri" charset="0"/>
                        <a:ea typeface="Calibri" charset="0"/>
                        <a:cs typeface="Times New Roman" charset="0"/>
                      </a:endParaRPr>
                    </a:p>
                  </a:txBody>
                  <a:tcPr marL="12700" marR="12700" marT="12700" marB="12700" anchor="ctr"/>
                </a:tc>
                <a:tc>
                  <a:txBody>
                    <a:bodyPr/>
                    <a:lstStyle/>
                    <a:p>
                      <a:pPr marL="0" marR="0" algn="l" rtl="0">
                        <a:spcBef>
                          <a:spcPts val="0"/>
                        </a:spcBef>
                        <a:spcAft>
                          <a:spcPts val="0"/>
                        </a:spcAft>
                      </a:pPr>
                      <a:r>
                        <a:rPr lang="en-US" sz="1600" dirty="0">
                          <a:solidFill>
                            <a:schemeClr val="bg1"/>
                          </a:solidFill>
                          <a:effectLst/>
                        </a:rPr>
                        <a:t>2 Timoteo 2:2</a:t>
                      </a:r>
                      <a:endParaRPr lang="en-US" sz="2000" dirty="0">
                        <a:solidFill>
                          <a:schemeClr val="bg1"/>
                        </a:solidFill>
                        <a:effectLst/>
                        <a:latin typeface="Calibri" charset="0"/>
                        <a:ea typeface="Calibri" charset="0"/>
                        <a:cs typeface="Times New Roman" charset="0"/>
                      </a:endParaRPr>
                    </a:p>
                  </a:txBody>
                  <a:tcPr marL="12700" marR="12700" marT="12700" marB="12700" anchor="ctr"/>
                </a:tc>
                <a:extLst>
                  <a:ext uri="{0D108BD9-81ED-4DB2-BD59-A6C34878D82A}">
                    <a16:rowId xmlns:a16="http://schemas.microsoft.com/office/drawing/2014/main" xmlns="" val="10010"/>
                  </a:ext>
                </a:extLst>
              </a:tr>
              <a:tr h="390585">
                <a:tc>
                  <a:txBody>
                    <a:bodyPr/>
                    <a:lstStyle/>
                    <a:p>
                      <a:pPr marL="0" marR="0" algn="l" rtl="0">
                        <a:spcBef>
                          <a:spcPts val="0"/>
                        </a:spcBef>
                        <a:spcAft>
                          <a:spcPts val="0"/>
                        </a:spcAft>
                      </a:pPr>
                      <a:r>
                        <a:rPr lang="es-ES" sz="1600" b="1" dirty="0" smtClean="0">
                          <a:solidFill>
                            <a:schemeClr val="bg1"/>
                          </a:solidFill>
                          <a:effectLst/>
                          <a:latin typeface="+mn-lt"/>
                          <a:ea typeface="+mn-ea"/>
                          <a:cs typeface="+mn-cs"/>
                        </a:rPr>
                        <a:t>Reprendiendo</a:t>
                      </a:r>
                      <a:r>
                        <a:rPr lang="es-ES" sz="1600" b="1" baseline="0" dirty="0" smtClean="0">
                          <a:solidFill>
                            <a:schemeClr val="bg1"/>
                          </a:solidFill>
                          <a:effectLst/>
                          <a:latin typeface="+mn-lt"/>
                          <a:ea typeface="+mn-ea"/>
                          <a:cs typeface="+mn-cs"/>
                        </a:rPr>
                        <a:t> tiernamente</a:t>
                      </a:r>
                      <a:endParaRPr lang="en-US" sz="2000" b="0" dirty="0">
                        <a:solidFill>
                          <a:schemeClr val="bg1"/>
                        </a:solidFill>
                        <a:effectLst/>
                        <a:latin typeface="Calibri" charset="0"/>
                        <a:ea typeface="Calibri" charset="0"/>
                        <a:cs typeface="Times New Roman" charset="0"/>
                      </a:endParaRPr>
                    </a:p>
                  </a:txBody>
                  <a:tcPr marL="12700" marR="12700" marT="12700" marB="12700" anchor="ctr"/>
                </a:tc>
                <a:tc>
                  <a:txBody>
                    <a:bodyPr/>
                    <a:lstStyle/>
                    <a:p>
                      <a:pPr marL="0" marR="0" algn="l" rtl="0">
                        <a:spcBef>
                          <a:spcPts val="0"/>
                        </a:spcBef>
                        <a:spcAft>
                          <a:spcPts val="0"/>
                        </a:spcAft>
                      </a:pPr>
                      <a:r>
                        <a:rPr lang="en-US" sz="1600" dirty="0">
                          <a:solidFill>
                            <a:schemeClr val="bg1"/>
                          </a:solidFill>
                          <a:effectLst/>
                        </a:rPr>
                        <a:t>2 Timoteo 2:24-26</a:t>
                      </a:r>
                      <a:endParaRPr lang="en-US" sz="2000" dirty="0">
                        <a:solidFill>
                          <a:schemeClr val="bg1"/>
                        </a:solidFill>
                        <a:effectLst/>
                        <a:latin typeface="Calibri" charset="0"/>
                        <a:ea typeface="Calibri" charset="0"/>
                        <a:cs typeface="Times New Roman" charset="0"/>
                      </a:endParaRPr>
                    </a:p>
                  </a:txBody>
                  <a:tcPr marL="12700" marR="12700" marT="12700" marB="12700" anchor="ctr"/>
                </a:tc>
                <a:extLst>
                  <a:ext uri="{0D108BD9-81ED-4DB2-BD59-A6C34878D82A}">
                    <a16:rowId xmlns:a16="http://schemas.microsoft.com/office/drawing/2014/main" xmlns="" val="10011"/>
                  </a:ext>
                </a:extLst>
              </a:tr>
              <a:tr h="390585">
                <a:tc>
                  <a:txBody>
                    <a:bodyPr/>
                    <a:lstStyle/>
                    <a:p>
                      <a:pPr marL="0" marR="0" algn="l" rtl="0">
                        <a:spcBef>
                          <a:spcPts val="0"/>
                        </a:spcBef>
                        <a:spcAft>
                          <a:spcPts val="0"/>
                        </a:spcAft>
                      </a:pPr>
                      <a:r>
                        <a:rPr lang="en-US" sz="1600" dirty="0">
                          <a:solidFill>
                            <a:schemeClr val="bg1"/>
                          </a:solidFill>
                          <a:effectLst/>
                        </a:rPr>
                        <a:t>Conclusión: </a:t>
                      </a:r>
                      <a:r>
                        <a:rPr lang="es-ES" sz="1600" dirty="0" smtClean="0">
                          <a:solidFill>
                            <a:schemeClr val="bg1"/>
                          </a:solidFill>
                          <a:effectLst/>
                        </a:rPr>
                        <a:t>Persistiendo en las cosas </a:t>
                      </a:r>
                      <a:br>
                        <a:rPr lang="es-ES" sz="1600" dirty="0" smtClean="0">
                          <a:solidFill>
                            <a:schemeClr val="bg1"/>
                          </a:solidFill>
                          <a:effectLst/>
                        </a:rPr>
                      </a:br>
                      <a:r>
                        <a:rPr lang="es-ES" sz="1600" dirty="0" smtClean="0">
                          <a:solidFill>
                            <a:schemeClr val="bg1"/>
                          </a:solidFill>
                          <a:effectLst/>
                        </a:rPr>
                        <a:t>que hemos aprendido</a:t>
                      </a:r>
                    </a:p>
                  </a:txBody>
                  <a:tcPr marL="12700" marR="12700" marT="12700" marB="12700" anchor="ctr"/>
                </a:tc>
                <a:tc>
                  <a:txBody>
                    <a:bodyPr/>
                    <a:lstStyle/>
                    <a:p>
                      <a:pPr marL="0" marR="0" algn="l" rtl="0">
                        <a:spcBef>
                          <a:spcPts val="0"/>
                        </a:spcBef>
                        <a:spcAft>
                          <a:spcPts val="0"/>
                        </a:spcAft>
                      </a:pPr>
                      <a:r>
                        <a:rPr lang="en-US" sz="1600" dirty="0">
                          <a:solidFill>
                            <a:schemeClr val="bg1"/>
                          </a:solidFill>
                          <a:effectLst/>
                        </a:rPr>
                        <a:t>2 Timoteo 3:14</a:t>
                      </a:r>
                      <a:endParaRPr lang="en-US" sz="2000" dirty="0">
                        <a:solidFill>
                          <a:schemeClr val="bg1"/>
                        </a:solidFill>
                        <a:effectLst/>
                        <a:latin typeface="Calibri" charset="0"/>
                        <a:ea typeface="Calibri" charset="0"/>
                        <a:cs typeface="Times New Roman" charset="0"/>
                      </a:endParaRPr>
                    </a:p>
                  </a:txBody>
                  <a:tcPr marL="12700" marR="12700" marT="12700" marB="12700" anchor="ctr"/>
                </a:tc>
                <a:extLst>
                  <a:ext uri="{0D108BD9-81ED-4DB2-BD59-A6C34878D82A}">
                    <a16:rowId xmlns:a16="http://schemas.microsoft.com/office/drawing/2014/main" xmlns="" val="10012"/>
                  </a:ext>
                </a:extLst>
              </a:tr>
            </a:tbl>
          </a:graphicData>
        </a:graphic>
      </p:graphicFrame>
      <p:sp>
        <p:nvSpPr>
          <p:cNvPr id="5" name="Rectangle 4">
            <a:extLst>
              <a:ext uri="{FF2B5EF4-FFF2-40B4-BE49-F238E27FC236}">
                <a16:creationId xmlns:a16="http://schemas.microsoft.com/office/drawing/2014/main" xmlns="" id="{29DEDC0D-1B42-D44A-8E53-10142DA60B37}"/>
              </a:ext>
            </a:extLst>
          </p:cNvPr>
          <p:cNvSpPr/>
          <p:nvPr/>
        </p:nvSpPr>
        <p:spPr>
          <a:xfrm>
            <a:off x="391886" y="1903615"/>
            <a:ext cx="8399417" cy="1953490"/>
          </a:xfrm>
          <a:prstGeom prst="rect">
            <a:avLst/>
          </a:prstGeom>
          <a:no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Tree>
    <p:extLst>
      <p:ext uri="{BB962C8B-B14F-4D97-AF65-F5344CB8AC3E}">
        <p14:creationId xmlns:p14="http://schemas.microsoft.com/office/powerpoint/2010/main" val="1069792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 xmlns:a16="http://schemas.microsoft.com/office/drawing/2014/main" id="{C1DF5239-B7D7-814F-98C6-52D04EB13985}"/>
              </a:ext>
            </a:extLst>
          </p:cNvPr>
          <p:cNvSpPr>
            <a:spLocks noGrp="1"/>
          </p:cNvSpPr>
          <p:nvPr>
            <p:ph type="title"/>
          </p:nvPr>
        </p:nvSpPr>
        <p:spPr>
          <a:xfrm>
            <a:off x="628650" y="1025547"/>
            <a:ext cx="7886700" cy="1158853"/>
          </a:xfrm>
        </p:spPr>
        <p:txBody>
          <a:bodyPr>
            <a:normAutofit/>
          </a:bodyPr>
          <a:lstStyle/>
          <a:p>
            <a:pPr algn="ctr" rtl="0"/>
            <a:r>
              <a:rPr lang="en-US" sz="4400" i="1" dirty="0" err="1" smtClean="0"/>
              <a:t>Vasos</a:t>
            </a:r>
            <a:r>
              <a:rPr lang="en-US" sz="4400" i="1" dirty="0" smtClean="0"/>
              <a:t> </a:t>
            </a:r>
            <a:r>
              <a:rPr lang="en-US" sz="4400" i="1" dirty="0"/>
              <a:t>de oro y plata</a:t>
            </a:r>
            <a:endParaRPr lang="en-US" sz="4400" dirty="0"/>
          </a:p>
        </p:txBody>
      </p:sp>
      <p:sp>
        <p:nvSpPr>
          <p:cNvPr id="9" name="Content Placeholder 8">
            <a:extLst>
              <a:ext uri="{FF2B5EF4-FFF2-40B4-BE49-F238E27FC236}">
                <a16:creationId xmlns="" xmlns:a16="http://schemas.microsoft.com/office/drawing/2014/main" id="{20058097-046B-EF4B-B030-915E6F631984}"/>
              </a:ext>
            </a:extLst>
          </p:cNvPr>
          <p:cNvSpPr>
            <a:spLocks noGrp="1"/>
          </p:cNvSpPr>
          <p:nvPr>
            <p:ph idx="1"/>
          </p:nvPr>
        </p:nvSpPr>
        <p:spPr>
          <a:xfrm>
            <a:off x="434715" y="2049490"/>
            <a:ext cx="8364511" cy="3175000"/>
          </a:xfrm>
        </p:spPr>
        <p:txBody>
          <a:bodyPr>
            <a:noAutofit/>
          </a:bodyPr>
          <a:lstStyle/>
          <a:p>
            <a:pPr algn="l" rtl="0"/>
            <a:r>
              <a:rPr lang="en-US" sz="2400" dirty="0"/>
              <a:t>Los materiales que </a:t>
            </a:r>
            <a:r>
              <a:rPr lang="en-US" sz="2400" dirty="0" err="1"/>
              <a:t>sobreviven</a:t>
            </a:r>
            <a:r>
              <a:rPr lang="en-US" sz="2400" dirty="0"/>
              <a:t> </a:t>
            </a:r>
            <a:r>
              <a:rPr lang="en-US" sz="2400" dirty="0" smtClean="0"/>
              <a:t>la </a:t>
            </a:r>
            <a:r>
              <a:rPr lang="en-US" sz="2400" dirty="0"/>
              <a:t>prueba.</a:t>
            </a:r>
          </a:p>
          <a:p>
            <a:r>
              <a:rPr lang="es-ES" sz="2000" dirty="0" smtClean="0"/>
              <a:t>Ahora </a:t>
            </a:r>
            <a:r>
              <a:rPr lang="es-ES" sz="2000" dirty="0"/>
              <a:t>bien, si sobre este fundamento alguien edifica con oro, plata, piedras preciosas, madera, heno, paja,  13  la obra de cada uno se hará evidente; porque el día la dará a conocer, pues con fuego será revelada. </a:t>
            </a:r>
            <a:r>
              <a:rPr lang="es-ES" sz="2000" b="1" u="sng" dirty="0"/>
              <a:t>El fuego mismo probará la calidad de la obra de cada uno</a:t>
            </a:r>
            <a:r>
              <a:rPr lang="es-ES" sz="2000" b="1" u="sng" dirty="0" smtClean="0"/>
              <a:t>.</a:t>
            </a:r>
            <a:r>
              <a:rPr lang="es-ES" sz="2000" dirty="0" smtClean="0"/>
              <a:t> </a:t>
            </a:r>
            <a:r>
              <a:rPr lang="en-US" sz="2000" dirty="0" smtClean="0"/>
              <a:t>(</a:t>
            </a:r>
            <a:r>
              <a:rPr lang="en-US" sz="2000" dirty="0"/>
              <a:t>1 Corintios 3:12-13)</a:t>
            </a:r>
            <a:endParaRPr lang="en-US" sz="2000" dirty="0">
              <a:solidFill>
                <a:srgbClr val="FBB65B"/>
              </a:solidFill>
            </a:endParaRPr>
          </a:p>
          <a:p>
            <a:pPr algn="l" rtl="0"/>
            <a:r>
              <a:rPr lang="en-US" sz="2400" dirty="0"/>
              <a:t>La fe que </a:t>
            </a:r>
            <a:r>
              <a:rPr lang="en-US" sz="2400" dirty="0" err="1" smtClean="0"/>
              <a:t>persevera</a:t>
            </a:r>
            <a:r>
              <a:rPr lang="en-US" sz="2400" dirty="0" smtClean="0"/>
              <a:t>.</a:t>
            </a:r>
            <a:endParaRPr lang="en-US" sz="2400" dirty="0"/>
          </a:p>
          <a:p>
            <a:r>
              <a:rPr lang="en-US" sz="2000" b="1" baseline="30000" dirty="0" smtClean="0"/>
              <a:t>6</a:t>
            </a:r>
            <a:r>
              <a:rPr lang="es-ES" sz="2000" dirty="0" smtClean="0"/>
              <a:t>En </a:t>
            </a:r>
            <a:r>
              <a:rPr lang="es-ES" sz="2000" dirty="0"/>
              <a:t>lo cual ustedes se regocijan grandemente, aunque ahora, por un poco de tiempo si es necesario, sean afligidos con diversas pruebas, </a:t>
            </a:r>
            <a:r>
              <a:rPr lang="es-ES" sz="2000" dirty="0" smtClean="0"/>
              <a:t>7</a:t>
            </a:r>
            <a:r>
              <a:rPr lang="es-ES" sz="2000" dirty="0"/>
              <a:t>  para que la prueba de la fe de ustedes, </a:t>
            </a:r>
            <a:r>
              <a:rPr lang="es-ES" sz="2000" b="1" u="sng" dirty="0"/>
              <a:t>más preciosa que el oro que perece, aunque probado por fuego</a:t>
            </a:r>
            <a:r>
              <a:rPr lang="es-ES" sz="2000" dirty="0"/>
              <a:t>, sea hallada que resulta en alabanza, gloria y honor en la revelación de Jesucristo;  </a:t>
            </a:r>
            <a:r>
              <a:rPr lang="en-US" sz="2000" dirty="0" smtClean="0"/>
              <a:t>(</a:t>
            </a:r>
            <a:r>
              <a:rPr lang="en-US" sz="2000" dirty="0"/>
              <a:t>1 Pedro 1:6-7)</a:t>
            </a:r>
            <a:endParaRPr lang="en-US" sz="2400" dirty="0"/>
          </a:p>
        </p:txBody>
      </p:sp>
      <p:grpSp>
        <p:nvGrpSpPr>
          <p:cNvPr id="2" name="Group 1">
            <a:extLst>
              <a:ext uri="{FF2B5EF4-FFF2-40B4-BE49-F238E27FC236}">
                <a16:creationId xmlns="" xmlns:a16="http://schemas.microsoft.com/office/drawing/2014/main" id="{DD583E50-B883-B045-A5F2-741F3CE7DCBE}"/>
              </a:ext>
            </a:extLst>
          </p:cNvPr>
          <p:cNvGrpSpPr/>
          <p:nvPr/>
        </p:nvGrpSpPr>
        <p:grpSpPr>
          <a:xfrm>
            <a:off x="2161309" y="687409"/>
            <a:ext cx="4821382" cy="954107"/>
            <a:chOff x="2690023" y="692827"/>
            <a:chExt cx="3843338" cy="954107"/>
          </a:xfrm>
        </p:grpSpPr>
        <p:sp>
          <p:nvSpPr>
            <p:cNvPr id="11" name="Rounded Rectangle 10">
              <a:extLst>
                <a:ext uri="{FF2B5EF4-FFF2-40B4-BE49-F238E27FC236}">
                  <a16:creationId xmlns="" xmlns:a16="http://schemas.microsoft.com/office/drawing/2014/main" id="{DEF87031-690B-D745-9459-5BC887E09755}"/>
                </a:ext>
              </a:extLst>
            </p:cNvPr>
            <p:cNvSpPr/>
            <p:nvPr/>
          </p:nvSpPr>
          <p:spPr>
            <a:xfrm>
              <a:off x="2690023" y="692827"/>
              <a:ext cx="3843338" cy="528638"/>
            </a:xfrm>
            <a:prstGeom prst="roundRect">
              <a:avLst/>
            </a:prstGeom>
            <a:solidFill>
              <a:srgbClr val="BA75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2" name="TextBox 11">
              <a:extLst>
                <a:ext uri="{FF2B5EF4-FFF2-40B4-BE49-F238E27FC236}">
                  <a16:creationId xmlns="" xmlns:a16="http://schemas.microsoft.com/office/drawing/2014/main" id="{D7E9A195-CB79-6243-A10C-7EA50D052DBA}"/>
                </a:ext>
              </a:extLst>
            </p:cNvPr>
            <p:cNvSpPr txBox="1"/>
            <p:nvPr/>
          </p:nvSpPr>
          <p:spPr>
            <a:xfrm>
              <a:off x="2788920" y="692827"/>
              <a:ext cx="3648456" cy="954107"/>
            </a:xfrm>
            <a:prstGeom prst="rect">
              <a:avLst/>
            </a:prstGeom>
            <a:noFill/>
          </p:spPr>
          <p:txBody>
            <a:bodyPr wrap="square" rtlCol="0">
              <a:spAutoFit/>
            </a:bodyPr>
            <a:lstStyle/>
            <a:p>
              <a:pPr algn="ctr" rtl="0"/>
              <a:r>
                <a:rPr lang="en-US" sz="2800" b="1" i="1" dirty="0">
                  <a:solidFill>
                    <a:schemeClr val="bg1"/>
                  </a:solidFill>
                </a:rPr>
                <a:t>Una imagen de </a:t>
              </a:r>
              <a:r>
                <a:rPr lang="en-US" sz="2800" b="1" i="1" dirty="0" err="1" smtClean="0">
                  <a:solidFill>
                    <a:schemeClr val="bg1"/>
                  </a:solidFill>
                </a:rPr>
                <a:t>perseverancia</a:t>
              </a:r>
              <a:endParaRPr lang="en-US" sz="2800" b="1" i="1" dirty="0">
                <a:solidFill>
                  <a:schemeClr val="bg1"/>
                </a:solidFill>
              </a:endParaRPr>
            </a:p>
          </p:txBody>
        </p:sp>
      </p:grpSp>
    </p:spTree>
    <p:extLst>
      <p:ext uri="{BB962C8B-B14F-4D97-AF65-F5344CB8AC3E}">
        <p14:creationId xmlns:p14="http://schemas.microsoft.com/office/powerpoint/2010/main" val="3156520048"/>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wipe(left)">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wipe(left)">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wipe(left)">
                                      <p:cBhvr>
                                        <p:cTn id="22"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 xmlns:a16="http://schemas.microsoft.com/office/drawing/2014/main" id="{C1DF5239-B7D7-814F-98C6-52D04EB13985}"/>
              </a:ext>
            </a:extLst>
          </p:cNvPr>
          <p:cNvSpPr>
            <a:spLocks noGrp="1"/>
          </p:cNvSpPr>
          <p:nvPr>
            <p:ph type="title"/>
          </p:nvPr>
        </p:nvSpPr>
        <p:spPr>
          <a:xfrm>
            <a:off x="628650" y="1025547"/>
            <a:ext cx="7886700" cy="1158853"/>
          </a:xfrm>
        </p:spPr>
        <p:txBody>
          <a:bodyPr>
            <a:normAutofit/>
          </a:bodyPr>
          <a:lstStyle/>
          <a:p>
            <a:pPr algn="ctr"/>
            <a:r>
              <a:rPr lang="en-US" sz="4400" i="1" dirty="0"/>
              <a:t>3 </a:t>
            </a:r>
            <a:r>
              <a:rPr lang="en-US" sz="4400" i="1" dirty="0" err="1" smtClean="0"/>
              <a:t>comparaciones</a:t>
            </a:r>
            <a:r>
              <a:rPr lang="en-US" sz="4400" i="1" dirty="0" smtClean="0"/>
              <a:t> </a:t>
            </a:r>
            <a:r>
              <a:rPr lang="en-US" sz="4400" i="1" dirty="0" err="1" smtClean="0"/>
              <a:t>poderosas</a:t>
            </a:r>
            <a:r>
              <a:rPr lang="en-US" sz="4400" i="1" dirty="0" smtClean="0"/>
              <a:t> </a:t>
            </a:r>
            <a:endParaRPr lang="en-US" sz="4400" dirty="0"/>
          </a:p>
        </p:txBody>
      </p:sp>
      <p:sp>
        <p:nvSpPr>
          <p:cNvPr id="9" name="Content Placeholder 8">
            <a:extLst>
              <a:ext uri="{FF2B5EF4-FFF2-40B4-BE49-F238E27FC236}">
                <a16:creationId xmlns="" xmlns:a16="http://schemas.microsoft.com/office/drawing/2014/main" id="{20058097-046B-EF4B-B030-915E6F631984}"/>
              </a:ext>
            </a:extLst>
          </p:cNvPr>
          <p:cNvSpPr>
            <a:spLocks noGrp="1"/>
          </p:cNvSpPr>
          <p:nvPr>
            <p:ph idx="1"/>
          </p:nvPr>
        </p:nvSpPr>
        <p:spPr>
          <a:xfrm>
            <a:off x="457200" y="2353456"/>
            <a:ext cx="8437418" cy="3229926"/>
          </a:xfrm>
        </p:spPr>
        <p:txBody>
          <a:bodyPr>
            <a:normAutofit/>
          </a:bodyPr>
          <a:lstStyle/>
          <a:p>
            <a:pPr algn="l" rtl="0"/>
            <a:r>
              <a:rPr lang="en-US" sz="2800" dirty="0"/>
              <a:t>La </a:t>
            </a:r>
            <a:r>
              <a:rPr lang="en-US" sz="2800" dirty="0" err="1" smtClean="0"/>
              <a:t>perseverancia</a:t>
            </a:r>
            <a:r>
              <a:rPr lang="en-US" sz="2800" dirty="0" smtClean="0"/>
              <a:t> </a:t>
            </a:r>
            <a:r>
              <a:rPr lang="en-US" sz="2800" dirty="0"/>
              <a:t>de </a:t>
            </a:r>
            <a:r>
              <a:rPr lang="en-US" sz="2800" dirty="0" smtClean="0"/>
              <a:t>un </a:t>
            </a:r>
            <a:r>
              <a:rPr lang="en-US" sz="2800" b="1" dirty="0" err="1" smtClean="0">
                <a:solidFill>
                  <a:srgbClr val="FBB65B"/>
                </a:solidFill>
              </a:rPr>
              <a:t>buen</a:t>
            </a:r>
            <a:r>
              <a:rPr lang="en-US" sz="2800" b="1" dirty="0" smtClean="0">
                <a:solidFill>
                  <a:srgbClr val="FBB65B"/>
                </a:solidFill>
              </a:rPr>
              <a:t> </a:t>
            </a:r>
            <a:r>
              <a:rPr lang="en-US" sz="2800" b="1" dirty="0" err="1" smtClean="0">
                <a:solidFill>
                  <a:srgbClr val="FBB65B"/>
                </a:solidFill>
              </a:rPr>
              <a:t>soldado</a:t>
            </a:r>
            <a:r>
              <a:rPr lang="en-US" sz="2800" b="1" dirty="0" smtClean="0">
                <a:solidFill>
                  <a:srgbClr val="FBB65B"/>
                </a:solidFill>
              </a:rPr>
              <a:t> </a:t>
            </a:r>
            <a:r>
              <a:rPr lang="en-US" sz="2800" dirty="0" smtClean="0"/>
              <a:t>(</a:t>
            </a:r>
            <a:r>
              <a:rPr lang="en-US" sz="2800" dirty="0"/>
              <a:t>2:3-4)</a:t>
            </a:r>
            <a:br>
              <a:rPr lang="en-US" sz="2800" dirty="0"/>
            </a:br>
            <a:endParaRPr lang="en-US" sz="2800" dirty="0"/>
          </a:p>
          <a:p>
            <a:r>
              <a:rPr lang="en-US" sz="2800" dirty="0"/>
              <a:t>La </a:t>
            </a:r>
            <a:r>
              <a:rPr lang="en-US" sz="2800" dirty="0" err="1"/>
              <a:t>perseverancia</a:t>
            </a:r>
            <a:r>
              <a:rPr lang="en-US" sz="2800" dirty="0"/>
              <a:t> </a:t>
            </a:r>
            <a:r>
              <a:rPr lang="en-US" sz="2800" dirty="0"/>
              <a:t>de </a:t>
            </a:r>
            <a:r>
              <a:rPr lang="en-US" sz="2800" dirty="0" smtClean="0"/>
              <a:t>un </a:t>
            </a:r>
            <a:r>
              <a:rPr lang="en-US" sz="2800" b="1" dirty="0" err="1" smtClean="0">
                <a:solidFill>
                  <a:srgbClr val="FBB65B"/>
                </a:solidFill>
              </a:rPr>
              <a:t>atleta</a:t>
            </a:r>
            <a:r>
              <a:rPr lang="en-US" sz="2800" b="1" dirty="0" smtClean="0">
                <a:solidFill>
                  <a:srgbClr val="FBB65B"/>
                </a:solidFill>
              </a:rPr>
              <a:t> </a:t>
            </a:r>
            <a:r>
              <a:rPr lang="en-US" sz="2800" b="1" dirty="0">
                <a:solidFill>
                  <a:srgbClr val="FBB65B"/>
                </a:solidFill>
              </a:rPr>
              <a:t>de </a:t>
            </a:r>
            <a:r>
              <a:rPr lang="en-US" sz="2800" b="1" dirty="0" smtClean="0">
                <a:solidFill>
                  <a:srgbClr val="FBB65B"/>
                </a:solidFill>
              </a:rPr>
              <a:t>élite </a:t>
            </a:r>
            <a:r>
              <a:rPr lang="en-US" sz="2800" dirty="0" smtClean="0"/>
              <a:t>(</a:t>
            </a:r>
            <a:r>
              <a:rPr lang="en-US" sz="2800" dirty="0"/>
              <a:t>2:5)</a:t>
            </a:r>
            <a:br>
              <a:rPr lang="en-US" sz="2800" dirty="0"/>
            </a:br>
            <a:endParaRPr lang="en-US" sz="2800" b="1" dirty="0">
              <a:solidFill>
                <a:srgbClr val="FBB65B"/>
              </a:solidFill>
            </a:endParaRPr>
          </a:p>
          <a:p>
            <a:r>
              <a:rPr lang="en-US" sz="2800" dirty="0"/>
              <a:t>La </a:t>
            </a:r>
            <a:r>
              <a:rPr lang="en-US" sz="2800" dirty="0" err="1"/>
              <a:t>perseverancia</a:t>
            </a:r>
            <a:r>
              <a:rPr lang="en-US" sz="2800" dirty="0"/>
              <a:t> </a:t>
            </a:r>
            <a:r>
              <a:rPr lang="en-US" sz="2800" dirty="0"/>
              <a:t>de </a:t>
            </a:r>
            <a:r>
              <a:rPr lang="en-US" sz="2800" dirty="0" smtClean="0"/>
              <a:t>un </a:t>
            </a:r>
            <a:r>
              <a:rPr lang="en-US" sz="2800" b="1" dirty="0" err="1" smtClean="0">
                <a:solidFill>
                  <a:srgbClr val="FBB65B"/>
                </a:solidFill>
              </a:rPr>
              <a:t>granjero</a:t>
            </a:r>
            <a:r>
              <a:rPr lang="en-US" sz="2800" b="1" dirty="0" smtClean="0">
                <a:solidFill>
                  <a:srgbClr val="FBB65B"/>
                </a:solidFill>
              </a:rPr>
              <a:t> </a:t>
            </a:r>
            <a:r>
              <a:rPr lang="en-US" sz="2800" b="1" dirty="0" err="1" smtClean="0">
                <a:solidFill>
                  <a:srgbClr val="FBB65B"/>
                </a:solidFill>
              </a:rPr>
              <a:t>trabajador</a:t>
            </a:r>
            <a:r>
              <a:rPr lang="en-US" sz="2800" b="1" dirty="0" smtClean="0">
                <a:solidFill>
                  <a:srgbClr val="FBB65B"/>
                </a:solidFill>
              </a:rPr>
              <a:t> </a:t>
            </a:r>
            <a:r>
              <a:rPr lang="en-US" sz="2800" dirty="0" smtClean="0"/>
              <a:t>(</a:t>
            </a:r>
            <a:r>
              <a:rPr lang="en-US" sz="2800" dirty="0"/>
              <a:t>2:6)</a:t>
            </a:r>
          </a:p>
        </p:txBody>
      </p:sp>
      <p:grpSp>
        <p:nvGrpSpPr>
          <p:cNvPr id="2" name="Group 1">
            <a:extLst>
              <a:ext uri="{FF2B5EF4-FFF2-40B4-BE49-F238E27FC236}">
                <a16:creationId xmlns="" xmlns:a16="http://schemas.microsoft.com/office/drawing/2014/main" id="{DD583E50-B883-B045-A5F2-741F3CE7DCBE}"/>
              </a:ext>
            </a:extLst>
          </p:cNvPr>
          <p:cNvGrpSpPr/>
          <p:nvPr/>
        </p:nvGrpSpPr>
        <p:grpSpPr>
          <a:xfrm>
            <a:off x="2608766" y="687409"/>
            <a:ext cx="4179960" cy="528638"/>
            <a:chOff x="2690023" y="692827"/>
            <a:chExt cx="3843338" cy="528638"/>
          </a:xfrm>
        </p:grpSpPr>
        <p:sp>
          <p:nvSpPr>
            <p:cNvPr id="11" name="Rounded Rectangle 10">
              <a:extLst>
                <a:ext uri="{FF2B5EF4-FFF2-40B4-BE49-F238E27FC236}">
                  <a16:creationId xmlns="" xmlns:a16="http://schemas.microsoft.com/office/drawing/2014/main" id="{DEF87031-690B-D745-9459-5BC887E09755}"/>
                </a:ext>
              </a:extLst>
            </p:cNvPr>
            <p:cNvSpPr/>
            <p:nvPr/>
          </p:nvSpPr>
          <p:spPr>
            <a:xfrm>
              <a:off x="2690023" y="692827"/>
              <a:ext cx="3843338" cy="528638"/>
            </a:xfrm>
            <a:prstGeom prst="roundRect">
              <a:avLst/>
            </a:prstGeom>
            <a:solidFill>
              <a:srgbClr val="BA75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2" name="TextBox 11">
              <a:extLst>
                <a:ext uri="{FF2B5EF4-FFF2-40B4-BE49-F238E27FC236}">
                  <a16:creationId xmlns="" xmlns:a16="http://schemas.microsoft.com/office/drawing/2014/main" id="{D7E9A195-CB79-6243-A10C-7EA50D052DBA}"/>
                </a:ext>
              </a:extLst>
            </p:cNvPr>
            <p:cNvSpPr txBox="1"/>
            <p:nvPr/>
          </p:nvSpPr>
          <p:spPr>
            <a:xfrm>
              <a:off x="2788920" y="692827"/>
              <a:ext cx="3648456" cy="523220"/>
            </a:xfrm>
            <a:prstGeom prst="rect">
              <a:avLst/>
            </a:prstGeom>
            <a:noFill/>
          </p:spPr>
          <p:txBody>
            <a:bodyPr wrap="square" rtlCol="0">
              <a:spAutoFit/>
            </a:bodyPr>
            <a:lstStyle/>
            <a:p>
              <a:pPr algn="ctr" rtl="0"/>
              <a:r>
                <a:rPr lang="en-US" sz="2800" b="1" i="1" dirty="0">
                  <a:solidFill>
                    <a:schemeClr val="bg1"/>
                  </a:solidFill>
                </a:rPr>
                <a:t>Vasos que </a:t>
              </a:r>
              <a:r>
                <a:rPr lang="en-US" sz="2800" b="1" i="1" dirty="0" err="1" smtClean="0">
                  <a:solidFill>
                    <a:schemeClr val="bg1"/>
                  </a:solidFill>
                </a:rPr>
                <a:t>perseveran</a:t>
              </a:r>
              <a:endParaRPr lang="en-US" sz="2800" b="1" i="1" dirty="0">
                <a:solidFill>
                  <a:schemeClr val="bg1"/>
                </a:solidFill>
              </a:endParaRPr>
            </a:p>
          </p:txBody>
        </p:sp>
      </p:grpSp>
    </p:spTree>
    <p:extLst>
      <p:ext uri="{BB962C8B-B14F-4D97-AF65-F5344CB8AC3E}">
        <p14:creationId xmlns:p14="http://schemas.microsoft.com/office/powerpoint/2010/main" val="888935459"/>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additive="base">
                                        <p:cTn id="13"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 calcmode="lin" valueType="num">
                                      <p:cBhvr additive="base">
                                        <p:cTn id="19"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47DD9116-675A-B246-B672-70BC54F442E5}"/>
              </a:ext>
            </a:extLst>
          </p:cNvPr>
          <p:cNvPicPr>
            <a:picLocks noChangeAspect="1"/>
          </p:cNvPicPr>
          <p:nvPr/>
        </p:nvPicPr>
        <p:blipFill>
          <a:blip r:embed="rId3"/>
          <a:stretch>
            <a:fillRect/>
          </a:stretch>
        </p:blipFill>
        <p:spPr>
          <a:xfrm>
            <a:off x="0" y="0"/>
            <a:ext cx="5715000" cy="5715000"/>
          </a:xfrm>
          <a:prstGeom prst="rect">
            <a:avLst/>
          </a:prstGeom>
        </p:spPr>
      </p:pic>
      <p:sp>
        <p:nvSpPr>
          <p:cNvPr id="6" name="Title 3">
            <a:extLst>
              <a:ext uri="{FF2B5EF4-FFF2-40B4-BE49-F238E27FC236}">
                <a16:creationId xmlns="" xmlns:a16="http://schemas.microsoft.com/office/drawing/2014/main" id="{3AD81400-B916-0A4F-A26A-344F159BF41E}"/>
              </a:ext>
            </a:extLst>
          </p:cNvPr>
          <p:cNvSpPr txBox="1">
            <a:spLocks/>
          </p:cNvSpPr>
          <p:nvPr/>
        </p:nvSpPr>
        <p:spPr>
          <a:xfrm>
            <a:off x="5715001" y="822960"/>
            <a:ext cx="3429000" cy="4541520"/>
          </a:xfrm>
          <a:prstGeom prst="rect">
            <a:avLst/>
          </a:prstGeom>
        </p:spPr>
        <p:txBody>
          <a:bodyP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4000" i="1" dirty="0" smtClean="0">
                <a:solidFill>
                  <a:srgbClr val="FBB65B"/>
                </a:solidFill>
              </a:rPr>
              <a:t>¡El </a:t>
            </a:r>
            <a:r>
              <a:rPr lang="en-US" sz="4000" i="1" dirty="0" err="1" smtClean="0">
                <a:solidFill>
                  <a:srgbClr val="FBB65B"/>
                </a:solidFill>
              </a:rPr>
              <a:t>llamado</a:t>
            </a:r>
            <a:r>
              <a:rPr lang="en-US" sz="4000" i="1" dirty="0" smtClean="0">
                <a:solidFill>
                  <a:srgbClr val="FBB65B"/>
                </a:solidFill>
              </a:rPr>
              <a:t> a</a:t>
            </a:r>
            <a:endParaRPr lang="en-US" sz="4000" i="1" dirty="0">
              <a:solidFill>
                <a:srgbClr val="FBB65B"/>
              </a:solidFill>
            </a:endParaRPr>
          </a:p>
          <a:p>
            <a:pPr algn="ctr"/>
            <a:r>
              <a:rPr lang="en-US" sz="4000" b="1" i="1" dirty="0" smtClean="0">
                <a:solidFill>
                  <a:srgbClr val="FBB65B"/>
                </a:solidFill>
              </a:rPr>
              <a:t>PERSEVERAR</a:t>
            </a:r>
            <a:r>
              <a:rPr lang="en-US" sz="4000" i="1" dirty="0">
                <a:solidFill>
                  <a:srgbClr val="FBB65B"/>
                </a:solidFill>
              </a:rPr>
              <a:t/>
            </a:r>
            <a:br>
              <a:rPr lang="en-US" sz="4000" i="1" dirty="0">
                <a:solidFill>
                  <a:srgbClr val="FBB65B"/>
                </a:solidFill>
              </a:rPr>
            </a:br>
            <a:r>
              <a:rPr lang="en-US" sz="4000" i="1" u="sng" dirty="0" smtClean="0">
                <a:solidFill>
                  <a:srgbClr val="FBB65B"/>
                </a:solidFill>
              </a:rPr>
              <a:t>no </a:t>
            </a:r>
            <a:r>
              <a:rPr lang="en-US" sz="4000" i="1" u="sng" dirty="0" err="1" smtClean="0">
                <a:solidFill>
                  <a:srgbClr val="FBB65B"/>
                </a:solidFill>
              </a:rPr>
              <a:t>es</a:t>
            </a:r>
            <a:r>
              <a:rPr lang="en-US" sz="4000" i="1" dirty="0">
                <a:solidFill>
                  <a:srgbClr val="FBB65B"/>
                </a:solidFill>
              </a:rPr>
              <a:t> </a:t>
            </a:r>
            <a:r>
              <a:rPr lang="en-US" sz="4000" i="1" dirty="0" smtClean="0">
                <a:solidFill>
                  <a:srgbClr val="FBB65B"/>
                </a:solidFill>
              </a:rPr>
              <a:t>un </a:t>
            </a:r>
            <a:r>
              <a:rPr lang="en-US" sz="4000" i="1" dirty="0" err="1" smtClean="0">
                <a:solidFill>
                  <a:srgbClr val="FBB65B"/>
                </a:solidFill>
              </a:rPr>
              <a:t>llamado</a:t>
            </a:r>
            <a:r>
              <a:rPr lang="en-US" sz="4000" i="1" dirty="0" smtClean="0">
                <a:solidFill>
                  <a:srgbClr val="FBB65B"/>
                </a:solidFill>
              </a:rPr>
              <a:t> a </a:t>
            </a:r>
            <a:r>
              <a:rPr lang="en-US" sz="4000" i="1" dirty="0" err="1" smtClean="0">
                <a:solidFill>
                  <a:srgbClr val="FBB65B"/>
                </a:solidFill>
              </a:rPr>
              <a:t>perseverar</a:t>
            </a:r>
            <a:r>
              <a:rPr lang="en-US" sz="4000" i="1" dirty="0" smtClean="0">
                <a:solidFill>
                  <a:srgbClr val="FBB65B"/>
                </a:solidFill>
              </a:rPr>
              <a:t> solo!</a:t>
            </a:r>
            <a:r>
              <a:rPr lang="en-US" sz="4000" i="1" dirty="0">
                <a:solidFill>
                  <a:srgbClr val="FBB65B"/>
                </a:solidFill>
              </a:rPr>
              <a:t/>
            </a:r>
            <a:br>
              <a:rPr lang="en-US" sz="4000" i="1" dirty="0">
                <a:solidFill>
                  <a:srgbClr val="FBB65B"/>
                </a:solidFill>
              </a:rPr>
            </a:br>
            <a:endParaRPr lang="en-US" sz="4000" i="1" dirty="0">
              <a:solidFill>
                <a:srgbClr val="FBB65B"/>
              </a:solidFill>
            </a:endParaRPr>
          </a:p>
          <a:p>
            <a:pPr algn="ctr"/>
            <a:r>
              <a:rPr lang="en-US" sz="4000" i="1" dirty="0">
                <a:solidFill>
                  <a:srgbClr val="FBB65B"/>
                </a:solidFill>
              </a:rPr>
              <a:t>(2:22)</a:t>
            </a:r>
          </a:p>
        </p:txBody>
      </p:sp>
    </p:spTree>
    <p:extLst>
      <p:ext uri="{BB962C8B-B14F-4D97-AF65-F5344CB8AC3E}">
        <p14:creationId xmlns:p14="http://schemas.microsoft.com/office/powerpoint/2010/main" val="609568336"/>
      </p:ext>
    </p:extLst>
  </p:cSld>
  <p:clrMapOvr>
    <a:masterClrMapping/>
  </p:clrMapOvr>
  <p:transition spd="slow">
    <p:strips dir="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 xmlns:a16="http://schemas.microsoft.com/office/drawing/2014/main" id="{C1DF5239-B7D7-814F-98C6-52D04EB13985}"/>
              </a:ext>
            </a:extLst>
          </p:cNvPr>
          <p:cNvSpPr>
            <a:spLocks noGrp="1"/>
          </p:cNvSpPr>
          <p:nvPr>
            <p:ph type="title"/>
          </p:nvPr>
        </p:nvSpPr>
        <p:spPr>
          <a:xfrm>
            <a:off x="401608" y="1028629"/>
            <a:ext cx="8340783" cy="1158853"/>
          </a:xfrm>
        </p:spPr>
        <p:txBody>
          <a:bodyPr>
            <a:normAutofit fontScale="90000"/>
          </a:bodyPr>
          <a:lstStyle/>
          <a:p>
            <a:pPr algn="ctr"/>
            <a:r>
              <a:rPr lang="en-US" sz="4400" i="1" dirty="0" err="1" smtClean="0"/>
              <a:t>Reflexionen</a:t>
            </a:r>
            <a:r>
              <a:rPr lang="en-US" sz="4400" i="1" dirty="0" smtClean="0"/>
              <a:t> </a:t>
            </a:r>
            <a:r>
              <a:rPr lang="en-US" sz="4400" i="1" dirty="0" err="1" smtClean="0"/>
              <a:t>sobre</a:t>
            </a:r>
            <a:r>
              <a:rPr lang="en-US" sz="4400" i="1" dirty="0" smtClean="0"/>
              <a:t> </a:t>
            </a:r>
            <a:r>
              <a:rPr lang="en-US" sz="4400" i="1" dirty="0" err="1" smtClean="0"/>
              <a:t>los</a:t>
            </a:r>
            <a:r>
              <a:rPr lang="en-US" sz="4400" i="1" dirty="0" smtClean="0"/>
              <a:t> </a:t>
            </a:r>
            <a:r>
              <a:rPr lang="en-US" sz="4400" i="1" dirty="0" err="1" smtClean="0"/>
              <a:t>ejemplos</a:t>
            </a:r>
            <a:r>
              <a:rPr lang="en-US" sz="4400" i="1" dirty="0" smtClean="0"/>
              <a:t> </a:t>
            </a:r>
            <a:r>
              <a:rPr lang="en-US" sz="4400" i="1" dirty="0" err="1" smtClean="0"/>
              <a:t>piadosos</a:t>
            </a:r>
            <a:endParaRPr lang="en-US" sz="4400" dirty="0"/>
          </a:p>
        </p:txBody>
      </p:sp>
      <p:sp>
        <p:nvSpPr>
          <p:cNvPr id="9" name="Content Placeholder 8">
            <a:extLst>
              <a:ext uri="{FF2B5EF4-FFF2-40B4-BE49-F238E27FC236}">
                <a16:creationId xmlns="" xmlns:a16="http://schemas.microsoft.com/office/drawing/2014/main" id="{20058097-046B-EF4B-B030-915E6F631984}"/>
              </a:ext>
            </a:extLst>
          </p:cNvPr>
          <p:cNvSpPr>
            <a:spLocks noGrp="1"/>
          </p:cNvSpPr>
          <p:nvPr>
            <p:ph idx="1"/>
          </p:nvPr>
        </p:nvSpPr>
        <p:spPr>
          <a:xfrm>
            <a:off x="457200" y="2899318"/>
            <a:ext cx="8437418" cy="2461041"/>
          </a:xfrm>
        </p:spPr>
        <p:txBody>
          <a:bodyPr>
            <a:normAutofit lnSpcReduction="10000"/>
          </a:bodyPr>
          <a:lstStyle/>
          <a:p>
            <a:r>
              <a:rPr lang="en-US" sz="2800" dirty="0"/>
              <a:t>Me </a:t>
            </a:r>
            <a:r>
              <a:rPr lang="en-US" sz="2800" dirty="0" err="1"/>
              <a:t>ayuda</a:t>
            </a:r>
            <a:r>
              <a:rPr lang="en-US" sz="2800" dirty="0"/>
              <a:t> a </a:t>
            </a:r>
            <a:r>
              <a:rPr lang="en-US" sz="2800" dirty="0" err="1"/>
              <a:t>estimar</a:t>
            </a:r>
            <a:r>
              <a:rPr lang="en-US" sz="2800" dirty="0"/>
              <a:t> con mayor </a:t>
            </a:r>
            <a:r>
              <a:rPr lang="en-US" sz="2800" dirty="0" err="1"/>
              <a:t>precisión</a:t>
            </a:r>
            <a:r>
              <a:rPr lang="en-US" sz="2800" dirty="0"/>
              <a:t/>
            </a:r>
            <a:br>
              <a:rPr lang="en-US" sz="2800" dirty="0"/>
            </a:br>
            <a:r>
              <a:rPr lang="en-US" sz="2800" dirty="0"/>
              <a:t>la </a:t>
            </a:r>
            <a:r>
              <a:rPr lang="en-US" sz="2800" dirty="0" err="1"/>
              <a:t>severidad</a:t>
            </a:r>
            <a:r>
              <a:rPr lang="en-US" sz="2800" dirty="0"/>
              <a:t> de mi </a:t>
            </a:r>
            <a:r>
              <a:rPr lang="en-US" sz="2800" dirty="0" err="1"/>
              <a:t>sufrimiento</a:t>
            </a:r>
            <a:r>
              <a:rPr lang="en-US" sz="2800" dirty="0"/>
              <a:t>. (2 Cor. </a:t>
            </a:r>
            <a:r>
              <a:rPr lang="en-US" sz="2800" dirty="0" smtClean="0"/>
              <a:t>11:23-28)</a:t>
            </a:r>
          </a:p>
          <a:p>
            <a:r>
              <a:rPr lang="en-US" sz="2800" dirty="0" smtClean="0"/>
              <a:t>Me </a:t>
            </a:r>
            <a:r>
              <a:rPr lang="en-US" sz="2800" dirty="0" err="1"/>
              <a:t>recuerda</a:t>
            </a:r>
            <a:r>
              <a:rPr lang="en-US" sz="2800" dirty="0"/>
              <a:t> que la </a:t>
            </a:r>
            <a:r>
              <a:rPr lang="en-US" sz="2800" dirty="0" err="1"/>
              <a:t>perseverancia</a:t>
            </a:r>
            <a:r>
              <a:rPr lang="en-US" sz="2800" dirty="0"/>
              <a:t> </a:t>
            </a:r>
            <a:r>
              <a:rPr lang="en-US" sz="2800" dirty="0" err="1"/>
              <a:t>es</a:t>
            </a:r>
            <a:r>
              <a:rPr lang="en-US" sz="2800" dirty="0"/>
              <a:t> </a:t>
            </a:r>
            <a:r>
              <a:rPr lang="en-US" sz="2800" dirty="0" err="1"/>
              <a:t>una</a:t>
            </a:r>
            <a:r>
              <a:rPr lang="en-US" sz="2800" dirty="0"/>
              <a:t> </a:t>
            </a:r>
            <a:r>
              <a:rPr lang="en-US" sz="2800" dirty="0" err="1"/>
              <a:t>expresión</a:t>
            </a:r>
            <a:r>
              <a:rPr lang="en-US" sz="2800" dirty="0"/>
              <a:t> </a:t>
            </a:r>
            <a:r>
              <a:rPr lang="en-US" sz="2800" dirty="0" smtClean="0"/>
              <a:t>de</a:t>
            </a:r>
            <a:r>
              <a:rPr lang="en-US" sz="2800" dirty="0"/>
              <a:t/>
            </a:r>
            <a:br>
              <a:rPr lang="en-US" sz="2800" dirty="0"/>
            </a:br>
            <a:r>
              <a:rPr lang="en-US" sz="2800" dirty="0" err="1"/>
              <a:t>amor</a:t>
            </a:r>
            <a:r>
              <a:rPr lang="en-US" sz="2800" dirty="0"/>
              <a:t>, </a:t>
            </a:r>
            <a:r>
              <a:rPr lang="en-US" sz="2800" dirty="0" err="1"/>
              <a:t>convicción</a:t>
            </a:r>
            <a:r>
              <a:rPr lang="en-US" sz="2800" dirty="0"/>
              <a:t> y </a:t>
            </a:r>
            <a:r>
              <a:rPr lang="en-US" sz="2800" dirty="0" err="1"/>
              <a:t>prioridades</a:t>
            </a:r>
            <a:r>
              <a:rPr lang="en-US" sz="2800" dirty="0"/>
              <a:t>. (2 Tim. 4:5</a:t>
            </a:r>
            <a:r>
              <a:rPr lang="en-US" sz="2800" dirty="0" smtClean="0"/>
              <a:t>)</a:t>
            </a:r>
          </a:p>
          <a:p>
            <a:r>
              <a:rPr lang="es-ES" sz="2800" dirty="0" smtClean="0"/>
              <a:t>¡</a:t>
            </a:r>
            <a:r>
              <a:rPr lang="en-US" sz="2800" dirty="0" smtClean="0"/>
              <a:t>Me anima a </a:t>
            </a:r>
            <a:r>
              <a:rPr lang="en-US" sz="2800" dirty="0" err="1" smtClean="0"/>
              <a:t>poner</a:t>
            </a:r>
            <a:r>
              <a:rPr lang="en-US" sz="2800" dirty="0" smtClean="0"/>
              <a:t> mi </a:t>
            </a:r>
            <a:r>
              <a:rPr lang="en-US" sz="2800" dirty="0" err="1" smtClean="0"/>
              <a:t>esperanza</a:t>
            </a:r>
            <a:r>
              <a:rPr lang="en-US" sz="2800" dirty="0" smtClean="0"/>
              <a:t> </a:t>
            </a:r>
            <a:r>
              <a:rPr lang="en-US" sz="2800" dirty="0" err="1" smtClean="0"/>
              <a:t>en</a:t>
            </a:r>
            <a:r>
              <a:rPr lang="en-US" sz="2800" dirty="0" smtClean="0"/>
              <a:t> el </a:t>
            </a:r>
            <a:r>
              <a:rPr lang="en-US" sz="2800" dirty="0" err="1" smtClean="0"/>
              <a:t>Señor</a:t>
            </a:r>
            <a:r>
              <a:rPr lang="en-US" sz="2800" dirty="0" smtClean="0"/>
              <a:t>! (2 Tim. 3:10-12)</a:t>
            </a:r>
            <a:endParaRPr lang="en-US" sz="2800" dirty="0"/>
          </a:p>
        </p:txBody>
      </p:sp>
      <p:grpSp>
        <p:nvGrpSpPr>
          <p:cNvPr id="2" name="Group 1">
            <a:extLst>
              <a:ext uri="{FF2B5EF4-FFF2-40B4-BE49-F238E27FC236}">
                <a16:creationId xmlns="" xmlns:a16="http://schemas.microsoft.com/office/drawing/2014/main" id="{DD583E50-B883-B045-A5F2-741F3CE7DCBE}"/>
              </a:ext>
            </a:extLst>
          </p:cNvPr>
          <p:cNvGrpSpPr/>
          <p:nvPr/>
        </p:nvGrpSpPr>
        <p:grpSpPr>
          <a:xfrm>
            <a:off x="2608766" y="687409"/>
            <a:ext cx="4179960" cy="528638"/>
            <a:chOff x="2690023" y="692827"/>
            <a:chExt cx="3843338" cy="528638"/>
          </a:xfrm>
        </p:grpSpPr>
        <p:sp>
          <p:nvSpPr>
            <p:cNvPr id="11" name="Rounded Rectangle 10">
              <a:extLst>
                <a:ext uri="{FF2B5EF4-FFF2-40B4-BE49-F238E27FC236}">
                  <a16:creationId xmlns="" xmlns:a16="http://schemas.microsoft.com/office/drawing/2014/main" id="{DEF87031-690B-D745-9459-5BC887E09755}"/>
                </a:ext>
              </a:extLst>
            </p:cNvPr>
            <p:cNvSpPr/>
            <p:nvPr/>
          </p:nvSpPr>
          <p:spPr>
            <a:xfrm>
              <a:off x="2690023" y="692827"/>
              <a:ext cx="3843338" cy="528638"/>
            </a:xfrm>
            <a:prstGeom prst="roundRect">
              <a:avLst/>
            </a:prstGeom>
            <a:solidFill>
              <a:srgbClr val="BA75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 xmlns:a16="http://schemas.microsoft.com/office/drawing/2014/main" id="{D7E9A195-CB79-6243-A10C-7EA50D052DBA}"/>
                </a:ext>
              </a:extLst>
            </p:cNvPr>
            <p:cNvSpPr txBox="1"/>
            <p:nvPr/>
          </p:nvSpPr>
          <p:spPr>
            <a:xfrm>
              <a:off x="2788920" y="692827"/>
              <a:ext cx="3648456" cy="523220"/>
            </a:xfrm>
            <a:prstGeom prst="rect">
              <a:avLst/>
            </a:prstGeom>
            <a:noFill/>
          </p:spPr>
          <p:txBody>
            <a:bodyPr wrap="square" rtlCol="0">
              <a:spAutoFit/>
            </a:bodyPr>
            <a:lstStyle/>
            <a:p>
              <a:pPr algn="ctr"/>
              <a:r>
                <a:rPr lang="en-US" sz="2800" b="1" i="1" dirty="0" err="1" smtClean="0">
                  <a:solidFill>
                    <a:schemeClr val="bg1"/>
                  </a:solidFill>
                </a:rPr>
                <a:t>Vasos</a:t>
              </a:r>
              <a:r>
                <a:rPr lang="en-US" sz="2800" b="1" i="1" dirty="0" smtClean="0">
                  <a:solidFill>
                    <a:schemeClr val="bg1"/>
                  </a:solidFill>
                </a:rPr>
                <a:t> que </a:t>
              </a:r>
              <a:r>
                <a:rPr lang="en-US" sz="2800" b="1" i="1" dirty="0" err="1" smtClean="0">
                  <a:solidFill>
                    <a:schemeClr val="bg1"/>
                  </a:solidFill>
                </a:rPr>
                <a:t>perseveran</a:t>
              </a:r>
              <a:endParaRPr lang="en-US" sz="2800" b="1" i="1" dirty="0">
                <a:solidFill>
                  <a:schemeClr val="bg1"/>
                </a:solidFill>
              </a:endParaRPr>
            </a:p>
          </p:txBody>
        </p:sp>
      </p:grpSp>
      <p:grpSp>
        <p:nvGrpSpPr>
          <p:cNvPr id="7" name="Group 6">
            <a:extLst>
              <a:ext uri="{FF2B5EF4-FFF2-40B4-BE49-F238E27FC236}">
                <a16:creationId xmlns="" xmlns:a16="http://schemas.microsoft.com/office/drawing/2014/main" id="{6D4B3D78-F90F-DF4B-866F-CBA7DD96FFA6}"/>
              </a:ext>
            </a:extLst>
          </p:cNvPr>
          <p:cNvGrpSpPr/>
          <p:nvPr/>
        </p:nvGrpSpPr>
        <p:grpSpPr>
          <a:xfrm>
            <a:off x="2295612" y="2148569"/>
            <a:ext cx="4552776" cy="528638"/>
            <a:chOff x="825265" y="2731355"/>
            <a:chExt cx="2281006" cy="528638"/>
          </a:xfrm>
        </p:grpSpPr>
        <p:sp>
          <p:nvSpPr>
            <p:cNvPr id="10" name="Rounded Rectangle 9">
              <a:extLst>
                <a:ext uri="{FF2B5EF4-FFF2-40B4-BE49-F238E27FC236}">
                  <a16:creationId xmlns="" xmlns:a16="http://schemas.microsoft.com/office/drawing/2014/main" id="{A53AEA4B-7B94-0E42-9718-19612120F2F9}"/>
                </a:ext>
              </a:extLst>
            </p:cNvPr>
            <p:cNvSpPr/>
            <p:nvPr/>
          </p:nvSpPr>
          <p:spPr>
            <a:xfrm>
              <a:off x="825265" y="2731355"/>
              <a:ext cx="2281006" cy="528638"/>
            </a:xfrm>
            <a:prstGeom prst="roundRect">
              <a:avLst/>
            </a:prstGeom>
            <a:noFill/>
            <a:ln w="31750">
              <a:solidFill>
                <a:srgbClr val="FBB6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 xmlns:a16="http://schemas.microsoft.com/office/drawing/2014/main" id="{8AC6274A-1829-2B44-865F-A47709AB794C}"/>
                </a:ext>
              </a:extLst>
            </p:cNvPr>
            <p:cNvSpPr txBox="1"/>
            <p:nvPr/>
          </p:nvSpPr>
          <p:spPr>
            <a:xfrm>
              <a:off x="883960" y="2731355"/>
              <a:ext cx="2165344" cy="523220"/>
            </a:xfrm>
            <a:prstGeom prst="rect">
              <a:avLst/>
            </a:prstGeom>
            <a:noFill/>
          </p:spPr>
          <p:txBody>
            <a:bodyPr wrap="square" rtlCol="0">
              <a:spAutoFit/>
            </a:bodyPr>
            <a:lstStyle/>
            <a:p>
              <a:pPr algn="ctr"/>
              <a:r>
                <a:rPr lang="en-US" sz="2800" b="1" i="1" dirty="0" err="1" smtClean="0">
                  <a:solidFill>
                    <a:schemeClr val="bg1"/>
                  </a:solidFill>
                </a:rPr>
                <a:t>Hebreos</a:t>
              </a:r>
              <a:r>
                <a:rPr lang="en-US" sz="2800" b="1" i="1" dirty="0" smtClean="0">
                  <a:solidFill>
                    <a:schemeClr val="bg1"/>
                  </a:solidFill>
                </a:rPr>
                <a:t> </a:t>
              </a:r>
              <a:r>
                <a:rPr lang="en-US" sz="2800" b="1" i="1" dirty="0">
                  <a:solidFill>
                    <a:schemeClr val="bg1"/>
                  </a:solidFill>
                </a:rPr>
                <a:t>12:1-11</a:t>
              </a:r>
            </a:p>
          </p:txBody>
        </p:sp>
      </p:grpSp>
    </p:spTree>
    <p:extLst>
      <p:ext uri="{BB962C8B-B14F-4D97-AF65-F5344CB8AC3E}">
        <p14:creationId xmlns:p14="http://schemas.microsoft.com/office/powerpoint/2010/main" val="288137991"/>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 calcmode="lin" valueType="num">
                                      <p:cBhvr additive="base">
                                        <p:cTn id="1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anim calcmode="lin" valueType="num">
                                      <p:cBhvr additive="base">
                                        <p:cTn id="19"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xEl>
                                              <p:pRg st="2" end="2"/>
                                            </p:txEl>
                                          </p:spTgt>
                                        </p:tgtEl>
                                        <p:attrNameLst>
                                          <p:attrName>style.visibility</p:attrName>
                                        </p:attrNameLst>
                                      </p:cBhvr>
                                      <p:to>
                                        <p:strVal val="visible"/>
                                      </p:to>
                                    </p:set>
                                    <p:anim calcmode="lin" valueType="num">
                                      <p:cBhvr additive="base">
                                        <p:cTn id="25"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 xmlns:a16="http://schemas.microsoft.com/office/drawing/2014/main" id="{C1DF5239-B7D7-814F-98C6-52D04EB13985}"/>
              </a:ext>
            </a:extLst>
          </p:cNvPr>
          <p:cNvSpPr>
            <a:spLocks noGrp="1"/>
          </p:cNvSpPr>
          <p:nvPr>
            <p:ph type="title"/>
          </p:nvPr>
        </p:nvSpPr>
        <p:spPr>
          <a:xfrm>
            <a:off x="628650" y="1025547"/>
            <a:ext cx="7886700" cy="1158853"/>
          </a:xfrm>
        </p:spPr>
        <p:txBody>
          <a:bodyPr>
            <a:normAutofit/>
          </a:bodyPr>
          <a:lstStyle/>
          <a:p>
            <a:pPr algn="ctr" rtl="0"/>
            <a:r>
              <a:rPr lang="en-US" sz="4400" i="1" dirty="0" err="1" smtClean="0"/>
              <a:t>Recordar</a:t>
            </a:r>
            <a:r>
              <a:rPr lang="es-ES" sz="4400" i="1" dirty="0" err="1" smtClean="0"/>
              <a:t>án</a:t>
            </a:r>
            <a:r>
              <a:rPr lang="es-ES" sz="4400" i="1" dirty="0" smtClean="0"/>
              <a:t> por qué perseveramos</a:t>
            </a:r>
            <a:endParaRPr lang="en-US" sz="4400" dirty="0"/>
          </a:p>
        </p:txBody>
      </p:sp>
      <p:sp>
        <p:nvSpPr>
          <p:cNvPr id="9" name="Content Placeholder 8">
            <a:extLst>
              <a:ext uri="{FF2B5EF4-FFF2-40B4-BE49-F238E27FC236}">
                <a16:creationId xmlns="" xmlns:a16="http://schemas.microsoft.com/office/drawing/2014/main" id="{20058097-046B-EF4B-B030-915E6F631984}"/>
              </a:ext>
            </a:extLst>
          </p:cNvPr>
          <p:cNvSpPr>
            <a:spLocks noGrp="1"/>
          </p:cNvSpPr>
          <p:nvPr>
            <p:ph idx="1"/>
          </p:nvPr>
        </p:nvSpPr>
        <p:spPr>
          <a:xfrm>
            <a:off x="387927" y="2184400"/>
            <a:ext cx="8257309" cy="3175000"/>
          </a:xfrm>
        </p:spPr>
        <p:txBody>
          <a:bodyPr>
            <a:normAutofit/>
          </a:bodyPr>
          <a:lstStyle/>
          <a:p>
            <a:pPr marL="0" indent="0" algn="ctr">
              <a:buNone/>
            </a:pPr>
            <a:r>
              <a:rPr lang="es-ES" sz="2800" dirty="0" smtClean="0"/>
              <a:t>8  Acuérdate </a:t>
            </a:r>
            <a:r>
              <a:rPr lang="es-ES" sz="2800" dirty="0"/>
              <a:t>de Jesucristo, resucitado de entre los muertos, descendiente de David, conforme a mi evangelio,  9  por el cual sufro penalidades, hasta el encarcelamiento como un malhechor. Pero la palabra de Dios no está presa.  10  Por tanto, </a:t>
            </a:r>
            <a:r>
              <a:rPr lang="es-ES" sz="2800" b="1" i="1" dirty="0"/>
              <a:t>todo lo soporto </a:t>
            </a:r>
            <a:r>
              <a:rPr lang="es-ES" sz="2800" dirty="0"/>
              <a:t>por amor a los escogidos, para que también ellos obtengan la salvación que está en Cristo Jesús, y con ella gloria eterna. </a:t>
            </a:r>
            <a:r>
              <a:rPr lang="en-US" sz="2800" dirty="0" smtClean="0"/>
              <a:t>(</a:t>
            </a:r>
            <a:r>
              <a:rPr lang="en-US" sz="2800" dirty="0"/>
              <a:t>2 Timoteo 2:8-10)</a:t>
            </a:r>
          </a:p>
        </p:txBody>
      </p:sp>
      <p:grpSp>
        <p:nvGrpSpPr>
          <p:cNvPr id="2" name="Group 1">
            <a:extLst>
              <a:ext uri="{FF2B5EF4-FFF2-40B4-BE49-F238E27FC236}">
                <a16:creationId xmlns="" xmlns:a16="http://schemas.microsoft.com/office/drawing/2014/main" id="{DD583E50-B883-B045-A5F2-741F3CE7DCBE}"/>
              </a:ext>
            </a:extLst>
          </p:cNvPr>
          <p:cNvGrpSpPr/>
          <p:nvPr/>
        </p:nvGrpSpPr>
        <p:grpSpPr>
          <a:xfrm>
            <a:off x="2608766" y="687409"/>
            <a:ext cx="4179960" cy="528638"/>
            <a:chOff x="2690023" y="692827"/>
            <a:chExt cx="3843338" cy="528638"/>
          </a:xfrm>
        </p:grpSpPr>
        <p:sp>
          <p:nvSpPr>
            <p:cNvPr id="11" name="Rounded Rectangle 10">
              <a:extLst>
                <a:ext uri="{FF2B5EF4-FFF2-40B4-BE49-F238E27FC236}">
                  <a16:creationId xmlns="" xmlns:a16="http://schemas.microsoft.com/office/drawing/2014/main" id="{DEF87031-690B-D745-9459-5BC887E09755}"/>
                </a:ext>
              </a:extLst>
            </p:cNvPr>
            <p:cNvSpPr/>
            <p:nvPr/>
          </p:nvSpPr>
          <p:spPr>
            <a:xfrm>
              <a:off x="2690023" y="692827"/>
              <a:ext cx="3843338" cy="528638"/>
            </a:xfrm>
            <a:prstGeom prst="roundRect">
              <a:avLst/>
            </a:prstGeom>
            <a:solidFill>
              <a:srgbClr val="BA75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2" name="TextBox 11">
              <a:extLst>
                <a:ext uri="{FF2B5EF4-FFF2-40B4-BE49-F238E27FC236}">
                  <a16:creationId xmlns="" xmlns:a16="http://schemas.microsoft.com/office/drawing/2014/main" id="{D7E9A195-CB79-6243-A10C-7EA50D052DBA}"/>
                </a:ext>
              </a:extLst>
            </p:cNvPr>
            <p:cNvSpPr txBox="1"/>
            <p:nvPr/>
          </p:nvSpPr>
          <p:spPr>
            <a:xfrm>
              <a:off x="2788920" y="692827"/>
              <a:ext cx="3648456" cy="523220"/>
            </a:xfrm>
            <a:prstGeom prst="rect">
              <a:avLst/>
            </a:prstGeom>
            <a:noFill/>
          </p:spPr>
          <p:txBody>
            <a:bodyPr wrap="square" rtlCol="0">
              <a:spAutoFit/>
            </a:bodyPr>
            <a:lstStyle/>
            <a:p>
              <a:pPr algn="ctr"/>
              <a:r>
                <a:rPr lang="en-US" sz="2800" b="1" i="1" dirty="0" err="1">
                  <a:solidFill>
                    <a:schemeClr val="bg1"/>
                  </a:solidFill>
                </a:rPr>
                <a:t>Vasos</a:t>
              </a:r>
              <a:r>
                <a:rPr lang="en-US" sz="2800" b="1" i="1" dirty="0">
                  <a:solidFill>
                    <a:schemeClr val="bg1"/>
                  </a:solidFill>
                </a:rPr>
                <a:t> que </a:t>
              </a:r>
              <a:r>
                <a:rPr lang="en-US" sz="2800" b="1" i="1" dirty="0" err="1">
                  <a:solidFill>
                    <a:schemeClr val="bg1"/>
                  </a:solidFill>
                </a:rPr>
                <a:t>perseveran</a:t>
              </a:r>
              <a:endParaRPr lang="en-US" sz="2800" b="1" i="1" dirty="0">
                <a:solidFill>
                  <a:schemeClr val="bg1"/>
                </a:solidFill>
              </a:endParaRPr>
            </a:p>
          </p:txBody>
        </p:sp>
      </p:grpSp>
      <p:cxnSp>
        <p:nvCxnSpPr>
          <p:cNvPr id="10" name="Straight Connector 9">
            <a:extLst>
              <a:ext uri="{FF2B5EF4-FFF2-40B4-BE49-F238E27FC236}">
                <a16:creationId xmlns="" xmlns:a16="http://schemas.microsoft.com/office/drawing/2014/main" id="{85F81CF4-AC92-D942-9C84-1FAE494EE06E}"/>
              </a:ext>
            </a:extLst>
          </p:cNvPr>
          <p:cNvCxnSpPr/>
          <p:nvPr/>
        </p:nvCxnSpPr>
        <p:spPr>
          <a:xfrm>
            <a:off x="3231175" y="2591159"/>
            <a:ext cx="1399014" cy="0"/>
          </a:xfrm>
          <a:prstGeom prst="line">
            <a:avLst/>
          </a:prstGeom>
          <a:ln w="25400">
            <a:solidFill>
              <a:srgbClr val="FBB65B"/>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 xmlns:a16="http://schemas.microsoft.com/office/drawing/2014/main" id="{CF267E0F-950D-1747-A43B-9827B6838EEA}"/>
              </a:ext>
            </a:extLst>
          </p:cNvPr>
          <p:cNvCxnSpPr/>
          <p:nvPr/>
        </p:nvCxnSpPr>
        <p:spPr>
          <a:xfrm>
            <a:off x="4865103" y="2591159"/>
            <a:ext cx="1427632" cy="0"/>
          </a:xfrm>
          <a:prstGeom prst="line">
            <a:avLst/>
          </a:prstGeom>
          <a:ln w="25400">
            <a:solidFill>
              <a:srgbClr val="FBB65B"/>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 xmlns:a16="http://schemas.microsoft.com/office/drawing/2014/main" id="{9931EB65-3975-0743-9BB1-C0787D34E764}"/>
              </a:ext>
            </a:extLst>
          </p:cNvPr>
          <p:cNvCxnSpPr/>
          <p:nvPr/>
        </p:nvCxnSpPr>
        <p:spPr>
          <a:xfrm>
            <a:off x="2716325" y="4527611"/>
            <a:ext cx="1847362" cy="0"/>
          </a:xfrm>
          <a:prstGeom prst="line">
            <a:avLst/>
          </a:prstGeom>
          <a:ln w="25400">
            <a:solidFill>
              <a:srgbClr val="FBB65B"/>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 xmlns:a16="http://schemas.microsoft.com/office/drawing/2014/main" id="{CE02BB76-DB77-5549-A162-A5A5A8F4BF73}"/>
              </a:ext>
            </a:extLst>
          </p:cNvPr>
          <p:cNvCxnSpPr>
            <a:cxnSpLocks/>
          </p:cNvCxnSpPr>
          <p:nvPr/>
        </p:nvCxnSpPr>
        <p:spPr>
          <a:xfrm>
            <a:off x="2486982" y="4902142"/>
            <a:ext cx="1313842" cy="0"/>
          </a:xfrm>
          <a:prstGeom prst="line">
            <a:avLst/>
          </a:prstGeom>
          <a:ln w="25400">
            <a:solidFill>
              <a:srgbClr val="FBB65B"/>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 xmlns:a16="http://schemas.microsoft.com/office/drawing/2014/main" id="{20D97A31-081A-F54D-9956-A628D44925D0}"/>
              </a:ext>
            </a:extLst>
          </p:cNvPr>
          <p:cNvCxnSpPr>
            <a:cxnSpLocks/>
          </p:cNvCxnSpPr>
          <p:nvPr/>
        </p:nvCxnSpPr>
        <p:spPr>
          <a:xfrm>
            <a:off x="2608766" y="5292899"/>
            <a:ext cx="1666906" cy="0"/>
          </a:xfrm>
          <a:prstGeom prst="line">
            <a:avLst/>
          </a:prstGeom>
          <a:ln w="25400">
            <a:solidFill>
              <a:srgbClr val="FBB65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6494464"/>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500" fill="hold"/>
                                        <p:tgtEl>
                                          <p:spTgt spid="15"/>
                                        </p:tgtEl>
                                        <p:attrNameLst>
                                          <p:attrName>ppt_w</p:attrName>
                                        </p:attrNameLst>
                                      </p:cBhvr>
                                      <p:tavLst>
                                        <p:tav tm="0">
                                          <p:val>
                                            <p:fltVal val="0"/>
                                          </p:val>
                                        </p:tav>
                                        <p:tav tm="100000">
                                          <p:val>
                                            <p:strVal val="#ppt_w"/>
                                          </p:val>
                                        </p:tav>
                                      </p:tavLst>
                                    </p:anim>
                                    <p:anim calcmode="lin" valueType="num">
                                      <p:cBhvr>
                                        <p:cTn id="20" dur="500" fill="hold"/>
                                        <p:tgtEl>
                                          <p:spTgt spid="15"/>
                                        </p:tgtEl>
                                        <p:attrNameLst>
                                          <p:attrName>ppt_h</p:attrName>
                                        </p:attrNameLst>
                                      </p:cBhvr>
                                      <p:tavLst>
                                        <p:tav tm="0">
                                          <p:val>
                                            <p:fltVal val="0"/>
                                          </p:val>
                                        </p:tav>
                                        <p:tav tm="100000">
                                          <p:val>
                                            <p:strVal val="#ppt_h"/>
                                          </p:val>
                                        </p:tav>
                                      </p:tavLst>
                                    </p:anim>
                                    <p:animEffect transition="in" filter="fade">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16"/>
                                        </p:tgtEl>
                                        <p:attrNameLst>
                                          <p:attrName>style.visibility</p:attrName>
                                        </p:attrNameLst>
                                      </p:cBhvr>
                                      <p:to>
                                        <p:strVal val="visible"/>
                                      </p:to>
                                    </p:set>
                                    <p:anim calcmode="lin" valueType="num">
                                      <p:cBhvr>
                                        <p:cTn id="26" dur="500" fill="hold"/>
                                        <p:tgtEl>
                                          <p:spTgt spid="16"/>
                                        </p:tgtEl>
                                        <p:attrNameLst>
                                          <p:attrName>ppt_w</p:attrName>
                                        </p:attrNameLst>
                                      </p:cBhvr>
                                      <p:tavLst>
                                        <p:tav tm="0">
                                          <p:val>
                                            <p:fltVal val="0"/>
                                          </p:val>
                                        </p:tav>
                                        <p:tav tm="100000">
                                          <p:val>
                                            <p:strVal val="#ppt_w"/>
                                          </p:val>
                                        </p:tav>
                                      </p:tavLst>
                                    </p:anim>
                                    <p:anim calcmode="lin" valueType="num">
                                      <p:cBhvr>
                                        <p:cTn id="27" dur="500" fill="hold"/>
                                        <p:tgtEl>
                                          <p:spTgt spid="16"/>
                                        </p:tgtEl>
                                        <p:attrNameLst>
                                          <p:attrName>ppt_h</p:attrName>
                                        </p:attrNameLst>
                                      </p:cBhvr>
                                      <p:tavLst>
                                        <p:tav tm="0">
                                          <p:val>
                                            <p:fltVal val="0"/>
                                          </p:val>
                                        </p:tav>
                                        <p:tav tm="100000">
                                          <p:val>
                                            <p:strVal val="#ppt_h"/>
                                          </p:val>
                                        </p:tav>
                                      </p:tavLst>
                                    </p:anim>
                                    <p:animEffect transition="in" filter="fade">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18"/>
                                        </p:tgtEl>
                                        <p:attrNameLst>
                                          <p:attrName>style.visibility</p:attrName>
                                        </p:attrNameLst>
                                      </p:cBhvr>
                                      <p:to>
                                        <p:strVal val="visible"/>
                                      </p:to>
                                    </p:set>
                                    <p:anim calcmode="lin" valueType="num">
                                      <p:cBhvr>
                                        <p:cTn id="40" dur="500" fill="hold"/>
                                        <p:tgtEl>
                                          <p:spTgt spid="18"/>
                                        </p:tgtEl>
                                        <p:attrNameLst>
                                          <p:attrName>ppt_w</p:attrName>
                                        </p:attrNameLst>
                                      </p:cBhvr>
                                      <p:tavLst>
                                        <p:tav tm="0">
                                          <p:val>
                                            <p:fltVal val="0"/>
                                          </p:val>
                                        </p:tav>
                                        <p:tav tm="100000">
                                          <p:val>
                                            <p:strVal val="#ppt_w"/>
                                          </p:val>
                                        </p:tav>
                                      </p:tavLst>
                                    </p:anim>
                                    <p:anim calcmode="lin" valueType="num">
                                      <p:cBhvr>
                                        <p:cTn id="41" dur="500" fill="hold"/>
                                        <p:tgtEl>
                                          <p:spTgt spid="18"/>
                                        </p:tgtEl>
                                        <p:attrNameLst>
                                          <p:attrName>ppt_h</p:attrName>
                                        </p:attrNameLst>
                                      </p:cBhvr>
                                      <p:tavLst>
                                        <p:tav tm="0">
                                          <p:val>
                                            <p:fltVal val="0"/>
                                          </p:val>
                                        </p:tav>
                                        <p:tav tm="100000">
                                          <p:val>
                                            <p:strVal val="#ppt_h"/>
                                          </p:val>
                                        </p:tav>
                                      </p:tavLst>
                                    </p:anim>
                                    <p:animEffect transition="in" filter="fade">
                                      <p:cBhvr>
                                        <p:cTn id="4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3347</TotalTime>
  <Words>1550</Words>
  <Application>Microsoft Office PowerPoint</Application>
  <PresentationFormat>On-screen Show (16:10)</PresentationFormat>
  <Paragraphs>217</Paragraphs>
  <Slides>13</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Calibri Light</vt:lpstr>
      <vt:lpstr>Times New Roman</vt:lpstr>
      <vt:lpstr>Wingdings</vt:lpstr>
      <vt:lpstr>Office Theme</vt:lpstr>
      <vt:lpstr>2023 Theme</vt:lpstr>
      <vt:lpstr>Conocido por…</vt:lpstr>
      <vt:lpstr>Conocido por…</vt:lpstr>
      <vt:lpstr>PowerPoint Presentation</vt:lpstr>
      <vt:lpstr>Vasos de oro y plata</vt:lpstr>
      <vt:lpstr>3 comparaciones poderosas </vt:lpstr>
      <vt:lpstr>PowerPoint Presentation</vt:lpstr>
      <vt:lpstr>Reflexionen sobre los ejemplos piadosos</vt:lpstr>
      <vt:lpstr>Recordarán por qué perseveramos</vt:lpstr>
      <vt:lpstr>Cómo brillar bajo presión</vt:lpstr>
      <vt:lpstr>Poesía para recordar</vt:lpstr>
      <vt:lpstr>PowerPoint Presentation</vt:lpstr>
      <vt:lpstr>2023 Theme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Theme</dc:title>
  <dc:creator>Phillip Shumake</dc:creator>
  <cp:lastModifiedBy>Esther Eubanks</cp:lastModifiedBy>
  <cp:revision>199</cp:revision>
  <cp:lastPrinted>2023-05-07T11:03:10Z</cp:lastPrinted>
  <dcterms:created xsi:type="dcterms:W3CDTF">2022-08-19T18:53:01Z</dcterms:created>
  <dcterms:modified xsi:type="dcterms:W3CDTF">2023-05-07T20:31:18Z</dcterms:modified>
</cp:coreProperties>
</file>