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91" r:id="rId2"/>
    <p:sldId id="303" r:id="rId3"/>
    <p:sldId id="304" r:id="rId4"/>
    <p:sldId id="266" r:id="rId5"/>
    <p:sldId id="300" r:id="rId6"/>
    <p:sldId id="321" r:id="rId7"/>
    <p:sldId id="332" r:id="rId8"/>
    <p:sldId id="331" r:id="rId9"/>
    <p:sldId id="327" r:id="rId10"/>
    <p:sldId id="325" r:id="rId11"/>
    <p:sldId id="323" r:id="rId12"/>
    <p:sldId id="330" r:id="rId13"/>
    <p:sldId id="311" r:id="rId14"/>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65B"/>
    <a:srgbClr val="E8A953"/>
    <a:srgbClr val="BA7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1"/>
    <p:restoredTop sz="55191"/>
  </p:normalViewPr>
  <p:slideViewPr>
    <p:cSldViewPr snapToGrid="0" snapToObjects="1">
      <p:cViewPr varScale="1">
        <p:scale>
          <a:sx n="58" d="100"/>
          <a:sy n="58" d="100"/>
        </p:scale>
        <p:origin x="1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5/7/23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just jump into chapter 2, this phrase might seem a little intimidating… Let me show you why it is actually extremely inspiring…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clear from the verse beginning of the letter – that Paul Believes in Timothy.  (1 Tim. 1:1-7)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 just trying to hold things together, deal with the ups and downs in my family, and not yell at anyone…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1</a:t>
            </a:fld>
            <a:endParaRPr lang="en-US"/>
          </a:p>
        </p:txBody>
      </p:sp>
    </p:spTree>
    <p:extLst>
      <p:ext uri="{BB962C8B-B14F-4D97-AF65-F5344CB8AC3E}">
        <p14:creationId xmlns:p14="http://schemas.microsoft.com/office/powerpoint/2010/main" val="206864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There are specific actions we can take when we are under great </a:t>
            </a:r>
            <a:r>
              <a:rPr lang="en-US" sz="2000" dirty="0" err="1"/>
              <a:t>pressue</a:t>
            </a:r>
            <a:r>
              <a:rPr lang="en-US" sz="2000" dirty="0"/>
              <a:t> to not only SURVIVE but actually SUCCEED!</a:t>
            </a:r>
          </a:p>
          <a:p>
            <a:endParaRPr lang="en-US" sz="2000" dirty="0"/>
          </a:p>
          <a:p>
            <a:r>
              <a:rPr lang="en-US" sz="2000" dirty="0"/>
              <a:t>- Paul is teaching Timothy that this is the world we live in.  It is going to be hard.  BUT even in that environment of difficulty – you can and will save souls because GOD is the TRUE STRENGTH working through you!</a:t>
            </a:r>
          </a:p>
        </p:txBody>
      </p:sp>
      <p:sp>
        <p:nvSpPr>
          <p:cNvPr id="4" name="Slide Number Placeholder 3"/>
          <p:cNvSpPr>
            <a:spLocks noGrp="1"/>
          </p:cNvSpPr>
          <p:nvPr>
            <p:ph type="sldNum" sz="quarter" idx="5"/>
          </p:nvPr>
        </p:nvSpPr>
        <p:spPr/>
        <p:txBody>
          <a:bodyPr/>
          <a:lstStyle/>
          <a:p>
            <a:fld id="{EAECE295-408C-3F45-9A87-CD73C22947FC}" type="slidenum">
              <a:rPr lang="en-US" smtClean="0"/>
              <a:t>10</a:t>
            </a:fld>
            <a:endParaRPr lang="en-US"/>
          </a:p>
        </p:txBody>
      </p:sp>
    </p:spTree>
    <p:extLst>
      <p:ext uri="{BB962C8B-B14F-4D97-AF65-F5344CB8AC3E}">
        <p14:creationId xmlns:p14="http://schemas.microsoft.com/office/powerpoint/2010/main" val="291033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*These verses – written or sung – help us remember the GLORY that comes after our suffering and the CERTAINTY of God’s unchanging promises if we abandon Him.</a:t>
            </a:r>
          </a:p>
          <a:p>
            <a:endParaRPr lang="en-US" sz="2000" dirty="0"/>
          </a:p>
          <a:p>
            <a:r>
              <a:rPr lang="en-US" sz="2000" dirty="0"/>
              <a:t>GLORY… These hardships are TRANSFORMED into BLESSINGS.  The first two phrases are a reversal.</a:t>
            </a:r>
          </a:p>
          <a:p>
            <a:pPr marL="342900" indent="-342900">
              <a:buFont typeface="Wingdings" pitchFamily="2" charset="2"/>
              <a:buChar char="Ø"/>
            </a:pPr>
            <a:r>
              <a:rPr lang="en-US" sz="2000" dirty="0"/>
              <a:t>Death will be turned into Life.</a:t>
            </a:r>
          </a:p>
          <a:p>
            <a:pPr marL="342900" indent="-342900">
              <a:buFont typeface="Wingdings" pitchFamily="2" charset="2"/>
              <a:buChar char="Ø"/>
            </a:pPr>
            <a:r>
              <a:rPr lang="en-US" sz="2000" dirty="0"/>
              <a:t>Persecution will be turned into Victory.</a:t>
            </a:r>
          </a:p>
          <a:p>
            <a:endParaRPr lang="en-US" sz="2000" dirty="0"/>
          </a:p>
          <a:p>
            <a:r>
              <a:rPr lang="en-US" sz="2000" dirty="0"/>
              <a:t>Not only do they remind us of God’s faithfulness – but especially of the GLORY ahead!</a:t>
            </a:r>
          </a:p>
          <a:p>
            <a:endParaRPr lang="en-US" sz="2000" dirty="0"/>
          </a:p>
          <a:p>
            <a:r>
              <a:rPr lang="en-US" sz="2000" dirty="0"/>
              <a:t>*We can count on Him.</a:t>
            </a:r>
          </a:p>
          <a:p>
            <a:r>
              <a:rPr lang="en-US" sz="2000" dirty="0"/>
              <a:t>*We can look forward to victory.</a:t>
            </a:r>
          </a:p>
          <a:p>
            <a:endParaRPr lang="en-US" sz="2000" dirty="0"/>
          </a:p>
          <a:p>
            <a:r>
              <a:rPr lang="en-US" sz="2000" dirty="0"/>
              <a:t>Just as surely as HE WILL REVERSE these hardships.  He will also JUDGE those who abandon their faith.</a:t>
            </a:r>
          </a:p>
          <a:p>
            <a:endParaRPr lang="en-US" sz="2000" dirty="0"/>
          </a:p>
          <a:p>
            <a:endParaRPr lang="en-US" sz="2000" dirty="0"/>
          </a:p>
          <a:p>
            <a:r>
              <a:rPr lang="en-US" sz="2000" dirty="0"/>
              <a:t>So we can be sure of 2 things… I can be sure that the rejection and persecution in this life will be radically reversed.</a:t>
            </a:r>
          </a:p>
          <a:p>
            <a:r>
              <a:rPr lang="en-US" sz="2000" dirty="0"/>
              <a:t>And I can be sure, that I do not want to quit, or give up, or get pulled away into the temptations of the world, because that is a DEAD END!</a:t>
            </a:r>
          </a:p>
          <a:p>
            <a:endParaRPr lang="en-US" sz="2000" dirty="0"/>
          </a:p>
          <a:p>
            <a:r>
              <a:rPr lang="en-US" sz="2000" dirty="0"/>
              <a:t>*He will judge with grace, and will punish exactly who He promises to punish.</a:t>
            </a:r>
          </a:p>
        </p:txBody>
      </p:sp>
      <p:sp>
        <p:nvSpPr>
          <p:cNvPr id="4" name="Slide Number Placeholder 3"/>
          <p:cNvSpPr>
            <a:spLocks noGrp="1"/>
          </p:cNvSpPr>
          <p:nvPr>
            <p:ph type="sldNum" sz="quarter" idx="5"/>
          </p:nvPr>
        </p:nvSpPr>
        <p:spPr/>
        <p:txBody>
          <a:bodyPr/>
          <a:lstStyle/>
          <a:p>
            <a:fld id="{EAECE295-408C-3F45-9A87-CD73C22947FC}" type="slidenum">
              <a:rPr lang="en-US" smtClean="0"/>
              <a:t>11</a:t>
            </a:fld>
            <a:endParaRPr lang="en-US"/>
          </a:p>
        </p:txBody>
      </p:sp>
    </p:spTree>
    <p:extLst>
      <p:ext uri="{BB962C8B-B14F-4D97-AF65-F5344CB8AC3E}">
        <p14:creationId xmlns:p14="http://schemas.microsoft.com/office/powerpoint/2010/main" val="297142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600" dirty="0"/>
              <a:t>Endure until the end…</a:t>
            </a:r>
          </a:p>
          <a:p>
            <a:endParaRPr lang="en-US" sz="1600" dirty="0"/>
          </a:p>
          <a:p>
            <a:r>
              <a:rPr lang="en-US" sz="1600" dirty="0"/>
              <a:t>But notice this awesome detail…. </a:t>
            </a:r>
          </a:p>
          <a:p>
            <a:endParaRPr lang="en-US" sz="1600" dirty="0"/>
          </a:p>
          <a:p>
            <a:r>
              <a:rPr lang="en-US" sz="1600" dirty="0"/>
              <a:t>Paul called timothy to be a soldier, an athlete, a farmer.  And he is saying:</a:t>
            </a:r>
          </a:p>
          <a:p>
            <a:endParaRPr lang="en-US" sz="1600" dirty="0"/>
          </a:p>
          <a:p>
            <a:r>
              <a:rPr lang="en-US" sz="1600" dirty="0"/>
              <a:t>I’ve been a solider who fought.</a:t>
            </a:r>
          </a:p>
          <a:p>
            <a:r>
              <a:rPr lang="en-US" sz="1600" dirty="0"/>
              <a:t>I’ve been an athlete who ran.</a:t>
            </a:r>
          </a:p>
          <a:p>
            <a:r>
              <a:rPr lang="en-US" sz="1600" dirty="0"/>
              <a:t>I’ve been a farmer who trusted in the Lord.</a:t>
            </a:r>
          </a:p>
        </p:txBody>
      </p:sp>
      <p:sp>
        <p:nvSpPr>
          <p:cNvPr id="4" name="Slide Number Placeholder 3"/>
          <p:cNvSpPr>
            <a:spLocks noGrp="1"/>
          </p:cNvSpPr>
          <p:nvPr>
            <p:ph type="sldNum" sz="quarter" idx="5"/>
          </p:nvPr>
        </p:nvSpPr>
        <p:spPr/>
        <p:txBody>
          <a:bodyPr/>
          <a:lstStyle/>
          <a:p>
            <a:fld id="{EAECE295-408C-3F45-9A87-CD73C22947FC}" type="slidenum">
              <a:rPr lang="en-US" smtClean="0"/>
              <a:t>12</a:t>
            </a:fld>
            <a:endParaRPr lang="en-US"/>
          </a:p>
        </p:txBody>
      </p:sp>
    </p:spTree>
    <p:extLst>
      <p:ext uri="{BB962C8B-B14F-4D97-AF65-F5344CB8AC3E}">
        <p14:creationId xmlns:p14="http://schemas.microsoft.com/office/powerpoint/2010/main" val="174942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determined to be a vessel for honor in the household of God?  I pray that you are.</a:t>
            </a:r>
          </a:p>
          <a:p>
            <a:endParaRPr lang="en-US" dirty="0"/>
          </a:p>
          <a:p>
            <a:r>
              <a:rPr lang="en-US" dirty="0"/>
              <a:t>What kind of vessel will you be?</a:t>
            </a:r>
          </a:p>
          <a:p>
            <a:endParaRPr lang="en-US" dirty="0"/>
          </a:p>
          <a:p>
            <a:r>
              <a:rPr lang="en-US" dirty="0"/>
              <a:t>We learned tonight that part of being a vessel of honor is being “cleansed.”  The only way for us to be fully cleansed is in the blood of Jesus.</a:t>
            </a:r>
          </a:p>
        </p:txBody>
      </p:sp>
      <p:sp>
        <p:nvSpPr>
          <p:cNvPr id="4" name="Slide Number Placeholder 3"/>
          <p:cNvSpPr>
            <a:spLocks noGrp="1"/>
          </p:cNvSpPr>
          <p:nvPr>
            <p:ph type="sldNum" sz="quarter" idx="5"/>
          </p:nvPr>
        </p:nvSpPr>
        <p:spPr/>
        <p:txBody>
          <a:bodyPr/>
          <a:lstStyle/>
          <a:p>
            <a:fld id="{EAECE295-408C-3F45-9A87-CD73C22947FC}" type="slidenum">
              <a:rPr lang="en-US" smtClean="0"/>
              <a:t>13</a:t>
            </a:fld>
            <a:endParaRPr lang="en-US"/>
          </a:p>
        </p:txBody>
      </p:sp>
    </p:spTree>
    <p:extLst>
      <p:ext uri="{BB962C8B-B14F-4D97-AF65-F5344CB8AC3E}">
        <p14:creationId xmlns:p14="http://schemas.microsoft.com/office/powerpoint/2010/main" val="212728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this an inspiring picture – it is a phrase rich in meaning.  </a:t>
            </a:r>
          </a:p>
          <a:p>
            <a:endParaRPr lang="en-US" dirty="0"/>
          </a:p>
          <a:p>
            <a:r>
              <a:rPr lang="en-US" dirty="0"/>
              <a:t>You might be saying – Phillip, it’s hard for me to get excited about a “vessel” – I mean, I like my coffee cup – but even there, it’s mostly about the coffee.  </a:t>
            </a:r>
          </a:p>
          <a:p>
            <a:endParaRPr lang="en-US" dirty="0"/>
          </a:p>
          <a:p>
            <a:r>
              <a:rPr lang="en-US" dirty="0"/>
              <a:t>So let me explain how rich this phrase actually is by talking about the metal water bottles you’ve seen tons of people with the last few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was started in 2008 by </a:t>
            </a:r>
            <a:r>
              <a:rPr lang="en-US" sz="1200" kern="1200" dirty="0">
                <a:solidFill>
                  <a:schemeClr val="tx1"/>
                </a:solidFill>
                <a:effectLst/>
                <a:latin typeface="+mn-lt"/>
                <a:ea typeface="+mn-ea"/>
                <a:cs typeface="+mn-cs"/>
              </a:rPr>
              <a:t>Travis </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 and Cindy Webber.</a:t>
            </a:r>
            <a:endParaRPr lang="en-US" dirty="0">
              <a:effectLst/>
            </a:endParaRPr>
          </a:p>
          <a:p>
            <a:r>
              <a:rPr lang="en-US" dirty="0"/>
              <a:t>After selling their water bottles in Farmer’s Markets in Bend, Oregon, they exploded in popularity. </a:t>
            </a:r>
            <a:br>
              <a:rPr lang="en-US" dirty="0"/>
            </a:br>
            <a:br>
              <a:rPr lang="en-US" dirty="0"/>
            </a:br>
            <a:r>
              <a:rPr lang="en-US" dirty="0"/>
              <a:t>By 2012 the founders couldn’t keep up with the high-demand, so they sold the company to a group of investors. </a:t>
            </a:r>
            <a:br>
              <a:rPr lang="en-US" dirty="0"/>
            </a:br>
            <a:r>
              <a:rPr lang="en-US" dirty="0"/>
              <a:t>These investors brought in an accomplished Tech Executive as CEO and things took off again, so that by 2016 the company was sold to a major consumer brand for $210 Million.</a:t>
            </a:r>
          </a:p>
          <a:p>
            <a:endParaRPr lang="en-US" dirty="0"/>
          </a:p>
          <a:p>
            <a:r>
              <a:rPr lang="en-US" dirty="0"/>
              <a:t>Success is attributed to 3 things.  Wellness, Function, &amp; Values…</a:t>
            </a:r>
          </a:p>
          <a:p>
            <a:endParaRPr lang="en-US" dirty="0"/>
          </a:p>
          <a:p>
            <a:r>
              <a:rPr lang="en-US" dirty="0"/>
              <a:t>Wellness – I’m drinking water instead of something artificial or sugary. I’m active. I’m staying hydrated.</a:t>
            </a:r>
          </a:p>
          <a:p>
            <a:endParaRPr lang="en-US" dirty="0"/>
          </a:p>
          <a:p>
            <a:r>
              <a:rPr lang="en-US" dirty="0"/>
              <a:t>Function – Hydro Flask ended up being the industry leader because the founder specifically wanted a wider mouth that was easier to add full ice-cubes into and was more comfortable to drink from. The function really mattered.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 They are designed to be carried, not just tucked into a backpack or pocket.  (Virtue Signaling) Carrying one suggest – I don’t use plastic water bottles – this reusable container is better for the environment.  And by the way, you probably noticed this great powder coating…I look pretty good doing it too. Marriage of Responsibility &amp; Attractiveness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TIME – these 3 qualities came to be associated with this these attractive containers.</a:t>
            </a:r>
          </a:p>
          <a:p>
            <a:endParaRPr lang="en-US" dirty="0"/>
          </a:p>
          <a:p>
            <a:endParaRPr lang="en-US" dirty="0"/>
          </a:p>
          <a:p>
            <a:pPr marL="171450" indent="-171450">
              <a:buFont typeface="Arial" panose="020B0604020202020204" pitchFamily="34" charset="0"/>
              <a:buChar char="•"/>
            </a:pPr>
            <a:r>
              <a:rPr lang="en-US" dirty="0"/>
              <a:t>We think – that’s a lot of psychology to assign to a water bottle…and I understand you… but the truth is, their success isn’t a result of only ONE of these factors – They were financially successful because all 3 came together.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I think you’ll see as we study tonight that All 3 of these factors show up in 2 Timothy 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2</a:t>
            </a:fld>
            <a:endParaRPr lang="en-US"/>
          </a:p>
        </p:txBody>
      </p:sp>
    </p:spTree>
    <p:extLst>
      <p:ext uri="{BB962C8B-B14F-4D97-AF65-F5344CB8AC3E}">
        <p14:creationId xmlns:p14="http://schemas.microsoft.com/office/powerpoint/2010/main" val="98621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this an inspiring picture – it is a phrase rich in meaning.  </a:t>
            </a:r>
          </a:p>
          <a:p>
            <a:endParaRPr lang="en-US" dirty="0"/>
          </a:p>
          <a:p>
            <a:r>
              <a:rPr lang="en-US" dirty="0"/>
              <a:t>You might be saying – Phillip, it’s hard for me to get excited about a “vessel” – I mean, I like my coffee cup – but even there, it’s mostly about the coffee.  </a:t>
            </a:r>
          </a:p>
          <a:p>
            <a:endParaRPr lang="en-US" dirty="0"/>
          </a:p>
          <a:p>
            <a:r>
              <a:rPr lang="en-US" dirty="0"/>
              <a:t>So let me explain how rich this phrase actually is by talking about the metal water bottles you’ve seen tons of people with the last few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was started in 2008 by </a:t>
            </a:r>
            <a:r>
              <a:rPr lang="en-US" sz="1200" kern="1200" dirty="0">
                <a:solidFill>
                  <a:schemeClr val="tx1"/>
                </a:solidFill>
                <a:effectLst/>
                <a:latin typeface="+mn-lt"/>
                <a:ea typeface="+mn-ea"/>
                <a:cs typeface="+mn-cs"/>
              </a:rPr>
              <a:t>Travis </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 and Cindy Webber.</a:t>
            </a:r>
            <a:endParaRPr lang="en-US" dirty="0">
              <a:effectLst/>
            </a:endParaRPr>
          </a:p>
          <a:p>
            <a:r>
              <a:rPr lang="en-US" dirty="0"/>
              <a:t>After selling their water bottles in Farmer’s Markets in Bend, Oregon, they exploded in popularity. </a:t>
            </a:r>
            <a:br>
              <a:rPr lang="en-US" dirty="0"/>
            </a:br>
            <a:br>
              <a:rPr lang="en-US" dirty="0"/>
            </a:br>
            <a:r>
              <a:rPr lang="en-US" dirty="0"/>
              <a:t>By 2012 the founders couldn’t keep up with the high-demand, so they sold the company to a group of investors. </a:t>
            </a:r>
            <a:br>
              <a:rPr lang="en-US" dirty="0"/>
            </a:br>
            <a:r>
              <a:rPr lang="en-US" dirty="0"/>
              <a:t>These investors brought in an accomplished Tech Executive as CEO and things took off again, so that by 2016 the company was sold to a major consumer brand for $210 Million.</a:t>
            </a:r>
          </a:p>
          <a:p>
            <a:endParaRPr lang="en-US" dirty="0"/>
          </a:p>
          <a:p>
            <a:r>
              <a:rPr lang="en-US" dirty="0"/>
              <a:t>Success is attributed to 3 things.  Wellness, Function, &amp; Values…</a:t>
            </a:r>
          </a:p>
          <a:p>
            <a:endParaRPr lang="en-US" dirty="0"/>
          </a:p>
          <a:p>
            <a:r>
              <a:rPr lang="en-US" dirty="0"/>
              <a:t>Wellness – I’m drinking water instead of something artificial or sugary. I’m active. I’m staying hydrated.</a:t>
            </a:r>
          </a:p>
          <a:p>
            <a:endParaRPr lang="en-US" dirty="0"/>
          </a:p>
          <a:p>
            <a:r>
              <a:rPr lang="en-US" dirty="0"/>
              <a:t>Function – Hydro Flask ended up being the industry leader because the founder specifically wanted a wider mouth that was easier to add full ice-cubes into and was more comfortable to drink from. The function really mattered.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 They are designed to be carried, not just tucked into a backpack or pocket.  (Virtue Signaling) Carrying one suggest – I don’t use plastic water bottles – this reusable container is better for the environment.  And by the way, you probably noticed this great powder coating…I look pretty good doing it too. Marriage of Responsibility &amp; Attractiveness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TIME – these 3 qualities came to be associated with this these attractive containers.</a:t>
            </a:r>
          </a:p>
          <a:p>
            <a:endParaRPr lang="en-US" dirty="0"/>
          </a:p>
          <a:p>
            <a:endParaRPr lang="en-US" dirty="0"/>
          </a:p>
          <a:p>
            <a:pPr marL="171450" indent="-171450">
              <a:buFont typeface="Arial" panose="020B0604020202020204" pitchFamily="34" charset="0"/>
              <a:buChar char="•"/>
            </a:pPr>
            <a:r>
              <a:rPr lang="en-US" dirty="0"/>
              <a:t>We think – that’s a lot of psychology to assign to a water bottle…and I understand you… but the truth is, their success isn’t a result of only ONE of these factors – They were financially successful because all 3 came together.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I think you’ll see as we study tonight that All 3 of these factors show up in 2 Timothy 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 SO PART of what makes this series really RICH for the year ahead is that we get to dig into the chapter further and touch on a lot of subjects we don’t usually address in “theme lessons”</a:t>
            </a:r>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3</a:t>
            </a:fld>
            <a:endParaRPr lang="en-US"/>
          </a:p>
        </p:txBody>
      </p:sp>
    </p:spTree>
    <p:extLst>
      <p:ext uri="{BB962C8B-B14F-4D97-AF65-F5344CB8AC3E}">
        <p14:creationId xmlns:p14="http://schemas.microsoft.com/office/powerpoint/2010/main" val="343236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r>
              <a:rPr lang="en-US" sz="2000" dirty="0"/>
              <a:t>The first 3 lessons all dealt with being a vessel that belongs to God.</a:t>
            </a:r>
          </a:p>
          <a:p>
            <a:endParaRPr lang="en-US" sz="2000" dirty="0"/>
          </a:p>
          <a:p>
            <a:r>
              <a:rPr lang="en-US" sz="2000" dirty="0"/>
              <a:t>The middle 5 lessons have focused on being a vessel that is cleansed “from these things” (vs. 21)</a:t>
            </a:r>
          </a:p>
          <a:p>
            <a:endParaRPr lang="en-US" sz="2000" dirty="0"/>
          </a:p>
          <a:p>
            <a:r>
              <a:rPr lang="en-US" sz="2000" dirty="0"/>
              <a:t>The final 4 lessons will take up being USEFUL in EVERY GOOD WORK.</a:t>
            </a:r>
          </a:p>
          <a:p>
            <a:endParaRPr lang="en-US" sz="2000" dirty="0"/>
          </a:p>
          <a:p>
            <a:r>
              <a:rPr lang="en-US" sz="2000" dirty="0"/>
              <a:t>- If we imagine being a gold or silver cup in the house of a king… Not only is this CLEAN – but it is also STURDY…</a:t>
            </a:r>
          </a:p>
        </p:txBody>
      </p:sp>
      <p:sp>
        <p:nvSpPr>
          <p:cNvPr id="4" name="Slide Number Placeholder 3"/>
          <p:cNvSpPr>
            <a:spLocks noGrp="1"/>
          </p:cNvSpPr>
          <p:nvPr>
            <p:ph type="sldNum" sz="quarter" idx="5"/>
          </p:nvPr>
        </p:nvSpPr>
        <p:spPr/>
        <p:txBody>
          <a:bodyPr/>
          <a:lstStyle/>
          <a:p>
            <a:fld id="{3EF295CB-5F1D-7742-AE24-DE14A0BD9B5B}" type="slidenum">
              <a:rPr lang="en-US" smtClean="0"/>
              <a:t>4</a:t>
            </a:fld>
            <a:endParaRPr lang="en-US"/>
          </a:p>
        </p:txBody>
      </p:sp>
    </p:spTree>
    <p:extLst>
      <p:ext uri="{BB962C8B-B14F-4D97-AF65-F5344CB8AC3E}">
        <p14:creationId xmlns:p14="http://schemas.microsoft.com/office/powerpoint/2010/main" val="222022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associate Gold &amp; Silver with their financial value. But Bible writers uses them not only to speak of the vessels of kings, but to contrast them with the kind of fragile and weak vessels that crumble under pressure.</a:t>
            </a:r>
          </a:p>
          <a:p>
            <a:endParaRPr lang="en-US" dirty="0"/>
          </a:p>
          <a:p>
            <a:r>
              <a:rPr lang="en-US" sz="1200" dirty="0"/>
              <a:t>They Get Dents &amp; Scratches But Do Not Crumble.</a:t>
            </a:r>
          </a:p>
          <a:p>
            <a:r>
              <a:rPr lang="en-US" sz="1200" dirty="0"/>
              <a:t>They CAN Handle The Heat.</a:t>
            </a:r>
          </a:p>
          <a:p>
            <a:r>
              <a:rPr lang="en-US" sz="1200" dirty="0"/>
              <a:t>They May Lose Their Shine, But Not Their Value! (Ps. 71, 17-18)</a:t>
            </a:r>
          </a:p>
          <a:p>
            <a:endParaRPr lang="en-US" sz="1200" dirty="0"/>
          </a:p>
          <a:p>
            <a:r>
              <a:rPr lang="en-US" sz="1200" dirty="0"/>
              <a:t>Gold Cups at the Temple… Ezra 5:13-16… They had been taken, but they had not been destroyed.  They could be RESTORED!</a:t>
            </a:r>
          </a:p>
        </p:txBody>
      </p:sp>
      <p:sp>
        <p:nvSpPr>
          <p:cNvPr id="4" name="Slide Number Placeholder 3"/>
          <p:cNvSpPr>
            <a:spLocks noGrp="1"/>
          </p:cNvSpPr>
          <p:nvPr>
            <p:ph type="sldNum" sz="quarter" idx="5"/>
          </p:nvPr>
        </p:nvSpPr>
        <p:spPr/>
        <p:txBody>
          <a:bodyPr/>
          <a:lstStyle/>
          <a:p>
            <a:fld id="{EAECE295-408C-3F45-9A87-CD73C22947FC}" type="slidenum">
              <a:rPr lang="en-US" smtClean="0"/>
              <a:t>5</a:t>
            </a:fld>
            <a:endParaRPr lang="en-US"/>
          </a:p>
        </p:txBody>
      </p:sp>
    </p:spTree>
    <p:extLst>
      <p:ext uri="{BB962C8B-B14F-4D97-AF65-F5344CB8AC3E}">
        <p14:creationId xmlns:p14="http://schemas.microsoft.com/office/powerpoint/2010/main" val="163046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Solider: Seeking to PLEASE God!  No soldier expects things to be comfortable or easy.  ON the battlefield your priorities become crystal clear.  I want to LIVE.  I want to ACCOMPLISH MY MISSION.  I want to PROTECT my FRIENDS.</a:t>
            </a:r>
          </a:p>
          <a:p>
            <a:endParaRPr lang="en-US" sz="2000" dirty="0"/>
          </a:p>
          <a:p>
            <a:r>
              <a:rPr lang="en-US" sz="2000" dirty="0"/>
              <a:t>Athlete: We don’t break the rules just because things are difficult.  We are pushing to WIN.</a:t>
            </a:r>
          </a:p>
          <a:p>
            <a:endParaRPr lang="en-US" sz="2000" dirty="0"/>
          </a:p>
          <a:p>
            <a:r>
              <a:rPr lang="en-US" sz="2000" dirty="0"/>
              <a:t>Farmer:  Not only do our priorities become Clear, but also WHO WE ARE COUNTING ON.</a:t>
            </a:r>
          </a:p>
          <a:p>
            <a:r>
              <a:rPr lang="en-US" sz="2000" dirty="0"/>
              <a:t>You guys know much more about farming than me, but I know enough to believe that you are prayerful about this work!  Praying for the rain, the sun, the time your crops need.</a:t>
            </a:r>
          </a:p>
          <a:p>
            <a:endParaRPr lang="en-US" sz="2000" dirty="0"/>
          </a:p>
          <a:p>
            <a:r>
              <a:rPr lang="en-US" sz="2000" dirty="0"/>
              <a:t>Endurance brings Proven Character. (Romans 5:1-5)</a:t>
            </a:r>
          </a:p>
          <a:p>
            <a:endParaRPr lang="en-US" sz="2000" dirty="0"/>
          </a:p>
          <a:p>
            <a:r>
              <a:rPr lang="en-US" sz="2000" dirty="0"/>
              <a:t>** We exult – we boast in the fact that when SATAN has done his worst!! He has kicked us, slandered us, injured us, and threatened us… the only thing these attacks accomplish is to make us more convinced than ever that THIS WORLD IS NOT OUR HOME!</a:t>
            </a:r>
          </a:p>
          <a:p>
            <a:endParaRPr lang="en-US" sz="2000" dirty="0"/>
          </a:p>
          <a:p>
            <a:r>
              <a:rPr lang="en-US" sz="2000" dirty="0"/>
              <a:t>** Christian, let me ask you, even plead with you, to view all the evil in the world as an abundance of evidence that our HOPE is in GOD!</a:t>
            </a:r>
          </a:p>
          <a:p>
            <a:endParaRPr lang="en-US" sz="2000" dirty="0"/>
          </a:p>
          <a:p>
            <a:r>
              <a:rPr lang="en-US" sz="2000" dirty="0"/>
              <a:t>Not in ”friendship with the world” as John puts it.</a:t>
            </a:r>
          </a:p>
        </p:txBody>
      </p:sp>
      <p:sp>
        <p:nvSpPr>
          <p:cNvPr id="4" name="Slide Number Placeholder 3"/>
          <p:cNvSpPr>
            <a:spLocks noGrp="1"/>
          </p:cNvSpPr>
          <p:nvPr>
            <p:ph type="sldNum" sz="quarter" idx="5"/>
          </p:nvPr>
        </p:nvSpPr>
        <p:spPr/>
        <p:txBody>
          <a:bodyPr/>
          <a:lstStyle/>
          <a:p>
            <a:fld id="{EAECE295-408C-3F45-9A87-CD73C22947FC}" type="slidenum">
              <a:rPr lang="en-US" smtClean="0"/>
              <a:t>6</a:t>
            </a:fld>
            <a:endParaRPr lang="en-US"/>
          </a:p>
        </p:txBody>
      </p:sp>
    </p:spTree>
    <p:extLst>
      <p:ext uri="{BB962C8B-B14F-4D97-AF65-F5344CB8AC3E}">
        <p14:creationId xmlns:p14="http://schemas.microsoft.com/office/powerpoint/2010/main" val="263192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Vessels for Honor will Not only remember WHY… But will Also remember we are not required to do it all ALONE!</a:t>
            </a:r>
          </a:p>
          <a:p>
            <a:endParaRPr lang="en-US" dirty="0"/>
          </a:p>
          <a:p>
            <a:pPr marL="171450" indent="-171450">
              <a:buFont typeface="Wingdings" pitchFamily="2" charset="2"/>
              <a:buChar char="Ø"/>
            </a:pPr>
            <a:r>
              <a:rPr lang="en-US" dirty="0"/>
              <a:t>You are not Fighting This Battle Alone.</a:t>
            </a:r>
          </a:p>
          <a:p>
            <a:pPr marL="171450" indent="-171450">
              <a:buFont typeface="Wingdings" pitchFamily="2" charset="2"/>
              <a:buChar char="Ø"/>
            </a:pPr>
            <a:r>
              <a:rPr lang="en-US" dirty="0"/>
              <a:t>You are not Running This Race Alone.</a:t>
            </a:r>
          </a:p>
          <a:p>
            <a:pPr marL="171450" indent="-171450">
              <a:buFont typeface="Wingdings" pitchFamily="2" charset="2"/>
              <a:buChar char="Ø"/>
            </a:pPr>
            <a:r>
              <a:rPr lang="en-US" dirty="0"/>
              <a:t>You are not Sowing The Good Seed Alone.</a:t>
            </a:r>
          </a:p>
          <a:p>
            <a:endParaRPr lang="en-US" dirty="0"/>
          </a:p>
          <a:p>
            <a:r>
              <a:rPr lang="en-US" dirty="0"/>
              <a:t>I want to speak to the hearts of everyone here – please, please – don’t listen to the random thoughts in your head that make you feel alone or isolated.</a:t>
            </a:r>
          </a:p>
          <a:p>
            <a:endParaRPr lang="en-US" dirty="0"/>
          </a:p>
          <a:p>
            <a:r>
              <a:rPr lang="en-US" dirty="0"/>
              <a:t>We are right here.  There are good women and good men who have the hearts of Aaron &amp; </a:t>
            </a:r>
            <a:r>
              <a:rPr lang="en-US" dirty="0" err="1"/>
              <a:t>Hur</a:t>
            </a:r>
            <a:r>
              <a:rPr lang="en-US" dirty="0"/>
              <a:t>… Exodus 17:12-14.</a:t>
            </a:r>
          </a:p>
          <a:p>
            <a:endParaRPr lang="en-US" dirty="0"/>
          </a:p>
          <a:p>
            <a:r>
              <a:rPr lang="en-US" dirty="0"/>
              <a:t>I want to tell everyone – if things are going well for you, and you want to be a blessing – then LIFT UP the hands of our elders! LIFT UP the hands of our deacons!  They are doing all of this in addition to the many other job and family responsibilities they juggle!</a:t>
            </a:r>
          </a:p>
          <a:p>
            <a:endParaRPr lang="en-US" dirty="0"/>
          </a:p>
          <a:p>
            <a:r>
              <a:rPr lang="en-US" dirty="0"/>
              <a:t>They are agonizing over how to help - - come along side them and lift them up.  Because they want to be there for you one day when you need it too!</a:t>
            </a:r>
          </a:p>
        </p:txBody>
      </p:sp>
      <p:sp>
        <p:nvSpPr>
          <p:cNvPr id="4" name="Slide Number Placeholder 3"/>
          <p:cNvSpPr>
            <a:spLocks noGrp="1"/>
          </p:cNvSpPr>
          <p:nvPr>
            <p:ph type="sldNum" sz="quarter" idx="5"/>
          </p:nvPr>
        </p:nvSpPr>
        <p:spPr/>
        <p:txBody>
          <a:bodyPr/>
          <a:lstStyle/>
          <a:p>
            <a:fld id="{EAECE295-408C-3F45-9A87-CD73C22947FC}" type="slidenum">
              <a:rPr lang="en-US" smtClean="0"/>
              <a:t>7</a:t>
            </a:fld>
            <a:endParaRPr lang="en-US"/>
          </a:p>
        </p:txBody>
      </p:sp>
    </p:spTree>
    <p:extLst>
      <p:ext uri="{BB962C8B-B14F-4D97-AF65-F5344CB8AC3E}">
        <p14:creationId xmlns:p14="http://schemas.microsoft.com/office/powerpoint/2010/main" val="80429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2 Tim. 1:8 – “join with me”</a:t>
            </a:r>
          </a:p>
          <a:p>
            <a:r>
              <a:rPr lang="en-US" sz="2000" dirty="0"/>
              <a:t>2 Tim. 1:12 – “I also suffer…”</a:t>
            </a:r>
          </a:p>
          <a:p>
            <a:r>
              <a:rPr lang="en-US" sz="2000" dirty="0"/>
              <a:t>2 Tim. 2:3 “suffer hardship with me”</a:t>
            </a:r>
          </a:p>
          <a:p>
            <a:endParaRPr lang="en-US" sz="2000" dirty="0"/>
          </a:p>
          <a:p>
            <a:r>
              <a:rPr lang="en-US" sz="2000" dirty="0"/>
              <a:t>Reflecting on Godly Examples Helps us Re-</a:t>
            </a:r>
            <a:r>
              <a:rPr lang="en-US" sz="2000" dirty="0" err="1"/>
              <a:t>Callibrate</a:t>
            </a:r>
            <a:r>
              <a:rPr lang="en-US" sz="2000" dirty="0"/>
              <a:t> our Thinking. It helps us see challenges in a whole new light.</a:t>
            </a:r>
          </a:p>
          <a:p>
            <a:endParaRPr lang="en-US" sz="2000" dirty="0"/>
          </a:p>
          <a:p>
            <a:endParaRPr lang="en-US" sz="2000" dirty="0"/>
          </a:p>
          <a:p>
            <a:r>
              <a:rPr lang="en-US" sz="2000" dirty="0"/>
              <a:t>Levels of Intensity…. Hebrews 12:1-11.</a:t>
            </a:r>
          </a:p>
          <a:p>
            <a:endParaRPr lang="en-US" sz="2000" dirty="0"/>
          </a:p>
          <a:p>
            <a:r>
              <a:rPr lang="en-US" sz="2000" dirty="0"/>
              <a:t>The Endurance of Jesus shows us what to expect.</a:t>
            </a:r>
          </a:p>
          <a:p>
            <a:r>
              <a:rPr lang="en-US" sz="2000" dirty="0"/>
              <a:t>The Endurance of Jesus reminds us not to exaggerate our own suffering out of </a:t>
            </a:r>
            <a:r>
              <a:rPr lang="en-US" sz="2000" dirty="0" err="1"/>
              <a:t>propotion</a:t>
            </a:r>
            <a:r>
              <a:rPr lang="en-US" sz="2000" dirty="0"/>
              <a:t>.</a:t>
            </a:r>
          </a:p>
          <a:p>
            <a:r>
              <a:rPr lang="en-US" sz="2000" dirty="0"/>
              <a:t>The Endurance of Jesus shows us that God we are not suffering because God is absent or unloving. But in fact, that God is allowing us to be perfected as His children!</a:t>
            </a:r>
          </a:p>
          <a:p>
            <a:r>
              <a:rPr lang="en-US" sz="2000" dirty="0"/>
              <a:t>The Endurance of Jesus reminds us that in hard times, our FAITH is actually made stronger.</a:t>
            </a:r>
          </a:p>
        </p:txBody>
      </p:sp>
      <p:sp>
        <p:nvSpPr>
          <p:cNvPr id="4" name="Slide Number Placeholder 3"/>
          <p:cNvSpPr>
            <a:spLocks noGrp="1"/>
          </p:cNvSpPr>
          <p:nvPr>
            <p:ph type="sldNum" sz="quarter" idx="5"/>
          </p:nvPr>
        </p:nvSpPr>
        <p:spPr/>
        <p:txBody>
          <a:bodyPr/>
          <a:lstStyle/>
          <a:p>
            <a:fld id="{EAECE295-408C-3F45-9A87-CD73C22947FC}" type="slidenum">
              <a:rPr lang="en-US" smtClean="0"/>
              <a:t>8</a:t>
            </a:fld>
            <a:endParaRPr lang="en-US"/>
          </a:p>
        </p:txBody>
      </p:sp>
    </p:spTree>
    <p:extLst>
      <p:ext uri="{BB962C8B-B14F-4D97-AF65-F5344CB8AC3E}">
        <p14:creationId xmlns:p14="http://schemas.microsoft.com/office/powerpoint/2010/main" val="35607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20 years ago, at the </a:t>
            </a:r>
            <a:r>
              <a:rPr lang="en-US" sz="2000" dirty="0" err="1"/>
              <a:t>Anandale</a:t>
            </a:r>
            <a:r>
              <a:rPr lang="en-US" sz="2000" dirty="0"/>
              <a:t> Lectures outside of DC.  I remember an older preacher saying…</a:t>
            </a:r>
          </a:p>
          <a:p>
            <a:r>
              <a:rPr lang="en-US" sz="2000" dirty="0"/>
              <a:t>The phrase “I endure all things” is challenging enough when we think of the persecution we will face… but there is another level of endurance – when people gossip about our spouse, or unfairly criticize our children.  When we have to bear under not just personal mistreatment, but attacks on those we love…. Paul wants us to understand the REAL and the DIFFICULT SCOPE of what we may face in this life.  And knowing how it impacts us and those we love… why continue?  </a:t>
            </a:r>
          </a:p>
          <a:p>
            <a:endParaRPr lang="en-US" sz="2000" dirty="0"/>
          </a:p>
          <a:p>
            <a:r>
              <a:rPr lang="en-US" sz="2000" dirty="0"/>
              <a:t>Because he remembers:  </a:t>
            </a:r>
          </a:p>
          <a:p>
            <a:endParaRPr lang="en-US" sz="2000" dirty="0"/>
          </a:p>
          <a:p>
            <a:r>
              <a:rPr lang="en-US" sz="2000" dirty="0"/>
              <a:t>Remember JESUS.</a:t>
            </a:r>
          </a:p>
          <a:p>
            <a:endParaRPr lang="en-US" sz="2000" dirty="0"/>
          </a:p>
          <a:p>
            <a:r>
              <a:rPr lang="en-US" sz="2000" dirty="0"/>
              <a:t>Remember the RESURRECTION.</a:t>
            </a:r>
          </a:p>
          <a:p>
            <a:endParaRPr lang="en-US" sz="2000" dirty="0"/>
          </a:p>
          <a:p>
            <a:r>
              <a:rPr lang="en-US" sz="2000" dirty="0"/>
              <a:t>Remember the CHOSEN/ELECT.  &gt;&gt;The Salvation we preach and proclaim to them!</a:t>
            </a:r>
          </a:p>
          <a:p>
            <a:endParaRPr lang="en-US" sz="2000" dirty="0"/>
          </a:p>
          <a:p>
            <a:r>
              <a:rPr lang="en-US" sz="2000" dirty="0"/>
              <a:t>Remember the GLORY.</a:t>
            </a:r>
          </a:p>
        </p:txBody>
      </p:sp>
      <p:sp>
        <p:nvSpPr>
          <p:cNvPr id="4" name="Slide Number Placeholder 3"/>
          <p:cNvSpPr>
            <a:spLocks noGrp="1"/>
          </p:cNvSpPr>
          <p:nvPr>
            <p:ph type="sldNum" sz="quarter" idx="5"/>
          </p:nvPr>
        </p:nvSpPr>
        <p:spPr/>
        <p:txBody>
          <a:bodyPr/>
          <a:lstStyle/>
          <a:p>
            <a:fld id="{EAECE295-408C-3F45-9A87-CD73C22947FC}" type="slidenum">
              <a:rPr lang="en-US" smtClean="0"/>
              <a:t>9</a:t>
            </a:fld>
            <a:endParaRPr lang="en-US"/>
          </a:p>
        </p:txBody>
      </p:sp>
    </p:spTree>
    <p:extLst>
      <p:ext uri="{BB962C8B-B14F-4D97-AF65-F5344CB8AC3E}">
        <p14:creationId xmlns:p14="http://schemas.microsoft.com/office/powerpoint/2010/main" val="33993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5/7/23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5/7/23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5/7/23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5/7/23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5/7/23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5/7/23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5/7/23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1272086697"/>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Learn To Excel Under Pressure</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457200" y="2072890"/>
            <a:ext cx="8437418" cy="3398982"/>
          </a:xfrm>
        </p:spPr>
        <p:txBody>
          <a:bodyPr>
            <a:normAutofit/>
          </a:bodyPr>
          <a:lstStyle/>
          <a:p>
            <a:pPr marL="0" indent="0" algn="ctr">
              <a:buNone/>
            </a:pPr>
            <a:endParaRPr lang="en-US" sz="2800" dirty="0"/>
          </a:p>
          <a:p>
            <a:r>
              <a:rPr lang="en-US" sz="2800" dirty="0"/>
              <a:t>Like Timothy, Focus on God’s Approval. (2:15)</a:t>
            </a:r>
          </a:p>
          <a:p>
            <a:r>
              <a:rPr lang="en-US" sz="2800" dirty="0"/>
              <a:t>Like Timothy, Trust in God’s Power. (2:9)</a:t>
            </a:r>
          </a:p>
          <a:p>
            <a:r>
              <a:rPr lang="en-US" sz="2800" dirty="0"/>
              <a:t>Like Timothy, Hope In God’s Faithfulness. (2:12-13)</a:t>
            </a:r>
          </a:p>
          <a:p>
            <a:r>
              <a:rPr lang="en-US" sz="2800" dirty="0"/>
              <a:t>Like Timothy, Take Comfort in God’s Perspective. (2:19)</a:t>
            </a:r>
          </a:p>
          <a:p>
            <a:r>
              <a:rPr lang="en-US" sz="2800" dirty="0"/>
              <a:t>Like Timothy, Recognize Known Threats. (4:15)</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That Endure</a:t>
              </a:r>
            </a:p>
          </p:txBody>
        </p:sp>
      </p:grpSp>
    </p:spTree>
    <p:extLst>
      <p:ext uri="{BB962C8B-B14F-4D97-AF65-F5344CB8AC3E}">
        <p14:creationId xmlns:p14="http://schemas.microsoft.com/office/powerpoint/2010/main" val="116923359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Poetry To Remember</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457200" y="2184400"/>
            <a:ext cx="8437418" cy="3398982"/>
          </a:xfrm>
        </p:spPr>
        <p:txBody>
          <a:bodyPr>
            <a:normAutofit/>
          </a:bodyPr>
          <a:lstStyle/>
          <a:p>
            <a:pPr marL="0" indent="0" algn="ctr">
              <a:buNone/>
            </a:pPr>
            <a:r>
              <a:rPr lang="en-US" sz="2800" dirty="0"/>
              <a:t>“For if we died with Him, </a:t>
            </a:r>
            <a:br>
              <a:rPr lang="en-US" sz="2800" dirty="0"/>
            </a:br>
            <a:r>
              <a:rPr lang="en-US" sz="2800" dirty="0"/>
              <a:t>we will also </a:t>
            </a:r>
            <a:r>
              <a:rPr lang="en-US" sz="2800" dirty="0">
                <a:solidFill>
                  <a:srgbClr val="FBB65B"/>
                </a:solidFill>
              </a:rPr>
              <a:t>live with Him</a:t>
            </a:r>
            <a:r>
              <a:rPr lang="en-US" sz="2800" dirty="0"/>
              <a:t>;</a:t>
            </a:r>
            <a:br>
              <a:rPr lang="en-US" sz="2800" dirty="0"/>
            </a:br>
            <a:r>
              <a:rPr lang="en-US" sz="2800" dirty="0"/>
              <a:t>If we endure, </a:t>
            </a:r>
            <a:br>
              <a:rPr lang="en-US" sz="2800" dirty="0"/>
            </a:br>
            <a:r>
              <a:rPr lang="en-US" sz="2800" dirty="0"/>
              <a:t>we will also </a:t>
            </a:r>
            <a:r>
              <a:rPr lang="en-US" sz="2800" dirty="0">
                <a:solidFill>
                  <a:srgbClr val="FBB65B"/>
                </a:solidFill>
              </a:rPr>
              <a:t>reign with Him</a:t>
            </a:r>
            <a:r>
              <a:rPr lang="en-US" sz="2800" dirty="0"/>
              <a:t>;</a:t>
            </a:r>
            <a:br>
              <a:rPr lang="en-US" sz="2800" dirty="0"/>
            </a:br>
            <a:r>
              <a:rPr lang="en-US" sz="2800" dirty="0"/>
              <a:t>If we deny Him, </a:t>
            </a:r>
            <a:br>
              <a:rPr lang="en-US" sz="2800" dirty="0"/>
            </a:br>
            <a:r>
              <a:rPr lang="en-US" sz="2800" dirty="0"/>
              <a:t>He also will deny us;</a:t>
            </a:r>
            <a:br>
              <a:rPr lang="en-US" sz="2800" dirty="0"/>
            </a:br>
            <a:r>
              <a:rPr lang="en-US" sz="2800" dirty="0"/>
              <a:t>If we are faithless, </a:t>
            </a:r>
            <a:br>
              <a:rPr lang="en-US" sz="2800" dirty="0"/>
            </a:br>
            <a:r>
              <a:rPr lang="en-US" sz="2800" dirty="0"/>
              <a:t>He remains faithful, for He cannot deny Himself.”</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That Endure</a:t>
              </a:r>
            </a:p>
          </p:txBody>
        </p:sp>
      </p:grpSp>
      <p:cxnSp>
        <p:nvCxnSpPr>
          <p:cNvPr id="7" name="Straight Connector 6">
            <a:extLst>
              <a:ext uri="{FF2B5EF4-FFF2-40B4-BE49-F238E27FC236}">
                <a16:creationId xmlns:a16="http://schemas.microsoft.com/office/drawing/2014/main" id="{2EC7BC83-B41A-374E-BD2F-14E8069F4FF1}"/>
              </a:ext>
            </a:extLst>
          </p:cNvPr>
          <p:cNvCxnSpPr>
            <a:cxnSpLocks/>
          </p:cNvCxnSpPr>
          <p:nvPr/>
        </p:nvCxnSpPr>
        <p:spPr>
          <a:xfrm>
            <a:off x="3273647" y="4494910"/>
            <a:ext cx="2677448"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50FF93-DE9F-3B42-99E9-21C574CAB259}"/>
              </a:ext>
            </a:extLst>
          </p:cNvPr>
          <p:cNvCxnSpPr>
            <a:cxnSpLocks/>
          </p:cNvCxnSpPr>
          <p:nvPr/>
        </p:nvCxnSpPr>
        <p:spPr>
          <a:xfrm>
            <a:off x="4475358" y="5321868"/>
            <a:ext cx="3484419"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44461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sp>
        <p:nvSpPr>
          <p:cNvPr id="18" name="Title 1">
            <a:extLst>
              <a:ext uri="{FF2B5EF4-FFF2-40B4-BE49-F238E27FC236}">
                <a16:creationId xmlns:a16="http://schemas.microsoft.com/office/drawing/2014/main" id="{F39CA80C-929D-C940-A475-C18583FD9FD5}"/>
              </a:ext>
            </a:extLst>
          </p:cNvPr>
          <p:cNvSpPr txBox="1">
            <a:spLocks/>
          </p:cNvSpPr>
          <p:nvPr/>
        </p:nvSpPr>
        <p:spPr>
          <a:xfrm>
            <a:off x="1289609" y="584618"/>
            <a:ext cx="6470072" cy="50247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i="1" dirty="0">
                <a:solidFill>
                  <a:schemeClr val="bg1"/>
                </a:solidFill>
              </a:rPr>
              <a:t>I have fought the </a:t>
            </a:r>
            <a:r>
              <a:rPr lang="en-US" sz="3600" i="1" dirty="0">
                <a:solidFill>
                  <a:srgbClr val="FBB65B"/>
                </a:solidFill>
              </a:rPr>
              <a:t>good fight</a:t>
            </a:r>
            <a:r>
              <a:rPr lang="en-US" sz="3600" i="1" dirty="0">
                <a:solidFill>
                  <a:schemeClr val="bg1"/>
                </a:solidFill>
              </a:rPr>
              <a:t>, </a:t>
            </a:r>
            <a:br>
              <a:rPr lang="en-US" sz="3600" i="1" dirty="0">
                <a:solidFill>
                  <a:schemeClr val="bg1"/>
                </a:solidFill>
              </a:rPr>
            </a:br>
            <a:r>
              <a:rPr lang="en-US" sz="3600" i="1" dirty="0">
                <a:solidFill>
                  <a:schemeClr val="bg1"/>
                </a:solidFill>
              </a:rPr>
              <a:t>I have </a:t>
            </a:r>
            <a:r>
              <a:rPr lang="en-US" sz="3600" i="1" dirty="0">
                <a:solidFill>
                  <a:srgbClr val="FBB65B"/>
                </a:solidFill>
              </a:rPr>
              <a:t>finished the course</a:t>
            </a:r>
            <a:r>
              <a:rPr lang="en-US" sz="3600" i="1" dirty="0">
                <a:solidFill>
                  <a:schemeClr val="bg1"/>
                </a:solidFill>
              </a:rPr>
              <a:t>, </a:t>
            </a:r>
            <a:br>
              <a:rPr lang="en-US" sz="3600" i="1" dirty="0">
                <a:solidFill>
                  <a:schemeClr val="bg1"/>
                </a:solidFill>
              </a:rPr>
            </a:br>
            <a:r>
              <a:rPr lang="en-US" sz="3600" i="1" dirty="0">
                <a:solidFill>
                  <a:schemeClr val="bg1"/>
                </a:solidFill>
              </a:rPr>
              <a:t>I have </a:t>
            </a:r>
            <a:r>
              <a:rPr lang="en-US" sz="3600" i="1" dirty="0">
                <a:solidFill>
                  <a:srgbClr val="FBB65B"/>
                </a:solidFill>
              </a:rPr>
              <a:t>kept the faith</a:t>
            </a:r>
            <a:r>
              <a:rPr lang="en-US" sz="3600" i="1" dirty="0">
                <a:solidFill>
                  <a:schemeClr val="bg1"/>
                </a:solidFill>
              </a:rPr>
              <a:t>; in the future</a:t>
            </a:r>
            <a:br>
              <a:rPr lang="en-US" sz="3600" i="1" dirty="0">
                <a:solidFill>
                  <a:schemeClr val="bg1"/>
                </a:solidFill>
              </a:rPr>
            </a:br>
            <a:r>
              <a:rPr lang="en-US" sz="3600" i="1" dirty="0">
                <a:solidFill>
                  <a:schemeClr val="bg1"/>
                </a:solidFill>
              </a:rPr>
              <a:t> there is laid up for me the crown of righteousness, which the Lord, the righteous Judge, will award to me on that day; and not only to me, but also to all who have loved His appearing.</a:t>
            </a:r>
            <a:br>
              <a:rPr lang="en-US" sz="3600" i="1" dirty="0">
                <a:solidFill>
                  <a:schemeClr val="bg1"/>
                </a:solidFill>
              </a:rPr>
            </a:br>
            <a:r>
              <a:rPr lang="en-US" i="1" dirty="0">
                <a:solidFill>
                  <a:schemeClr val="bg1"/>
                </a:solidFill>
              </a:rPr>
              <a:t>(2 Timothy 4:7-8)</a:t>
            </a:r>
          </a:p>
        </p:txBody>
      </p:sp>
    </p:spTree>
    <p:extLst>
      <p:ext uri="{BB962C8B-B14F-4D97-AF65-F5344CB8AC3E}">
        <p14:creationId xmlns:p14="http://schemas.microsoft.com/office/powerpoint/2010/main" val="2553948018"/>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3681140152"/>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 Phrase Rich In Meaning</a:t>
              </a:r>
            </a:p>
          </p:txBody>
        </p:sp>
      </p:grpSp>
      <p:pic>
        <p:nvPicPr>
          <p:cNvPr id="13" name="Picture 12">
            <a:extLst>
              <a:ext uri="{FF2B5EF4-FFF2-40B4-BE49-F238E27FC236}">
                <a16:creationId xmlns:a16="http://schemas.microsoft.com/office/drawing/2014/main" id="{0F596889-4961-E948-B896-D33755C7365A}"/>
              </a:ext>
            </a:extLst>
          </p:cNvPr>
          <p:cNvPicPr>
            <a:picLocks noChangeAspect="1"/>
          </p:cNvPicPr>
          <p:nvPr/>
        </p:nvPicPr>
        <p:blipFill rotWithShape="1">
          <a:blip r:embed="rId3"/>
          <a:srcRect l="36083" r="12148"/>
          <a:stretch/>
        </p:blipFill>
        <p:spPr>
          <a:xfrm>
            <a:off x="620671" y="1666916"/>
            <a:ext cx="3368758" cy="3683111"/>
          </a:xfrm>
          <a:prstGeom prst="rect">
            <a:avLst/>
          </a:prstGeom>
        </p:spPr>
      </p:pic>
      <p:sp>
        <p:nvSpPr>
          <p:cNvPr id="14" name="Content Placeholder 4">
            <a:extLst>
              <a:ext uri="{FF2B5EF4-FFF2-40B4-BE49-F238E27FC236}">
                <a16:creationId xmlns:a16="http://schemas.microsoft.com/office/drawing/2014/main" id="{1C069541-3F9A-0145-800F-9D0AF71853C3}"/>
              </a:ext>
            </a:extLst>
          </p:cNvPr>
          <p:cNvSpPr>
            <a:spLocks noGrp="1"/>
          </p:cNvSpPr>
          <p:nvPr>
            <p:ph idx="1"/>
          </p:nvPr>
        </p:nvSpPr>
        <p:spPr>
          <a:xfrm>
            <a:off x="5192633" y="2222500"/>
            <a:ext cx="3068139" cy="3098069"/>
          </a:xfrm>
        </p:spPr>
        <p:txBody>
          <a:bodyPr>
            <a:normAutofit/>
          </a:bodyPr>
          <a:lstStyle/>
          <a:p>
            <a:r>
              <a:rPr lang="en-US" sz="3600" dirty="0"/>
              <a:t> Health</a:t>
            </a:r>
            <a:br>
              <a:rPr lang="en-US" sz="3600" dirty="0"/>
            </a:br>
            <a:endParaRPr lang="en-US" sz="3600" dirty="0"/>
          </a:p>
          <a:p>
            <a:r>
              <a:rPr lang="en-US" sz="3600" dirty="0"/>
              <a:t> Usefulness</a:t>
            </a:r>
            <a:br>
              <a:rPr lang="en-US" sz="3600" dirty="0"/>
            </a:br>
            <a:endParaRPr lang="en-US" sz="3600" dirty="0"/>
          </a:p>
          <a:p>
            <a:r>
              <a:rPr lang="en-US" sz="3600" dirty="0"/>
              <a:t> Values</a:t>
            </a:r>
          </a:p>
        </p:txBody>
      </p:sp>
      <p:sp>
        <p:nvSpPr>
          <p:cNvPr id="15" name="Title 3">
            <a:extLst>
              <a:ext uri="{FF2B5EF4-FFF2-40B4-BE49-F238E27FC236}">
                <a16:creationId xmlns:a16="http://schemas.microsoft.com/office/drawing/2014/main" id="{2B502F43-245F-5D4E-A96E-023BED7EE2CE}"/>
              </a:ext>
            </a:extLst>
          </p:cNvPr>
          <p:cNvSpPr>
            <a:spLocks noGrp="1"/>
          </p:cNvSpPr>
          <p:nvPr>
            <p:ph type="title"/>
          </p:nvPr>
        </p:nvSpPr>
        <p:spPr>
          <a:xfrm>
            <a:off x="4313291" y="1282058"/>
            <a:ext cx="3755091" cy="1104636"/>
          </a:xfrm>
        </p:spPr>
        <p:txBody>
          <a:bodyPr>
            <a:normAutofit/>
          </a:bodyPr>
          <a:lstStyle/>
          <a:p>
            <a:pPr algn="ctr"/>
            <a:r>
              <a:rPr lang="en-US" sz="3600" i="1" dirty="0">
                <a:solidFill>
                  <a:srgbClr val="FBB65B"/>
                </a:solidFill>
              </a:rPr>
              <a:t>Known for…</a:t>
            </a:r>
          </a:p>
        </p:txBody>
      </p:sp>
    </p:spTree>
    <p:extLst>
      <p:ext uri="{BB962C8B-B14F-4D97-AF65-F5344CB8AC3E}">
        <p14:creationId xmlns:p14="http://schemas.microsoft.com/office/powerpoint/2010/main" val="74408535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 Phrase Rich In Meaning</a:t>
              </a:r>
            </a:p>
          </p:txBody>
        </p:sp>
      </p:grpSp>
      <p:sp>
        <p:nvSpPr>
          <p:cNvPr id="14" name="Content Placeholder 4">
            <a:extLst>
              <a:ext uri="{FF2B5EF4-FFF2-40B4-BE49-F238E27FC236}">
                <a16:creationId xmlns:a16="http://schemas.microsoft.com/office/drawing/2014/main" id="{1C069541-3F9A-0145-800F-9D0AF71853C3}"/>
              </a:ext>
            </a:extLst>
          </p:cNvPr>
          <p:cNvSpPr>
            <a:spLocks noGrp="1"/>
          </p:cNvSpPr>
          <p:nvPr>
            <p:ph idx="1"/>
          </p:nvPr>
        </p:nvSpPr>
        <p:spPr>
          <a:xfrm>
            <a:off x="5192633" y="2222500"/>
            <a:ext cx="3068139" cy="3098069"/>
          </a:xfrm>
        </p:spPr>
        <p:txBody>
          <a:bodyPr>
            <a:normAutofit/>
          </a:bodyPr>
          <a:lstStyle/>
          <a:p>
            <a:r>
              <a:rPr lang="en-US" sz="3600" dirty="0"/>
              <a:t> Health</a:t>
            </a:r>
            <a:br>
              <a:rPr lang="en-US" sz="3600" dirty="0"/>
            </a:br>
            <a:endParaRPr lang="en-US" sz="3600" dirty="0"/>
          </a:p>
          <a:p>
            <a:r>
              <a:rPr lang="en-US" sz="3600" dirty="0"/>
              <a:t> Usefulness</a:t>
            </a:r>
            <a:br>
              <a:rPr lang="en-US" sz="3600" dirty="0"/>
            </a:br>
            <a:endParaRPr lang="en-US" sz="3600" dirty="0"/>
          </a:p>
          <a:p>
            <a:r>
              <a:rPr lang="en-US" sz="3600" dirty="0"/>
              <a:t> Values</a:t>
            </a:r>
          </a:p>
        </p:txBody>
      </p:sp>
      <p:sp>
        <p:nvSpPr>
          <p:cNvPr id="15" name="Title 3">
            <a:extLst>
              <a:ext uri="{FF2B5EF4-FFF2-40B4-BE49-F238E27FC236}">
                <a16:creationId xmlns:a16="http://schemas.microsoft.com/office/drawing/2014/main" id="{2B502F43-245F-5D4E-A96E-023BED7EE2CE}"/>
              </a:ext>
            </a:extLst>
          </p:cNvPr>
          <p:cNvSpPr>
            <a:spLocks noGrp="1"/>
          </p:cNvSpPr>
          <p:nvPr>
            <p:ph type="title"/>
          </p:nvPr>
        </p:nvSpPr>
        <p:spPr>
          <a:xfrm>
            <a:off x="4313291" y="1282058"/>
            <a:ext cx="3755091" cy="1104636"/>
          </a:xfrm>
        </p:spPr>
        <p:txBody>
          <a:bodyPr>
            <a:normAutofit/>
          </a:bodyPr>
          <a:lstStyle/>
          <a:p>
            <a:pPr algn="ctr"/>
            <a:r>
              <a:rPr lang="en-US" sz="3600" i="1" dirty="0">
                <a:solidFill>
                  <a:srgbClr val="FBB65B"/>
                </a:solidFill>
              </a:rPr>
              <a:t>Known for…</a:t>
            </a:r>
          </a:p>
        </p:txBody>
      </p:sp>
      <p:sp>
        <p:nvSpPr>
          <p:cNvPr id="8" name="Content Placeholder 4">
            <a:extLst>
              <a:ext uri="{FF2B5EF4-FFF2-40B4-BE49-F238E27FC236}">
                <a16:creationId xmlns:a16="http://schemas.microsoft.com/office/drawing/2014/main" id="{E3997914-B0BA-5845-B0E4-D8487BBE90BE}"/>
              </a:ext>
            </a:extLst>
          </p:cNvPr>
          <p:cNvSpPr txBox="1">
            <a:spLocks/>
          </p:cNvSpPr>
          <p:nvPr/>
        </p:nvSpPr>
        <p:spPr>
          <a:xfrm>
            <a:off x="331111" y="2120900"/>
            <a:ext cx="4685389" cy="321294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baseline="30000" dirty="0">
                <a:solidFill>
                  <a:schemeClr val="bg1"/>
                </a:solidFill>
              </a:rPr>
              <a:t>21 </a:t>
            </a:r>
            <a:r>
              <a:rPr lang="en-US" sz="2400" dirty="0">
                <a:solidFill>
                  <a:schemeClr val="bg1"/>
                </a:solidFill>
              </a:rPr>
              <a:t>Therefore, if </a:t>
            </a:r>
            <a:r>
              <a:rPr lang="en-US" sz="2400" b="1" dirty="0">
                <a:solidFill>
                  <a:srgbClr val="FBB65B"/>
                </a:solidFill>
              </a:rPr>
              <a:t>anyone cleanses </a:t>
            </a:r>
            <a:r>
              <a:rPr lang="en-US" sz="2400" dirty="0">
                <a:solidFill>
                  <a:schemeClr val="bg1"/>
                </a:solidFill>
              </a:rPr>
              <a:t>himself from these </a:t>
            </a:r>
            <a:r>
              <a:rPr lang="en-US" sz="2400" i="1" dirty="0">
                <a:solidFill>
                  <a:schemeClr val="bg1"/>
                </a:solidFill>
              </a:rPr>
              <a:t>things</a:t>
            </a:r>
            <a:r>
              <a:rPr lang="en-US" sz="2400" dirty="0">
                <a:solidFill>
                  <a:schemeClr val="bg1"/>
                </a:solidFill>
              </a:rPr>
              <a:t>, he will be a vessel for honor, sanctified, </a:t>
            </a:r>
            <a:br>
              <a:rPr lang="en-US" sz="2400" dirty="0">
                <a:solidFill>
                  <a:schemeClr val="bg1"/>
                </a:solidFill>
              </a:rPr>
            </a:br>
            <a:r>
              <a:rPr lang="en-US" sz="2400" b="1" dirty="0">
                <a:solidFill>
                  <a:srgbClr val="FBB65B"/>
                </a:solidFill>
              </a:rPr>
              <a:t>useful to the Master,</a:t>
            </a:r>
            <a:r>
              <a:rPr lang="en-US" sz="2400" b="1" dirty="0">
                <a:solidFill>
                  <a:schemeClr val="bg1"/>
                </a:solidFill>
              </a:rPr>
              <a:t> </a:t>
            </a:r>
            <a:r>
              <a:rPr lang="en-US" sz="2400" dirty="0">
                <a:solidFill>
                  <a:schemeClr val="bg1"/>
                </a:solidFill>
              </a:rPr>
              <a:t>prepared for every good work. </a:t>
            </a:r>
            <a:r>
              <a:rPr lang="en-US" sz="2400" b="1" baseline="30000" dirty="0">
                <a:solidFill>
                  <a:schemeClr val="bg1"/>
                </a:solidFill>
              </a:rPr>
              <a:t>22 </a:t>
            </a:r>
            <a:r>
              <a:rPr lang="en-US" sz="2400" dirty="0">
                <a:solidFill>
                  <a:schemeClr val="bg1"/>
                </a:solidFill>
              </a:rPr>
              <a:t>Now flee from youthful lusts and pursue </a:t>
            </a:r>
            <a:r>
              <a:rPr lang="en-US" sz="2400" b="1" dirty="0">
                <a:solidFill>
                  <a:srgbClr val="FBB65B"/>
                </a:solidFill>
              </a:rPr>
              <a:t>righteousness, faith, love </a:t>
            </a:r>
            <a:r>
              <a:rPr lang="en-US" sz="2400" b="1" i="1" dirty="0">
                <a:solidFill>
                  <a:srgbClr val="FBB65B"/>
                </a:solidFill>
              </a:rPr>
              <a:t>and </a:t>
            </a:r>
            <a:r>
              <a:rPr lang="en-US" sz="2400" b="1" dirty="0">
                <a:solidFill>
                  <a:srgbClr val="FBB65B"/>
                </a:solidFill>
              </a:rPr>
              <a:t>peace</a:t>
            </a:r>
            <a:r>
              <a:rPr lang="en-US" sz="2400" b="1" dirty="0">
                <a:solidFill>
                  <a:srgbClr val="E8A953"/>
                </a:solidFill>
              </a:rPr>
              <a:t>,</a:t>
            </a:r>
            <a:r>
              <a:rPr lang="en-US" sz="2400" b="1" dirty="0">
                <a:solidFill>
                  <a:srgbClr val="FFC000"/>
                </a:solidFill>
              </a:rPr>
              <a:t> </a:t>
            </a:r>
            <a:r>
              <a:rPr lang="en-US" sz="2400" dirty="0">
                <a:solidFill>
                  <a:schemeClr val="bg1"/>
                </a:solidFill>
              </a:rPr>
              <a:t>with those who call on the Lord from a pure heart. </a:t>
            </a:r>
            <a:endParaRPr lang="en-US" sz="4000" dirty="0">
              <a:solidFill>
                <a:schemeClr val="bg1"/>
              </a:solidFill>
            </a:endParaRPr>
          </a:p>
        </p:txBody>
      </p:sp>
    </p:spTree>
    <p:extLst>
      <p:ext uri="{BB962C8B-B14F-4D97-AF65-F5344CB8AC3E}">
        <p14:creationId xmlns:p14="http://schemas.microsoft.com/office/powerpoint/2010/main" val="249184778"/>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extLst/>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solidFill>
                            <a:schemeClr val="bg1"/>
                          </a:solidFill>
                          <a:effectLst/>
                        </a:rPr>
                        <a:t>Sermon Title</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solidFill>
                            <a:schemeClr val="bg1"/>
                          </a:solidFill>
                          <a:effectLst/>
                        </a:rPr>
                        <a:t>Sundays at</a:t>
                      </a:r>
                      <a:r>
                        <a:rPr lang="en-US" sz="1600" baseline="0" dirty="0">
                          <a:solidFill>
                            <a:schemeClr val="bg1"/>
                          </a:solidFill>
                          <a:effectLst/>
                        </a:rPr>
                        <a:t> </a:t>
                      </a:r>
                      <a:r>
                        <a:rPr lang="en-US" sz="1600" dirty="0">
                          <a:solidFill>
                            <a:schemeClr val="bg1"/>
                          </a:solidFill>
                          <a:effectLst/>
                        </a:rPr>
                        <a:t>6:00 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Intro: Vessels for Honor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solidFill>
                            <a:schemeClr val="bg1"/>
                          </a:solidFill>
                          <a:effectLst/>
                        </a:rPr>
                        <a:t>  Be Strong In God’s Grace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Treasuring Scripture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Escaping Entanglements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Avoiding Ungodly Influences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Refining My Speech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Calling On The Lord From A Pure Heart</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Enduring All Things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solidFill>
                            <a:schemeClr val="bg1"/>
                          </a:solidFill>
                          <a:effectLst/>
                        </a:rPr>
                        <a:t>  Refreshing &amp; Encouraging One Another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Passing The Faith To The Next Generation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Correcting With Gentleness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Continuing In The Things We’ve Learned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391887" y="1903751"/>
            <a:ext cx="8313202" cy="1914696"/>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42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Gold &amp; Silver Vessels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434715" y="2049490"/>
            <a:ext cx="8364511" cy="3175000"/>
          </a:xfrm>
        </p:spPr>
        <p:txBody>
          <a:bodyPr>
            <a:noAutofit/>
          </a:bodyPr>
          <a:lstStyle/>
          <a:p>
            <a:r>
              <a:rPr lang="en-US" sz="2400" dirty="0"/>
              <a:t>The Materials That Survive The Test. </a:t>
            </a:r>
          </a:p>
          <a:p>
            <a:r>
              <a:rPr lang="en-US" sz="2000" dirty="0"/>
              <a:t>Now if any man builds on the foundation with gold, silver, precious stones, wood, hay, straw, </a:t>
            </a:r>
            <a:r>
              <a:rPr lang="en-US" sz="2000" b="1" baseline="30000" dirty="0"/>
              <a:t>13 </a:t>
            </a:r>
            <a:r>
              <a:rPr lang="en-US" sz="2000" dirty="0"/>
              <a:t>each man’s work will become evident; for the day will show it because it is </a:t>
            </a:r>
            <a:r>
              <a:rPr lang="en-US" sz="2000" i="1" dirty="0"/>
              <a:t>to be</a:t>
            </a:r>
            <a:r>
              <a:rPr lang="en-US" sz="2000" dirty="0"/>
              <a:t> revealed with fire, and</a:t>
            </a:r>
            <a:r>
              <a:rPr lang="en-US" sz="2000" dirty="0">
                <a:solidFill>
                  <a:srgbClr val="FBB65B"/>
                </a:solidFill>
              </a:rPr>
              <a:t> the fire itself will test the quality of each man’s work.  </a:t>
            </a:r>
            <a:r>
              <a:rPr lang="en-US" sz="2000" dirty="0"/>
              <a:t>(1 Corinthians 3:12-13)</a:t>
            </a:r>
            <a:endParaRPr lang="en-US" sz="2000" dirty="0">
              <a:solidFill>
                <a:srgbClr val="FBB65B"/>
              </a:solidFill>
            </a:endParaRPr>
          </a:p>
          <a:p>
            <a:r>
              <a:rPr lang="en-US" sz="2400" dirty="0"/>
              <a:t>The Faith That Endures. </a:t>
            </a:r>
          </a:p>
          <a:p>
            <a:r>
              <a:rPr lang="en-US" sz="2000" b="1" baseline="30000" dirty="0"/>
              <a:t>6 </a:t>
            </a:r>
            <a:r>
              <a:rPr lang="en-US" sz="2000" dirty="0"/>
              <a:t>In this you greatly rejoice, even though now for a little while, if necessary, you have been distressed by various trials, </a:t>
            </a:r>
            <a:r>
              <a:rPr lang="en-US" sz="2000" b="1" baseline="30000" dirty="0"/>
              <a:t>7 </a:t>
            </a:r>
            <a:r>
              <a:rPr lang="en-US" sz="2000" dirty="0"/>
              <a:t>so that the proof of your faith, </a:t>
            </a:r>
            <a:r>
              <a:rPr lang="en-US" sz="2000" i="1" dirty="0"/>
              <a:t>being</a:t>
            </a:r>
            <a:r>
              <a:rPr lang="en-US" sz="2000" dirty="0"/>
              <a:t> </a:t>
            </a:r>
            <a:r>
              <a:rPr lang="en-US" sz="2000" dirty="0">
                <a:solidFill>
                  <a:srgbClr val="FBB65B"/>
                </a:solidFill>
              </a:rPr>
              <a:t>more precious than gold which is perishable, even though tested by fire,</a:t>
            </a:r>
            <a:r>
              <a:rPr lang="en-US" sz="2000" dirty="0"/>
              <a:t> may be found to result in praise and glory and honor at the revelation of Jesus Christ; (1 Peter 1:6-7)</a:t>
            </a:r>
            <a:endParaRPr lang="en-US" sz="2400" dirty="0"/>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 Picture of Endurance</a:t>
              </a:r>
            </a:p>
          </p:txBody>
        </p:sp>
      </p:grpSp>
    </p:spTree>
    <p:extLst>
      <p:ext uri="{BB962C8B-B14F-4D97-AF65-F5344CB8AC3E}">
        <p14:creationId xmlns:p14="http://schemas.microsoft.com/office/powerpoint/2010/main" val="31565200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3 Powerful Comparisons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457200" y="2353456"/>
            <a:ext cx="8437418" cy="3229926"/>
          </a:xfrm>
        </p:spPr>
        <p:txBody>
          <a:bodyPr>
            <a:normAutofit/>
          </a:bodyPr>
          <a:lstStyle/>
          <a:p>
            <a:r>
              <a:rPr lang="en-US" sz="2800" dirty="0"/>
              <a:t>The Endurance of A </a:t>
            </a:r>
            <a:r>
              <a:rPr lang="en-US" sz="2800" b="1" dirty="0">
                <a:solidFill>
                  <a:srgbClr val="FBB65B"/>
                </a:solidFill>
              </a:rPr>
              <a:t>Good Soldier</a:t>
            </a:r>
            <a:r>
              <a:rPr lang="en-US" sz="2800" dirty="0"/>
              <a:t> (2:3-4)</a:t>
            </a:r>
            <a:br>
              <a:rPr lang="en-US" sz="2800" dirty="0"/>
            </a:br>
            <a:endParaRPr lang="en-US" sz="2800" dirty="0"/>
          </a:p>
          <a:p>
            <a:r>
              <a:rPr lang="en-US" sz="2800" dirty="0"/>
              <a:t>The Endurance of An </a:t>
            </a:r>
            <a:r>
              <a:rPr lang="en-US" sz="2800" b="1" dirty="0">
                <a:solidFill>
                  <a:srgbClr val="FBB65B"/>
                </a:solidFill>
              </a:rPr>
              <a:t>Elite Athlete </a:t>
            </a:r>
            <a:r>
              <a:rPr lang="en-US" sz="2800" dirty="0"/>
              <a:t>(2:5)</a:t>
            </a:r>
            <a:br>
              <a:rPr lang="en-US" sz="2800" dirty="0"/>
            </a:br>
            <a:endParaRPr lang="en-US" sz="2800" b="1" dirty="0">
              <a:solidFill>
                <a:srgbClr val="FBB65B"/>
              </a:solidFill>
            </a:endParaRPr>
          </a:p>
          <a:p>
            <a:r>
              <a:rPr lang="en-US" sz="2800" dirty="0"/>
              <a:t>The Endurance of A </a:t>
            </a:r>
            <a:r>
              <a:rPr lang="en-US" sz="2800" b="1" dirty="0">
                <a:solidFill>
                  <a:srgbClr val="FBB65B"/>
                </a:solidFill>
              </a:rPr>
              <a:t>Hard-Working Farmer </a:t>
            </a:r>
            <a:r>
              <a:rPr lang="en-US" sz="2800" dirty="0"/>
              <a:t>(2:6)</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That Endure</a:t>
              </a:r>
            </a:p>
          </p:txBody>
        </p:sp>
      </p:grpSp>
    </p:spTree>
    <p:extLst>
      <p:ext uri="{BB962C8B-B14F-4D97-AF65-F5344CB8AC3E}">
        <p14:creationId xmlns:p14="http://schemas.microsoft.com/office/powerpoint/2010/main" val="8889354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DD9116-675A-B246-B672-70BC54F442E5}"/>
              </a:ext>
            </a:extLst>
          </p:cNvPr>
          <p:cNvPicPr>
            <a:picLocks noChangeAspect="1"/>
          </p:cNvPicPr>
          <p:nvPr/>
        </p:nvPicPr>
        <p:blipFill>
          <a:blip r:embed="rId3"/>
          <a:stretch>
            <a:fillRect/>
          </a:stretch>
        </p:blipFill>
        <p:spPr>
          <a:xfrm>
            <a:off x="0" y="0"/>
            <a:ext cx="5715000" cy="5715000"/>
          </a:xfrm>
          <a:prstGeom prst="rect">
            <a:avLst/>
          </a:prstGeom>
        </p:spPr>
      </p:pic>
      <p:sp>
        <p:nvSpPr>
          <p:cNvPr id="6" name="Title 3">
            <a:extLst>
              <a:ext uri="{FF2B5EF4-FFF2-40B4-BE49-F238E27FC236}">
                <a16:creationId xmlns:a16="http://schemas.microsoft.com/office/drawing/2014/main" id="{3AD81400-B916-0A4F-A26A-344F159BF41E}"/>
              </a:ext>
            </a:extLst>
          </p:cNvPr>
          <p:cNvSpPr txBox="1">
            <a:spLocks/>
          </p:cNvSpPr>
          <p:nvPr/>
        </p:nvSpPr>
        <p:spPr>
          <a:xfrm>
            <a:off x="5715001" y="822960"/>
            <a:ext cx="3429000" cy="454152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i="1" dirty="0">
                <a:solidFill>
                  <a:srgbClr val="FBB65B"/>
                </a:solidFill>
              </a:rPr>
              <a:t>The Call To</a:t>
            </a:r>
          </a:p>
          <a:p>
            <a:pPr algn="ctr"/>
            <a:r>
              <a:rPr lang="en-US" sz="4000" b="1" i="1" dirty="0">
                <a:solidFill>
                  <a:srgbClr val="FBB65B"/>
                </a:solidFill>
              </a:rPr>
              <a:t>ENDURE</a:t>
            </a:r>
            <a:br>
              <a:rPr lang="en-US" sz="4000" i="1" dirty="0">
                <a:solidFill>
                  <a:srgbClr val="FBB65B"/>
                </a:solidFill>
              </a:rPr>
            </a:br>
            <a:r>
              <a:rPr lang="en-US" sz="4000" i="1" u="sng" dirty="0">
                <a:solidFill>
                  <a:srgbClr val="FBB65B"/>
                </a:solidFill>
              </a:rPr>
              <a:t>Is Not</a:t>
            </a:r>
            <a:r>
              <a:rPr lang="en-US" sz="4000" i="1" dirty="0">
                <a:solidFill>
                  <a:srgbClr val="FBB65B"/>
                </a:solidFill>
              </a:rPr>
              <a:t> A Call</a:t>
            </a:r>
          </a:p>
          <a:p>
            <a:pPr algn="ctr"/>
            <a:r>
              <a:rPr lang="en-US" sz="4000" i="1" dirty="0">
                <a:solidFill>
                  <a:srgbClr val="FBB65B"/>
                </a:solidFill>
              </a:rPr>
              <a:t>To Endure</a:t>
            </a:r>
          </a:p>
          <a:p>
            <a:pPr algn="ctr"/>
            <a:r>
              <a:rPr lang="en-US" sz="4000" i="1" dirty="0">
                <a:solidFill>
                  <a:srgbClr val="FBB65B"/>
                </a:solidFill>
              </a:rPr>
              <a:t>Alone!</a:t>
            </a:r>
            <a:br>
              <a:rPr lang="en-US" sz="4000" i="1" dirty="0">
                <a:solidFill>
                  <a:srgbClr val="FBB65B"/>
                </a:solidFill>
              </a:rPr>
            </a:br>
            <a:endParaRPr lang="en-US" sz="4000" i="1" dirty="0">
              <a:solidFill>
                <a:srgbClr val="FBB65B"/>
              </a:solidFill>
            </a:endParaRPr>
          </a:p>
          <a:p>
            <a:pPr algn="ctr"/>
            <a:r>
              <a:rPr lang="en-US" sz="4000" i="1" dirty="0">
                <a:solidFill>
                  <a:srgbClr val="FBB65B"/>
                </a:solidFill>
              </a:rPr>
              <a:t>(2:22)</a:t>
            </a:r>
          </a:p>
        </p:txBody>
      </p:sp>
    </p:spTree>
    <p:extLst>
      <p:ext uri="{BB962C8B-B14F-4D97-AF65-F5344CB8AC3E}">
        <p14:creationId xmlns:p14="http://schemas.microsoft.com/office/powerpoint/2010/main" val="3962617746"/>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Reflect on Godly Examples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457200" y="2899318"/>
            <a:ext cx="8437418" cy="2461041"/>
          </a:xfrm>
        </p:spPr>
        <p:txBody>
          <a:bodyPr>
            <a:normAutofit/>
          </a:bodyPr>
          <a:lstStyle/>
          <a:p>
            <a:r>
              <a:rPr lang="en-US" sz="2800" dirty="0"/>
              <a:t>Helps Me More Accurately Estimate </a:t>
            </a:r>
            <a:br>
              <a:rPr lang="en-US" sz="2800" dirty="0"/>
            </a:br>
            <a:r>
              <a:rPr lang="en-US" sz="2800" dirty="0"/>
              <a:t>The Severity of My Suffering. (2 Cor. 11:23-28)</a:t>
            </a:r>
          </a:p>
          <a:p>
            <a:r>
              <a:rPr lang="en-US" sz="2800" dirty="0"/>
              <a:t>Reminds Me That Endurance Is An Expression of </a:t>
            </a:r>
            <a:br>
              <a:rPr lang="en-US" sz="2800" dirty="0"/>
            </a:br>
            <a:r>
              <a:rPr lang="en-US" sz="2800" dirty="0"/>
              <a:t>Love, Conviction, and Priorities. (2 Tim. 4:5)</a:t>
            </a:r>
            <a:endParaRPr lang="en-US" sz="2800" b="1" dirty="0">
              <a:solidFill>
                <a:srgbClr val="FBB65B"/>
              </a:solidFill>
            </a:endParaRPr>
          </a:p>
          <a:p>
            <a:r>
              <a:rPr lang="en-US" sz="2800" dirty="0"/>
              <a:t>Encourages Me To Hope In The Lord! (2 Tim 3:10-12)</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That Endure</a:t>
              </a:r>
            </a:p>
          </p:txBody>
        </p:sp>
      </p:grpSp>
      <p:grpSp>
        <p:nvGrpSpPr>
          <p:cNvPr id="7" name="Group 6">
            <a:extLst>
              <a:ext uri="{FF2B5EF4-FFF2-40B4-BE49-F238E27FC236}">
                <a16:creationId xmlns:a16="http://schemas.microsoft.com/office/drawing/2014/main" id="{6D4B3D78-F90F-DF4B-866F-CBA7DD96FFA6}"/>
              </a:ext>
            </a:extLst>
          </p:cNvPr>
          <p:cNvGrpSpPr/>
          <p:nvPr/>
        </p:nvGrpSpPr>
        <p:grpSpPr>
          <a:xfrm>
            <a:off x="2295612" y="2148569"/>
            <a:ext cx="4552776" cy="954107"/>
            <a:chOff x="825265" y="2731355"/>
            <a:chExt cx="2281006" cy="954107"/>
          </a:xfrm>
        </p:grpSpPr>
        <p:sp>
          <p:nvSpPr>
            <p:cNvPr id="10" name="Rounded Rectangle 9">
              <a:extLst>
                <a:ext uri="{FF2B5EF4-FFF2-40B4-BE49-F238E27FC236}">
                  <a16:creationId xmlns:a16="http://schemas.microsoft.com/office/drawing/2014/main" id="{A53AEA4B-7B94-0E42-9718-19612120F2F9}"/>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AC6274A-1829-2B44-865F-A47709AB794C}"/>
                </a:ext>
              </a:extLst>
            </p:cNvPr>
            <p:cNvSpPr txBox="1"/>
            <p:nvPr/>
          </p:nvSpPr>
          <p:spPr>
            <a:xfrm>
              <a:off x="883960" y="2731355"/>
              <a:ext cx="2165344" cy="954107"/>
            </a:xfrm>
            <a:prstGeom prst="rect">
              <a:avLst/>
            </a:prstGeom>
            <a:noFill/>
          </p:spPr>
          <p:txBody>
            <a:bodyPr wrap="square" rtlCol="0">
              <a:spAutoFit/>
            </a:bodyPr>
            <a:lstStyle/>
            <a:p>
              <a:pPr algn="ctr"/>
              <a:r>
                <a:rPr lang="en-US" sz="2800" b="1" i="1" dirty="0">
                  <a:solidFill>
                    <a:schemeClr val="bg1"/>
                  </a:solidFill>
                </a:rPr>
                <a:t>Hebrews 12:1-11</a:t>
              </a:r>
            </a:p>
          </p:txBody>
        </p:sp>
      </p:grpSp>
    </p:spTree>
    <p:extLst>
      <p:ext uri="{BB962C8B-B14F-4D97-AF65-F5344CB8AC3E}">
        <p14:creationId xmlns:p14="http://schemas.microsoft.com/office/powerpoint/2010/main" val="272833652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Remember Why We Endure</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87927" y="2184400"/>
            <a:ext cx="8257309" cy="3175000"/>
          </a:xfrm>
        </p:spPr>
        <p:txBody>
          <a:bodyPr>
            <a:normAutofit/>
          </a:bodyPr>
          <a:lstStyle/>
          <a:p>
            <a:pPr marL="0" indent="0" algn="ctr">
              <a:buNone/>
            </a:pPr>
            <a:r>
              <a:rPr lang="en-US" sz="2800" b="1" baseline="30000" dirty="0"/>
              <a:t>8 </a:t>
            </a:r>
            <a:r>
              <a:rPr lang="en-US" sz="2800" dirty="0"/>
              <a:t>Remember Jesus Christ, risen from the dead, descendant of David, according to my gospel, </a:t>
            </a:r>
            <a:br>
              <a:rPr lang="en-US" sz="2800" dirty="0"/>
            </a:br>
            <a:r>
              <a:rPr lang="en-US" sz="2800" b="1" baseline="30000" dirty="0"/>
              <a:t>9 </a:t>
            </a:r>
            <a:r>
              <a:rPr lang="en-US" sz="2800" dirty="0"/>
              <a:t>for which I suffer hardship even to imprisonment as a criminal; but the word of God is not imprisoned.</a:t>
            </a:r>
            <a:br>
              <a:rPr lang="en-US" sz="2800" dirty="0"/>
            </a:br>
            <a:r>
              <a:rPr lang="en-US" sz="2800" dirty="0"/>
              <a:t> </a:t>
            </a:r>
            <a:r>
              <a:rPr lang="en-US" sz="2800" b="1" baseline="30000" dirty="0"/>
              <a:t>10 </a:t>
            </a:r>
            <a:r>
              <a:rPr lang="en-US" sz="2800" dirty="0"/>
              <a:t>For this reason </a:t>
            </a:r>
            <a:r>
              <a:rPr lang="en-US" sz="2800" dirty="0">
                <a:solidFill>
                  <a:srgbClr val="FBB65B"/>
                </a:solidFill>
              </a:rPr>
              <a:t>I endure all things </a:t>
            </a:r>
            <a:r>
              <a:rPr lang="en-US" sz="2800" dirty="0"/>
              <a:t>for the sake of those who are chosen, so that they also may obtain the salvation which is in Christ Jesus </a:t>
            </a:r>
            <a:r>
              <a:rPr lang="en-US" sz="2800" i="1" dirty="0"/>
              <a:t>and</a:t>
            </a:r>
            <a:r>
              <a:rPr lang="en-US" sz="2800" dirty="0"/>
              <a:t> with </a:t>
            </a:r>
            <a:r>
              <a:rPr lang="en-US" sz="2800" i="1" dirty="0"/>
              <a:t>it</a:t>
            </a:r>
            <a:r>
              <a:rPr lang="en-US" sz="2800" dirty="0"/>
              <a:t> </a:t>
            </a:r>
            <a:br>
              <a:rPr lang="en-US" sz="2800" dirty="0"/>
            </a:br>
            <a:r>
              <a:rPr lang="en-US" sz="2800" dirty="0"/>
              <a:t>eternal glory.  (2 Timothy 2:8-10)</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That Endure</a:t>
              </a:r>
            </a:p>
          </p:txBody>
        </p:sp>
      </p:grpSp>
      <p:cxnSp>
        <p:nvCxnSpPr>
          <p:cNvPr id="10" name="Straight Connector 9">
            <a:extLst>
              <a:ext uri="{FF2B5EF4-FFF2-40B4-BE49-F238E27FC236}">
                <a16:creationId xmlns:a16="http://schemas.microsoft.com/office/drawing/2014/main" id="{85F81CF4-AC92-D942-9C84-1FAE494EE06E}"/>
              </a:ext>
            </a:extLst>
          </p:cNvPr>
          <p:cNvCxnSpPr/>
          <p:nvPr/>
        </p:nvCxnSpPr>
        <p:spPr>
          <a:xfrm>
            <a:off x="3063785" y="2591159"/>
            <a:ext cx="7315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F267E0F-950D-1747-A43B-9827B6838EEA}"/>
              </a:ext>
            </a:extLst>
          </p:cNvPr>
          <p:cNvCxnSpPr/>
          <p:nvPr/>
        </p:nvCxnSpPr>
        <p:spPr>
          <a:xfrm>
            <a:off x="4865103" y="2591159"/>
            <a:ext cx="7315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31EB65-3975-0743-9BB1-C0787D34E764}"/>
              </a:ext>
            </a:extLst>
          </p:cNvPr>
          <p:cNvCxnSpPr/>
          <p:nvPr/>
        </p:nvCxnSpPr>
        <p:spPr>
          <a:xfrm>
            <a:off x="832749" y="4512398"/>
            <a:ext cx="7315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02BB76-DB77-5549-A162-A5A5A8F4BF73}"/>
              </a:ext>
            </a:extLst>
          </p:cNvPr>
          <p:cNvCxnSpPr>
            <a:cxnSpLocks/>
          </p:cNvCxnSpPr>
          <p:nvPr/>
        </p:nvCxnSpPr>
        <p:spPr>
          <a:xfrm>
            <a:off x="1564269" y="4902142"/>
            <a:ext cx="1313842"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D97A31-081A-F54D-9956-A628D44925D0}"/>
              </a:ext>
            </a:extLst>
          </p:cNvPr>
          <p:cNvCxnSpPr>
            <a:cxnSpLocks/>
          </p:cNvCxnSpPr>
          <p:nvPr/>
        </p:nvCxnSpPr>
        <p:spPr>
          <a:xfrm>
            <a:off x="2295789" y="5359400"/>
            <a:ext cx="1666906"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49446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2232</TotalTime>
  <Words>3006</Words>
  <Application>Microsoft Macintosh PowerPoint</Application>
  <PresentationFormat>On-screen Show (16:10)</PresentationFormat>
  <Paragraphs>249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2023 Theme</vt:lpstr>
      <vt:lpstr>Known for…</vt:lpstr>
      <vt:lpstr>Known for…</vt:lpstr>
      <vt:lpstr>PowerPoint Presentation</vt:lpstr>
      <vt:lpstr>Gold &amp; Silver Vessels</vt:lpstr>
      <vt:lpstr>3 Powerful Comparisons</vt:lpstr>
      <vt:lpstr>PowerPoint Presentation</vt:lpstr>
      <vt:lpstr>Reflect on Godly Examples</vt:lpstr>
      <vt:lpstr>Remember Why We Endure</vt:lpstr>
      <vt:lpstr>Learn To Excel Under Pressure</vt:lpstr>
      <vt:lpstr>Poetry To Remember</vt:lpstr>
      <vt:lpstr>PowerPoint Presentation</vt:lpstr>
      <vt:lpstr>2023 Theme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Phillip Shumake</cp:lastModifiedBy>
  <cp:revision>211</cp:revision>
  <dcterms:created xsi:type="dcterms:W3CDTF">2022-08-19T18:53:01Z</dcterms:created>
  <dcterms:modified xsi:type="dcterms:W3CDTF">2023-05-07T18:59:14Z</dcterms:modified>
</cp:coreProperties>
</file>