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65" r:id="rId4"/>
    <p:sldId id="261" r:id="rId5"/>
    <p:sldId id="262" r:id="rId6"/>
    <p:sldId id="256" r:id="rId7"/>
    <p:sldId id="263" r:id="rId8"/>
    <p:sldId id="264" r:id="rId9"/>
    <p:sldId id="266" r:id="rId10"/>
    <p:sldId id="268" r:id="rId11"/>
    <p:sldId id="267" r:id="rId12"/>
    <p:sldId id="269" r:id="rId13"/>
    <p:sldId id="270" r:id="rId1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FC17A-7A1A-439F-B4F1-B389C94663F4}" v="520" dt="2023-05-28T17:46:19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DB7-F8EF-4234-8190-A01145BBC63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1DBF-8553-40FB-9904-CC1B5243C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3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DB7-F8EF-4234-8190-A01145BBC63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1DBF-8553-40FB-9904-CC1B5243C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2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DB7-F8EF-4234-8190-A01145BBC63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1DBF-8553-40FB-9904-CC1B5243C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6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DB7-F8EF-4234-8190-A01145BBC63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1DBF-8553-40FB-9904-CC1B5243C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1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DB7-F8EF-4234-8190-A01145BBC63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1DBF-8553-40FB-9904-CC1B5243C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2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DB7-F8EF-4234-8190-A01145BBC63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1DBF-8553-40FB-9904-CC1B5243C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9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DB7-F8EF-4234-8190-A01145BBC63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1DBF-8553-40FB-9904-CC1B5243C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6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DB7-F8EF-4234-8190-A01145BBC63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1DBF-8553-40FB-9904-CC1B5243C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1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DB7-F8EF-4234-8190-A01145BBC63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1DBF-8553-40FB-9904-CC1B5243C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DB7-F8EF-4234-8190-A01145BBC63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1DBF-8553-40FB-9904-CC1B5243C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7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DB7-F8EF-4234-8190-A01145BBC63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1DBF-8553-40FB-9904-CC1B5243C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0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A3DB7-F8EF-4234-8190-A01145BBC638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31DBF-8553-40FB-9904-CC1B5243C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1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455-068C-B381-37E9-2B67F645EE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REAL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EB4084-6ADD-EC29-33BF-D8B6072478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16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596520-43AB-B35A-F0A7-94363BD6D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16741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2. Nourishment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D0567F-5046-0E9E-3528-9F3F53BAB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706637"/>
            <a:ext cx="8839200" cy="4859276"/>
          </a:xfrm>
        </p:spPr>
        <p:txBody>
          <a:bodyPr>
            <a:noAutofit/>
          </a:bodyPr>
          <a:lstStyle/>
          <a:p>
            <a:r>
              <a:rPr lang="en-US" sz="2000" b="0" i="0" dirty="0">
                <a:effectLst/>
                <a:latin typeface="system-ui"/>
              </a:rPr>
              <a:t> </a:t>
            </a:r>
            <a:r>
              <a:rPr lang="en-US" sz="2800" b="1" i="0" baseline="30000" dirty="0">
                <a:effectLst/>
                <a:latin typeface="system-ui"/>
              </a:rPr>
              <a:t>20 </a:t>
            </a:r>
            <a:r>
              <a:rPr lang="en-US" sz="2800" b="0" i="0" dirty="0">
                <a:effectLst/>
                <a:latin typeface="system-ui"/>
              </a:rPr>
              <a:t>And He said, “What comes out of a man, that defiles a man. </a:t>
            </a:r>
            <a:r>
              <a:rPr lang="en-US" sz="2800" b="1" i="0" baseline="30000" dirty="0">
                <a:effectLst/>
                <a:latin typeface="system-ui"/>
              </a:rPr>
              <a:t>21 </a:t>
            </a:r>
            <a:r>
              <a:rPr lang="en-US" sz="2800" b="0" i="0" dirty="0">
                <a:effectLst/>
                <a:latin typeface="system-ui"/>
              </a:rPr>
              <a:t>For from within, out of the heart of men, proceed evil thoughts, adulteries, </a:t>
            </a:r>
            <a:r>
              <a:rPr lang="en-US" sz="2800" b="0" i="0" dirty="0" err="1">
                <a:effectLst/>
                <a:latin typeface="system-ui"/>
              </a:rPr>
              <a:t>fornications,murders</a:t>
            </a:r>
            <a:r>
              <a:rPr lang="en-US" sz="2800" b="0" i="0" dirty="0">
                <a:effectLst/>
                <a:latin typeface="system-ui"/>
              </a:rPr>
              <a:t>,  </a:t>
            </a:r>
            <a:r>
              <a:rPr lang="en-US" sz="2800" baseline="30000" dirty="0">
                <a:latin typeface="system-ui"/>
              </a:rPr>
              <a:t> </a:t>
            </a:r>
            <a:r>
              <a:rPr lang="en-US" sz="2800" b="1" i="0" baseline="30000" dirty="0">
                <a:effectLst/>
                <a:latin typeface="system-ui"/>
              </a:rPr>
              <a:t>22 </a:t>
            </a:r>
            <a:r>
              <a:rPr lang="en-US" sz="2800" b="0" i="0" dirty="0">
                <a:effectLst/>
                <a:latin typeface="system-ui"/>
              </a:rPr>
              <a:t>thefts, </a:t>
            </a:r>
            <a:r>
              <a:rPr lang="en-US" sz="2800" b="0" i="0" dirty="0" err="1">
                <a:effectLst/>
                <a:latin typeface="system-ui"/>
              </a:rPr>
              <a:t>covetousness,wickedness</a:t>
            </a:r>
            <a:r>
              <a:rPr lang="en-US" sz="2800" b="0" i="0" dirty="0">
                <a:effectLst/>
                <a:latin typeface="system-ui"/>
              </a:rPr>
              <a:t>, deceit, lewdness, an       evil eye, blasphemy, pride, </a:t>
            </a:r>
            <a:r>
              <a:rPr lang="en-US" sz="2800" b="0" i="0" dirty="0" err="1">
                <a:effectLst/>
                <a:latin typeface="system-ui"/>
              </a:rPr>
              <a:t>folishness</a:t>
            </a:r>
            <a:r>
              <a:rPr lang="en-US" sz="2800" b="0" i="0" dirty="0">
                <a:effectLst/>
                <a:latin typeface="system-ui"/>
              </a:rPr>
              <a:t> </a:t>
            </a:r>
            <a:r>
              <a:rPr lang="en-US" sz="2800" b="1" i="0" baseline="30000" dirty="0">
                <a:effectLst/>
                <a:latin typeface="system-ui"/>
              </a:rPr>
              <a:t>23 </a:t>
            </a:r>
            <a:r>
              <a:rPr lang="en-US" sz="2800" b="0" i="0" dirty="0">
                <a:effectLst/>
                <a:latin typeface="system-ui"/>
              </a:rPr>
              <a:t>All these evil things come from within and defile a man.” (Mark 7:20-23)</a:t>
            </a:r>
          </a:p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HOW DO THESE THINGS GET INTO THE HEART? G.I.G.O.</a:t>
            </a:r>
            <a:endParaRPr lang="en-US" sz="2800" b="1" i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stem-ui"/>
            </a:endParaRPr>
          </a:p>
          <a:p>
            <a:r>
              <a:rPr lang="en-US" sz="2800" b="0" i="0" dirty="0">
                <a:effectLst/>
                <a:latin typeface="system-ui"/>
              </a:rPr>
              <a:t>“Finally, brethren, whatever things are true, whatever things </a:t>
            </a:r>
            <a:r>
              <a:rPr lang="en-US" sz="2800" b="0" i="1" dirty="0">
                <a:effectLst/>
                <a:latin typeface="system-ui"/>
              </a:rPr>
              <a:t>are</a:t>
            </a:r>
            <a:r>
              <a:rPr lang="en-US" sz="2800" b="0" i="0" dirty="0">
                <a:effectLst/>
                <a:latin typeface="system-ui"/>
              </a:rPr>
              <a:t> noble, whatever things </a:t>
            </a:r>
            <a:r>
              <a:rPr lang="en-US" sz="2800" b="0" i="1" dirty="0">
                <a:effectLst/>
                <a:latin typeface="system-ui"/>
              </a:rPr>
              <a:t>are</a:t>
            </a:r>
            <a:r>
              <a:rPr lang="en-US" sz="2800" b="0" i="0" dirty="0">
                <a:effectLst/>
                <a:latin typeface="system-ui"/>
              </a:rPr>
              <a:t> just, whatever things </a:t>
            </a:r>
            <a:r>
              <a:rPr lang="en-US" sz="2800" b="0" i="1" dirty="0">
                <a:effectLst/>
                <a:latin typeface="system-ui"/>
              </a:rPr>
              <a:t>are</a:t>
            </a:r>
            <a:r>
              <a:rPr lang="en-US" sz="2800" b="0" i="0" dirty="0">
                <a:effectLst/>
                <a:latin typeface="system-ui"/>
              </a:rPr>
              <a:t> pure, whatever things </a:t>
            </a:r>
            <a:r>
              <a:rPr lang="en-US" sz="2800" b="0" i="1" dirty="0">
                <a:effectLst/>
                <a:latin typeface="system-ui"/>
              </a:rPr>
              <a:t>are</a:t>
            </a:r>
            <a:r>
              <a:rPr lang="en-US" sz="2800" b="0" i="0" dirty="0">
                <a:effectLst/>
                <a:latin typeface="system-ui"/>
              </a:rPr>
              <a:t> lovely, whatever things </a:t>
            </a:r>
            <a:r>
              <a:rPr lang="en-US" sz="2800" b="0" i="1" dirty="0">
                <a:effectLst/>
                <a:latin typeface="system-ui"/>
              </a:rPr>
              <a:t>are</a:t>
            </a:r>
            <a:r>
              <a:rPr lang="en-US" sz="2800" b="0" i="0" dirty="0">
                <a:effectLst/>
                <a:latin typeface="system-ui"/>
              </a:rPr>
              <a:t> of good report, if </a:t>
            </a:r>
            <a:r>
              <a:rPr lang="en-US" sz="2800" b="0" i="1" dirty="0">
                <a:effectLst/>
                <a:latin typeface="system-ui"/>
              </a:rPr>
              <a:t>there is</a:t>
            </a:r>
            <a:r>
              <a:rPr lang="en-US" sz="2800" b="0" i="0" dirty="0">
                <a:effectLst/>
                <a:latin typeface="system-ui"/>
              </a:rPr>
              <a:t> any virtue and if </a:t>
            </a:r>
            <a:r>
              <a:rPr lang="en-US" sz="2800" b="0" i="1" dirty="0">
                <a:effectLst/>
                <a:latin typeface="system-ui"/>
              </a:rPr>
              <a:t>there is</a:t>
            </a:r>
            <a:r>
              <a:rPr lang="en-US" sz="2800" b="0" i="0" dirty="0">
                <a:effectLst/>
                <a:latin typeface="system-ui"/>
              </a:rPr>
              <a:t> anything praiseworthy—meditate on these things.”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108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8FD6D-8A4C-5880-24CB-6C69B51B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19799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3. Preservation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7383F-3766-ED16-A029-3B7F4E5EB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818989"/>
            <a:ext cx="8600661" cy="3626115"/>
          </a:xfrm>
        </p:spPr>
        <p:txBody>
          <a:bodyPr>
            <a:noAutofit/>
          </a:bodyPr>
          <a:lstStyle/>
          <a:p>
            <a:r>
              <a:rPr lang="en-US" sz="2800" b="1" i="0" baseline="30000" dirty="0">
                <a:effectLst/>
                <a:latin typeface="system-ui"/>
              </a:rPr>
              <a:t>24 ”</a:t>
            </a:r>
            <a:r>
              <a:rPr lang="en-US" sz="2800" b="0" i="0" dirty="0">
                <a:effectLst/>
                <a:latin typeface="system-ui"/>
              </a:rPr>
              <a:t>Then Jesus said to His disciples, “If anyone desires to come after Me, let him deny himself, and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take up his cross,</a:t>
            </a:r>
            <a:r>
              <a:rPr lang="en-US" sz="2800" b="0" i="0" dirty="0">
                <a:effectLst/>
                <a:latin typeface="system-ui"/>
              </a:rPr>
              <a:t> and follow Me. </a:t>
            </a:r>
            <a:r>
              <a:rPr lang="en-US" sz="2800" b="1" i="0" baseline="30000" dirty="0">
                <a:effectLst/>
                <a:latin typeface="system-ui"/>
              </a:rPr>
              <a:t>25 </a:t>
            </a:r>
            <a:r>
              <a:rPr lang="en-US" sz="2800" b="0" i="0" dirty="0">
                <a:effectLst/>
                <a:latin typeface="system-ui"/>
              </a:rPr>
              <a:t>For whoever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desires to save his life will lose it</a:t>
            </a:r>
            <a:r>
              <a:rPr lang="en-US" sz="2800" b="0" i="0" dirty="0">
                <a:effectLst/>
                <a:latin typeface="system-ui"/>
              </a:rPr>
              <a:t>,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but whoever loses his life for My sake will find it”</a:t>
            </a:r>
            <a:r>
              <a:rPr lang="en-US" sz="2800" b="0" i="0" dirty="0">
                <a:effectLst/>
                <a:latin typeface="system-ui"/>
              </a:rPr>
              <a:t> (Mathew 16:24-25).</a:t>
            </a:r>
          </a:p>
          <a:p>
            <a:r>
              <a:rPr lang="en-US" sz="2800" b="1" u="sng" dirty="0">
                <a:latin typeface="system-ui"/>
              </a:rPr>
              <a:t>Amplified Bible</a:t>
            </a:r>
            <a:r>
              <a:rPr lang="en-US" sz="2800" b="1" dirty="0">
                <a:latin typeface="system-ui"/>
              </a:rPr>
              <a:t>: </a:t>
            </a:r>
            <a:r>
              <a:rPr lang="en-US" sz="2800" b="0" i="0" dirty="0">
                <a:effectLst/>
                <a:latin typeface="system-ui"/>
              </a:rPr>
              <a:t>For whoever wishes to save his life [in this world] will [eventually] lose it [through death], but whoever loses his life [in this world] for My sake will find it [that is, life with Me for all eternity].</a:t>
            </a:r>
            <a:endParaRPr lang="en-US" sz="2800" b="1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57E3EC9-F3FB-A93B-CB1A-C2190DAF797F}"/>
              </a:ext>
            </a:extLst>
          </p:cNvPr>
          <p:cNvCxnSpPr>
            <a:cxnSpLocks/>
          </p:cNvCxnSpPr>
          <p:nvPr/>
        </p:nvCxnSpPr>
        <p:spPr>
          <a:xfrm>
            <a:off x="2040835" y="4426225"/>
            <a:ext cx="381662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7C5C839-E900-F6E9-F3C8-2FF9509E4A5B}"/>
              </a:ext>
            </a:extLst>
          </p:cNvPr>
          <p:cNvSpPr txBox="1"/>
          <p:nvPr/>
        </p:nvSpPr>
        <p:spPr>
          <a:xfrm>
            <a:off x="265043" y="4528126"/>
            <a:ext cx="84416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system-ui"/>
                <a:ea typeface="STXingkai" panose="020B0503020204020204" pitchFamily="2" charset="-122"/>
              </a:rPr>
              <a:t>The time may be near when confession of                                     Faith in God and Christ will mean death.</a:t>
            </a:r>
          </a:p>
        </p:txBody>
      </p:sp>
    </p:spTree>
    <p:extLst>
      <p:ext uri="{BB962C8B-B14F-4D97-AF65-F5344CB8AC3E}">
        <p14:creationId xmlns:p14="http://schemas.microsoft.com/office/powerpoint/2010/main" val="130587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5CA13E-2C91-9D8C-9E77-21E53B190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615"/>
            <a:ext cx="7886700" cy="7315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	</a:t>
            </a:r>
            <a:r>
              <a:rPr lang="en-US" sz="6000" b="1" dirty="0"/>
              <a:t>WARNING!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16271D-FE7F-A654-3897-D49EAF546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95130"/>
            <a:ext cx="7886700" cy="48562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>
                <a:latin typeface="system-ui"/>
                <a:ea typeface="STXingkai" panose="020B0503020204020204" pitchFamily="2" charset="-122"/>
              </a:rPr>
              <a:t>The inner man will always exist, but not necessarily with Jesus in heaven!</a:t>
            </a:r>
          </a:p>
          <a:p>
            <a:r>
              <a:rPr lang="en-US" sz="2800" b="0" i="0" dirty="0">
                <a:effectLst/>
                <a:latin typeface="system-ui"/>
              </a:rPr>
              <a:t>“The hour is coming in which </a:t>
            </a:r>
            <a:r>
              <a:rPr lang="en-US" sz="2800" b="1" i="0" dirty="0">
                <a:solidFill>
                  <a:srgbClr val="FFFF00"/>
                </a:solidFill>
                <a:effectLst/>
                <a:latin typeface="system-ui"/>
              </a:rPr>
              <a:t>all</a:t>
            </a:r>
            <a:r>
              <a:rPr lang="en-US" sz="2800" b="0" i="0" dirty="0">
                <a:effectLst/>
                <a:latin typeface="system-ui"/>
              </a:rPr>
              <a:t> who are in the graves will hear His voice </a:t>
            </a:r>
            <a:r>
              <a:rPr lang="en-US" sz="2800" b="1" i="0" baseline="30000" dirty="0">
                <a:effectLst/>
                <a:latin typeface="system-ui"/>
              </a:rPr>
              <a:t>29 </a:t>
            </a:r>
            <a:r>
              <a:rPr lang="en-US" sz="2800" b="0" i="0" dirty="0">
                <a:effectLst/>
                <a:latin typeface="system-ui"/>
              </a:rPr>
              <a:t>and come forth—those who have done good, to the resurrection of life, and those who have done evil, to the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resurrection of condemnation</a:t>
            </a:r>
            <a:r>
              <a:rPr lang="en-US" sz="2800" b="0" i="0" dirty="0">
                <a:effectLst/>
                <a:latin typeface="system-ui"/>
              </a:rPr>
              <a:t>” (John 5:28-29)</a:t>
            </a:r>
          </a:p>
          <a:p>
            <a:r>
              <a:rPr lang="en-US" sz="2800" b="1" i="0" baseline="30000" dirty="0">
                <a:effectLst/>
                <a:latin typeface="system-ui"/>
              </a:rPr>
              <a:t> </a:t>
            </a:r>
            <a:r>
              <a:rPr lang="en-US" sz="2800" b="0" i="0" dirty="0">
                <a:effectLst/>
                <a:latin typeface="system-ui"/>
              </a:rPr>
              <a:t>“Therefore whoever confesses Me before men, him I will also confess before My Father who is in heaven. </a:t>
            </a:r>
            <a:r>
              <a:rPr lang="en-US" sz="2800" b="1" i="0" baseline="30000" dirty="0">
                <a:effectLst/>
                <a:latin typeface="system-ui"/>
              </a:rPr>
              <a:t>33 </a:t>
            </a:r>
            <a:r>
              <a:rPr lang="en-US" sz="2800" b="0" i="0" dirty="0">
                <a:effectLst/>
                <a:latin typeface="system-ui"/>
              </a:rPr>
              <a:t>But whoever denies Me before men, him I will also </a:t>
            </a:r>
            <a:r>
              <a:rPr lang="en-US" sz="2800" b="1" i="0" dirty="0">
                <a:solidFill>
                  <a:srgbClr val="FFFF00"/>
                </a:solidFill>
                <a:latin typeface="system-ui"/>
              </a:rPr>
              <a:t>deny</a:t>
            </a:r>
            <a:r>
              <a:rPr lang="en-US" sz="2800" b="0" i="0" dirty="0">
                <a:effectLst/>
                <a:latin typeface="system-ui"/>
              </a:rPr>
              <a:t> before My Father who is in heaven” (Matthew 10:32-33)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121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91E5CE-26EB-40B7-61F1-B6188EF51AAC}"/>
              </a:ext>
            </a:extLst>
          </p:cNvPr>
          <p:cNvSpPr txBox="1"/>
          <p:nvPr/>
        </p:nvSpPr>
        <p:spPr>
          <a:xfrm>
            <a:off x="649357" y="2857500"/>
            <a:ext cx="77711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0" baseline="30000" dirty="0">
                <a:effectLst/>
                <a:latin typeface="system-ui"/>
              </a:rPr>
              <a:t> </a:t>
            </a:r>
            <a:r>
              <a:rPr lang="en-US" sz="3600" b="0" i="0" dirty="0">
                <a:effectLst/>
                <a:latin typeface="system-ui"/>
              </a:rPr>
              <a:t>”</a:t>
            </a:r>
            <a:r>
              <a:rPr lang="en-US" sz="3600" b="0" i="1" dirty="0">
                <a:effectLst/>
                <a:latin typeface="system-ui"/>
              </a:rPr>
              <a:t>Beloved, I pray that you may prosper in all things and be in health,                                        just as your soul prospers</a:t>
            </a:r>
            <a:r>
              <a:rPr lang="en-US" sz="3600" b="0" i="0" dirty="0">
                <a:effectLst/>
                <a:latin typeface="system-ui"/>
              </a:rPr>
              <a:t>”.</a:t>
            </a:r>
          </a:p>
          <a:p>
            <a:pPr algn="ctr"/>
            <a:r>
              <a:rPr lang="en-US" sz="3200" dirty="0">
                <a:latin typeface="system-ui"/>
              </a:rPr>
              <a:t>3 John 2</a:t>
            </a:r>
            <a:endParaRPr lang="en-US" sz="3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CA256B-6A47-AC0B-3E5E-A027ED65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357" y="-171260"/>
            <a:ext cx="7886700" cy="2377281"/>
          </a:xfrm>
        </p:spPr>
        <p:txBody>
          <a:bodyPr>
            <a:normAutofit/>
          </a:bodyPr>
          <a:lstStyle/>
          <a:p>
            <a:r>
              <a:rPr lang="en-US" sz="5400" b="1" dirty="0"/>
              <a:t>“HOW ARE YOU TONIGHT?”</a:t>
            </a:r>
          </a:p>
        </p:txBody>
      </p:sp>
    </p:spTree>
    <p:extLst>
      <p:ext uri="{BB962C8B-B14F-4D97-AF65-F5344CB8AC3E}">
        <p14:creationId xmlns:p14="http://schemas.microsoft.com/office/powerpoint/2010/main" val="32461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E5D8F-63F3-C5F2-0A92-3045FF9C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50" y="-23984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 Timothy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82BB1A-7DB5-897F-D071-49A7C8046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350" y="877164"/>
            <a:ext cx="3868340" cy="68659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2 Timothy 4:6-7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45231F8-37DA-0D02-33FE-8D547E046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0" y="1767346"/>
            <a:ext cx="3868340" cy="3070490"/>
          </a:xfrm>
        </p:spPr>
        <p:txBody>
          <a:bodyPr>
            <a:noAutofit/>
          </a:bodyPr>
          <a:lstStyle/>
          <a:p>
            <a:r>
              <a:rPr lang="en-US" sz="2800" b="1" i="0" baseline="30000" dirty="0">
                <a:effectLst/>
                <a:latin typeface="system-ui"/>
              </a:rPr>
              <a:t>6 </a:t>
            </a:r>
            <a:r>
              <a:rPr lang="en-US" sz="2800" b="0" i="0" dirty="0">
                <a:effectLst/>
                <a:latin typeface="system-ui"/>
              </a:rPr>
              <a:t>For I am already being poured out as a drink offering,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and the time of my departure is at hand.</a:t>
            </a:r>
            <a:r>
              <a:rPr lang="en-US" sz="2800" b="0" i="0" dirty="0">
                <a:effectLst/>
                <a:latin typeface="system-ui"/>
              </a:rPr>
              <a:t> </a:t>
            </a:r>
            <a:r>
              <a:rPr lang="en-US" sz="2800" b="1" i="0" baseline="30000" dirty="0">
                <a:effectLst/>
                <a:latin typeface="system-ui"/>
              </a:rPr>
              <a:t>7 </a:t>
            </a:r>
            <a:r>
              <a:rPr lang="en-US" sz="2800" b="0" i="0" dirty="0">
                <a:effectLst/>
                <a:latin typeface="system-ui"/>
              </a:rPr>
              <a:t>I have fought the good fight, I have finished the race, I have kept the faith.</a:t>
            </a:r>
            <a:endParaRPr lang="en-US" sz="28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AD3922-1BDB-675C-F036-502B45133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20698" y="877164"/>
            <a:ext cx="3887391" cy="68659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2 Timothy 4:18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1019DF8-804F-A45F-B43B-100B7B25C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20698" y="1807102"/>
            <a:ext cx="3887391" cy="3594296"/>
          </a:xfrm>
        </p:spPr>
        <p:txBody>
          <a:bodyPr>
            <a:normAutofit/>
          </a:bodyPr>
          <a:lstStyle/>
          <a:p>
            <a:pPr algn="l"/>
            <a:r>
              <a:rPr lang="en-US" sz="2800" b="1" i="0" baseline="30000" dirty="0">
                <a:effectLst/>
                <a:latin typeface="system-ui"/>
              </a:rPr>
              <a:t>18 </a:t>
            </a:r>
            <a:r>
              <a:rPr lang="en-US" sz="2800" b="0" i="0" dirty="0">
                <a:effectLst/>
                <a:latin typeface="system-ui"/>
              </a:rPr>
              <a:t>And the Lord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will deliver me</a:t>
            </a:r>
            <a:r>
              <a:rPr lang="en-US" sz="2800" b="0" i="0" dirty="0">
                <a:effectLst/>
                <a:latin typeface="system-ui"/>
              </a:rPr>
              <a:t> from every evil work and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preserve 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me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 </a:t>
            </a:r>
            <a:r>
              <a:rPr lang="en-US" sz="2800" b="0" i="0" dirty="0">
                <a:effectLst/>
                <a:latin typeface="system-ui"/>
              </a:rPr>
              <a:t>for His heavenly kingdom. To Him </a:t>
            </a:r>
            <a:r>
              <a:rPr lang="en-US" sz="2800" b="0" i="1" dirty="0">
                <a:effectLst/>
                <a:latin typeface="system-ui"/>
              </a:rPr>
              <a:t>be</a:t>
            </a:r>
            <a:r>
              <a:rPr lang="en-US" sz="2800" b="0" i="0" dirty="0">
                <a:effectLst/>
                <a:latin typeface="system-ui"/>
              </a:rPr>
              <a:t> glory forever and ever. Amen!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67D702-241E-0E0A-C3DF-FE427D25592A}"/>
              </a:ext>
            </a:extLst>
          </p:cNvPr>
          <p:cNvSpPr txBox="1"/>
          <p:nvPr/>
        </p:nvSpPr>
        <p:spPr>
          <a:xfrm>
            <a:off x="5429146" y="4837835"/>
            <a:ext cx="3074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Real Me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3A44949-30E7-1051-00E8-3611F6F126F8}"/>
              </a:ext>
            </a:extLst>
          </p:cNvPr>
          <p:cNvSpPr/>
          <p:nvPr/>
        </p:nvSpPr>
        <p:spPr>
          <a:xfrm>
            <a:off x="6251528" y="2190257"/>
            <a:ext cx="566230" cy="502077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A06F2F-32DD-32E0-3C94-B0F498A642B1}"/>
              </a:ext>
            </a:extLst>
          </p:cNvPr>
          <p:cNvSpPr/>
          <p:nvPr/>
        </p:nvSpPr>
        <p:spPr>
          <a:xfrm>
            <a:off x="6501154" y="2975412"/>
            <a:ext cx="566230" cy="502077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0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  <p:bldP spid="10" grpId="0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24046A9-5694-7AC8-2C00-1EB69FAD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Romans 8:38-39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B1DDCD-2C53-B5EA-3D3E-93DDC76ECC73}"/>
              </a:ext>
            </a:extLst>
          </p:cNvPr>
          <p:cNvSpPr txBox="1"/>
          <p:nvPr/>
        </p:nvSpPr>
        <p:spPr>
          <a:xfrm>
            <a:off x="1166191" y="1370251"/>
            <a:ext cx="71429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effectLst/>
                <a:latin typeface="system-ui"/>
              </a:rPr>
              <a:t> </a:t>
            </a:r>
            <a:r>
              <a:rPr lang="en-US" sz="3200" b="0" i="0" dirty="0">
                <a:effectLst/>
                <a:latin typeface="system-ui"/>
              </a:rPr>
              <a:t>I am persuaded that neither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death</a:t>
            </a:r>
            <a:r>
              <a:rPr lang="en-US" sz="3200" b="0" i="0" dirty="0">
                <a:effectLst/>
                <a:latin typeface="system-ui"/>
              </a:rPr>
              <a:t> nor life, nor angels nor principalities nor powers, nor things present nor things to come, </a:t>
            </a:r>
            <a:r>
              <a:rPr lang="en-US" sz="3200" b="1" i="0" baseline="30000" dirty="0">
                <a:effectLst/>
                <a:latin typeface="system-ui"/>
              </a:rPr>
              <a:t>39 </a:t>
            </a:r>
            <a:r>
              <a:rPr lang="en-US" sz="3200" b="0" i="0" dirty="0">
                <a:effectLst/>
                <a:latin typeface="system-ui"/>
              </a:rPr>
              <a:t>nor height nor depth, nor any other created thing, shall be able to separate us from the love of God which is in Christ Jesus our Lord.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441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AFAA55-6839-84E6-DA37-C775194D6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86060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The body is not the real Me!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711F5B6-0BF8-B55D-727D-01BA3D5C5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18576"/>
            <a:ext cx="7886700" cy="4903305"/>
          </a:xfrm>
        </p:spPr>
        <p:txBody>
          <a:bodyPr>
            <a:normAutofit lnSpcReduction="10000"/>
          </a:bodyPr>
          <a:lstStyle/>
          <a:p>
            <a:r>
              <a:rPr lang="en-US" sz="2800" b="0" i="0" dirty="0">
                <a:effectLst/>
                <a:latin typeface="system-ui"/>
              </a:rPr>
              <a:t>“And the </a:t>
            </a:r>
            <a:r>
              <a:rPr lang="en-US" sz="2800" b="0" i="0" cap="small" dirty="0">
                <a:effectLst/>
                <a:latin typeface="system-ui"/>
              </a:rPr>
              <a:t>Lord</a:t>
            </a:r>
            <a:r>
              <a:rPr lang="en-US" sz="2800" b="0" i="0" dirty="0">
                <a:effectLst/>
                <a:latin typeface="system-ui"/>
              </a:rPr>
              <a:t> God formed man </a:t>
            </a:r>
            <a:r>
              <a:rPr lang="en-US" sz="2800" b="0" i="1" dirty="0">
                <a:effectLst/>
                <a:latin typeface="system-ui"/>
              </a:rPr>
              <a:t>of</a:t>
            </a:r>
            <a:r>
              <a:rPr lang="en-US" sz="2800" b="0" i="0" dirty="0">
                <a:effectLst/>
                <a:latin typeface="system-ui"/>
              </a:rPr>
              <a:t> the dust of the ground, and breathed into his nostrils the breath of life; and 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man became a living being” </a:t>
            </a:r>
            <a:r>
              <a:rPr lang="en-US" sz="2800" b="0" i="0" dirty="0">
                <a:effectLst/>
                <a:latin typeface="system-ui"/>
              </a:rPr>
              <a:t>(Genesis 2:7)</a:t>
            </a:r>
          </a:p>
          <a:p>
            <a:r>
              <a:rPr lang="en-US" sz="2800" b="0" i="0" dirty="0">
                <a:effectLst/>
                <a:latin typeface="system-ui"/>
              </a:rPr>
              <a:t>Then the dust will return </a:t>
            </a:r>
            <a:r>
              <a:rPr lang="en-US" sz="2800" b="1" i="0" dirty="0">
                <a:effectLst/>
                <a:latin typeface="system-ui"/>
              </a:rPr>
              <a:t>to</a:t>
            </a:r>
            <a:r>
              <a:rPr lang="en-US" sz="2800" b="0" i="0" dirty="0">
                <a:effectLst/>
                <a:latin typeface="system-ui"/>
              </a:rPr>
              <a:t> the earth as </a:t>
            </a:r>
            <a:r>
              <a:rPr lang="en-US" sz="2800" b="1" i="0" dirty="0">
                <a:effectLst/>
                <a:latin typeface="system-ui"/>
              </a:rPr>
              <a:t>it</a:t>
            </a:r>
            <a:r>
              <a:rPr lang="en-US" sz="2800" b="0" i="0" dirty="0">
                <a:effectLst/>
                <a:latin typeface="system-ui"/>
              </a:rPr>
              <a:t> was, And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the spirit will return to God who gave it</a:t>
            </a:r>
            <a:r>
              <a:rPr lang="en-US" sz="2800" dirty="0">
                <a:latin typeface="system-ui"/>
              </a:rPr>
              <a:t>” (Ecclesiastes 12:7)</a:t>
            </a:r>
          </a:p>
          <a:p>
            <a:r>
              <a:rPr lang="en-US" sz="2800" i="1" dirty="0"/>
              <a:t>“</a:t>
            </a:r>
            <a:r>
              <a:rPr lang="en-US" sz="2800" b="1" baseline="30000" dirty="0">
                <a:latin typeface="system-ui"/>
              </a:rPr>
              <a:t> </a:t>
            </a:r>
            <a:r>
              <a:rPr lang="en-US" sz="2800" dirty="0">
                <a:latin typeface="system-ui"/>
              </a:rPr>
              <a:t>And do not fear those who kill the body but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cannot kill the soul</a:t>
            </a:r>
            <a:r>
              <a:rPr lang="en-US" sz="2800" dirty="0">
                <a:latin typeface="system-ui"/>
              </a:rPr>
              <a:t>.” (Matthew 10:28)</a:t>
            </a:r>
          </a:p>
          <a:p>
            <a:r>
              <a:rPr lang="en-US" sz="2800" dirty="0">
                <a:latin typeface="system-ui"/>
              </a:rPr>
              <a:t>“I am the resurrection and the life. He who believes in Me, though he may die, he shall live. </a:t>
            </a:r>
            <a:r>
              <a:rPr lang="en-US" sz="2800" b="1" baseline="30000" dirty="0">
                <a:latin typeface="system-ui"/>
              </a:rPr>
              <a:t>26 </a:t>
            </a:r>
            <a:r>
              <a:rPr lang="en-US" sz="2800" dirty="0">
                <a:latin typeface="system-ui"/>
              </a:rPr>
              <a:t>And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whoever lives and believes in Me shall never die” </a:t>
            </a:r>
            <a:r>
              <a:rPr lang="en-US" sz="2800" dirty="0">
                <a:latin typeface="system-ui"/>
              </a:rPr>
              <a:t>(John 11:25-26)</a:t>
            </a:r>
            <a:r>
              <a:rPr lang="en-US" sz="2000" dirty="0">
                <a:latin typeface="system-ui"/>
              </a:rPr>
              <a:t> </a:t>
            </a:r>
          </a:p>
          <a:p>
            <a:endParaRPr lang="en-US" sz="2800" b="0" i="0" dirty="0">
              <a:effectLst/>
              <a:latin typeface="system-ui"/>
            </a:endParaRPr>
          </a:p>
          <a:p>
            <a:endParaRPr lang="en-US" sz="2800" b="0" i="0" dirty="0">
              <a:effectLst/>
              <a:latin typeface="system-ui"/>
            </a:endParaRPr>
          </a:p>
          <a:p>
            <a:endParaRPr lang="en-US" sz="2800" i="1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7FBC8B2-47B3-9DEA-F25A-3CC0D6EDCE4F}"/>
              </a:ext>
            </a:extLst>
          </p:cNvPr>
          <p:cNvCxnSpPr>
            <a:cxnSpLocks/>
          </p:cNvCxnSpPr>
          <p:nvPr/>
        </p:nvCxnSpPr>
        <p:spPr>
          <a:xfrm>
            <a:off x="5948855" y="5034455"/>
            <a:ext cx="203900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66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62A803-BA35-B808-5746-553110814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72276"/>
            <a:ext cx="7886700" cy="1104636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Paul called the body a tent.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EFA902-2A99-316E-3474-927174B9E98C}"/>
              </a:ext>
            </a:extLst>
          </p:cNvPr>
          <p:cNvSpPr txBox="1"/>
          <p:nvPr/>
        </p:nvSpPr>
        <p:spPr>
          <a:xfrm>
            <a:off x="360817" y="711152"/>
            <a:ext cx="82561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dirty="0">
                <a:effectLst/>
                <a:latin typeface="system-ui"/>
              </a:rPr>
              <a:t> ”</a:t>
            </a:r>
            <a:r>
              <a:rPr lang="en-US" sz="3200" b="0" i="0" dirty="0">
                <a:effectLst/>
                <a:latin typeface="system-ui"/>
              </a:rPr>
              <a:t>For we know that if our earthly house, this  tent, is destroyed, we have a building from God, a house not made with hands, eternal in the heavens. </a:t>
            </a:r>
            <a:r>
              <a:rPr lang="en-US" sz="3200" b="1" i="0" baseline="30000" dirty="0">
                <a:effectLst/>
                <a:latin typeface="system-ui"/>
              </a:rPr>
              <a:t>2 </a:t>
            </a:r>
            <a:r>
              <a:rPr lang="en-US" sz="3200" b="0" i="0" dirty="0">
                <a:effectLst/>
                <a:latin typeface="system-ui"/>
              </a:rPr>
              <a:t>For in this we groan, earnestly desiring to be clothed with our habitation which is from heaven” (2 Corinthians 5:1-3).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19E124-E79F-7CCC-F773-F850D38EB79E}"/>
              </a:ext>
            </a:extLst>
          </p:cNvPr>
          <p:cNvSpPr txBox="1"/>
          <p:nvPr/>
        </p:nvSpPr>
        <p:spPr>
          <a:xfrm>
            <a:off x="168244" y="4977344"/>
            <a:ext cx="8607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“We walk by faith, not by sight” (Verse 7)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B04D32-B11F-4CA1-6350-D7137509DD47}"/>
              </a:ext>
            </a:extLst>
          </p:cNvPr>
          <p:cNvSpPr txBox="1"/>
          <p:nvPr/>
        </p:nvSpPr>
        <p:spPr>
          <a:xfrm>
            <a:off x="566835" y="4364715"/>
            <a:ext cx="8163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inner man is perceived by faith.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7774F4-44DD-2678-43A1-FF86A0EAE665}"/>
              </a:ext>
            </a:extLst>
          </p:cNvPr>
          <p:cNvSpPr txBox="1"/>
          <p:nvPr/>
        </p:nvSpPr>
        <p:spPr>
          <a:xfrm>
            <a:off x="562390" y="3758140"/>
            <a:ext cx="8163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outer man is perceived by our senses.</a:t>
            </a:r>
          </a:p>
        </p:txBody>
      </p:sp>
    </p:spTree>
    <p:extLst>
      <p:ext uri="{BB962C8B-B14F-4D97-AF65-F5344CB8AC3E}">
        <p14:creationId xmlns:p14="http://schemas.microsoft.com/office/powerpoint/2010/main" val="91446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rnadoes and severe weather slam the midwest - Photos - The Big ...">
            <a:extLst>
              <a:ext uri="{FF2B5EF4-FFF2-40B4-BE49-F238E27FC236}">
                <a16:creationId xmlns:a16="http://schemas.microsoft.com/office/drawing/2014/main" id="{D2243175-5E24-4340-1791-47E391CBC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8544" y="228600"/>
            <a:ext cx="9429750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3022D5-9E2A-3242-181F-B7BFF3DA4019}"/>
              </a:ext>
            </a:extLst>
          </p:cNvPr>
          <p:cNvSpPr txBox="1"/>
          <p:nvPr/>
        </p:nvSpPr>
        <p:spPr>
          <a:xfrm>
            <a:off x="0" y="5163234"/>
            <a:ext cx="5380382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“At least, we’re still alive!”</a:t>
            </a:r>
          </a:p>
        </p:txBody>
      </p:sp>
    </p:spTree>
    <p:extLst>
      <p:ext uri="{BB962C8B-B14F-4D97-AF65-F5344CB8AC3E}">
        <p14:creationId xmlns:p14="http://schemas.microsoft.com/office/powerpoint/2010/main" val="339078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76B5-035B-F24C-C7BD-4B45F0009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357" y="304271"/>
            <a:ext cx="8250307" cy="1104636"/>
          </a:xfrm>
        </p:spPr>
        <p:txBody>
          <a:bodyPr>
            <a:noAutofit/>
          </a:bodyPr>
          <a:lstStyle/>
          <a:p>
            <a:r>
              <a:rPr lang="en-US" sz="4400" b="1" dirty="0"/>
              <a:t>The Body is Mortal, the Soul Eternal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4BD5B7-6E36-C1ED-4E74-E6FA204ADA6D}"/>
              </a:ext>
            </a:extLst>
          </p:cNvPr>
          <p:cNvSpPr txBox="1"/>
          <p:nvPr/>
        </p:nvSpPr>
        <p:spPr>
          <a:xfrm>
            <a:off x="403356" y="1302891"/>
            <a:ext cx="82503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effectLst/>
                <a:latin typeface="system-ui"/>
              </a:rPr>
              <a:t>“Even though our outward man is perishing, yet the inward </a:t>
            </a:r>
            <a:r>
              <a:rPr lang="en-US" sz="2800" b="0" i="1" dirty="0">
                <a:effectLst/>
                <a:latin typeface="system-ui"/>
              </a:rPr>
              <a:t>man</a:t>
            </a:r>
            <a:r>
              <a:rPr lang="en-US" sz="2800" b="0" i="0" dirty="0">
                <a:effectLst/>
                <a:latin typeface="system-ui"/>
              </a:rPr>
              <a:t> is being renewed day by day. </a:t>
            </a:r>
            <a:r>
              <a:rPr lang="en-US" sz="2800" b="1" i="0" baseline="30000" dirty="0">
                <a:effectLst/>
                <a:latin typeface="system-ui"/>
              </a:rPr>
              <a:t>17 </a:t>
            </a:r>
            <a:r>
              <a:rPr lang="en-US" sz="2800" b="0" i="0" dirty="0">
                <a:effectLst/>
                <a:latin typeface="system-ui"/>
              </a:rPr>
              <a:t>For our light affliction, which is but for a moment, is working for us a far more exceeding </a:t>
            </a:r>
            <a:r>
              <a:rPr lang="en-US" sz="2800" b="0" i="1" dirty="0">
                <a:effectLst/>
                <a:latin typeface="system-ui"/>
              </a:rPr>
              <a:t>and</a:t>
            </a:r>
            <a:r>
              <a:rPr lang="en-US" sz="2800" b="0" i="0" dirty="0">
                <a:effectLst/>
                <a:latin typeface="system-ui"/>
              </a:rPr>
              <a:t> eternal weight of glory, </a:t>
            </a:r>
            <a:r>
              <a:rPr lang="en-US" sz="2800" b="1" i="0" baseline="30000" dirty="0">
                <a:effectLst/>
                <a:latin typeface="system-ui"/>
              </a:rPr>
              <a:t>18 </a:t>
            </a:r>
            <a:r>
              <a:rPr lang="en-US" sz="2800" b="0" i="0" dirty="0">
                <a:effectLst/>
                <a:latin typeface="system-ui"/>
              </a:rPr>
              <a:t>while we do not look at the things which are seen, but at the things which are not seen. For the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things which are seen 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are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 temporary</a:t>
            </a:r>
            <a:r>
              <a:rPr lang="en-US" sz="2800" b="0" i="0" dirty="0">
                <a:effectLst/>
                <a:latin typeface="system-ui"/>
              </a:rPr>
              <a:t>, but the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things which are not seen 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are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 eternal</a:t>
            </a:r>
            <a:r>
              <a:rPr lang="en-US" sz="2800" b="0" i="0" dirty="0">
                <a:effectLst/>
                <a:latin typeface="system-ui"/>
              </a:rPr>
              <a:t>” (2 Corinthians 4:16-18).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269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D26FDEA-70B1-B927-35EC-5C39D20C6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86" y="944493"/>
            <a:ext cx="8078028" cy="110463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If the Inner Man is “The Real Me”,    it should be our first concern for –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43D1C-157F-512E-E51F-318545B71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4008" y="2459947"/>
            <a:ext cx="3651483" cy="362611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Adornment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Nourishment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Preservation</a:t>
            </a:r>
          </a:p>
        </p:txBody>
      </p:sp>
    </p:spTree>
    <p:extLst>
      <p:ext uri="{BB962C8B-B14F-4D97-AF65-F5344CB8AC3E}">
        <p14:creationId xmlns:p14="http://schemas.microsoft.com/office/powerpoint/2010/main" val="327169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596520-43AB-B35A-F0A7-94363BD6D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16741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1. Adornment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D0567F-5046-0E9E-3528-9F3F53BAB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706637"/>
            <a:ext cx="8481392" cy="4700249"/>
          </a:xfrm>
        </p:spPr>
        <p:txBody>
          <a:bodyPr>
            <a:noAutofit/>
          </a:bodyPr>
          <a:lstStyle/>
          <a:p>
            <a:r>
              <a:rPr lang="en-US" sz="2800" b="0" i="0" dirty="0">
                <a:effectLst/>
                <a:latin typeface="system-ui"/>
              </a:rPr>
              <a:t>ADORNMENT = “Something added to make a person or thing more attractive” (Britannica Dictionary)</a:t>
            </a:r>
          </a:p>
          <a:p>
            <a:r>
              <a:rPr lang="en-US" sz="2800" b="0" i="0" dirty="0">
                <a:effectLst/>
                <a:latin typeface="system-ui"/>
              </a:rPr>
              <a:t> </a:t>
            </a:r>
            <a:r>
              <a:rPr lang="en-US" sz="2800" b="1" i="0" baseline="30000" dirty="0">
                <a:effectLst/>
                <a:latin typeface="system-ui"/>
              </a:rPr>
              <a:t>3 </a:t>
            </a:r>
            <a:r>
              <a:rPr lang="en-US" sz="2800" b="0" i="0" dirty="0">
                <a:effectLst/>
                <a:latin typeface="system-ui"/>
              </a:rPr>
              <a:t>Do not let your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adornment</a:t>
            </a:r>
            <a:r>
              <a:rPr lang="en-US" sz="2800" b="0" i="0" dirty="0">
                <a:effectLst/>
                <a:latin typeface="system-ui"/>
              </a:rPr>
              <a:t> be </a:t>
            </a:r>
            <a:r>
              <a:rPr lang="en-US" sz="2800" b="0" i="1" dirty="0">
                <a:effectLst/>
                <a:latin typeface="system-ui"/>
              </a:rPr>
              <a:t>merely</a:t>
            </a:r>
            <a:r>
              <a:rPr lang="en-US" sz="2800" b="0" i="0" dirty="0">
                <a:effectLst/>
                <a:latin typeface="system-ui"/>
              </a:rPr>
              <a:t> outward—arranging the hair, wearing gold, or putting on of fine  apparel— </a:t>
            </a:r>
            <a:r>
              <a:rPr lang="en-US" sz="2800" b="1" i="0" baseline="30000" dirty="0">
                <a:effectLst/>
                <a:latin typeface="system-ui"/>
              </a:rPr>
              <a:t>4 </a:t>
            </a:r>
            <a:r>
              <a:rPr lang="en-US" sz="2800" b="0" i="0" dirty="0">
                <a:effectLst/>
                <a:latin typeface="system-ui"/>
              </a:rPr>
              <a:t>rather </a:t>
            </a:r>
            <a:r>
              <a:rPr lang="en-US" sz="2800" b="0" i="1" dirty="0">
                <a:effectLst/>
                <a:latin typeface="system-ui"/>
              </a:rPr>
              <a:t>let it be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 the hidden person of the heart,</a:t>
            </a:r>
            <a:r>
              <a:rPr lang="en-US" sz="2800" b="0" i="0" dirty="0">
                <a:effectLst/>
                <a:latin typeface="system-ui"/>
              </a:rPr>
              <a:t> with the incorruptible </a:t>
            </a:r>
            <a:r>
              <a:rPr lang="en-US" sz="2800" b="0" i="1" dirty="0">
                <a:effectLst/>
                <a:latin typeface="system-ui"/>
              </a:rPr>
              <a:t>beauty</a:t>
            </a:r>
            <a:r>
              <a:rPr lang="en-US" sz="2800" b="0" i="0" dirty="0">
                <a:effectLst/>
                <a:latin typeface="system-ui"/>
              </a:rPr>
              <a:t> of a gentle and quiet spirit, which is very precious in the sight of God.</a:t>
            </a:r>
          </a:p>
          <a:p>
            <a:r>
              <a:rPr lang="en-US" sz="2800" dirty="0">
                <a:latin typeface="system-ui"/>
              </a:rPr>
              <a:t>“</a:t>
            </a:r>
            <a:r>
              <a:rPr lang="en-US" sz="2800" b="1" i="0" baseline="30000" dirty="0">
                <a:effectLst/>
                <a:latin typeface="system-ui"/>
              </a:rPr>
              <a:t> </a:t>
            </a:r>
            <a:r>
              <a:rPr lang="en-US" sz="2800" b="0" i="0" dirty="0">
                <a:effectLst/>
                <a:latin typeface="system-ui"/>
              </a:rPr>
              <a:t>I desire…that the women adorn themselves in modest apparel, with propriety and moderation, not with braided hair or gold or pearls or costly clothing, </a:t>
            </a:r>
            <a:r>
              <a:rPr lang="en-US" sz="2800" b="1" i="0" baseline="30000" dirty="0">
                <a:effectLst/>
                <a:latin typeface="system-ui"/>
              </a:rPr>
              <a:t>10 </a:t>
            </a:r>
            <a:r>
              <a:rPr lang="en-US" sz="2800" b="0" i="0" dirty="0">
                <a:effectLst/>
                <a:latin typeface="system-ui"/>
              </a:rPr>
              <a:t>but, which is proper for women professing godliness, with good works. (1 Timothy 2:9-10)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333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FFFFFF"/>
      </a:dk1>
      <a:lt1>
        <a:sysClr val="window" lastClr="00000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1507</TotalTime>
  <Words>1066</Words>
  <Application>Microsoft Office PowerPoint</Application>
  <PresentationFormat>On-screen Show (16:10)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system-ui</vt:lpstr>
      <vt:lpstr>Office Theme</vt:lpstr>
      <vt:lpstr>THE REAL ME</vt:lpstr>
      <vt:lpstr>2 Timothy</vt:lpstr>
      <vt:lpstr>Romans 8:38-39</vt:lpstr>
      <vt:lpstr>The body is not the real Me!</vt:lpstr>
      <vt:lpstr>Paul called the body a tent.</vt:lpstr>
      <vt:lpstr>PowerPoint Presentation</vt:lpstr>
      <vt:lpstr>The Body is Mortal, the Soul Eternal</vt:lpstr>
      <vt:lpstr>If the Inner Man is “The Real Me”,    it should be our first concern for – </vt:lpstr>
      <vt:lpstr>1. Adornment </vt:lpstr>
      <vt:lpstr>2. Nourishment</vt:lpstr>
      <vt:lpstr>3. Preservation</vt:lpstr>
      <vt:lpstr> WARNING!</vt:lpstr>
      <vt:lpstr>“HOW ARE YOU TONIGHT?”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Sewell Hall</dc:creator>
  <cp:lastModifiedBy>Sewell Hall</cp:lastModifiedBy>
  <cp:revision>2</cp:revision>
  <dcterms:created xsi:type="dcterms:W3CDTF">2023-05-23T03:50:03Z</dcterms:created>
  <dcterms:modified xsi:type="dcterms:W3CDTF">2023-05-28T17:56:20Z</dcterms:modified>
</cp:coreProperties>
</file>