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88" r:id="rId2"/>
    <p:sldId id="284" r:id="rId3"/>
    <p:sldId id="285" r:id="rId4"/>
    <p:sldId id="286" r:id="rId5"/>
    <p:sldId id="287" r:id="rId6"/>
    <p:sldId id="289" r:id="rId7"/>
    <p:sldId id="292" r:id="rId8"/>
    <p:sldId id="294" r:id="rId9"/>
    <p:sldId id="293" r:id="rId10"/>
    <p:sldId id="295" r:id="rId11"/>
    <p:sldId id="296" r:id="rId12"/>
    <p:sldId id="297" r:id="rId13"/>
    <p:sldId id="298" r:id="rId14"/>
    <p:sldId id="299" r:id="rId15"/>
    <p:sldId id="301" r:id="rId16"/>
    <p:sldId id="303" r:id="rId17"/>
    <p:sldId id="302" r:id="rId18"/>
  </p:sldIdLst>
  <p:sldSz cx="9144000" cy="5715000" type="screen16x10"/>
  <p:notesSz cx="7004050" cy="9290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68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4DAA7C-9BC5-45B3-BCB4-E09DF7242823}" v="1209" dt="2023-04-22T14:57:37.0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4" autoAdjust="0"/>
    <p:restoredTop sz="82968" autoAdjust="0"/>
  </p:normalViewPr>
  <p:slideViewPr>
    <p:cSldViewPr snapToGrid="0">
      <p:cViewPr varScale="1">
        <p:scale>
          <a:sx n="81" d="100"/>
          <a:sy n="81" d="100"/>
        </p:scale>
        <p:origin x="64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B4A19DB1-7FD1-4161-9D1E-4DD0070B7437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1160463"/>
            <a:ext cx="5019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70837"/>
            <a:ext cx="5603240" cy="3657957"/>
          </a:xfrm>
          <a:prstGeom prst="rect">
            <a:avLst/>
          </a:prstGeom>
        </p:spPr>
        <p:txBody>
          <a:bodyPr vert="horz" lIns="93104" tIns="46552" rIns="93104" bIns="4655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1C7D8E7D-75F5-4BB7-B100-0B36A8674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69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1C7D8E7D-75F5-4BB7-B100-0B36A86745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73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1C7D8E7D-75F5-4BB7-B100-0B36A86745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00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1C7D8E7D-75F5-4BB7-B100-0B36A867453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78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1C7D8E7D-75F5-4BB7-B100-0B36A867453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47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88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78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5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35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9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9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1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89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3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E54DD-22D5-4283-BE8C-E5C767B313B9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222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  Description automatically generated">
            <a:extLst>
              <a:ext uri="{FF2B5EF4-FFF2-40B4-BE49-F238E27FC236}">
                <a16:creationId xmlns:a16="http://schemas.microsoft.com/office/drawing/2014/main" xmlns="" id="{9108AFE6-6A7B-F7C6-74F8-28F2FBC6FE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714375" y="714375"/>
            <a:ext cx="5715000" cy="42862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6B1903A-A1DF-8CDC-B220-9990152E7BE8}"/>
              </a:ext>
            </a:extLst>
          </p:cNvPr>
          <p:cNvSpPr txBox="1"/>
          <p:nvPr/>
        </p:nvSpPr>
        <p:spPr>
          <a:xfrm>
            <a:off x="5115911" y="2129590"/>
            <a:ext cx="34954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4000" dirty="0"/>
              <a:t>Entrenando a los Doce para pensar espiritualmente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DBB482E-B71A-9635-CD6B-5A8A439F2FE0}"/>
              </a:ext>
            </a:extLst>
          </p:cNvPr>
          <p:cNvSpPr txBox="1"/>
          <p:nvPr/>
        </p:nvSpPr>
        <p:spPr>
          <a:xfrm>
            <a:off x="4857752" y="1030865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4000" dirty="0"/>
              <a:t>Un gran desafío: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24945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64D73E1D-F35D-E40C-DD9E-0AF3C62E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872" y="-70255"/>
            <a:ext cx="8098255" cy="1104636"/>
          </a:xfrm>
        </p:spPr>
        <p:txBody>
          <a:bodyPr>
            <a:noAutofit/>
          </a:bodyPr>
          <a:lstStyle/>
          <a:p>
            <a:pPr algn="ctr" rtl="0"/>
            <a:r>
              <a:rPr lang="en-US" sz="4000" b="1" i="0" dirty="0">
                <a:solidFill>
                  <a:srgbClr val="FFFFFF"/>
                </a:solidFill>
                <a:effectLst/>
                <a:latin typeface="system-ui"/>
              </a:rPr>
              <a:t>2 Pedro 2:1-3</a:t>
            </a:r>
            <a:endParaRPr lang="en-US" sz="4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72E4244-3A60-7C53-F773-4B4E6CBD8CBC}"/>
              </a:ext>
            </a:extLst>
          </p:cNvPr>
          <p:cNvSpPr txBox="1"/>
          <p:nvPr/>
        </p:nvSpPr>
        <p:spPr>
          <a:xfrm>
            <a:off x="192506" y="770023"/>
            <a:ext cx="877503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900" b="1" dirty="0" smtClean="0">
                <a:solidFill>
                  <a:srgbClr val="FFFFFF"/>
                </a:solidFill>
                <a:latin typeface="system-ui"/>
              </a:rPr>
              <a:t>2:1 </a:t>
            </a:r>
            <a:r>
              <a:rPr lang="es-ES" sz="2900" dirty="0" smtClean="0">
                <a:solidFill>
                  <a:srgbClr val="FFFFFF"/>
                </a:solidFill>
                <a:latin typeface="system-ui"/>
              </a:rPr>
              <a:t>Pero </a:t>
            </a:r>
            <a:r>
              <a:rPr lang="es-ES" sz="2900" dirty="0">
                <a:solidFill>
                  <a:srgbClr val="FFFFFF"/>
                </a:solidFill>
                <a:latin typeface="system-ui"/>
              </a:rPr>
              <a:t>se levantaron falsos profetas entre el pueblo, </a:t>
            </a:r>
            <a:r>
              <a:rPr lang="es-ES" sz="2900" b="1" dirty="0">
                <a:solidFill>
                  <a:srgbClr val="FFFF00"/>
                </a:solidFill>
                <a:latin typeface="system-ui"/>
              </a:rPr>
              <a:t>así como habrá también falsos maestros entre ustedes</a:t>
            </a:r>
            <a:r>
              <a:rPr lang="es-ES" sz="2900" dirty="0">
                <a:solidFill>
                  <a:srgbClr val="FFFFFF"/>
                </a:solidFill>
                <a:latin typeface="system-ui"/>
              </a:rPr>
              <a:t>, los cuales encubiertamente introducirán herejías destructoras, negando incluso al Señor que los compró, trayendo sobre sí una destrucción repentina.  2  Muchos seguirán su sensualidad, y por causa de ellos, el camino de la verdad será blasfemado.  3  En su avaricia los explotarán con palabras falsas. El juicio de ellos, desde hace mucho tiempo no está ocioso, ni su perdición dormida.</a:t>
            </a:r>
            <a:endParaRPr lang="en-US" sz="2900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xmlns="" id="{60F88B69-626C-C884-912E-ED3356145C94}"/>
              </a:ext>
            </a:extLst>
          </p:cNvPr>
          <p:cNvCxnSpPr>
            <a:cxnSpLocks/>
          </p:cNvCxnSpPr>
          <p:nvPr/>
        </p:nvCxnSpPr>
        <p:spPr>
          <a:xfrm flipH="1" flipV="1">
            <a:off x="2333380" y="2564259"/>
            <a:ext cx="3365854" cy="2128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1D3D68CF-7620-E63A-90B4-1ED3C39F9C82}"/>
              </a:ext>
            </a:extLst>
          </p:cNvPr>
          <p:cNvCxnSpPr>
            <a:cxnSpLocks/>
          </p:cNvCxnSpPr>
          <p:nvPr/>
        </p:nvCxnSpPr>
        <p:spPr>
          <a:xfrm flipH="1">
            <a:off x="4706007" y="2162237"/>
            <a:ext cx="2574025" cy="552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453DC77B-0884-D5F3-A7F5-E12795EC24B1}"/>
              </a:ext>
            </a:extLst>
          </p:cNvPr>
          <p:cNvCxnSpPr>
            <a:cxnSpLocks/>
          </p:cNvCxnSpPr>
          <p:nvPr/>
        </p:nvCxnSpPr>
        <p:spPr>
          <a:xfrm flipH="1" flipV="1">
            <a:off x="4463947" y="3008927"/>
            <a:ext cx="3497639" cy="2287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E442294F-0FAB-2CF0-536E-F62C158B1B79}"/>
              </a:ext>
            </a:extLst>
          </p:cNvPr>
          <p:cNvCxnSpPr>
            <a:cxnSpLocks/>
          </p:cNvCxnSpPr>
          <p:nvPr/>
        </p:nvCxnSpPr>
        <p:spPr>
          <a:xfrm flipH="1">
            <a:off x="308501" y="3492062"/>
            <a:ext cx="3593465" cy="923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E4336476-C824-1FBB-5E23-0D3A350A1858}"/>
              </a:ext>
            </a:extLst>
          </p:cNvPr>
          <p:cNvCxnSpPr>
            <a:cxnSpLocks/>
          </p:cNvCxnSpPr>
          <p:nvPr/>
        </p:nvCxnSpPr>
        <p:spPr>
          <a:xfrm flipH="1">
            <a:off x="5990373" y="3930805"/>
            <a:ext cx="2248323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99806C00-C322-B25A-DFD5-9DC6AAC9D6A9}"/>
              </a:ext>
            </a:extLst>
          </p:cNvPr>
          <p:cNvCxnSpPr>
            <a:cxnSpLocks/>
          </p:cNvCxnSpPr>
          <p:nvPr/>
        </p:nvCxnSpPr>
        <p:spPr>
          <a:xfrm flipH="1">
            <a:off x="308502" y="4351283"/>
            <a:ext cx="4050664" cy="458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2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89FDCB-878C-0CE4-240E-BDBE33B4E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175" y="990530"/>
            <a:ext cx="2356072" cy="3733939"/>
          </a:xfrm>
        </p:spPr>
        <p:txBody>
          <a:bodyPr>
            <a:normAutofit/>
          </a:bodyPr>
          <a:lstStyle/>
          <a:p>
            <a:pPr algn="r" rtl="0"/>
            <a:r>
              <a:rPr lang="en-US" sz="4000" b="1" dirty="0" err="1"/>
              <a:t>Cuatro</a:t>
            </a:r>
            <a:r>
              <a:rPr lang="en-US" sz="4000" b="1" dirty="0"/>
              <a:t> </a:t>
            </a:r>
            <a:r>
              <a:rPr lang="en-US" sz="4000" b="1" dirty="0" err="1"/>
              <a:t>preguntas</a:t>
            </a:r>
            <a:r>
              <a:rPr lang="en-US" sz="4000" b="1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496F1E-8653-AF1B-A776-48BC95600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2152" y="1111795"/>
            <a:ext cx="5641848" cy="3483785"/>
          </a:xfrm>
        </p:spPr>
        <p:txBody>
          <a:bodyPr anchor="ctr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¿Por </a:t>
            </a:r>
            <a:r>
              <a:rPr lang="en-US" sz="3600" dirty="0" err="1">
                <a:solidFill>
                  <a:schemeClr val="tx2">
                    <a:lumMod val="50000"/>
                  </a:schemeClr>
                </a:solidFill>
              </a:rPr>
              <a:t>qué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era 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tan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peligrosa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su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doctrina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?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  <a:p>
            <a:pPr marL="228600" indent="-228600" algn="l" rtl="0">
              <a:buFont typeface="+mj-lt"/>
              <a:buAutoNum type="arabicPeriod"/>
            </a:pPr>
            <a:endParaRPr lang="en-US" sz="800" dirty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 algn="l" rtl="0">
              <a:buFont typeface="+mj-lt"/>
              <a:buAutoNum type="arabicPeriod"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¿Por </a:t>
            </a:r>
            <a:r>
              <a:rPr lang="en-US" sz="3600" dirty="0" err="1">
                <a:solidFill>
                  <a:schemeClr val="tx2">
                    <a:lumMod val="50000"/>
                  </a:schemeClr>
                </a:solidFill>
              </a:rPr>
              <a:t>qué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fue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la 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falsa </a:t>
            </a:r>
            <a:r>
              <a:rPr lang="en-US" sz="3600" dirty="0" err="1">
                <a:solidFill>
                  <a:schemeClr val="tx2">
                    <a:lumMod val="50000"/>
                  </a:schemeClr>
                </a:solidFill>
              </a:rPr>
              <a:t>doctrina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llamada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levadura?</a:t>
            </a:r>
          </a:p>
          <a:p>
            <a:pPr marL="228600" indent="-228600" algn="l" rtl="0">
              <a:buFont typeface="+mj-lt"/>
              <a:buAutoNum type="arabicPeriod"/>
            </a:pPr>
            <a:endParaRPr lang="en-US" sz="800" dirty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 algn="l" rtl="0">
              <a:buFont typeface="+mj-lt"/>
              <a:buAutoNum type="arabicPeriod"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¿Necesitamos temer la falsa doctrina </a:t>
            </a:r>
            <a:r>
              <a:rPr lang="en-US" sz="3600" dirty="0" err="1">
                <a:solidFill>
                  <a:schemeClr val="tx2">
                    <a:lumMod val="50000"/>
                  </a:schemeClr>
                </a:solidFill>
              </a:rPr>
              <a:t>ahora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?</a:t>
            </a:r>
          </a:p>
          <a:p>
            <a:pPr marL="228600" indent="-228600" algn="l" rtl="0">
              <a:buFont typeface="+mj-lt"/>
              <a:buAutoNum type="arabicPeriod"/>
            </a:pPr>
            <a:endParaRPr lang="en-US" sz="8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¿Cómo podemos detectar la </a:t>
            </a:r>
            <a:r>
              <a:rPr lang="en-US" sz="3600" dirty="0" smtClean="0"/>
              <a:t>falsa </a:t>
            </a:r>
            <a:r>
              <a:rPr lang="en-US" sz="3600" dirty="0" err="1" smtClean="0"/>
              <a:t>doctrina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8057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DBD9F1-C8BD-BBE3-C2F3-E8FA6AB00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665" y="0"/>
            <a:ext cx="7886700" cy="1104636"/>
          </a:xfrm>
        </p:spPr>
        <p:txBody>
          <a:bodyPr>
            <a:normAutofit/>
          </a:bodyPr>
          <a:lstStyle/>
          <a:p>
            <a:pPr algn="ctr" rtl="0"/>
            <a:r>
              <a:rPr lang="en-US" sz="4000" b="1" dirty="0"/>
              <a:t>1 Juan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4B5E0C-9342-4A39-2D8E-2FDA936EC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51007"/>
            <a:ext cx="8932984" cy="5057424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u="sng" dirty="0"/>
              <a:t>1:1-2</a:t>
            </a:r>
            <a:r>
              <a:rPr lang="en-US" sz="3200" u="sng" dirty="0"/>
              <a:t> </a:t>
            </a:r>
            <a:r>
              <a:rPr lang="en-US" sz="2800" b="1" i="0" dirty="0">
                <a:solidFill>
                  <a:srgbClr val="FFFFFF"/>
                </a:solidFill>
                <a:effectLst/>
                <a:latin typeface="system-ui"/>
              </a:rPr>
              <a:t> </a:t>
            </a:r>
            <a:r>
              <a:rPr lang="es-ES" sz="2800" dirty="0">
                <a:solidFill>
                  <a:srgbClr val="FFFFFF"/>
                </a:solidFill>
                <a:latin typeface="system-ui"/>
              </a:rPr>
              <a:t>Lo que existía desde el principio, lo que hemos oído, lo que hemos visto con nuestros propios ojos, lo que hemos contemplado y lo que han tocado nuestras manos, esto escribimos acerca del Verbo de vida. </a:t>
            </a:r>
            <a:r>
              <a:rPr lang="es-ES" sz="2800" dirty="0" smtClean="0">
                <a:solidFill>
                  <a:srgbClr val="FFFFFF"/>
                </a:solidFill>
                <a:latin typeface="system-ui"/>
              </a:rPr>
              <a:t>2</a:t>
            </a:r>
            <a:r>
              <a:rPr lang="es-ES" sz="2800" dirty="0">
                <a:solidFill>
                  <a:srgbClr val="FFFFFF"/>
                </a:solidFill>
                <a:latin typeface="system-ui"/>
              </a:rPr>
              <a:t>  Y la vida se manifestó. </a:t>
            </a:r>
            <a:r>
              <a:rPr lang="es-ES" sz="3900" b="1" dirty="0">
                <a:solidFill>
                  <a:srgbClr val="FFFF00"/>
                </a:solidFill>
                <a:latin typeface="system-ui"/>
              </a:rPr>
              <a:t>Nosotros</a:t>
            </a:r>
            <a:r>
              <a:rPr lang="es-ES" sz="2800" dirty="0">
                <a:solidFill>
                  <a:srgbClr val="FFFFFF"/>
                </a:solidFill>
                <a:latin typeface="system-ui"/>
              </a:rPr>
              <a:t> la hemos visto, y damos testimonio y les anunciamos a ustedes la vida eterna que estaba con el Padre y se manifestó a nosotros. </a:t>
            </a:r>
            <a:endParaRPr lang="es-ES" sz="2800" dirty="0" smtClean="0">
              <a:solidFill>
                <a:srgbClr val="FFFFFF"/>
              </a:solidFill>
              <a:latin typeface="system-ui"/>
            </a:endParaRPr>
          </a:p>
          <a:p>
            <a:r>
              <a:rPr lang="en-US" sz="3200" b="1" i="0" u="sng" dirty="0" smtClean="0">
                <a:solidFill>
                  <a:srgbClr val="FFFFFF"/>
                </a:solidFill>
                <a:effectLst/>
                <a:latin typeface="system-ui"/>
              </a:rPr>
              <a:t>4:1</a:t>
            </a:r>
            <a:r>
              <a:rPr lang="en-US" sz="3200" b="1" i="0" dirty="0" smtClean="0">
                <a:solidFill>
                  <a:srgbClr val="FFFFFF"/>
                </a:solidFill>
                <a:effectLst/>
                <a:latin typeface="system-ui"/>
              </a:rPr>
              <a:t> </a:t>
            </a:r>
            <a:r>
              <a:rPr lang="en-US" sz="2800" b="1" i="0" dirty="0" smtClean="0">
                <a:solidFill>
                  <a:srgbClr val="FFFFFF"/>
                </a:solidFill>
                <a:effectLst/>
                <a:latin typeface="system-ui"/>
              </a:rPr>
              <a:t> </a:t>
            </a:r>
            <a:r>
              <a:rPr lang="es-ES" sz="2800" dirty="0">
                <a:solidFill>
                  <a:srgbClr val="FFFFFF"/>
                </a:solidFill>
                <a:latin typeface="system-ui"/>
              </a:rPr>
              <a:t>Amados, no crean a todo espíritu, sino prueben los espíritus para ver si son de Dios, porque muchos falsos profetas han salido al mundo. </a:t>
            </a:r>
            <a:endParaRPr lang="es-ES" sz="2800" dirty="0" smtClean="0">
              <a:solidFill>
                <a:srgbClr val="FFFFFF"/>
              </a:solidFill>
              <a:latin typeface="system-ui"/>
            </a:endParaRPr>
          </a:p>
          <a:p>
            <a:r>
              <a:rPr lang="en-US" sz="3200" b="1" i="0" u="sng" dirty="0" smtClean="0">
                <a:solidFill>
                  <a:srgbClr val="FFFFFF"/>
                </a:solidFill>
                <a:effectLst/>
                <a:latin typeface="system-ui"/>
              </a:rPr>
              <a:t>4:6</a:t>
            </a:r>
            <a:r>
              <a:rPr lang="en-US" sz="3200" b="1" i="0" dirty="0" smtClean="0">
                <a:solidFill>
                  <a:srgbClr val="FFFFFF"/>
                </a:solidFill>
                <a:effectLst/>
                <a:latin typeface="system-ui"/>
              </a:rPr>
              <a:t> </a:t>
            </a:r>
            <a:r>
              <a:rPr lang="es-ES" sz="2800" b="1" dirty="0">
                <a:solidFill>
                  <a:srgbClr val="FFFFFF"/>
                </a:solidFill>
                <a:latin typeface="system-ui"/>
              </a:rPr>
              <a:t>Nosotros</a:t>
            </a:r>
            <a:r>
              <a:rPr lang="es-ES" sz="2800" dirty="0">
                <a:solidFill>
                  <a:srgbClr val="FFFFFF"/>
                </a:solidFill>
                <a:latin typeface="system-ui"/>
              </a:rPr>
              <a:t> somos de Dios. El que conoce a Dios, nos oye; el que no es de Dios, no nos oye. En esto conocemos el espíritu de la verdad y el espíritu del error. </a:t>
            </a:r>
            <a:endParaRPr lang="en-US" sz="28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989BE761-60BB-6EF9-F414-968A14DA1C1C}"/>
              </a:ext>
            </a:extLst>
          </p:cNvPr>
          <p:cNvCxnSpPr>
            <a:cxnSpLocks/>
          </p:cNvCxnSpPr>
          <p:nvPr/>
        </p:nvCxnSpPr>
        <p:spPr>
          <a:xfrm flipV="1">
            <a:off x="5996349" y="5155126"/>
            <a:ext cx="1050837" cy="1827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F7BD6676-D936-9B60-3DF8-496588E254E5}"/>
              </a:ext>
            </a:extLst>
          </p:cNvPr>
          <p:cNvCxnSpPr>
            <a:cxnSpLocks/>
          </p:cNvCxnSpPr>
          <p:nvPr/>
        </p:nvCxnSpPr>
        <p:spPr>
          <a:xfrm flipV="1">
            <a:off x="293077" y="5494283"/>
            <a:ext cx="8212420" cy="10269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923CE7F8-3D46-DF34-75CE-A16284FD50C6}"/>
              </a:ext>
            </a:extLst>
          </p:cNvPr>
          <p:cNvCxnSpPr>
            <a:cxnSpLocks/>
          </p:cNvCxnSpPr>
          <p:nvPr/>
        </p:nvCxnSpPr>
        <p:spPr>
          <a:xfrm>
            <a:off x="944537" y="4843332"/>
            <a:ext cx="383847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333A5EE8-3F85-8F57-E0A6-63CA7519FD67}"/>
              </a:ext>
            </a:extLst>
          </p:cNvPr>
          <p:cNvCxnSpPr>
            <a:cxnSpLocks/>
          </p:cNvCxnSpPr>
          <p:nvPr/>
        </p:nvCxnSpPr>
        <p:spPr>
          <a:xfrm flipV="1">
            <a:off x="230015" y="5131676"/>
            <a:ext cx="5571695" cy="2345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248FED56-B68C-0BB4-5476-322F668C313B}"/>
              </a:ext>
            </a:extLst>
          </p:cNvPr>
          <p:cNvCxnSpPr>
            <a:cxnSpLocks/>
          </p:cNvCxnSpPr>
          <p:nvPr/>
        </p:nvCxnSpPr>
        <p:spPr>
          <a:xfrm>
            <a:off x="4943033" y="4843332"/>
            <a:ext cx="3783332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58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2DE13229-D143-4BFA-F11A-A064EB02A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b="1" dirty="0"/>
              <a:t>2 Timoteo 3:16-17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1F708A4-94CA-A99B-F62D-04528D1A8EEC}"/>
              </a:ext>
            </a:extLst>
          </p:cNvPr>
          <p:cNvSpPr txBox="1"/>
          <p:nvPr/>
        </p:nvSpPr>
        <p:spPr>
          <a:xfrm>
            <a:off x="628650" y="1408907"/>
            <a:ext cx="80124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baseline="30000" dirty="0" smtClean="0">
                <a:solidFill>
                  <a:srgbClr val="FFFFFF"/>
                </a:solidFill>
                <a:effectLst/>
                <a:latin typeface="system-ui"/>
              </a:rPr>
              <a:t>16 </a:t>
            </a:r>
            <a:r>
              <a:rPr lang="es-ES" sz="3600" dirty="0" smtClean="0">
                <a:solidFill>
                  <a:srgbClr val="FFFFFF"/>
                </a:solidFill>
                <a:latin typeface="system-ui"/>
              </a:rPr>
              <a:t>Toda </a:t>
            </a:r>
            <a:r>
              <a:rPr lang="es-ES" sz="3600" b="1" dirty="0">
                <a:solidFill>
                  <a:srgbClr val="FFFF00"/>
                </a:solidFill>
                <a:latin typeface="system-ui"/>
              </a:rPr>
              <a:t>Escritura</a:t>
            </a:r>
            <a:r>
              <a:rPr lang="es-ES" sz="3600" dirty="0">
                <a:solidFill>
                  <a:srgbClr val="FFFFFF"/>
                </a:solidFill>
                <a:latin typeface="system-ui"/>
              </a:rPr>
              <a:t> es inspirada por Dios y útil para enseñar, para reprender, para corregir, para instruir en justicia,  17  a fin de que el hombre de Dios sea perfecto, equipado para toda buena obra.</a:t>
            </a:r>
            <a:endParaRPr lang="en-US" sz="36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962D0776-40A3-959C-1021-81C0E9276C39}"/>
              </a:ext>
            </a:extLst>
          </p:cNvPr>
          <p:cNvCxnSpPr>
            <a:cxnSpLocks/>
          </p:cNvCxnSpPr>
          <p:nvPr/>
        </p:nvCxnSpPr>
        <p:spPr>
          <a:xfrm>
            <a:off x="4469524" y="2010103"/>
            <a:ext cx="309792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069CFB6F-682B-35F7-5CAB-3EB5B472F704}"/>
              </a:ext>
            </a:extLst>
          </p:cNvPr>
          <p:cNvCxnSpPr>
            <a:cxnSpLocks/>
          </p:cNvCxnSpPr>
          <p:nvPr/>
        </p:nvCxnSpPr>
        <p:spPr>
          <a:xfrm>
            <a:off x="752033" y="2550943"/>
            <a:ext cx="84028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CFD16BF4-F72B-60B2-DB6F-00012AFD5255}"/>
              </a:ext>
            </a:extLst>
          </p:cNvPr>
          <p:cNvCxnSpPr>
            <a:cxnSpLocks/>
          </p:cNvCxnSpPr>
          <p:nvPr/>
        </p:nvCxnSpPr>
        <p:spPr>
          <a:xfrm>
            <a:off x="4012929" y="2550943"/>
            <a:ext cx="161544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FA1353F-E445-C923-0EAF-0D89DB709D2B}"/>
              </a:ext>
            </a:extLst>
          </p:cNvPr>
          <p:cNvCxnSpPr>
            <a:cxnSpLocks/>
          </p:cNvCxnSpPr>
          <p:nvPr/>
        </p:nvCxnSpPr>
        <p:spPr>
          <a:xfrm>
            <a:off x="4156324" y="3078645"/>
            <a:ext cx="133584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EB74513D-6CC5-2A14-4BCF-AE80DAEB1DE4}"/>
              </a:ext>
            </a:extLst>
          </p:cNvPr>
          <p:cNvCxnSpPr>
            <a:cxnSpLocks/>
          </p:cNvCxnSpPr>
          <p:nvPr/>
        </p:nvCxnSpPr>
        <p:spPr>
          <a:xfrm>
            <a:off x="752033" y="3078645"/>
            <a:ext cx="202164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98716F6F-F250-D9AA-02D9-25B76E59A82F}"/>
              </a:ext>
            </a:extLst>
          </p:cNvPr>
          <p:cNvCxnSpPr>
            <a:cxnSpLocks/>
          </p:cNvCxnSpPr>
          <p:nvPr/>
        </p:nvCxnSpPr>
        <p:spPr>
          <a:xfrm flipV="1">
            <a:off x="6815977" y="3078645"/>
            <a:ext cx="1366326" cy="10067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E414442F-E1C5-62D3-07E7-1CFAD2CD405E}"/>
              </a:ext>
            </a:extLst>
          </p:cNvPr>
          <p:cNvCxnSpPr>
            <a:cxnSpLocks/>
          </p:cNvCxnSpPr>
          <p:nvPr/>
        </p:nvCxnSpPr>
        <p:spPr>
          <a:xfrm>
            <a:off x="3203553" y="4204745"/>
            <a:ext cx="1752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25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E642ED-9E55-C321-CE30-AE5AD1D0C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72111"/>
            <a:ext cx="7886700" cy="1104636"/>
          </a:xfrm>
        </p:spPr>
        <p:txBody>
          <a:bodyPr>
            <a:noAutofit/>
          </a:bodyPr>
          <a:lstStyle/>
          <a:p>
            <a:pPr algn="ctr" rtl="0"/>
            <a:r>
              <a:rPr lang="en-US" sz="4800" b="1" dirty="0"/>
              <a:t>Pero, </a:t>
            </a:r>
            <a:r>
              <a:rPr lang="en-US" sz="4800" b="1" dirty="0" smtClean="0"/>
              <a:t>¿</a:t>
            </a:r>
            <a:r>
              <a:rPr lang="en-US" sz="4800" b="1" dirty="0" err="1" smtClean="0"/>
              <a:t>qu</a:t>
            </a:r>
            <a:r>
              <a:rPr lang="es-ES" sz="4800" b="1" dirty="0" smtClean="0"/>
              <a:t>é pasa si </a:t>
            </a:r>
            <a:r>
              <a:rPr lang="en-US" sz="4800" b="1" dirty="0" smtClean="0"/>
              <a:t>la </a:t>
            </a:r>
            <a:r>
              <a:rPr lang="en-US" sz="4800" b="1" dirty="0"/>
              <a:t>gente no quiere doctrina?</a:t>
            </a:r>
            <a:endParaRPr lang="en-US" sz="48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B4F284D4-DD05-587F-D2F0-C315995A1B7B}"/>
              </a:ext>
            </a:extLst>
          </p:cNvPr>
          <p:cNvSpPr txBox="1">
            <a:spLocks/>
          </p:cNvSpPr>
          <p:nvPr/>
        </p:nvSpPr>
        <p:spPr>
          <a:xfrm>
            <a:off x="628650" y="3744028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sz="4800" b="1" dirty="0"/>
              <a:t>¡No te sorprendas!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8577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723939E-9C27-2C67-285D-3241B80DF957}"/>
              </a:ext>
            </a:extLst>
          </p:cNvPr>
          <p:cNvSpPr txBox="1"/>
          <p:nvPr/>
        </p:nvSpPr>
        <p:spPr>
          <a:xfrm>
            <a:off x="378373" y="0"/>
            <a:ext cx="864738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FFFFFF"/>
                </a:solidFill>
                <a:latin typeface="system-ui"/>
              </a:rPr>
              <a:t>2  Predica </a:t>
            </a:r>
            <a:r>
              <a:rPr lang="es-ES" sz="3200" dirty="0">
                <a:solidFill>
                  <a:srgbClr val="FFFFFF"/>
                </a:solidFill>
                <a:latin typeface="system-ui"/>
              </a:rPr>
              <a:t>la palabra. Insiste a tiempo y fuera de tiempo. Amonesta, reprende, exhorta con mucha paciencia e </a:t>
            </a:r>
            <a:r>
              <a:rPr lang="es-ES" sz="3200" dirty="0" smtClean="0">
                <a:solidFill>
                  <a:srgbClr val="FFFFFF"/>
                </a:solidFill>
                <a:latin typeface="system-ui"/>
              </a:rPr>
              <a:t>instrucción (doctrina).  </a:t>
            </a:r>
            <a:r>
              <a:rPr lang="es-ES" sz="3200" dirty="0">
                <a:solidFill>
                  <a:srgbClr val="FFFFFF"/>
                </a:solidFill>
                <a:latin typeface="system-ui"/>
              </a:rPr>
              <a:t>3  Porque vendrá tiempo cuando no soportarán la sana doctrina, sino que teniendo comezón de oídos, conforme a sus propios deseos, acumularán para sí maestros,  4  y apartarán sus oídos de la verdad, y se volverán a los mitos.  5  Pero tú, sé sobrio en todas las cosas, sufre penalidades, haz el trabajo de un evangelista, cumple tu </a:t>
            </a:r>
            <a:r>
              <a:rPr lang="es-ES" sz="3200" dirty="0" smtClean="0">
                <a:solidFill>
                  <a:srgbClr val="FFFFFF"/>
                </a:solidFill>
                <a:latin typeface="system-ui"/>
              </a:rPr>
              <a:t>ministerio (2 Ti. 4:2-5).</a:t>
            </a:r>
            <a:endParaRPr lang="en-US" sz="32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B77281F-CAEA-1A8B-2783-DB68D0B180FA}"/>
              </a:ext>
            </a:extLst>
          </p:cNvPr>
          <p:cNvCxnSpPr>
            <a:cxnSpLocks/>
          </p:cNvCxnSpPr>
          <p:nvPr/>
        </p:nvCxnSpPr>
        <p:spPr>
          <a:xfrm flipV="1">
            <a:off x="913366" y="529870"/>
            <a:ext cx="3351206" cy="1111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B03799CF-B956-7CD3-726B-AF529FC6869F}"/>
              </a:ext>
            </a:extLst>
          </p:cNvPr>
          <p:cNvCxnSpPr>
            <a:cxnSpLocks/>
          </p:cNvCxnSpPr>
          <p:nvPr/>
        </p:nvCxnSpPr>
        <p:spPr>
          <a:xfrm>
            <a:off x="4488092" y="520354"/>
            <a:ext cx="4064701" cy="2644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BC28914B-73EC-E3C4-C167-656BC33505BE}"/>
              </a:ext>
            </a:extLst>
          </p:cNvPr>
          <p:cNvCxnSpPr>
            <a:cxnSpLocks/>
          </p:cNvCxnSpPr>
          <p:nvPr/>
        </p:nvCxnSpPr>
        <p:spPr>
          <a:xfrm flipV="1">
            <a:off x="475368" y="1012569"/>
            <a:ext cx="1777609" cy="6029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9C6E6DBD-1C71-519E-D45C-79FDCCD820B3}"/>
              </a:ext>
            </a:extLst>
          </p:cNvPr>
          <p:cNvCxnSpPr>
            <a:cxnSpLocks/>
          </p:cNvCxnSpPr>
          <p:nvPr/>
        </p:nvCxnSpPr>
        <p:spPr>
          <a:xfrm>
            <a:off x="6441440" y="1012569"/>
            <a:ext cx="138156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7158EF75-1195-90DD-EB36-7B39F0912B50}"/>
              </a:ext>
            </a:extLst>
          </p:cNvPr>
          <p:cNvCxnSpPr>
            <a:cxnSpLocks/>
          </p:cNvCxnSpPr>
          <p:nvPr/>
        </p:nvCxnSpPr>
        <p:spPr>
          <a:xfrm flipV="1">
            <a:off x="2453465" y="1015404"/>
            <a:ext cx="1697070" cy="179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CE45B006-D9B3-0C50-FB4E-42B83345E5B6}"/>
              </a:ext>
            </a:extLst>
          </p:cNvPr>
          <p:cNvCxnSpPr>
            <a:cxnSpLocks/>
          </p:cNvCxnSpPr>
          <p:nvPr/>
        </p:nvCxnSpPr>
        <p:spPr>
          <a:xfrm>
            <a:off x="4572000" y="993424"/>
            <a:ext cx="1576727" cy="803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C90C8AE6-F396-27E9-E59B-69D1DCA021BB}"/>
              </a:ext>
            </a:extLst>
          </p:cNvPr>
          <p:cNvCxnSpPr>
            <a:cxnSpLocks/>
          </p:cNvCxnSpPr>
          <p:nvPr/>
        </p:nvCxnSpPr>
        <p:spPr>
          <a:xfrm>
            <a:off x="4150535" y="1485122"/>
            <a:ext cx="1627527" cy="8397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E09ABAB8-F44C-BFE2-4540-D427CD723F40}"/>
              </a:ext>
            </a:extLst>
          </p:cNvPr>
          <p:cNvCxnSpPr>
            <a:cxnSpLocks/>
          </p:cNvCxnSpPr>
          <p:nvPr/>
        </p:nvCxnSpPr>
        <p:spPr>
          <a:xfrm>
            <a:off x="6338467" y="1502023"/>
            <a:ext cx="1631002" cy="6519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E150EC2C-CE54-F373-C5BC-629D033DE82C}"/>
              </a:ext>
            </a:extLst>
          </p:cNvPr>
          <p:cNvCxnSpPr>
            <a:cxnSpLocks/>
          </p:cNvCxnSpPr>
          <p:nvPr/>
        </p:nvCxnSpPr>
        <p:spPr>
          <a:xfrm>
            <a:off x="594553" y="2464001"/>
            <a:ext cx="1257895" cy="388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6C5EE1D5-99E3-C273-0D4B-9BA2CCB80F12}"/>
              </a:ext>
            </a:extLst>
          </p:cNvPr>
          <p:cNvCxnSpPr>
            <a:cxnSpLocks/>
          </p:cNvCxnSpPr>
          <p:nvPr/>
        </p:nvCxnSpPr>
        <p:spPr>
          <a:xfrm>
            <a:off x="1697334" y="4476017"/>
            <a:ext cx="6125673" cy="121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586EE60A-FC4A-0419-75FE-7CADB61DF238}"/>
              </a:ext>
            </a:extLst>
          </p:cNvPr>
          <p:cNvCxnSpPr>
            <a:cxnSpLocks/>
          </p:cNvCxnSpPr>
          <p:nvPr/>
        </p:nvCxnSpPr>
        <p:spPr>
          <a:xfrm>
            <a:off x="1801980" y="4919006"/>
            <a:ext cx="316231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EE57266A-F8E2-45D3-354F-93EC65C7590F}"/>
              </a:ext>
            </a:extLst>
          </p:cNvPr>
          <p:cNvCxnSpPr>
            <a:cxnSpLocks/>
          </p:cNvCxnSpPr>
          <p:nvPr/>
        </p:nvCxnSpPr>
        <p:spPr>
          <a:xfrm>
            <a:off x="594553" y="4919006"/>
            <a:ext cx="832226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479E229C-A20C-6A76-A2EC-CC0ACC22687A}"/>
              </a:ext>
            </a:extLst>
          </p:cNvPr>
          <p:cNvCxnSpPr>
            <a:cxnSpLocks/>
          </p:cNvCxnSpPr>
          <p:nvPr/>
        </p:nvCxnSpPr>
        <p:spPr>
          <a:xfrm>
            <a:off x="5200518" y="4919006"/>
            <a:ext cx="3541461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E39D817C-8DD8-DEF9-5BAE-BBC6236FA1EB}"/>
              </a:ext>
            </a:extLst>
          </p:cNvPr>
          <p:cNvCxnSpPr>
            <a:cxnSpLocks/>
          </p:cNvCxnSpPr>
          <p:nvPr/>
        </p:nvCxnSpPr>
        <p:spPr>
          <a:xfrm>
            <a:off x="513466" y="5406686"/>
            <a:ext cx="2075503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D6B08807-D8A1-B1C8-B820-43162771B206}"/>
              </a:ext>
            </a:extLst>
          </p:cNvPr>
          <p:cNvCxnSpPr>
            <a:cxnSpLocks/>
          </p:cNvCxnSpPr>
          <p:nvPr/>
        </p:nvCxnSpPr>
        <p:spPr>
          <a:xfrm>
            <a:off x="2711669" y="5390540"/>
            <a:ext cx="3626798" cy="1614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AA02B093-7991-1BF6-A029-449ADE289E84}"/>
              </a:ext>
            </a:extLst>
          </p:cNvPr>
          <p:cNvCxnSpPr>
            <a:cxnSpLocks/>
          </p:cNvCxnSpPr>
          <p:nvPr/>
        </p:nvCxnSpPr>
        <p:spPr>
          <a:xfrm>
            <a:off x="643076" y="2016430"/>
            <a:ext cx="7744179" cy="968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02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723939E-9C27-2C67-285D-3241B80DF957}"/>
              </a:ext>
            </a:extLst>
          </p:cNvPr>
          <p:cNvSpPr txBox="1"/>
          <p:nvPr/>
        </p:nvSpPr>
        <p:spPr>
          <a:xfrm>
            <a:off x="378373" y="0"/>
            <a:ext cx="864738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FFFFFF"/>
                </a:solidFill>
                <a:latin typeface="system-ui"/>
              </a:rPr>
              <a:t>2  Predica </a:t>
            </a:r>
            <a:r>
              <a:rPr lang="es-ES" sz="3200" dirty="0">
                <a:solidFill>
                  <a:srgbClr val="FFFFFF"/>
                </a:solidFill>
                <a:latin typeface="system-ui"/>
              </a:rPr>
              <a:t>la palabra. Insiste a tiempo y fuera de tiempo. Amonesta, reprende, exhorta con mucha paciencia e instrucción.  3  Porque vendrá tiempo cuando no soportarán la sana doctrina, sino que teniendo comezón de oídos, conforme a sus propios deseos, acumularán para sí maestros,  4  y apartarán sus oídos de la verdad, y se volverán a los mitos.  5  Pero tú, sé sobrio en todas las cosas, sufre penalidades, haz el trabajo de un evangelista, cumple tu </a:t>
            </a:r>
            <a:r>
              <a:rPr lang="es-ES" sz="3200" dirty="0" smtClean="0">
                <a:solidFill>
                  <a:srgbClr val="FFFFFF"/>
                </a:solidFill>
                <a:latin typeface="system-ui"/>
              </a:rPr>
              <a:t>ministerio (2 Tim. 4:2-5).</a:t>
            </a:r>
            <a:endParaRPr lang="en-US" sz="32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B77281F-CAEA-1A8B-2783-DB68D0B180FA}"/>
              </a:ext>
            </a:extLst>
          </p:cNvPr>
          <p:cNvCxnSpPr>
            <a:cxnSpLocks/>
          </p:cNvCxnSpPr>
          <p:nvPr/>
        </p:nvCxnSpPr>
        <p:spPr>
          <a:xfrm flipV="1">
            <a:off x="913366" y="529870"/>
            <a:ext cx="3351206" cy="1111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B03799CF-B956-7CD3-726B-AF529FC6869F}"/>
              </a:ext>
            </a:extLst>
          </p:cNvPr>
          <p:cNvCxnSpPr>
            <a:cxnSpLocks/>
          </p:cNvCxnSpPr>
          <p:nvPr/>
        </p:nvCxnSpPr>
        <p:spPr>
          <a:xfrm>
            <a:off x="4488092" y="520354"/>
            <a:ext cx="4064701" cy="2644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BC28914B-73EC-E3C4-C167-656BC33505BE}"/>
              </a:ext>
            </a:extLst>
          </p:cNvPr>
          <p:cNvCxnSpPr>
            <a:cxnSpLocks/>
          </p:cNvCxnSpPr>
          <p:nvPr/>
        </p:nvCxnSpPr>
        <p:spPr>
          <a:xfrm flipV="1">
            <a:off x="475368" y="1012569"/>
            <a:ext cx="1777609" cy="6029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9C6E6DBD-1C71-519E-D45C-79FDCCD820B3}"/>
              </a:ext>
            </a:extLst>
          </p:cNvPr>
          <p:cNvCxnSpPr>
            <a:cxnSpLocks/>
          </p:cNvCxnSpPr>
          <p:nvPr/>
        </p:nvCxnSpPr>
        <p:spPr>
          <a:xfrm>
            <a:off x="6441440" y="1012569"/>
            <a:ext cx="138156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7158EF75-1195-90DD-EB36-7B39F0912B50}"/>
              </a:ext>
            </a:extLst>
          </p:cNvPr>
          <p:cNvCxnSpPr>
            <a:cxnSpLocks/>
          </p:cNvCxnSpPr>
          <p:nvPr/>
        </p:nvCxnSpPr>
        <p:spPr>
          <a:xfrm flipV="1">
            <a:off x="2453465" y="1015404"/>
            <a:ext cx="1697070" cy="179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CE45B006-D9B3-0C50-FB4E-42B83345E5B6}"/>
              </a:ext>
            </a:extLst>
          </p:cNvPr>
          <p:cNvCxnSpPr>
            <a:cxnSpLocks/>
          </p:cNvCxnSpPr>
          <p:nvPr/>
        </p:nvCxnSpPr>
        <p:spPr>
          <a:xfrm>
            <a:off x="4572000" y="993424"/>
            <a:ext cx="1576727" cy="803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C90C8AE6-F396-27E9-E59B-69D1DCA021BB}"/>
              </a:ext>
            </a:extLst>
          </p:cNvPr>
          <p:cNvCxnSpPr>
            <a:cxnSpLocks/>
          </p:cNvCxnSpPr>
          <p:nvPr/>
        </p:nvCxnSpPr>
        <p:spPr>
          <a:xfrm>
            <a:off x="4150535" y="1485122"/>
            <a:ext cx="1627527" cy="8397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E09ABAB8-F44C-BFE2-4540-D427CD723F40}"/>
              </a:ext>
            </a:extLst>
          </p:cNvPr>
          <p:cNvCxnSpPr>
            <a:cxnSpLocks/>
          </p:cNvCxnSpPr>
          <p:nvPr/>
        </p:nvCxnSpPr>
        <p:spPr>
          <a:xfrm>
            <a:off x="6338467" y="1502023"/>
            <a:ext cx="1631002" cy="6519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E150EC2C-CE54-F373-C5BC-629D033DE82C}"/>
              </a:ext>
            </a:extLst>
          </p:cNvPr>
          <p:cNvCxnSpPr>
            <a:cxnSpLocks/>
          </p:cNvCxnSpPr>
          <p:nvPr/>
        </p:nvCxnSpPr>
        <p:spPr>
          <a:xfrm>
            <a:off x="594553" y="2464001"/>
            <a:ext cx="1257895" cy="388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6C5EE1D5-99E3-C273-0D4B-9BA2CCB80F12}"/>
              </a:ext>
            </a:extLst>
          </p:cNvPr>
          <p:cNvCxnSpPr>
            <a:cxnSpLocks/>
          </p:cNvCxnSpPr>
          <p:nvPr/>
        </p:nvCxnSpPr>
        <p:spPr>
          <a:xfrm>
            <a:off x="1076540" y="4422228"/>
            <a:ext cx="6125673" cy="121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586EE60A-FC4A-0419-75FE-7CADB61DF238}"/>
              </a:ext>
            </a:extLst>
          </p:cNvPr>
          <p:cNvCxnSpPr>
            <a:cxnSpLocks/>
          </p:cNvCxnSpPr>
          <p:nvPr/>
        </p:nvCxnSpPr>
        <p:spPr>
          <a:xfrm>
            <a:off x="2932386" y="4919006"/>
            <a:ext cx="2462592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EE57266A-F8E2-45D3-354F-93EC65C7590F}"/>
              </a:ext>
            </a:extLst>
          </p:cNvPr>
          <p:cNvCxnSpPr>
            <a:cxnSpLocks/>
          </p:cNvCxnSpPr>
          <p:nvPr/>
        </p:nvCxnSpPr>
        <p:spPr>
          <a:xfrm>
            <a:off x="594553" y="4919006"/>
            <a:ext cx="192793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479E229C-A20C-6A76-A2EC-CC0ACC22687A}"/>
              </a:ext>
            </a:extLst>
          </p:cNvPr>
          <p:cNvCxnSpPr>
            <a:cxnSpLocks/>
          </p:cNvCxnSpPr>
          <p:nvPr/>
        </p:nvCxnSpPr>
        <p:spPr>
          <a:xfrm>
            <a:off x="5435600" y="4919006"/>
            <a:ext cx="3117193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E39D817C-8DD8-DEF9-5BAE-BBC6236FA1EB}"/>
              </a:ext>
            </a:extLst>
          </p:cNvPr>
          <p:cNvCxnSpPr>
            <a:cxnSpLocks/>
          </p:cNvCxnSpPr>
          <p:nvPr/>
        </p:nvCxnSpPr>
        <p:spPr>
          <a:xfrm>
            <a:off x="513466" y="5406686"/>
            <a:ext cx="112614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D6B08807-D8A1-B1C8-B820-43162771B206}"/>
              </a:ext>
            </a:extLst>
          </p:cNvPr>
          <p:cNvCxnSpPr>
            <a:cxnSpLocks/>
          </p:cNvCxnSpPr>
          <p:nvPr/>
        </p:nvCxnSpPr>
        <p:spPr>
          <a:xfrm flipV="1">
            <a:off x="1852448" y="5406686"/>
            <a:ext cx="2159876" cy="14879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AA02B093-7991-1BF6-A029-449ADE289E84}"/>
              </a:ext>
            </a:extLst>
          </p:cNvPr>
          <p:cNvCxnSpPr>
            <a:cxnSpLocks/>
          </p:cNvCxnSpPr>
          <p:nvPr/>
        </p:nvCxnSpPr>
        <p:spPr>
          <a:xfrm>
            <a:off x="643076" y="2016430"/>
            <a:ext cx="7744179" cy="968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8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D3B3C62C-81DF-9104-5731-3575DF89F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b="1" dirty="0"/>
              <a:t>Hechos 17:11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816F970-7721-CE4E-ED54-0641ED022428}"/>
              </a:ext>
            </a:extLst>
          </p:cNvPr>
          <p:cNvSpPr txBox="1"/>
          <p:nvPr/>
        </p:nvSpPr>
        <p:spPr>
          <a:xfrm>
            <a:off x="452802" y="1408907"/>
            <a:ext cx="82383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0" baseline="30000" dirty="0" smtClean="0">
                <a:solidFill>
                  <a:srgbClr val="FFFFFF"/>
                </a:solidFill>
                <a:effectLst/>
                <a:latin typeface="system-ui"/>
              </a:rPr>
              <a:t>11 </a:t>
            </a:r>
            <a:r>
              <a:rPr lang="es-ES" sz="3200" dirty="0" smtClean="0">
                <a:solidFill>
                  <a:srgbClr val="FFFFFF"/>
                </a:solidFill>
                <a:latin typeface="system-ui"/>
              </a:rPr>
              <a:t>Estos </a:t>
            </a:r>
            <a:r>
              <a:rPr lang="es-ES" sz="3200" dirty="0">
                <a:solidFill>
                  <a:srgbClr val="FFFFFF"/>
                </a:solidFill>
                <a:latin typeface="system-ui"/>
              </a:rPr>
              <a:t>eran más nobles que los de Tesalónica, pues recibieron la palabra con toda solicitud, escudriñando diariamente las Escrituras, para ver si estas cosas eran así. 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48E1E35-D292-0C2E-1DB3-B55657E3AB78}"/>
              </a:ext>
            </a:extLst>
          </p:cNvPr>
          <p:cNvSpPr txBox="1"/>
          <p:nvPr/>
        </p:nvSpPr>
        <p:spPr>
          <a:xfrm>
            <a:off x="721895" y="3705928"/>
            <a:ext cx="7700210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sz="3600" dirty="0"/>
              <a:t>¡La doctrina falsa es un problema más serio que la falta de alimentos!</a:t>
            </a:r>
          </a:p>
        </p:txBody>
      </p:sp>
    </p:spTree>
    <p:extLst>
      <p:ext uri="{BB962C8B-B14F-4D97-AF65-F5344CB8AC3E}">
        <p14:creationId xmlns:p14="http://schemas.microsoft.com/office/powerpoint/2010/main" val="362952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xmlns="" id="{520F1D3E-9899-C230-35D8-81B24BB08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438400"/>
            <a:ext cx="6858000" cy="1263118"/>
          </a:xfrm>
          <a:ln w="38100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/>
              <a:t> </a:t>
            </a:r>
            <a:r>
              <a:rPr lang="en-US" sz="4900" b="1" dirty="0" smtClean="0"/>
              <a:t>“C</a:t>
            </a:r>
            <a:r>
              <a:rPr lang="es-ES" sz="4900" b="1" dirty="0" err="1" smtClean="0"/>
              <a:t>uídense</a:t>
            </a:r>
            <a:r>
              <a:rPr lang="es-ES" sz="4900" b="1" dirty="0" smtClean="0"/>
              <a:t> </a:t>
            </a:r>
            <a:r>
              <a:rPr lang="es-ES" sz="4900" b="1" dirty="0"/>
              <a:t>de la levadura de los fariseos y saduceos</a:t>
            </a:r>
            <a:r>
              <a:rPr lang="en-US" sz="4900" b="1" dirty="0" smtClean="0"/>
              <a:t>”</a:t>
            </a:r>
            <a:endParaRPr lang="en-US" sz="4900" b="1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xmlns="" id="{20291B11-9B0F-0168-8DA9-8E7195AD38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273" y="606560"/>
            <a:ext cx="8935453" cy="1379802"/>
          </a:xfrm>
        </p:spPr>
        <p:txBody>
          <a:bodyPr>
            <a:noAutofit/>
          </a:bodyPr>
          <a:lstStyle/>
          <a:p>
            <a:r>
              <a:rPr lang="en-US" sz="3600" b="1" i="0" u="sng" baseline="30000" dirty="0" smtClean="0">
                <a:solidFill>
                  <a:srgbClr val="FFFFFF"/>
                </a:solidFill>
                <a:effectLst/>
                <a:latin typeface="system-ui"/>
              </a:rPr>
              <a:t>MATEO</a:t>
            </a:r>
            <a:r>
              <a:rPr lang="en-US" sz="3600" i="0" u="sng" baseline="30000" dirty="0" smtClean="0">
                <a:solidFill>
                  <a:srgbClr val="FFFFFF"/>
                </a:solidFill>
                <a:effectLst/>
                <a:latin typeface="system-ui"/>
              </a:rPr>
              <a:t> </a:t>
            </a:r>
            <a:r>
              <a:rPr lang="en-US" sz="3600" b="1" i="0" baseline="30000" dirty="0" smtClean="0">
                <a:solidFill>
                  <a:srgbClr val="FFFFFF"/>
                </a:solidFill>
                <a:effectLst/>
                <a:latin typeface="system-ui"/>
              </a:rPr>
              <a:t>16:5 </a:t>
            </a:r>
            <a:r>
              <a:rPr lang="es-ES" sz="3600" dirty="0">
                <a:solidFill>
                  <a:srgbClr val="FFFFFF"/>
                </a:solidFill>
                <a:latin typeface="system-ui"/>
              </a:rPr>
              <a:t>Los discípulos, al pasar al otro lado, se habían olvidado de tomar panes. </a:t>
            </a:r>
            <a:r>
              <a:rPr lang="es-ES" sz="3600" dirty="0" smtClean="0">
                <a:solidFill>
                  <a:srgbClr val="FFFFFF"/>
                </a:solidFill>
                <a:latin typeface="system-ui"/>
              </a:rPr>
              <a:t/>
            </a:r>
            <a:br>
              <a:rPr lang="es-ES" sz="3600" dirty="0" smtClean="0">
                <a:solidFill>
                  <a:srgbClr val="FFFFFF"/>
                </a:solidFill>
                <a:latin typeface="system-ui"/>
              </a:rPr>
            </a:br>
            <a:r>
              <a:rPr lang="en-US" sz="3600" b="0" i="0" dirty="0" smtClean="0">
                <a:solidFill>
                  <a:srgbClr val="FFFFFF"/>
                </a:solidFill>
                <a:effectLst/>
                <a:latin typeface="system-ui"/>
              </a:rPr>
              <a:t> </a:t>
            </a:r>
            <a:r>
              <a:rPr lang="en-US" sz="3600" b="1" i="0" baseline="30000" dirty="0" smtClean="0">
                <a:solidFill>
                  <a:srgbClr val="FFFFFF"/>
                </a:solidFill>
                <a:effectLst/>
                <a:latin typeface="system-ui"/>
              </a:rPr>
              <a:t>6</a:t>
            </a:r>
            <a:r>
              <a:rPr lang="es-ES" sz="3600" dirty="0" smtClean="0">
                <a:solidFill>
                  <a:srgbClr val="FFFFFF"/>
                </a:solidFill>
                <a:latin typeface="system-ui"/>
              </a:rPr>
              <a:t>Entonces </a:t>
            </a:r>
            <a:r>
              <a:rPr lang="es-ES" sz="3600" dirty="0">
                <a:solidFill>
                  <a:srgbClr val="FFFFFF"/>
                </a:solidFill>
                <a:latin typeface="system-ui"/>
              </a:rPr>
              <a:t>Jesús les dijo: «Estén atentos y</a:t>
            </a:r>
            <a:endParaRPr lang="en-US" sz="3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41A1D2F-B2DE-C89A-2431-5AA85DAE1E1D}"/>
              </a:ext>
            </a:extLst>
          </p:cNvPr>
          <p:cNvSpPr txBox="1"/>
          <p:nvPr/>
        </p:nvSpPr>
        <p:spPr>
          <a:xfrm>
            <a:off x="401053" y="3852333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baseline="30000" dirty="0">
                <a:solidFill>
                  <a:srgbClr val="FFFFFF"/>
                </a:solidFill>
                <a:latin typeface="system-ui"/>
              </a:rPr>
              <a:t> </a:t>
            </a:r>
            <a:r>
              <a:rPr lang="en-US" b="1" dirty="0">
                <a:solidFill>
                  <a:srgbClr val="FFFFFF"/>
                </a:solidFill>
                <a:latin typeface="system-ui"/>
              </a:rPr>
              <a:t> </a:t>
            </a:r>
            <a:r>
              <a:rPr lang="es-ES" sz="3600" dirty="0">
                <a:solidFill>
                  <a:srgbClr val="FFFFFF"/>
                </a:solidFill>
                <a:latin typeface="system-ui"/>
              </a:rPr>
              <a:t> Y ellos discutían entre sí, diciendo: «Lo dice porque no tomamos panes».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5928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DC07341-1190-BC7C-28D3-D8E22A7DD687}"/>
              </a:ext>
            </a:extLst>
          </p:cNvPr>
          <p:cNvSpPr txBox="1"/>
          <p:nvPr/>
        </p:nvSpPr>
        <p:spPr>
          <a:xfrm>
            <a:off x="417095" y="144382"/>
            <a:ext cx="84541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FFFFFF"/>
                </a:solidFill>
                <a:latin typeface="system-ui"/>
              </a:rPr>
              <a:t>8  </a:t>
            </a:r>
            <a:r>
              <a:rPr lang="es-ES" sz="3200" dirty="0">
                <a:solidFill>
                  <a:srgbClr val="FFFFFF"/>
                </a:solidFill>
                <a:latin typeface="system-ui"/>
              </a:rPr>
              <a:t>Pero Jesús, dándose cuenta, dijo: «Hombres de poca fe, ¿por qué discuten entre ustedes que no tienen pan?  9  ¿Todavía no entienden ni recuerdan los cinco panes para los cinco mil, y cuántas cestas recogieron?  10  ¿Ni los siete panes para los cuatro mil, y cuántas canastas recogieron?  11  ¿Cómo es que no entienden que no les hablé de los panes? Pero cuídense de la levadura de los fariseos y saduceos».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4689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92BD0DF-B814-013D-09D4-7C2A28741811}"/>
              </a:ext>
            </a:extLst>
          </p:cNvPr>
          <p:cNvSpPr txBox="1"/>
          <p:nvPr/>
        </p:nvSpPr>
        <p:spPr>
          <a:xfrm>
            <a:off x="625643" y="385011"/>
            <a:ext cx="81975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0" baseline="30000" dirty="0" smtClean="0">
                <a:solidFill>
                  <a:srgbClr val="FFFFFF"/>
                </a:solidFill>
                <a:effectLst/>
                <a:latin typeface="system-ui"/>
              </a:rPr>
              <a:t>12 </a:t>
            </a:r>
            <a:r>
              <a:rPr lang="es-ES" sz="3200" dirty="0">
                <a:solidFill>
                  <a:srgbClr val="FFFFFF"/>
                </a:solidFill>
                <a:latin typeface="system-ui"/>
              </a:rPr>
              <a:t>Entonces entendieron que Él no les había dicho que se cuidaran de la levadura de los panes, sino de la </a:t>
            </a:r>
            <a:r>
              <a:rPr lang="es-ES" sz="3200" b="1" u="sng" dirty="0">
                <a:solidFill>
                  <a:srgbClr val="FFFFFF"/>
                </a:solidFill>
                <a:latin typeface="system-ui"/>
              </a:rPr>
              <a:t>enseñanza</a:t>
            </a:r>
            <a:r>
              <a:rPr lang="es-ES" sz="3200" dirty="0">
                <a:solidFill>
                  <a:srgbClr val="FFFFFF"/>
                </a:solidFill>
                <a:latin typeface="system-ui"/>
              </a:rPr>
              <a:t> de los fariseos y saduceos. 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036F309-A0F9-B5E6-22BE-98F8E65A75C5}"/>
              </a:ext>
            </a:extLst>
          </p:cNvPr>
          <p:cNvSpPr txBox="1"/>
          <p:nvPr/>
        </p:nvSpPr>
        <p:spPr>
          <a:xfrm>
            <a:off x="625643" y="2566736"/>
            <a:ext cx="7700210" cy="23083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sz="4800" dirty="0"/>
              <a:t>¡La doctrina falsa es un problema más serio que la falta de alimentos!</a:t>
            </a:r>
          </a:p>
        </p:txBody>
      </p:sp>
    </p:spTree>
    <p:extLst>
      <p:ext uri="{BB962C8B-B14F-4D97-AF65-F5344CB8AC3E}">
        <p14:creationId xmlns:p14="http://schemas.microsoft.com/office/powerpoint/2010/main" val="141300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8" name="Freeform: Shape 9">
            <a:extLst>
              <a:ext uri="{FF2B5EF4-FFF2-40B4-BE49-F238E27FC236}">
                <a16:creationId xmlns:a16="http://schemas.microsoft.com/office/drawing/2014/main" xmlns="" id="{A4026A73-1F7F-49F2-B319-8CA3B3D532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41299" y="268110"/>
            <a:ext cx="8660121" cy="5178779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n-US"/>
          </a:p>
        </p:txBody>
      </p:sp>
      <p:sp>
        <p:nvSpPr>
          <p:cNvPr id="19" name="Right Triangle 11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432540" y="2779889"/>
            <a:ext cx="2468880" cy="26670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1330" y="519395"/>
            <a:ext cx="8178790" cy="467323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89FDCB-878C-0CE4-240E-BDBE33B4E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175" y="990530"/>
            <a:ext cx="2356072" cy="3733939"/>
          </a:xfrm>
        </p:spPr>
        <p:txBody>
          <a:bodyPr>
            <a:normAutofit/>
          </a:bodyPr>
          <a:lstStyle/>
          <a:p>
            <a:pPr algn="r" rtl="0"/>
            <a:r>
              <a:rPr lang="en-US" sz="4000" b="1" dirty="0" err="1"/>
              <a:t>Cuatro</a:t>
            </a:r>
            <a:r>
              <a:rPr lang="en-US" sz="4000" b="1" dirty="0"/>
              <a:t> </a:t>
            </a:r>
            <a:r>
              <a:rPr lang="en-US" sz="4000" b="1" dirty="0" err="1"/>
              <a:t>preguntas</a:t>
            </a:r>
            <a:r>
              <a:rPr lang="en-US" sz="4000" b="1" dirty="0"/>
              <a:t>: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23AAC9B5-8015-485C-ACF9-A750390E9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490722" y="1544052"/>
            <a:ext cx="0" cy="2697079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496F1E-8653-AF1B-A776-48BC95600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4195" y="1115607"/>
            <a:ext cx="4182899" cy="3483785"/>
          </a:xfrm>
        </p:spPr>
        <p:txBody>
          <a:bodyPr anchor="ctr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¿Por </a:t>
            </a:r>
            <a:r>
              <a:rPr lang="en-US" sz="2800" dirty="0" err="1"/>
              <a:t>qué</a:t>
            </a:r>
            <a:r>
              <a:rPr lang="en-US" sz="2800" dirty="0"/>
              <a:t> </a:t>
            </a:r>
            <a:r>
              <a:rPr lang="en-US" sz="2800" dirty="0" smtClean="0"/>
              <a:t>era </a:t>
            </a:r>
            <a:r>
              <a:rPr lang="en-US" sz="2800" dirty="0"/>
              <a:t>tan </a:t>
            </a:r>
            <a:r>
              <a:rPr lang="en-US" sz="2800" dirty="0" err="1" smtClean="0"/>
              <a:t>peligrosa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doctrina</a:t>
            </a:r>
            <a:r>
              <a:rPr lang="en-US" sz="2800" dirty="0" smtClean="0"/>
              <a:t>?</a:t>
            </a:r>
            <a:endParaRPr lang="en-US" sz="2800" dirty="0"/>
          </a:p>
          <a:p>
            <a:pPr marL="228600" indent="-228600" algn="l" rtl="0">
              <a:buFont typeface="+mj-lt"/>
              <a:buAutoNum type="arabicPeriod"/>
            </a:pPr>
            <a:endParaRPr lang="en-US" sz="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¿Por </a:t>
            </a:r>
            <a:r>
              <a:rPr lang="en-US" sz="2800" dirty="0" err="1"/>
              <a:t>qué</a:t>
            </a:r>
            <a:r>
              <a:rPr lang="en-US" sz="2800" dirty="0"/>
              <a:t> </a:t>
            </a:r>
            <a:r>
              <a:rPr lang="en-US" sz="2800" dirty="0" err="1" smtClean="0"/>
              <a:t>fue</a:t>
            </a:r>
            <a:r>
              <a:rPr lang="en-US" sz="2800" dirty="0" smtClean="0"/>
              <a:t> la </a:t>
            </a:r>
            <a:r>
              <a:rPr lang="en-US" sz="2800" dirty="0"/>
              <a:t>falsa </a:t>
            </a:r>
            <a:r>
              <a:rPr lang="en-US" sz="2800" dirty="0" err="1"/>
              <a:t>doctrina</a:t>
            </a:r>
            <a:r>
              <a:rPr lang="en-US" sz="2800" dirty="0"/>
              <a:t> </a:t>
            </a:r>
            <a:r>
              <a:rPr lang="en-US" sz="2800" dirty="0" err="1" smtClean="0"/>
              <a:t>llamada</a:t>
            </a:r>
            <a:r>
              <a:rPr lang="en-US" sz="2800" dirty="0" smtClean="0"/>
              <a:t> </a:t>
            </a:r>
            <a:r>
              <a:rPr lang="en-US" sz="2800" dirty="0"/>
              <a:t>levadura?</a:t>
            </a:r>
          </a:p>
          <a:p>
            <a:pPr marL="228600" indent="-228600" algn="l" rtl="0">
              <a:buFont typeface="+mj-lt"/>
              <a:buAutoNum type="arabicPeriod"/>
            </a:pPr>
            <a:endParaRPr lang="en-US" sz="800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sz="2800" dirty="0"/>
              <a:t>¿Necesitamos temer la falsa doctrina </a:t>
            </a:r>
            <a:r>
              <a:rPr lang="en-US" sz="2800" dirty="0" err="1"/>
              <a:t>ahora</a:t>
            </a:r>
            <a:r>
              <a:rPr lang="en-US" sz="2800" dirty="0"/>
              <a:t>?</a:t>
            </a:r>
          </a:p>
          <a:p>
            <a:pPr marL="228600" indent="-228600" algn="l" rtl="0">
              <a:buFont typeface="+mj-lt"/>
              <a:buAutoNum type="arabicPeriod"/>
            </a:pPr>
            <a:endParaRPr lang="en-US" sz="800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sz="2800" dirty="0"/>
              <a:t>¿Cómo podemos </a:t>
            </a:r>
            <a:r>
              <a:rPr lang="en-US" sz="2800" dirty="0" err="1"/>
              <a:t>detectar</a:t>
            </a:r>
            <a:r>
              <a:rPr lang="en-US" sz="2800" dirty="0"/>
              <a:t> </a:t>
            </a:r>
            <a:r>
              <a:rPr lang="en-US" sz="2800" dirty="0" smtClean="0"/>
              <a:t>la falsa </a:t>
            </a:r>
            <a:r>
              <a:rPr lang="en-US" sz="2800" dirty="0" err="1" smtClean="0"/>
              <a:t>doctrina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823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4B11FC-3264-0B4D-3716-531D9C98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9683"/>
            <a:ext cx="7886700" cy="1104636"/>
          </a:xfrm>
        </p:spPr>
        <p:txBody>
          <a:bodyPr>
            <a:noAutofit/>
          </a:bodyPr>
          <a:lstStyle/>
          <a:p>
            <a:r>
              <a:rPr lang="en-US" sz="3600" b="1" dirty="0"/>
              <a:t>1. ¿Por </a:t>
            </a:r>
            <a:r>
              <a:rPr lang="en-US" sz="3600" b="1" dirty="0" err="1"/>
              <a:t>qué</a:t>
            </a:r>
            <a:r>
              <a:rPr lang="en-US" sz="3600" b="1" dirty="0"/>
              <a:t> </a:t>
            </a:r>
            <a:r>
              <a:rPr lang="en-US" sz="3600" b="1" dirty="0" smtClean="0"/>
              <a:t>era </a:t>
            </a:r>
            <a:r>
              <a:rPr lang="en-US" sz="3600" b="1" dirty="0"/>
              <a:t>tan </a:t>
            </a:r>
            <a:r>
              <a:rPr lang="en-US" sz="3600" b="1" dirty="0" err="1" smtClean="0"/>
              <a:t>peligrosa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doctrina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696626-C318-FF0F-2F6A-A8DEFFD73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095" y="1184319"/>
            <a:ext cx="8498305" cy="4237912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 err="1" smtClean="0"/>
              <a:t>Eran</a:t>
            </a:r>
            <a:r>
              <a:rPr lang="en-US" sz="3200" dirty="0" smtClean="0"/>
              <a:t> </a:t>
            </a:r>
            <a:r>
              <a:rPr lang="en-US" sz="3200" dirty="0"/>
              <a:t>reconocidos como líderes espirituales.</a:t>
            </a:r>
          </a:p>
          <a:p>
            <a:pPr marL="0" indent="0" algn="l" rtl="0"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Eran</a:t>
            </a:r>
            <a:r>
              <a:rPr lang="en-US" sz="3200" dirty="0" smtClean="0"/>
              <a:t> </a:t>
            </a:r>
            <a:r>
              <a:rPr lang="en-US" sz="3200" dirty="0"/>
              <a:t>hipócritas (</a:t>
            </a:r>
            <a:r>
              <a:rPr lang="en-US" sz="3200" dirty="0" err="1" smtClean="0"/>
              <a:t>Lc</a:t>
            </a:r>
            <a:r>
              <a:rPr lang="en-US" sz="3200" dirty="0" smtClean="0"/>
              <a:t>. </a:t>
            </a:r>
            <a:r>
              <a:rPr lang="en-US" sz="3200" dirty="0"/>
              <a:t>12:1; </a:t>
            </a:r>
            <a:r>
              <a:rPr lang="en-US" sz="3200" dirty="0" smtClean="0"/>
              <a:t>Mat. </a:t>
            </a:r>
            <a:r>
              <a:rPr lang="en-US" sz="3200" dirty="0"/>
              <a:t>7:15).</a:t>
            </a:r>
          </a:p>
          <a:p>
            <a:pPr algn="l" rtl="0"/>
            <a:r>
              <a:rPr lang="en-US" sz="3200" dirty="0" err="1" smtClean="0"/>
              <a:t>Enseñaban</a:t>
            </a:r>
            <a:r>
              <a:rPr lang="en-US" sz="3200" dirty="0" smtClean="0"/>
              <a:t> </a:t>
            </a:r>
            <a:r>
              <a:rPr lang="en-US" sz="3200" dirty="0"/>
              <a:t>algo de verdad (</a:t>
            </a:r>
            <a:r>
              <a:rPr lang="en-US" sz="3200" dirty="0" smtClean="0"/>
              <a:t>Mat. </a:t>
            </a:r>
            <a:r>
              <a:rPr lang="en-US" sz="3200" dirty="0"/>
              <a:t>23:1)</a:t>
            </a:r>
          </a:p>
          <a:p>
            <a:pPr algn="l" rtl="0"/>
            <a:r>
              <a:rPr lang="en-US" sz="3200" dirty="0" err="1" smtClean="0"/>
              <a:t>Justificaban</a:t>
            </a:r>
            <a:r>
              <a:rPr lang="en-US" sz="3200" dirty="0" smtClean="0"/>
              <a:t> </a:t>
            </a:r>
            <a:r>
              <a:rPr lang="en-US" sz="3200" dirty="0"/>
              <a:t>la desobediencia (Mat. 15:4-6)</a:t>
            </a:r>
          </a:p>
          <a:p>
            <a:pPr algn="l" rtl="0"/>
            <a:r>
              <a:rPr lang="en-US" sz="3200" dirty="0" err="1" smtClean="0"/>
              <a:t>Agregaban</a:t>
            </a:r>
            <a:r>
              <a:rPr lang="en-US" sz="3200" dirty="0" smtClean="0"/>
              <a:t> </a:t>
            </a:r>
            <a:r>
              <a:rPr lang="en-US" sz="3200" dirty="0"/>
              <a:t>sus tradiciones (Mat. 15:9)</a:t>
            </a:r>
          </a:p>
          <a:p>
            <a:pPr algn="l" rtl="0"/>
            <a:r>
              <a:rPr lang="en-US" sz="3200" dirty="0" err="1" smtClean="0"/>
              <a:t>Harían</a:t>
            </a:r>
            <a:r>
              <a:rPr lang="en-US" sz="3200" dirty="0" smtClean="0"/>
              <a:t> </a:t>
            </a:r>
            <a:r>
              <a:rPr lang="en-US" sz="3200" dirty="0"/>
              <a:t>cualquier cosa para proteger su posición.</a:t>
            </a:r>
          </a:p>
          <a:p>
            <a:pPr algn="l" rtl="0"/>
            <a:r>
              <a:rPr lang="en-US" sz="3200" dirty="0" smtClean="0"/>
              <a:t>Los </a:t>
            </a:r>
            <a:r>
              <a:rPr lang="en-US" sz="3200" dirty="0" err="1" smtClean="0"/>
              <a:t>saduceos</a:t>
            </a:r>
            <a:r>
              <a:rPr lang="en-US" sz="3200" dirty="0" smtClean="0"/>
              <a:t> </a:t>
            </a:r>
            <a:r>
              <a:rPr lang="en-US" sz="3200" dirty="0" err="1" smtClean="0"/>
              <a:t>negaban</a:t>
            </a:r>
            <a:r>
              <a:rPr lang="en-US" sz="3200" dirty="0" smtClean="0"/>
              <a:t> </a:t>
            </a:r>
            <a:r>
              <a:rPr lang="en-US" sz="3200" dirty="0"/>
              <a:t>la resurrección (</a:t>
            </a:r>
            <a:r>
              <a:rPr lang="en-US" sz="3200" dirty="0" err="1" smtClean="0"/>
              <a:t>Hch</a:t>
            </a:r>
            <a:r>
              <a:rPr lang="en-US" sz="3200" dirty="0" smtClean="0"/>
              <a:t>. </a:t>
            </a:r>
            <a:r>
              <a:rPr lang="en-US" sz="3200" dirty="0"/>
              <a:t>23:8)</a:t>
            </a:r>
          </a:p>
          <a:p>
            <a:pPr algn="l" rtl="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45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89FDCB-878C-0CE4-240E-BDBE33B4E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175" y="990530"/>
            <a:ext cx="2356072" cy="3733939"/>
          </a:xfrm>
        </p:spPr>
        <p:txBody>
          <a:bodyPr>
            <a:normAutofit/>
          </a:bodyPr>
          <a:lstStyle/>
          <a:p>
            <a:pPr algn="r" rtl="0"/>
            <a:r>
              <a:rPr lang="en-US" sz="4000" b="1" dirty="0" err="1"/>
              <a:t>Cuatro</a:t>
            </a:r>
            <a:r>
              <a:rPr lang="en-US" sz="4000" b="1" dirty="0"/>
              <a:t> </a:t>
            </a:r>
            <a:r>
              <a:rPr lang="en-US" sz="4000" b="1" dirty="0" err="1"/>
              <a:t>preguntas</a:t>
            </a:r>
            <a:r>
              <a:rPr lang="en-US" sz="4000" b="1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496F1E-8653-AF1B-A776-48BC95600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4195" y="1115607"/>
            <a:ext cx="5289805" cy="3483785"/>
          </a:xfrm>
        </p:spPr>
        <p:txBody>
          <a:bodyPr anchor="ctr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¿Por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qué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era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tan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peligrosa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su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doctrina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 marL="228600" indent="-228600" algn="l" rtl="0">
              <a:buFont typeface="+mj-lt"/>
              <a:buAutoNum type="arabicPeriod"/>
            </a:pPr>
            <a:endParaRPr lang="en-US" sz="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¿Por </a:t>
            </a:r>
            <a:r>
              <a:rPr lang="en-US" sz="2800" dirty="0" err="1"/>
              <a:t>qué</a:t>
            </a:r>
            <a:r>
              <a:rPr lang="en-US" sz="2800" dirty="0"/>
              <a:t> </a:t>
            </a:r>
            <a:r>
              <a:rPr lang="en-US" sz="2800" dirty="0" err="1" smtClean="0"/>
              <a:t>fue</a:t>
            </a:r>
            <a:r>
              <a:rPr lang="en-US" sz="2800" dirty="0" smtClean="0"/>
              <a:t> </a:t>
            </a:r>
            <a:r>
              <a:rPr lang="en-US" sz="2800" dirty="0"/>
              <a:t>la falsa </a:t>
            </a:r>
            <a:r>
              <a:rPr lang="en-US" sz="2800" dirty="0" err="1"/>
              <a:t>doctrina</a:t>
            </a:r>
            <a:r>
              <a:rPr lang="en-US" sz="2800" dirty="0"/>
              <a:t> </a:t>
            </a:r>
            <a:r>
              <a:rPr lang="en-US" sz="2800" dirty="0" err="1"/>
              <a:t>llamada</a:t>
            </a:r>
            <a:r>
              <a:rPr lang="en-US" sz="2800" dirty="0"/>
              <a:t> </a:t>
            </a:r>
            <a:r>
              <a:rPr lang="en-US" sz="2800" dirty="0"/>
              <a:t>levadura?</a:t>
            </a:r>
          </a:p>
          <a:p>
            <a:pPr marL="228600" indent="-228600" algn="l" rtl="0">
              <a:buFont typeface="+mj-lt"/>
              <a:buAutoNum type="arabicPeriod"/>
            </a:pPr>
            <a:endParaRPr lang="en-US" sz="800" dirty="0"/>
          </a:p>
          <a:p>
            <a:pPr marL="0" indent="0" algn="l" rtl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582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C58F6169-1B19-99C9-C38C-54BDB0F7F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641"/>
            <a:ext cx="7886700" cy="1104636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/>
              <a:t>2. ¿Por </a:t>
            </a:r>
            <a:r>
              <a:rPr lang="en-US" sz="3600" b="1" dirty="0" err="1"/>
              <a:t>qué</a:t>
            </a:r>
            <a:r>
              <a:rPr lang="en-US" sz="3600" b="1" dirty="0"/>
              <a:t> </a:t>
            </a:r>
            <a:r>
              <a:rPr lang="en-US" sz="3600" b="1" dirty="0" err="1" smtClean="0"/>
              <a:t>fue</a:t>
            </a:r>
            <a:r>
              <a:rPr lang="en-US" sz="3600" b="1" dirty="0" smtClean="0"/>
              <a:t> la falsa </a:t>
            </a:r>
            <a:r>
              <a:rPr lang="en-US" sz="3600" b="1" dirty="0" err="1" smtClean="0"/>
              <a:t>doctrina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llamada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levadura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3307C50-FD66-5302-FE9D-471ED28EB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8" y="1144740"/>
            <a:ext cx="8226592" cy="4570260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sz="3500" dirty="0"/>
              <a:t>Como la levadura, afecta todo a su alrededor.</a:t>
            </a:r>
          </a:p>
          <a:p>
            <a:pPr marL="0" indent="0" algn="l" rtl="0">
              <a:buNone/>
            </a:pPr>
            <a:r>
              <a:rPr lang="en-US" sz="3500" dirty="0" smtClean="0"/>
              <a:t>	</a:t>
            </a:r>
            <a:r>
              <a:rPr lang="en-US" sz="3500" dirty="0" err="1" smtClean="0"/>
              <a:t>Es</a:t>
            </a:r>
            <a:r>
              <a:rPr lang="en-US" sz="3500" dirty="0" smtClean="0"/>
              <a:t> </a:t>
            </a:r>
            <a:r>
              <a:rPr lang="en-US" sz="3500" dirty="0" err="1" smtClean="0"/>
              <a:t>contagiosa</a:t>
            </a:r>
            <a:r>
              <a:rPr lang="en-US" sz="3500" dirty="0" smtClean="0"/>
              <a:t>, </a:t>
            </a:r>
            <a:r>
              <a:rPr lang="en-US" sz="3500" dirty="0"/>
              <a:t>propagándose a otras personas.</a:t>
            </a:r>
          </a:p>
          <a:p>
            <a:pPr marL="0" indent="0" algn="l" rtl="0">
              <a:buNone/>
            </a:pPr>
            <a:r>
              <a:rPr lang="en-US" sz="3500" dirty="0" smtClean="0"/>
              <a:t>	</a:t>
            </a:r>
            <a:r>
              <a:rPr lang="en-US" sz="3500" dirty="0" err="1" smtClean="0"/>
              <a:t>Lleva</a:t>
            </a:r>
            <a:r>
              <a:rPr lang="en-US" sz="3500" dirty="0" smtClean="0"/>
              <a:t> </a:t>
            </a:r>
            <a:r>
              <a:rPr lang="en-US" sz="3500" dirty="0"/>
              <a:t>a </a:t>
            </a:r>
            <a:r>
              <a:rPr lang="en-US" sz="3500" dirty="0" smtClean="0"/>
              <a:t>m</a:t>
            </a:r>
            <a:r>
              <a:rPr lang="es-ES" sz="3500" dirty="0" err="1" smtClean="0"/>
              <a:t>ás</a:t>
            </a:r>
            <a:r>
              <a:rPr lang="en-US" sz="3500" dirty="0" smtClean="0"/>
              <a:t> </a:t>
            </a:r>
            <a:r>
              <a:rPr lang="en-US" sz="3500" dirty="0"/>
              <a:t>error (Calvinismo)</a:t>
            </a:r>
          </a:p>
          <a:p>
            <a:pPr marL="0" indent="0" algn="l" rtl="0">
              <a:buNone/>
            </a:pPr>
            <a:r>
              <a:rPr lang="en-US" sz="3500" dirty="0" smtClean="0"/>
              <a:t>	</a:t>
            </a:r>
            <a:r>
              <a:rPr lang="en-US" sz="3500" dirty="0" err="1" smtClean="0"/>
              <a:t>Lleva</a:t>
            </a:r>
            <a:r>
              <a:rPr lang="en-US" sz="3500" dirty="0" smtClean="0"/>
              <a:t> </a:t>
            </a:r>
            <a:r>
              <a:rPr lang="en-US" sz="3500" dirty="0"/>
              <a:t>al pecado (Génesis 3)</a:t>
            </a:r>
          </a:p>
          <a:p>
            <a:r>
              <a:rPr lang="es-ES" sz="3500" dirty="0" smtClean="0">
                <a:solidFill>
                  <a:srgbClr val="FFFFFF"/>
                </a:solidFill>
                <a:latin typeface="system-ui"/>
              </a:rPr>
              <a:t>Evita </a:t>
            </a:r>
            <a:r>
              <a:rPr lang="es-ES" sz="3500" dirty="0">
                <a:solidFill>
                  <a:srgbClr val="FFFFFF"/>
                </a:solidFill>
                <a:latin typeface="system-ui"/>
              </a:rPr>
              <a:t>las palabrerías vacías y profanas, porque los dados a ellas, conducirán más y más a la impiedad, </a:t>
            </a:r>
            <a:r>
              <a:rPr lang="es-ES" sz="3500" dirty="0" smtClean="0">
                <a:solidFill>
                  <a:srgbClr val="FFFFFF"/>
                </a:solidFill>
                <a:latin typeface="system-ui"/>
              </a:rPr>
              <a:t>17</a:t>
            </a:r>
            <a:r>
              <a:rPr lang="es-ES" sz="3500" dirty="0">
                <a:solidFill>
                  <a:srgbClr val="FFFFFF"/>
                </a:solidFill>
                <a:latin typeface="system-ui"/>
              </a:rPr>
              <a:t>  y su palabra se extenderá como gangrena. Entre ellos están Himeneo y </a:t>
            </a:r>
            <a:r>
              <a:rPr lang="es-ES" sz="3500" dirty="0" err="1">
                <a:solidFill>
                  <a:srgbClr val="FFFFFF"/>
                </a:solidFill>
                <a:latin typeface="system-ui"/>
              </a:rPr>
              <a:t>Fileto</a:t>
            </a:r>
            <a:r>
              <a:rPr lang="es-ES" sz="3500" dirty="0">
                <a:solidFill>
                  <a:srgbClr val="FFFFFF"/>
                </a:solidFill>
                <a:latin typeface="system-ui"/>
              </a:rPr>
              <a:t>, </a:t>
            </a:r>
            <a:r>
              <a:rPr lang="es-ES" sz="3500" dirty="0" smtClean="0">
                <a:solidFill>
                  <a:srgbClr val="FFFFFF"/>
                </a:solidFill>
                <a:latin typeface="system-ui"/>
              </a:rPr>
              <a:t>18</a:t>
            </a:r>
            <a:r>
              <a:rPr lang="es-ES" sz="3500" dirty="0">
                <a:solidFill>
                  <a:srgbClr val="FFFFFF"/>
                </a:solidFill>
                <a:latin typeface="system-ui"/>
              </a:rPr>
              <a:t>  que se han desviado de la verdad diciendo que la resurrección ya tuvo lugar, trastornando así la fe de algunos.  </a:t>
            </a:r>
            <a:r>
              <a:rPr lang="en-US" sz="3500" b="0" i="0" dirty="0" smtClean="0">
                <a:solidFill>
                  <a:srgbClr val="FFFFFF"/>
                </a:solidFill>
                <a:effectLst/>
                <a:latin typeface="system-ui"/>
              </a:rPr>
              <a:t>(</a:t>
            </a:r>
            <a:r>
              <a:rPr lang="en-US" sz="3500" b="0" i="0" dirty="0">
                <a:solidFill>
                  <a:srgbClr val="FFFFFF"/>
                </a:solidFill>
                <a:effectLst/>
                <a:latin typeface="system-ui"/>
              </a:rPr>
              <a:t>2 Ti. 2:16-18)</a:t>
            </a:r>
            <a:endParaRPr lang="en-US" sz="35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8FDEB4ED-3701-A42E-6371-93D76197022E}"/>
              </a:ext>
            </a:extLst>
          </p:cNvPr>
          <p:cNvCxnSpPr>
            <a:cxnSpLocks/>
          </p:cNvCxnSpPr>
          <p:nvPr/>
        </p:nvCxnSpPr>
        <p:spPr>
          <a:xfrm flipH="1" flipV="1">
            <a:off x="4879428" y="3499945"/>
            <a:ext cx="2997245" cy="117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24F43B27-6F42-C66E-91E5-C8C7009DC605}"/>
              </a:ext>
            </a:extLst>
          </p:cNvPr>
          <p:cNvCxnSpPr>
            <a:cxnSpLocks/>
          </p:cNvCxnSpPr>
          <p:nvPr/>
        </p:nvCxnSpPr>
        <p:spPr>
          <a:xfrm flipH="1">
            <a:off x="4225591" y="4445876"/>
            <a:ext cx="3515278" cy="539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F2B6C33A-CE6B-23EE-B966-C1B45A7D50FD}"/>
              </a:ext>
            </a:extLst>
          </p:cNvPr>
          <p:cNvCxnSpPr>
            <a:cxnSpLocks/>
          </p:cNvCxnSpPr>
          <p:nvPr/>
        </p:nvCxnSpPr>
        <p:spPr>
          <a:xfrm flipH="1">
            <a:off x="4572000" y="3812247"/>
            <a:ext cx="2443655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82EFC2A9-429F-148A-9329-FA7E46B03A18}"/>
              </a:ext>
            </a:extLst>
          </p:cNvPr>
          <p:cNvCxnSpPr>
            <a:cxnSpLocks/>
          </p:cNvCxnSpPr>
          <p:nvPr/>
        </p:nvCxnSpPr>
        <p:spPr>
          <a:xfrm flipH="1" flipV="1">
            <a:off x="1539767" y="5099589"/>
            <a:ext cx="5641426" cy="2420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97796E61-4A71-3950-FDAA-7BE907635DAA}"/>
              </a:ext>
            </a:extLst>
          </p:cNvPr>
          <p:cNvCxnSpPr>
            <a:cxnSpLocks/>
          </p:cNvCxnSpPr>
          <p:nvPr/>
        </p:nvCxnSpPr>
        <p:spPr>
          <a:xfrm flipH="1" flipV="1">
            <a:off x="628650" y="4138448"/>
            <a:ext cx="4451027" cy="4841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8FDEB4ED-3701-A42E-6371-93D76197022E}"/>
              </a:ext>
            </a:extLst>
          </p:cNvPr>
          <p:cNvCxnSpPr>
            <a:cxnSpLocks/>
          </p:cNvCxnSpPr>
          <p:nvPr/>
        </p:nvCxnSpPr>
        <p:spPr>
          <a:xfrm flipH="1" flipV="1">
            <a:off x="628650" y="3812247"/>
            <a:ext cx="2997245" cy="117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174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89FDCB-878C-0CE4-240E-BDBE33B4E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175" y="990530"/>
            <a:ext cx="2356072" cy="3733939"/>
          </a:xfrm>
        </p:spPr>
        <p:txBody>
          <a:bodyPr>
            <a:normAutofit/>
          </a:bodyPr>
          <a:lstStyle/>
          <a:p>
            <a:pPr algn="r" rtl="0"/>
            <a:r>
              <a:rPr lang="en-US" sz="4000" b="1" dirty="0"/>
              <a:t>Cuatro preguntas: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496F1E-8653-AF1B-A776-48BC95600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4195" y="1115607"/>
            <a:ext cx="5289805" cy="3483785"/>
          </a:xfrm>
        </p:spPr>
        <p:txBody>
          <a:bodyPr anchor="ctr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546882"/>
                </a:solidFill>
              </a:rPr>
              <a:t>¿Por </a:t>
            </a:r>
            <a:r>
              <a:rPr lang="en-US" sz="3200" dirty="0" err="1">
                <a:solidFill>
                  <a:srgbClr val="546882"/>
                </a:solidFill>
              </a:rPr>
              <a:t>qué</a:t>
            </a:r>
            <a:r>
              <a:rPr lang="en-US" sz="3200" dirty="0">
                <a:solidFill>
                  <a:srgbClr val="546882"/>
                </a:solidFill>
              </a:rPr>
              <a:t> </a:t>
            </a:r>
            <a:r>
              <a:rPr lang="en-US" sz="3200" dirty="0" smtClean="0">
                <a:solidFill>
                  <a:srgbClr val="546882"/>
                </a:solidFill>
              </a:rPr>
              <a:t>era </a:t>
            </a:r>
            <a:r>
              <a:rPr lang="en-US" sz="3200" dirty="0">
                <a:solidFill>
                  <a:srgbClr val="546882"/>
                </a:solidFill>
              </a:rPr>
              <a:t>tan </a:t>
            </a:r>
            <a:r>
              <a:rPr lang="en-US" sz="3200" dirty="0" err="1" smtClean="0">
                <a:solidFill>
                  <a:srgbClr val="546882"/>
                </a:solidFill>
              </a:rPr>
              <a:t>peligrosa</a:t>
            </a:r>
            <a:r>
              <a:rPr lang="en-US" sz="3200" dirty="0" smtClean="0">
                <a:solidFill>
                  <a:srgbClr val="546882"/>
                </a:solidFill>
              </a:rPr>
              <a:t> </a:t>
            </a:r>
            <a:r>
              <a:rPr lang="en-US" sz="3200" dirty="0" err="1" smtClean="0">
                <a:solidFill>
                  <a:srgbClr val="546882"/>
                </a:solidFill>
              </a:rPr>
              <a:t>su</a:t>
            </a:r>
            <a:r>
              <a:rPr lang="en-US" sz="3200" dirty="0" smtClean="0">
                <a:solidFill>
                  <a:srgbClr val="546882"/>
                </a:solidFill>
              </a:rPr>
              <a:t> </a:t>
            </a:r>
            <a:r>
              <a:rPr lang="en-US" sz="3200" dirty="0" err="1" smtClean="0">
                <a:solidFill>
                  <a:srgbClr val="546882"/>
                </a:solidFill>
              </a:rPr>
              <a:t>doctrina</a:t>
            </a:r>
            <a:r>
              <a:rPr lang="en-US" sz="3200" dirty="0" smtClean="0">
                <a:solidFill>
                  <a:srgbClr val="546882"/>
                </a:solidFill>
              </a:rPr>
              <a:t>?</a:t>
            </a:r>
            <a:endParaRPr lang="en-US" sz="3200" dirty="0">
              <a:solidFill>
                <a:srgbClr val="546882"/>
              </a:solidFill>
            </a:endParaRPr>
          </a:p>
          <a:p>
            <a:pPr marL="228600" indent="-228600" algn="l" rtl="0">
              <a:buFont typeface="+mj-lt"/>
              <a:buAutoNum type="arabicPeriod"/>
            </a:pPr>
            <a:endParaRPr lang="en-US" sz="800" dirty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¿Por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</a:rPr>
              <a:t>qué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</a:rPr>
              <a:t>fue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 la 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falsa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</a:rPr>
              <a:t>doctrina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llamada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levadura?</a:t>
            </a:r>
          </a:p>
          <a:p>
            <a:pPr marL="228600" indent="-228600" algn="l" rtl="0">
              <a:buFont typeface="+mj-lt"/>
              <a:buAutoNum type="arabicPeriod"/>
            </a:pPr>
            <a:endParaRPr lang="en-US" sz="800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sz="3200" dirty="0"/>
              <a:t>¿Necesitamos temer la falsa doctrina </a:t>
            </a:r>
            <a:r>
              <a:rPr lang="en-US" sz="3200" dirty="0" err="1"/>
              <a:t>ahora</a:t>
            </a:r>
            <a:r>
              <a:rPr lang="en-US" sz="3200" dirty="0"/>
              <a:t>?</a:t>
            </a:r>
          </a:p>
          <a:p>
            <a:pPr marL="228600" indent="-228600" algn="l" rtl="0">
              <a:buFont typeface="+mj-lt"/>
              <a:buAutoNum type="arabicPeriod"/>
            </a:pPr>
            <a:endParaRPr lang="en-US" sz="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A3B0ED8-E42F-B045-C417-4D4DF9932D59}"/>
              </a:ext>
            </a:extLst>
          </p:cNvPr>
          <p:cNvSpPr txBox="1"/>
          <p:nvPr/>
        </p:nvSpPr>
        <p:spPr>
          <a:xfrm>
            <a:off x="173829" y="4415333"/>
            <a:ext cx="88913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3600" dirty="0"/>
              <a:t>¡24 de los 27 libros del Nuevo </a:t>
            </a:r>
            <a:r>
              <a:rPr lang="en-US" sz="3600" dirty="0" err="1"/>
              <a:t>Testamento</a:t>
            </a:r>
            <a:r>
              <a:rPr lang="en-US" sz="3600" dirty="0"/>
              <a:t> </a:t>
            </a:r>
            <a:r>
              <a:rPr lang="en-US" sz="3600" dirty="0" err="1" smtClean="0"/>
              <a:t>tienen</a:t>
            </a:r>
            <a:r>
              <a:rPr lang="en-US" sz="3600" dirty="0" smtClean="0"/>
              <a:t> </a:t>
            </a:r>
            <a:r>
              <a:rPr lang="en-US" sz="3600" dirty="0"/>
              <a:t>advertencias!</a:t>
            </a:r>
          </a:p>
        </p:txBody>
      </p:sp>
    </p:spTree>
    <p:extLst>
      <p:ext uri="{BB962C8B-B14F-4D97-AF65-F5344CB8AC3E}">
        <p14:creationId xmlns:p14="http://schemas.microsoft.com/office/powerpoint/2010/main" val="65454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1391</TotalTime>
  <Words>820</Words>
  <Application>Microsoft Office PowerPoint</Application>
  <PresentationFormat>On-screen Show (16:10)</PresentationFormat>
  <Paragraphs>68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system-ui</vt:lpstr>
      <vt:lpstr>Office Theme</vt:lpstr>
      <vt:lpstr>PowerPoint Presentation</vt:lpstr>
      <vt:lpstr> “Cuídense de la levadura de los fariseos y saduceos”</vt:lpstr>
      <vt:lpstr>PowerPoint Presentation</vt:lpstr>
      <vt:lpstr>PowerPoint Presentation</vt:lpstr>
      <vt:lpstr>Cuatro preguntas:</vt:lpstr>
      <vt:lpstr>1. ¿Por qué era tan peligrosa su doctrina?</vt:lpstr>
      <vt:lpstr>Cuatro preguntas:</vt:lpstr>
      <vt:lpstr>2. ¿Por qué fue la falsa doctrina llamada levadura?</vt:lpstr>
      <vt:lpstr>Cuatro preguntas:</vt:lpstr>
      <vt:lpstr>2 Pedro 2:1-3</vt:lpstr>
      <vt:lpstr>Cuatro preguntas:</vt:lpstr>
      <vt:lpstr>1 Juan</vt:lpstr>
      <vt:lpstr>2 Timoteo 3:16-17</vt:lpstr>
      <vt:lpstr>Pero, ¿qué pasa si la gente no quiere doctrina?</vt:lpstr>
      <vt:lpstr>PowerPoint Presentation</vt:lpstr>
      <vt:lpstr>PowerPoint Presentation</vt:lpstr>
      <vt:lpstr>Hechos 17:11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Sewell Hall</dc:creator>
  <cp:lastModifiedBy>Esther Eubanks</cp:lastModifiedBy>
  <cp:revision>24</cp:revision>
  <cp:lastPrinted>2023-04-08T22:32:00Z</cp:lastPrinted>
  <dcterms:created xsi:type="dcterms:W3CDTF">2023-04-06T19:30:20Z</dcterms:created>
  <dcterms:modified xsi:type="dcterms:W3CDTF">2023-04-22T20:23:21Z</dcterms:modified>
</cp:coreProperties>
</file>