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9" r:id="rId2"/>
    <p:sldId id="257" r:id="rId3"/>
    <p:sldId id="258" r:id="rId4"/>
    <p:sldId id="256" r:id="rId5"/>
    <p:sldId id="262" r:id="rId6"/>
    <p:sldId id="261" r:id="rId7"/>
    <p:sldId id="264" r:id="rId8"/>
    <p:sldId id="265" r:id="rId9"/>
    <p:sldId id="267" r:id="rId10"/>
    <p:sldId id="266" r:id="rId11"/>
    <p:sldId id="268" r:id="rId12"/>
    <p:sldId id="263" r:id="rId13"/>
    <p:sldId id="269" r:id="rId14"/>
    <p:sldId id="272" r:id="rId15"/>
    <p:sldId id="270" r:id="rId16"/>
    <p:sldId id="271" r:id="rId1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84"/>
    <p:restoredTop sz="94694"/>
  </p:normalViewPr>
  <p:slideViewPr>
    <p:cSldViewPr snapToGrid="0">
      <p:cViewPr>
        <p:scale>
          <a:sx n="110" d="100"/>
          <a:sy n="110" d="100"/>
        </p:scale>
        <p:origin x="568"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3CB560-5C37-0E42-A4DF-FD4B5D1D79B6}"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1877121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CB560-5C37-0E42-A4DF-FD4B5D1D79B6}"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178441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CB560-5C37-0E42-A4DF-FD4B5D1D79B6}"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175692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CB560-5C37-0E42-A4DF-FD4B5D1D79B6}"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216519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CB560-5C37-0E42-A4DF-FD4B5D1D79B6}"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419509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3CB560-5C37-0E42-A4DF-FD4B5D1D79B6}" type="datetimeFigureOut">
              <a:rPr lang="en-US" smtClean="0"/>
              <a:t>5/14/23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1504698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3CB560-5C37-0E42-A4DF-FD4B5D1D79B6}" type="datetimeFigureOut">
              <a:rPr lang="en-US" smtClean="0"/>
              <a:t>5/14/23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192939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3CB560-5C37-0E42-A4DF-FD4B5D1D79B6}" type="datetimeFigureOut">
              <a:rPr lang="en-US" smtClean="0"/>
              <a:t>5/14/23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286895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CB560-5C37-0E42-A4DF-FD4B5D1D79B6}" type="datetimeFigureOut">
              <a:rPr lang="en-US" smtClean="0"/>
              <a:t>5/14/23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30181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93CB560-5C37-0E42-A4DF-FD4B5D1D79B6}" type="datetimeFigureOut">
              <a:rPr lang="en-US" smtClean="0"/>
              <a:t>5/14/23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71281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93CB560-5C37-0E42-A4DF-FD4B5D1D79B6}" type="datetimeFigureOut">
              <a:rPr lang="en-US" smtClean="0"/>
              <a:t>5/14/23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23C3A-E7CF-1D48-A713-5EF1F0966227}" type="slidenum">
              <a:rPr lang="en-US" smtClean="0"/>
              <a:t>‹#›</a:t>
            </a:fld>
            <a:endParaRPr lang="en-US"/>
          </a:p>
        </p:txBody>
      </p:sp>
    </p:spTree>
    <p:extLst>
      <p:ext uri="{BB962C8B-B14F-4D97-AF65-F5344CB8AC3E}">
        <p14:creationId xmlns:p14="http://schemas.microsoft.com/office/powerpoint/2010/main" val="220666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093CB560-5C37-0E42-A4DF-FD4B5D1D79B6}" type="datetimeFigureOut">
              <a:rPr lang="en-US" smtClean="0"/>
              <a:t>5/14/23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29823C3A-E7CF-1D48-A713-5EF1F0966227}" type="slidenum">
              <a:rPr lang="en-US" smtClean="0"/>
              <a:t>‹#›</a:t>
            </a:fld>
            <a:endParaRPr lang="en-US"/>
          </a:p>
        </p:txBody>
      </p:sp>
    </p:spTree>
    <p:extLst>
      <p:ext uri="{BB962C8B-B14F-4D97-AF65-F5344CB8AC3E}">
        <p14:creationId xmlns:p14="http://schemas.microsoft.com/office/powerpoint/2010/main" val="15796244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D7FC0-F08C-310D-591A-3232D867E93C}"/>
              </a:ext>
            </a:extLst>
          </p:cNvPr>
          <p:cNvSpPr>
            <a:spLocks noGrp="1"/>
          </p:cNvSpPr>
          <p:nvPr>
            <p:ph idx="1"/>
          </p:nvPr>
        </p:nvSpPr>
        <p:spPr>
          <a:xfrm>
            <a:off x="334108" y="799178"/>
            <a:ext cx="8475784" cy="4247607"/>
          </a:xfrm>
        </p:spPr>
        <p:txBody>
          <a:bodyPr anchor="ctr">
            <a:normAutofit/>
          </a:bodyPr>
          <a:lstStyle/>
          <a:p>
            <a:pPr marL="0" indent="0" algn="ctr">
              <a:buNone/>
            </a:pPr>
            <a:r>
              <a:rPr lang="en-US" sz="3600" b="0" i="0" u="none" strike="noStrike" dirty="0">
                <a:solidFill>
                  <a:schemeClr val="tx2"/>
                </a:solidFill>
                <a:effectLst/>
                <a:latin typeface="Calibri" panose="020F0502020204030204" pitchFamily="34" charset="0"/>
                <a:cs typeface="Calibri" panose="020F0502020204030204" pitchFamily="34" charset="0"/>
              </a:rPr>
              <a:t>“If you love Me, you </a:t>
            </a:r>
            <a:r>
              <a:rPr lang="en-US" sz="3600" b="0" i="0" strike="noStrike" dirty="0">
                <a:solidFill>
                  <a:schemeClr val="tx2"/>
                </a:solidFill>
                <a:effectLst/>
                <a:latin typeface="Calibri" panose="020F0502020204030204" pitchFamily="34" charset="0"/>
                <a:cs typeface="Calibri" panose="020F0502020204030204" pitchFamily="34" charset="0"/>
              </a:rPr>
              <a:t>will </a:t>
            </a:r>
            <a:r>
              <a:rPr lang="en-US" sz="3600" b="0" i="0" u="sng" strike="noStrike" dirty="0">
                <a:solidFill>
                  <a:schemeClr val="tx2"/>
                </a:solidFill>
                <a:effectLst/>
                <a:latin typeface="Calibri" panose="020F0502020204030204" pitchFamily="34" charset="0"/>
                <a:cs typeface="Calibri" panose="020F0502020204030204" pitchFamily="34" charset="0"/>
              </a:rPr>
              <a:t>keep My commandments</a:t>
            </a:r>
            <a:r>
              <a:rPr lang="en-US" sz="3600" b="0" i="0" u="none" strike="noStrike" dirty="0">
                <a:solidFill>
                  <a:schemeClr val="tx2"/>
                </a:solidFill>
                <a:effectLst/>
                <a:latin typeface="Calibri" panose="020F0502020204030204" pitchFamily="34" charset="0"/>
                <a:cs typeface="Calibri" panose="020F0502020204030204" pitchFamily="34" charset="0"/>
              </a:rPr>
              <a:t>.”</a:t>
            </a:r>
          </a:p>
          <a:p>
            <a:pPr marL="0" indent="0" algn="ctr">
              <a:buNone/>
            </a:pPr>
            <a:r>
              <a:rPr lang="en-US" sz="3600" kern="0" dirty="0">
                <a:effectLst/>
                <a:latin typeface="Calibri" panose="020F0502020204030204" pitchFamily="34" charset="0"/>
                <a:ea typeface="Times New Roman" panose="02020603050405020304" pitchFamily="18" charset="0"/>
              </a:rPr>
              <a:t>(John 14:15)</a:t>
            </a:r>
            <a:endParaRPr lang="en-US" sz="5400" dirty="0"/>
          </a:p>
        </p:txBody>
      </p:sp>
    </p:spTree>
    <p:extLst>
      <p:ext uri="{BB962C8B-B14F-4D97-AF65-F5344CB8AC3E}">
        <p14:creationId xmlns:p14="http://schemas.microsoft.com/office/powerpoint/2010/main" val="22151935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9981407-3D7F-BDA0-D179-C2BB319C5F3F}"/>
              </a:ext>
            </a:extLst>
          </p:cNvPr>
          <p:cNvSpPr>
            <a:spLocks noGrp="1"/>
          </p:cNvSpPr>
          <p:nvPr>
            <p:ph type="title"/>
          </p:nvPr>
        </p:nvSpPr>
        <p:spPr>
          <a:ln w="25400">
            <a:solidFill>
              <a:schemeClr val="accent2">
                <a:lumMod val="40000"/>
                <a:lumOff val="60000"/>
              </a:schemeClr>
            </a:solidFill>
          </a:ln>
        </p:spPr>
        <p:txBody>
          <a:bodyPr>
            <a:normAutofit/>
          </a:bodyPr>
          <a:lstStyle/>
          <a:p>
            <a:pPr algn="ctr"/>
            <a:r>
              <a:rPr lang="en-US" sz="3600" dirty="0"/>
              <a:t>Truth, obedience, and freedom is for you</a:t>
            </a:r>
          </a:p>
        </p:txBody>
      </p:sp>
      <p:sp>
        <p:nvSpPr>
          <p:cNvPr id="8" name="Content Placeholder 7">
            <a:extLst>
              <a:ext uri="{FF2B5EF4-FFF2-40B4-BE49-F238E27FC236}">
                <a16:creationId xmlns:a16="http://schemas.microsoft.com/office/drawing/2014/main" id="{BD30E87E-5656-9B11-D8C7-B3E8D90A53FE}"/>
              </a:ext>
            </a:extLst>
          </p:cNvPr>
          <p:cNvSpPr>
            <a:spLocks noGrp="1"/>
          </p:cNvSpPr>
          <p:nvPr>
            <p:ph idx="1"/>
          </p:nvPr>
        </p:nvSpPr>
        <p:spPr/>
        <p:txBody>
          <a:bodyPr anchor="ctr">
            <a:normAutofit/>
          </a:bodyPr>
          <a:lstStyle/>
          <a:p>
            <a:pPr marL="0" indent="0" algn="ctr">
              <a:buNone/>
            </a:pPr>
            <a:r>
              <a:rPr lang="en-US" sz="3200" dirty="0"/>
              <a:t>31 …“If </a:t>
            </a:r>
            <a:r>
              <a:rPr lang="en-US" sz="3200" u="sng" dirty="0"/>
              <a:t>you</a:t>
            </a:r>
            <a:r>
              <a:rPr lang="en-US" sz="3200" dirty="0"/>
              <a:t> abide in My word, then </a:t>
            </a:r>
            <a:r>
              <a:rPr lang="en-US" sz="3200" u="sng" dirty="0"/>
              <a:t>you</a:t>
            </a:r>
            <a:r>
              <a:rPr lang="en-US" sz="3200" dirty="0"/>
              <a:t> are truly My disciples; 32 and </a:t>
            </a:r>
            <a:r>
              <a:rPr lang="en-US" sz="3200" u="sng" dirty="0"/>
              <a:t>you</a:t>
            </a:r>
            <a:r>
              <a:rPr lang="en-US" sz="3200" dirty="0"/>
              <a:t> will know the truth, and the truth will make </a:t>
            </a:r>
            <a:r>
              <a:rPr lang="en-US" sz="3200" u="sng" dirty="0"/>
              <a:t>you</a:t>
            </a:r>
            <a:r>
              <a:rPr lang="en-US" sz="3200" dirty="0"/>
              <a:t> free.” 33 They answered Him, “We are Abraham’s seed and have never yet been enslaved to anyone. How is it that You say, ‘You will become free’?” (John 8:31-33)</a:t>
            </a:r>
          </a:p>
        </p:txBody>
      </p:sp>
    </p:spTree>
    <p:extLst>
      <p:ext uri="{BB962C8B-B14F-4D97-AF65-F5344CB8AC3E}">
        <p14:creationId xmlns:p14="http://schemas.microsoft.com/office/powerpoint/2010/main" val="416317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9981407-3D7F-BDA0-D179-C2BB319C5F3F}"/>
              </a:ext>
            </a:extLst>
          </p:cNvPr>
          <p:cNvSpPr>
            <a:spLocks noGrp="1"/>
          </p:cNvSpPr>
          <p:nvPr>
            <p:ph type="title"/>
          </p:nvPr>
        </p:nvSpPr>
        <p:spPr>
          <a:ln w="25400">
            <a:solidFill>
              <a:schemeClr val="accent2">
                <a:lumMod val="40000"/>
                <a:lumOff val="60000"/>
              </a:schemeClr>
            </a:solidFill>
          </a:ln>
        </p:spPr>
        <p:txBody>
          <a:bodyPr>
            <a:normAutofit/>
          </a:bodyPr>
          <a:lstStyle/>
          <a:p>
            <a:pPr algn="ctr"/>
            <a:r>
              <a:rPr lang="en-US" sz="3600" dirty="0"/>
              <a:t>Without truth, you’re vulnerable to lies</a:t>
            </a:r>
          </a:p>
        </p:txBody>
      </p:sp>
      <p:sp>
        <p:nvSpPr>
          <p:cNvPr id="8" name="Content Placeholder 7">
            <a:extLst>
              <a:ext uri="{FF2B5EF4-FFF2-40B4-BE49-F238E27FC236}">
                <a16:creationId xmlns:a16="http://schemas.microsoft.com/office/drawing/2014/main" id="{BD30E87E-5656-9B11-D8C7-B3E8D90A53FE}"/>
              </a:ext>
            </a:extLst>
          </p:cNvPr>
          <p:cNvSpPr>
            <a:spLocks noGrp="1"/>
          </p:cNvSpPr>
          <p:nvPr>
            <p:ph idx="1"/>
          </p:nvPr>
        </p:nvSpPr>
        <p:spPr/>
        <p:txBody>
          <a:bodyPr anchor="ctr">
            <a:normAutofit/>
          </a:bodyPr>
          <a:lstStyle/>
          <a:p>
            <a:pPr marL="0" indent="0" algn="ctr">
              <a:buNone/>
            </a:pPr>
            <a:r>
              <a:rPr lang="en-US" sz="3200" dirty="0"/>
              <a:t>31 …“If you abide in My word, then you are truly My disciples; 32 and you will know the truth, and the truth will make you free.” 33 They answered Him, “</a:t>
            </a:r>
            <a:r>
              <a:rPr lang="en-US" sz="3200" u="sng" dirty="0"/>
              <a:t>We are Abraham’s seed</a:t>
            </a:r>
            <a:r>
              <a:rPr lang="en-US" sz="3200" dirty="0"/>
              <a:t> and have </a:t>
            </a:r>
            <a:r>
              <a:rPr lang="en-US" sz="3200" u="sng" dirty="0"/>
              <a:t>never yet been enslaved</a:t>
            </a:r>
            <a:r>
              <a:rPr lang="en-US" sz="3200" dirty="0"/>
              <a:t> to anyone. How is it that You say, ‘You will become free’?” (John 8:31-33)</a:t>
            </a:r>
          </a:p>
        </p:txBody>
      </p:sp>
    </p:spTree>
    <p:extLst>
      <p:ext uri="{BB962C8B-B14F-4D97-AF65-F5344CB8AC3E}">
        <p14:creationId xmlns:p14="http://schemas.microsoft.com/office/powerpoint/2010/main" val="249965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F86533A-D52A-C51E-6346-54AC3842D4E4}"/>
              </a:ext>
            </a:extLst>
          </p:cNvPr>
          <p:cNvSpPr>
            <a:spLocks noGrp="1"/>
          </p:cNvSpPr>
          <p:nvPr>
            <p:ph type="title"/>
          </p:nvPr>
        </p:nvSpPr>
        <p:spPr>
          <a:xfrm>
            <a:off x="628650" y="149288"/>
            <a:ext cx="7886700" cy="1104636"/>
          </a:xfrm>
        </p:spPr>
        <p:txBody>
          <a:bodyPr>
            <a:normAutofit/>
          </a:bodyPr>
          <a:lstStyle/>
          <a:p>
            <a:pPr algn="ctr"/>
            <a:r>
              <a:rPr lang="en-US" sz="4000" dirty="0"/>
              <a:t>The truth will set you free…</a:t>
            </a:r>
          </a:p>
        </p:txBody>
      </p:sp>
      <p:sp>
        <p:nvSpPr>
          <p:cNvPr id="8" name="Content Placeholder 7">
            <a:extLst>
              <a:ext uri="{FF2B5EF4-FFF2-40B4-BE49-F238E27FC236}">
                <a16:creationId xmlns:a16="http://schemas.microsoft.com/office/drawing/2014/main" id="{F0108AC7-A4E6-F352-FC9B-35152E44FDA7}"/>
              </a:ext>
            </a:extLst>
          </p:cNvPr>
          <p:cNvSpPr>
            <a:spLocks noGrp="1"/>
          </p:cNvSpPr>
          <p:nvPr>
            <p:ph sz="half" idx="1"/>
          </p:nvPr>
        </p:nvSpPr>
        <p:spPr>
          <a:xfrm>
            <a:off x="365180" y="1253924"/>
            <a:ext cx="8408304" cy="617286"/>
          </a:xfrm>
          <a:ln w="25400">
            <a:solidFill>
              <a:schemeClr val="accent2">
                <a:lumMod val="40000"/>
                <a:lumOff val="60000"/>
              </a:schemeClr>
            </a:solidFill>
          </a:ln>
        </p:spPr>
        <p:txBody>
          <a:bodyPr anchor="ctr">
            <a:normAutofit/>
          </a:bodyPr>
          <a:lstStyle/>
          <a:p>
            <a:pPr marL="0" indent="0" algn="ctr">
              <a:buNone/>
            </a:pPr>
            <a:r>
              <a:rPr lang="en-US" sz="3200" dirty="0"/>
              <a:t>God’s “rules” for…</a:t>
            </a:r>
          </a:p>
        </p:txBody>
      </p:sp>
      <p:sp>
        <p:nvSpPr>
          <p:cNvPr id="9" name="Content Placeholder 8">
            <a:extLst>
              <a:ext uri="{FF2B5EF4-FFF2-40B4-BE49-F238E27FC236}">
                <a16:creationId xmlns:a16="http://schemas.microsoft.com/office/drawing/2014/main" id="{1B34E7EE-82DA-7857-F342-EC9635059098}"/>
              </a:ext>
            </a:extLst>
          </p:cNvPr>
          <p:cNvSpPr>
            <a:spLocks noGrp="1"/>
          </p:cNvSpPr>
          <p:nvPr>
            <p:ph sz="half" idx="2"/>
          </p:nvPr>
        </p:nvSpPr>
        <p:spPr>
          <a:xfrm>
            <a:off x="365179" y="2045776"/>
            <a:ext cx="2635963" cy="3669224"/>
          </a:xfrm>
          <a:ln w="25400">
            <a:solidFill>
              <a:schemeClr val="accent6">
                <a:lumMod val="40000"/>
                <a:lumOff val="60000"/>
              </a:schemeClr>
            </a:solidFill>
          </a:ln>
        </p:spPr>
        <p:txBody>
          <a:bodyPr>
            <a:noAutofit/>
          </a:bodyPr>
          <a:lstStyle/>
          <a:p>
            <a:pPr marL="0" indent="0" algn="ctr">
              <a:buNone/>
            </a:pPr>
            <a:r>
              <a:rPr lang="en-US" sz="3200" u="sng" dirty="0"/>
              <a:t>Marriage</a:t>
            </a:r>
            <a:endParaRPr lang="en-US" sz="2800" u="sng" dirty="0"/>
          </a:p>
          <a:p>
            <a:r>
              <a:rPr lang="en-US" sz="2800" dirty="0"/>
              <a:t>Male &amp; Female.</a:t>
            </a:r>
          </a:p>
          <a:p>
            <a:r>
              <a:rPr lang="en-US" sz="2800" dirty="0"/>
              <a:t>Love as Christ loved. </a:t>
            </a:r>
          </a:p>
          <a:p>
            <a:r>
              <a:rPr lang="en-US" sz="2800" dirty="0"/>
              <a:t>Submit as to the Lord. </a:t>
            </a:r>
          </a:p>
          <a:p>
            <a:r>
              <a:rPr lang="en-US" sz="2800" dirty="0"/>
              <a:t>Let no man separate. </a:t>
            </a:r>
          </a:p>
        </p:txBody>
      </p:sp>
      <p:sp>
        <p:nvSpPr>
          <p:cNvPr id="10" name="Content Placeholder 8">
            <a:extLst>
              <a:ext uri="{FF2B5EF4-FFF2-40B4-BE49-F238E27FC236}">
                <a16:creationId xmlns:a16="http://schemas.microsoft.com/office/drawing/2014/main" id="{E7D31A02-F640-561E-1B24-DE16DB909088}"/>
              </a:ext>
            </a:extLst>
          </p:cNvPr>
          <p:cNvSpPr txBox="1">
            <a:spLocks/>
          </p:cNvSpPr>
          <p:nvPr/>
        </p:nvSpPr>
        <p:spPr>
          <a:xfrm>
            <a:off x="3251350" y="2045776"/>
            <a:ext cx="2635963" cy="3669224"/>
          </a:xfrm>
          <a:prstGeom prst="rect">
            <a:avLst/>
          </a:prstGeom>
          <a:ln w="25400">
            <a:solidFill>
              <a:schemeClr val="accent6">
                <a:lumMod val="40000"/>
                <a:lumOff val="60000"/>
              </a:schemeClr>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u="sng" dirty="0"/>
              <a:t>Families</a:t>
            </a:r>
          </a:p>
          <a:p>
            <a:r>
              <a:rPr lang="en-US" sz="2800" dirty="0"/>
              <a:t>Obey &amp; honor your parents. </a:t>
            </a:r>
          </a:p>
          <a:p>
            <a:r>
              <a:rPr lang="en-US" sz="2800" dirty="0"/>
              <a:t>Don’t provoke your children to wrath but instruction + discipline. </a:t>
            </a:r>
            <a:endParaRPr lang="en-US" sz="2400" dirty="0"/>
          </a:p>
        </p:txBody>
      </p:sp>
      <p:sp>
        <p:nvSpPr>
          <p:cNvPr id="11" name="Content Placeholder 8">
            <a:extLst>
              <a:ext uri="{FF2B5EF4-FFF2-40B4-BE49-F238E27FC236}">
                <a16:creationId xmlns:a16="http://schemas.microsoft.com/office/drawing/2014/main" id="{890AF626-2445-AC16-F9BF-496089F07E99}"/>
              </a:ext>
            </a:extLst>
          </p:cNvPr>
          <p:cNvSpPr txBox="1">
            <a:spLocks/>
          </p:cNvSpPr>
          <p:nvPr/>
        </p:nvSpPr>
        <p:spPr>
          <a:xfrm>
            <a:off x="6137521" y="2045776"/>
            <a:ext cx="2635963" cy="3669224"/>
          </a:xfrm>
          <a:prstGeom prst="rect">
            <a:avLst/>
          </a:prstGeom>
          <a:ln w="25400">
            <a:solidFill>
              <a:schemeClr val="accent6">
                <a:lumMod val="40000"/>
                <a:lumOff val="60000"/>
              </a:schemeClr>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u="sng" dirty="0"/>
              <a:t>Self-control</a:t>
            </a:r>
          </a:p>
          <a:p>
            <a:r>
              <a:rPr lang="en-US" sz="2800" dirty="0"/>
              <a:t>Do you need to be in control of yourself. </a:t>
            </a:r>
          </a:p>
          <a:p>
            <a:pPr lvl="1"/>
            <a:r>
              <a:rPr lang="en-US" sz="2100" dirty="0"/>
              <a:t>Don’t lash out, don’t be a glutton, don’t be lazy, be patient, etc. </a:t>
            </a:r>
          </a:p>
        </p:txBody>
      </p:sp>
    </p:spTree>
    <p:extLst>
      <p:ext uri="{BB962C8B-B14F-4D97-AF65-F5344CB8AC3E}">
        <p14:creationId xmlns:p14="http://schemas.microsoft.com/office/powerpoint/2010/main" val="152920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5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500"/>
                                        <p:tgtEl>
                                          <p:spTgt spid="9">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fade">
                                      <p:cBhvr>
                                        <p:cTn id="16" dur="500"/>
                                        <p:tgtEl>
                                          <p:spTgt spid="9">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2BF04-B223-B50F-E7EA-CD9129FFBD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4D92F9-5B30-4DD2-2078-E3F2296E8CE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24605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D7FC0-F08C-310D-591A-3232D867E93C}"/>
              </a:ext>
            </a:extLst>
          </p:cNvPr>
          <p:cNvSpPr>
            <a:spLocks noGrp="1"/>
          </p:cNvSpPr>
          <p:nvPr>
            <p:ph idx="1"/>
          </p:nvPr>
        </p:nvSpPr>
        <p:spPr>
          <a:xfrm>
            <a:off x="334108" y="799178"/>
            <a:ext cx="8475784" cy="4247607"/>
          </a:xfrm>
        </p:spPr>
        <p:txBody>
          <a:bodyPr anchor="ctr">
            <a:normAutofit/>
          </a:bodyPr>
          <a:lstStyle/>
          <a:p>
            <a:pPr marL="0" indent="0" algn="ctr">
              <a:buNone/>
            </a:pPr>
            <a:r>
              <a:rPr lang="en-US" sz="4000" b="0" i="0" u="none" strike="noStrike" dirty="0">
                <a:solidFill>
                  <a:schemeClr val="tx2"/>
                </a:solidFill>
                <a:effectLst/>
                <a:latin typeface="Calibri" panose="020F0502020204030204" pitchFamily="34" charset="0"/>
                <a:cs typeface="Calibri" panose="020F0502020204030204" pitchFamily="34" charset="0"/>
              </a:rPr>
              <a:t> “promising them freedom while they themselves are slaves of corruption; for by what a man is overcome, by this he is enslaved.”</a:t>
            </a:r>
          </a:p>
          <a:p>
            <a:pPr marL="0" indent="0" algn="ctr">
              <a:buNone/>
            </a:pPr>
            <a:r>
              <a:rPr lang="en-US" sz="4000" kern="0" dirty="0">
                <a:latin typeface="Calibri" panose="020F0502020204030204" pitchFamily="34" charset="0"/>
              </a:rPr>
              <a:t>(2</a:t>
            </a:r>
            <a:r>
              <a:rPr lang="en-US" sz="4000" kern="0" baseline="30000" dirty="0">
                <a:latin typeface="Calibri" panose="020F0502020204030204" pitchFamily="34" charset="0"/>
              </a:rPr>
              <a:t>nd</a:t>
            </a:r>
            <a:r>
              <a:rPr lang="en-US" sz="4000" kern="0" dirty="0">
                <a:latin typeface="Calibri" panose="020F0502020204030204" pitchFamily="34" charset="0"/>
              </a:rPr>
              <a:t> Peter 2:19)</a:t>
            </a:r>
            <a:endParaRPr lang="en-US" sz="6000" dirty="0"/>
          </a:p>
        </p:txBody>
      </p:sp>
    </p:spTree>
    <p:extLst>
      <p:ext uri="{BB962C8B-B14F-4D97-AF65-F5344CB8AC3E}">
        <p14:creationId xmlns:p14="http://schemas.microsoft.com/office/powerpoint/2010/main" val="35887125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D7FC0-F08C-310D-591A-3232D867E93C}"/>
              </a:ext>
            </a:extLst>
          </p:cNvPr>
          <p:cNvSpPr>
            <a:spLocks noGrp="1"/>
          </p:cNvSpPr>
          <p:nvPr>
            <p:ph idx="1"/>
          </p:nvPr>
        </p:nvSpPr>
        <p:spPr>
          <a:xfrm>
            <a:off x="334108" y="799178"/>
            <a:ext cx="8475784" cy="4247607"/>
          </a:xfrm>
        </p:spPr>
        <p:txBody>
          <a:bodyPr anchor="ctr">
            <a:normAutofit/>
          </a:bodyPr>
          <a:lstStyle/>
          <a:p>
            <a:pPr marL="0" indent="0" algn="ctr">
              <a:buNone/>
            </a:pPr>
            <a:r>
              <a:rPr lang="en-US" sz="4000" b="0" i="0" u="none" strike="noStrike" dirty="0">
                <a:solidFill>
                  <a:schemeClr val="tx2"/>
                </a:solidFill>
                <a:effectLst/>
                <a:latin typeface="Calibri" panose="020F0502020204030204" pitchFamily="34" charset="0"/>
                <a:cs typeface="Calibri" panose="020F0502020204030204" pitchFamily="34" charset="0"/>
              </a:rPr>
              <a:t>“44 So I will keep </a:t>
            </a:r>
            <a:r>
              <a:rPr lang="en-US" sz="4000" b="0" i="0" u="none" strike="noStrike" dirty="0">
                <a:solidFill>
                  <a:schemeClr val="bg1"/>
                </a:solidFill>
                <a:effectLst/>
                <a:latin typeface="Calibri" panose="020F0502020204030204" pitchFamily="34" charset="0"/>
                <a:cs typeface="Calibri" panose="020F0502020204030204" pitchFamily="34" charset="0"/>
              </a:rPr>
              <a:t>Your law continually</a:t>
            </a:r>
            <a:r>
              <a:rPr lang="en-US" sz="4000" b="0" i="0" u="none" strike="noStrike" dirty="0">
                <a:solidFill>
                  <a:schemeClr val="tx2"/>
                </a:solidFill>
                <a:effectLst/>
                <a:latin typeface="Calibri" panose="020F0502020204030204" pitchFamily="34" charset="0"/>
                <a:cs typeface="Calibri" panose="020F0502020204030204" pitchFamily="34" charset="0"/>
              </a:rPr>
              <a:t>, Forever and ever. 45 And I will walk at liberty, For I seek </a:t>
            </a:r>
            <a:r>
              <a:rPr lang="en-US" sz="4000" b="0" i="0" u="none" strike="noStrike" dirty="0">
                <a:solidFill>
                  <a:schemeClr val="bg1"/>
                </a:solidFill>
                <a:effectLst/>
                <a:latin typeface="Calibri" panose="020F0502020204030204" pitchFamily="34" charset="0"/>
                <a:cs typeface="Calibri" panose="020F0502020204030204" pitchFamily="34" charset="0"/>
              </a:rPr>
              <a:t>Your precepts.</a:t>
            </a:r>
            <a:r>
              <a:rPr lang="en-US" sz="4000" b="0" i="0" u="none" strike="noStrike" dirty="0">
                <a:solidFill>
                  <a:schemeClr val="tx2"/>
                </a:solidFill>
                <a:effectLst/>
                <a:latin typeface="Calibri" panose="020F0502020204030204" pitchFamily="34" charset="0"/>
                <a:cs typeface="Calibri" panose="020F0502020204030204" pitchFamily="34" charset="0"/>
              </a:rPr>
              <a:t>” </a:t>
            </a:r>
            <a:endParaRPr lang="en-US" sz="4000" kern="0" dirty="0">
              <a:effectLst/>
              <a:latin typeface="Calibri" panose="020F0502020204030204" pitchFamily="34" charset="0"/>
              <a:ea typeface="Times New Roman" panose="02020603050405020304" pitchFamily="18" charset="0"/>
            </a:endParaRPr>
          </a:p>
          <a:p>
            <a:pPr marL="0" indent="0" algn="ctr">
              <a:buNone/>
            </a:pPr>
            <a:r>
              <a:rPr lang="en-US" sz="4000" kern="0" dirty="0">
                <a:latin typeface="Calibri" panose="020F0502020204030204" pitchFamily="34" charset="0"/>
              </a:rPr>
              <a:t>(Psalm 119:44-45)</a:t>
            </a:r>
            <a:endParaRPr lang="en-US" sz="6000" dirty="0"/>
          </a:p>
        </p:txBody>
      </p:sp>
    </p:spTree>
    <p:extLst>
      <p:ext uri="{BB962C8B-B14F-4D97-AF65-F5344CB8AC3E}">
        <p14:creationId xmlns:p14="http://schemas.microsoft.com/office/powerpoint/2010/main" val="40946437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D7FC0-F08C-310D-591A-3232D867E93C}"/>
              </a:ext>
            </a:extLst>
          </p:cNvPr>
          <p:cNvSpPr>
            <a:spLocks noGrp="1"/>
          </p:cNvSpPr>
          <p:nvPr>
            <p:ph idx="1"/>
          </p:nvPr>
        </p:nvSpPr>
        <p:spPr>
          <a:xfrm>
            <a:off x="334108" y="799178"/>
            <a:ext cx="8475784" cy="4247607"/>
          </a:xfrm>
        </p:spPr>
        <p:txBody>
          <a:bodyPr anchor="ctr">
            <a:normAutofit/>
          </a:bodyPr>
          <a:lstStyle/>
          <a:p>
            <a:pPr marL="0" indent="0" algn="ctr">
              <a:buNone/>
            </a:pPr>
            <a:r>
              <a:rPr lang="en-US" sz="4000" b="0" i="0" u="none" strike="noStrike" dirty="0">
                <a:solidFill>
                  <a:schemeClr val="tx2"/>
                </a:solidFill>
                <a:effectLst/>
                <a:latin typeface="Calibri" panose="020F0502020204030204" pitchFamily="34" charset="0"/>
                <a:cs typeface="Calibri" panose="020F0502020204030204" pitchFamily="34" charset="0"/>
              </a:rPr>
              <a:t>“44 So I will keep </a:t>
            </a:r>
            <a:r>
              <a:rPr lang="en-US" sz="4000" b="0" i="0" u="sng" strike="noStrike" dirty="0">
                <a:solidFill>
                  <a:schemeClr val="tx2"/>
                </a:solidFill>
                <a:effectLst/>
                <a:latin typeface="Calibri" panose="020F0502020204030204" pitchFamily="34" charset="0"/>
                <a:cs typeface="Calibri" panose="020F0502020204030204" pitchFamily="34" charset="0"/>
              </a:rPr>
              <a:t>Your law continually</a:t>
            </a:r>
            <a:r>
              <a:rPr lang="en-US" sz="4000" b="0" i="0" u="none" strike="noStrike" dirty="0">
                <a:solidFill>
                  <a:schemeClr val="tx2"/>
                </a:solidFill>
                <a:effectLst/>
                <a:latin typeface="Calibri" panose="020F0502020204030204" pitchFamily="34" charset="0"/>
                <a:cs typeface="Calibri" panose="020F0502020204030204" pitchFamily="34" charset="0"/>
              </a:rPr>
              <a:t>, Forever and ever. 45 And I will walk at liberty, For I seek </a:t>
            </a:r>
            <a:r>
              <a:rPr lang="en-US" sz="4000" b="0" i="0" u="sng" strike="noStrike" dirty="0">
                <a:solidFill>
                  <a:schemeClr val="tx2"/>
                </a:solidFill>
                <a:effectLst/>
                <a:latin typeface="Calibri" panose="020F0502020204030204" pitchFamily="34" charset="0"/>
                <a:cs typeface="Calibri" panose="020F0502020204030204" pitchFamily="34" charset="0"/>
              </a:rPr>
              <a:t>Your precepts</a:t>
            </a:r>
            <a:r>
              <a:rPr lang="en-US" sz="4000" b="0" i="0" u="none" strike="noStrike" dirty="0">
                <a:solidFill>
                  <a:schemeClr val="tx2"/>
                </a:solidFill>
                <a:effectLst/>
                <a:latin typeface="Calibri" panose="020F0502020204030204" pitchFamily="34" charset="0"/>
                <a:cs typeface="Calibri" panose="020F0502020204030204" pitchFamily="34" charset="0"/>
              </a:rPr>
              <a:t>.” </a:t>
            </a:r>
            <a:endParaRPr lang="en-US" sz="4000" kern="0" dirty="0">
              <a:effectLst/>
              <a:latin typeface="Calibri" panose="020F0502020204030204" pitchFamily="34" charset="0"/>
              <a:ea typeface="Times New Roman" panose="02020603050405020304" pitchFamily="18" charset="0"/>
            </a:endParaRPr>
          </a:p>
          <a:p>
            <a:pPr marL="0" indent="0" algn="ctr">
              <a:buNone/>
            </a:pPr>
            <a:r>
              <a:rPr lang="en-US" sz="4000" kern="0" dirty="0">
                <a:latin typeface="Calibri" panose="020F0502020204030204" pitchFamily="34" charset="0"/>
              </a:rPr>
              <a:t>(Psalm 119:44-45)</a:t>
            </a:r>
            <a:endParaRPr lang="en-US" sz="6000" dirty="0"/>
          </a:p>
        </p:txBody>
      </p:sp>
    </p:spTree>
    <p:extLst>
      <p:ext uri="{BB962C8B-B14F-4D97-AF65-F5344CB8AC3E}">
        <p14:creationId xmlns:p14="http://schemas.microsoft.com/office/powerpoint/2010/main" val="8603069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D7FC0-F08C-310D-591A-3232D867E93C}"/>
              </a:ext>
            </a:extLst>
          </p:cNvPr>
          <p:cNvSpPr>
            <a:spLocks noGrp="1"/>
          </p:cNvSpPr>
          <p:nvPr>
            <p:ph idx="1"/>
          </p:nvPr>
        </p:nvSpPr>
        <p:spPr>
          <a:xfrm>
            <a:off x="628650" y="1044442"/>
            <a:ext cx="7886700" cy="3626115"/>
          </a:xfrm>
        </p:spPr>
        <p:txBody>
          <a:bodyPr anchor="ctr">
            <a:normAutofit/>
          </a:bodyPr>
          <a:lstStyle/>
          <a:p>
            <a:pPr marL="0" indent="0" algn="ctr">
              <a:buNone/>
            </a:pPr>
            <a:r>
              <a:rPr lang="en-US" sz="3600" kern="0" dirty="0">
                <a:effectLst/>
                <a:latin typeface="Calibri" panose="020F0502020204030204" pitchFamily="34" charset="0"/>
                <a:ea typeface="Times New Roman" panose="02020603050405020304" pitchFamily="18" charset="0"/>
              </a:rPr>
              <a:t>“Not everyone who says to Me, ‘Lord, Lord,’ will enter the kingdom of heaven, but he who </a:t>
            </a:r>
            <a:r>
              <a:rPr lang="en-US" sz="3600" u="sng" kern="0" dirty="0">
                <a:effectLst/>
                <a:latin typeface="Calibri" panose="020F0502020204030204" pitchFamily="34" charset="0"/>
                <a:ea typeface="Times New Roman" panose="02020603050405020304" pitchFamily="18" charset="0"/>
              </a:rPr>
              <a:t>does the will</a:t>
            </a:r>
            <a:r>
              <a:rPr lang="en-US" sz="3600" kern="0" dirty="0">
                <a:effectLst/>
                <a:latin typeface="Calibri" panose="020F0502020204030204" pitchFamily="34" charset="0"/>
                <a:ea typeface="Times New Roman" panose="02020603050405020304" pitchFamily="18" charset="0"/>
              </a:rPr>
              <a:t> of My Father who is in heaven will enter. 	           (Matthew 7:21). </a:t>
            </a:r>
            <a:endParaRPr lang="en-US" sz="5400" dirty="0"/>
          </a:p>
        </p:txBody>
      </p:sp>
    </p:spTree>
    <p:extLst>
      <p:ext uri="{BB962C8B-B14F-4D97-AF65-F5344CB8AC3E}">
        <p14:creationId xmlns:p14="http://schemas.microsoft.com/office/powerpoint/2010/main" val="3826974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D7FC0-F08C-310D-591A-3232D867E93C}"/>
              </a:ext>
            </a:extLst>
          </p:cNvPr>
          <p:cNvSpPr>
            <a:spLocks noGrp="1"/>
          </p:cNvSpPr>
          <p:nvPr>
            <p:ph idx="1"/>
          </p:nvPr>
        </p:nvSpPr>
        <p:spPr>
          <a:xfrm>
            <a:off x="334108" y="799178"/>
            <a:ext cx="8475784" cy="4247607"/>
          </a:xfrm>
        </p:spPr>
        <p:txBody>
          <a:bodyPr anchor="ctr">
            <a:normAutofit/>
          </a:bodyPr>
          <a:lstStyle/>
          <a:p>
            <a:pPr marL="0" indent="0" algn="ctr">
              <a:buNone/>
            </a:pPr>
            <a:r>
              <a:rPr lang="en-US" sz="3600" kern="0" dirty="0">
                <a:effectLst/>
                <a:latin typeface="Calibri" panose="020F0502020204030204" pitchFamily="34" charset="0"/>
                <a:ea typeface="Times New Roman" panose="02020603050405020304" pitchFamily="18" charset="0"/>
              </a:rPr>
              <a:t>36 “Teacher, which is the </a:t>
            </a:r>
            <a:r>
              <a:rPr lang="en-US" sz="3600" b="1" u="sng" kern="0" dirty="0">
                <a:effectLst/>
                <a:latin typeface="Calibri" panose="020F0502020204030204" pitchFamily="34" charset="0"/>
                <a:ea typeface="Times New Roman" panose="02020603050405020304" pitchFamily="18" charset="0"/>
              </a:rPr>
              <a:t>great commandment </a:t>
            </a:r>
            <a:r>
              <a:rPr lang="en-US" sz="3600" kern="0" dirty="0">
                <a:effectLst/>
                <a:latin typeface="Calibri" panose="020F0502020204030204" pitchFamily="34" charset="0"/>
                <a:ea typeface="Times New Roman" panose="02020603050405020304" pitchFamily="18" charset="0"/>
              </a:rPr>
              <a:t>in the Law?” 37 And He said to him, “‘You shall love the Lord your God with </a:t>
            </a:r>
            <a:r>
              <a:rPr lang="en-US" sz="3600" u="sng" kern="0" dirty="0">
                <a:effectLst/>
                <a:latin typeface="Calibri" panose="020F0502020204030204" pitchFamily="34" charset="0"/>
                <a:ea typeface="Times New Roman" panose="02020603050405020304" pitchFamily="18" charset="0"/>
              </a:rPr>
              <a:t>all your heart</a:t>
            </a:r>
            <a:r>
              <a:rPr lang="en-US" sz="3600" kern="0" dirty="0">
                <a:effectLst/>
                <a:latin typeface="Calibri" panose="020F0502020204030204" pitchFamily="34" charset="0"/>
                <a:ea typeface="Times New Roman" panose="02020603050405020304" pitchFamily="18" charset="0"/>
              </a:rPr>
              <a:t>, and with </a:t>
            </a:r>
            <a:r>
              <a:rPr lang="en-US" sz="3600" u="sng" kern="0" dirty="0">
                <a:effectLst/>
                <a:latin typeface="Calibri" panose="020F0502020204030204" pitchFamily="34" charset="0"/>
                <a:ea typeface="Times New Roman" panose="02020603050405020304" pitchFamily="18" charset="0"/>
              </a:rPr>
              <a:t>all your soul</a:t>
            </a:r>
            <a:r>
              <a:rPr lang="en-US" sz="3600" kern="0" dirty="0">
                <a:effectLst/>
                <a:latin typeface="Calibri" panose="020F0502020204030204" pitchFamily="34" charset="0"/>
                <a:ea typeface="Times New Roman" panose="02020603050405020304" pitchFamily="18" charset="0"/>
              </a:rPr>
              <a:t>, and with </a:t>
            </a:r>
            <a:r>
              <a:rPr lang="en-US" sz="3600" u="sng" kern="0" dirty="0">
                <a:effectLst/>
                <a:latin typeface="Calibri" panose="020F0502020204030204" pitchFamily="34" charset="0"/>
                <a:ea typeface="Times New Roman" panose="02020603050405020304" pitchFamily="18" charset="0"/>
              </a:rPr>
              <a:t>all your mind</a:t>
            </a:r>
            <a:r>
              <a:rPr lang="en-US" sz="3600" kern="0" dirty="0">
                <a:effectLst/>
                <a:latin typeface="Calibri" panose="020F0502020204030204" pitchFamily="34" charset="0"/>
                <a:ea typeface="Times New Roman" panose="02020603050405020304" pitchFamily="18" charset="0"/>
              </a:rPr>
              <a:t>.’38 This is the </a:t>
            </a:r>
            <a:r>
              <a:rPr lang="en-US" sz="3600" b="1" u="sng" kern="0" dirty="0">
                <a:effectLst/>
                <a:latin typeface="Calibri" panose="020F0502020204030204" pitchFamily="34" charset="0"/>
                <a:ea typeface="Times New Roman" panose="02020603050405020304" pitchFamily="18" charset="0"/>
              </a:rPr>
              <a:t>great and foremost commandment</a:t>
            </a:r>
            <a:r>
              <a:rPr lang="en-US" sz="3600" kern="0" dirty="0">
                <a:effectLst/>
                <a:latin typeface="Calibri" panose="020F0502020204030204" pitchFamily="34" charset="0"/>
                <a:ea typeface="Times New Roman" panose="02020603050405020304" pitchFamily="18" charset="0"/>
              </a:rPr>
              <a:t>.  </a:t>
            </a:r>
          </a:p>
          <a:p>
            <a:pPr marL="0" indent="0" algn="ctr">
              <a:buNone/>
            </a:pPr>
            <a:r>
              <a:rPr lang="en-US" sz="3600" kern="0" dirty="0">
                <a:effectLst/>
                <a:latin typeface="Calibri" panose="020F0502020204030204" pitchFamily="34" charset="0"/>
                <a:ea typeface="Times New Roman" panose="02020603050405020304" pitchFamily="18" charset="0"/>
              </a:rPr>
              <a:t>(Matthew 22:36-38) </a:t>
            </a:r>
            <a:endParaRPr lang="en-US" sz="5400" dirty="0"/>
          </a:p>
        </p:txBody>
      </p:sp>
    </p:spTree>
    <p:extLst>
      <p:ext uri="{BB962C8B-B14F-4D97-AF65-F5344CB8AC3E}">
        <p14:creationId xmlns:p14="http://schemas.microsoft.com/office/powerpoint/2010/main" val="128197267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BFF2-DD4C-F9D3-2DFE-D329C4C361DE}"/>
              </a:ext>
            </a:extLst>
          </p:cNvPr>
          <p:cNvSpPr>
            <a:spLocks noGrp="1"/>
          </p:cNvSpPr>
          <p:nvPr>
            <p:ph type="ctrTitle"/>
          </p:nvPr>
        </p:nvSpPr>
        <p:spPr>
          <a:xfrm>
            <a:off x="1143000" y="1862666"/>
            <a:ext cx="6858000" cy="1989667"/>
          </a:xfrm>
          <a:ln w="25400">
            <a:solidFill>
              <a:schemeClr val="accent6">
                <a:lumMod val="40000"/>
                <a:lumOff val="60000"/>
              </a:schemeClr>
            </a:solidFill>
          </a:ln>
        </p:spPr>
        <p:txBody>
          <a:bodyPr anchor="ctr">
            <a:normAutofit/>
          </a:bodyPr>
          <a:lstStyle/>
          <a:p>
            <a:r>
              <a:rPr lang="en-US" sz="5400" dirty="0"/>
              <a:t>Freedom through </a:t>
            </a:r>
            <a:r>
              <a:rPr lang="en-US" sz="5400" dirty="0">
                <a:noFill/>
              </a:rPr>
              <a:t>Obedience</a:t>
            </a:r>
          </a:p>
        </p:txBody>
      </p:sp>
      <p:sp>
        <p:nvSpPr>
          <p:cNvPr id="5" name="Title 1">
            <a:extLst>
              <a:ext uri="{FF2B5EF4-FFF2-40B4-BE49-F238E27FC236}">
                <a16:creationId xmlns:a16="http://schemas.microsoft.com/office/drawing/2014/main" id="{D7DDF3BB-69A2-5FE5-3364-94C102FE5C70}"/>
              </a:ext>
            </a:extLst>
          </p:cNvPr>
          <p:cNvSpPr txBox="1">
            <a:spLocks/>
          </p:cNvSpPr>
          <p:nvPr/>
        </p:nvSpPr>
        <p:spPr>
          <a:xfrm>
            <a:off x="1143000" y="1862666"/>
            <a:ext cx="6858000" cy="1989667"/>
          </a:xfrm>
          <a:prstGeom prst="rect">
            <a:avLst/>
          </a:prstGeom>
          <a:ln w="25400">
            <a:solidFill>
              <a:schemeClr val="accent6">
                <a:lumMod val="40000"/>
                <a:lumOff val="60000"/>
              </a:schemeClr>
            </a:solidFill>
          </a:ln>
        </p:spPr>
        <p:txBody>
          <a:bodyPr vert="horz" lIns="91440" tIns="45720" rIns="91440" bIns="45720" rtlCol="0" anchor="ctr">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5400" dirty="0">
                <a:noFill/>
              </a:rPr>
              <a:t>Freedom through </a:t>
            </a:r>
            <a:r>
              <a:rPr lang="en-US" sz="5400" dirty="0"/>
              <a:t>Obedience</a:t>
            </a:r>
          </a:p>
        </p:txBody>
      </p:sp>
    </p:spTree>
    <p:extLst>
      <p:ext uri="{BB962C8B-B14F-4D97-AF65-F5344CB8AC3E}">
        <p14:creationId xmlns:p14="http://schemas.microsoft.com/office/powerpoint/2010/main" val="1595804019"/>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BFF2-DD4C-F9D3-2DFE-D329C4C361DE}"/>
              </a:ext>
            </a:extLst>
          </p:cNvPr>
          <p:cNvSpPr>
            <a:spLocks noGrp="1"/>
          </p:cNvSpPr>
          <p:nvPr>
            <p:ph type="ctrTitle"/>
          </p:nvPr>
        </p:nvSpPr>
        <p:spPr>
          <a:xfrm>
            <a:off x="0" y="1862665"/>
            <a:ext cx="4443984" cy="1989667"/>
          </a:xfrm>
          <a:ln w="25400">
            <a:solidFill>
              <a:schemeClr val="accent6">
                <a:lumMod val="40000"/>
                <a:lumOff val="60000"/>
              </a:schemeClr>
            </a:solidFill>
          </a:ln>
        </p:spPr>
        <p:txBody>
          <a:bodyPr anchor="ctr">
            <a:normAutofit fontScale="90000"/>
          </a:bodyPr>
          <a:lstStyle/>
          <a:p>
            <a:r>
              <a:rPr lang="en-US" sz="5400" dirty="0">
                <a:solidFill>
                  <a:schemeClr val="bg1"/>
                </a:solidFill>
              </a:rPr>
              <a:t>Through </a:t>
            </a:r>
            <a:r>
              <a:rPr lang="en-US" sz="6700" dirty="0"/>
              <a:t>Freedom</a:t>
            </a:r>
            <a:r>
              <a:rPr lang="en-US" sz="5400" dirty="0"/>
              <a:t> </a:t>
            </a:r>
            <a:r>
              <a:rPr lang="en-US" sz="5400" dirty="0">
                <a:solidFill>
                  <a:schemeClr val="bg1"/>
                </a:solidFill>
              </a:rPr>
              <a:t>O</a:t>
            </a:r>
            <a:r>
              <a:rPr lang="en-US" sz="5400" dirty="0">
                <a:noFill/>
              </a:rPr>
              <a:t>bedience</a:t>
            </a:r>
          </a:p>
        </p:txBody>
      </p:sp>
      <p:sp>
        <p:nvSpPr>
          <p:cNvPr id="5" name="Title 1">
            <a:extLst>
              <a:ext uri="{FF2B5EF4-FFF2-40B4-BE49-F238E27FC236}">
                <a16:creationId xmlns:a16="http://schemas.microsoft.com/office/drawing/2014/main" id="{D7DDF3BB-69A2-5FE5-3364-94C102FE5C70}"/>
              </a:ext>
            </a:extLst>
          </p:cNvPr>
          <p:cNvSpPr txBox="1">
            <a:spLocks/>
          </p:cNvSpPr>
          <p:nvPr/>
        </p:nvSpPr>
        <p:spPr>
          <a:xfrm>
            <a:off x="4572000" y="1862665"/>
            <a:ext cx="4443984" cy="1989667"/>
          </a:xfrm>
          <a:prstGeom prst="rect">
            <a:avLst/>
          </a:prstGeom>
          <a:ln w="25400">
            <a:solidFill>
              <a:schemeClr val="accent6">
                <a:lumMod val="40000"/>
                <a:lumOff val="60000"/>
              </a:schemeClr>
            </a:solidFill>
          </a:ln>
        </p:spPr>
        <p:txBody>
          <a:bodyPr vert="horz" lIns="91440" tIns="45720" rIns="91440" bIns="45720" rtlCol="0" anchor="ctr">
            <a:normAutofit fontScale="9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5400" dirty="0">
                <a:noFill/>
              </a:rPr>
              <a:t>Freedom </a:t>
            </a:r>
            <a:r>
              <a:rPr lang="en-US" sz="6500" dirty="0"/>
              <a:t>Obedience</a:t>
            </a:r>
            <a:r>
              <a:rPr lang="en-US" sz="5400" dirty="0"/>
              <a:t> </a:t>
            </a:r>
            <a:r>
              <a:rPr lang="en-US" sz="5400" dirty="0">
                <a:noFill/>
              </a:rPr>
              <a:t>through </a:t>
            </a:r>
            <a:endParaRPr lang="en-US" sz="5400" dirty="0"/>
          </a:p>
        </p:txBody>
      </p:sp>
    </p:spTree>
    <p:extLst>
      <p:ext uri="{BB962C8B-B14F-4D97-AF65-F5344CB8AC3E}">
        <p14:creationId xmlns:p14="http://schemas.microsoft.com/office/powerpoint/2010/main" val="3855169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DEF18D-7520-4646-5EF1-19F3D3DD5ACD}"/>
              </a:ext>
            </a:extLst>
          </p:cNvPr>
          <p:cNvSpPr>
            <a:spLocks noGrp="1"/>
          </p:cNvSpPr>
          <p:nvPr>
            <p:ph type="title"/>
          </p:nvPr>
        </p:nvSpPr>
        <p:spPr>
          <a:xfrm>
            <a:off x="629841" y="4629"/>
            <a:ext cx="7886700" cy="1104636"/>
          </a:xfrm>
        </p:spPr>
        <p:txBody>
          <a:bodyPr>
            <a:normAutofit/>
          </a:bodyPr>
          <a:lstStyle/>
          <a:p>
            <a:pPr algn="ctr"/>
            <a:r>
              <a:rPr lang="en-US" sz="3600" u="sng" dirty="0"/>
              <a:t>Those “in freedom” seek true freedom</a:t>
            </a:r>
          </a:p>
        </p:txBody>
      </p:sp>
      <p:sp>
        <p:nvSpPr>
          <p:cNvPr id="5" name="Text Placeholder 4">
            <a:extLst>
              <a:ext uri="{FF2B5EF4-FFF2-40B4-BE49-F238E27FC236}">
                <a16:creationId xmlns:a16="http://schemas.microsoft.com/office/drawing/2014/main" id="{28D93C9D-226F-4F74-6AB6-04318EF19DF8}"/>
              </a:ext>
            </a:extLst>
          </p:cNvPr>
          <p:cNvSpPr>
            <a:spLocks noGrp="1"/>
          </p:cNvSpPr>
          <p:nvPr>
            <p:ph type="body" idx="1"/>
          </p:nvPr>
        </p:nvSpPr>
        <p:spPr>
          <a:xfrm>
            <a:off x="309802" y="959478"/>
            <a:ext cx="3868340" cy="686593"/>
          </a:xfrm>
          <a:ln w="22225">
            <a:solidFill>
              <a:schemeClr val="accent2">
                <a:lumMod val="40000"/>
                <a:lumOff val="60000"/>
              </a:schemeClr>
            </a:solidFill>
          </a:ln>
        </p:spPr>
        <p:txBody>
          <a:bodyPr anchor="ctr">
            <a:normAutofit/>
          </a:bodyPr>
          <a:lstStyle/>
          <a:p>
            <a:pPr algn="ctr"/>
            <a:r>
              <a:rPr lang="en-US" sz="2800" dirty="0"/>
              <a:t>Israel in Judges </a:t>
            </a:r>
          </a:p>
        </p:txBody>
      </p:sp>
      <p:sp>
        <p:nvSpPr>
          <p:cNvPr id="6" name="Content Placeholder 5">
            <a:extLst>
              <a:ext uri="{FF2B5EF4-FFF2-40B4-BE49-F238E27FC236}">
                <a16:creationId xmlns:a16="http://schemas.microsoft.com/office/drawing/2014/main" id="{D3707A54-090E-F67D-7716-B2D22B14837D}"/>
              </a:ext>
            </a:extLst>
          </p:cNvPr>
          <p:cNvSpPr>
            <a:spLocks noGrp="1"/>
          </p:cNvSpPr>
          <p:nvPr>
            <p:ph sz="half" idx="2"/>
          </p:nvPr>
        </p:nvSpPr>
        <p:spPr>
          <a:xfrm>
            <a:off x="0" y="1858962"/>
            <a:ext cx="4572000" cy="3664013"/>
          </a:xfrm>
        </p:spPr>
        <p:txBody>
          <a:bodyPr/>
          <a:lstStyle/>
          <a:p>
            <a:r>
              <a:rPr lang="en-US" dirty="0"/>
              <a:t>Living freely in the land given to them by God. </a:t>
            </a:r>
          </a:p>
          <a:p>
            <a:r>
              <a:rPr lang="en-US" dirty="0"/>
              <a:t>Desired some freedom independent of God’s laws. (17:6, 21:15)</a:t>
            </a:r>
          </a:p>
          <a:p>
            <a:r>
              <a:rPr lang="en-US" dirty="0"/>
              <a:t>Their freedom allowed anyone to do whatever they wanted to do. (17-21)</a:t>
            </a:r>
          </a:p>
          <a:p>
            <a:r>
              <a:rPr lang="en-US" dirty="0"/>
              <a:t>Sees that their freedom wasn’t all that it cracked up to be. (1 Sam 8:10-20)</a:t>
            </a:r>
          </a:p>
          <a:p>
            <a:r>
              <a:rPr lang="en-US" dirty="0"/>
              <a:t>Surrender themselves to the will of Jesus and find freedom in Him. </a:t>
            </a:r>
          </a:p>
          <a:p>
            <a:endParaRPr lang="en-US" dirty="0"/>
          </a:p>
        </p:txBody>
      </p:sp>
      <p:sp>
        <p:nvSpPr>
          <p:cNvPr id="7" name="Text Placeholder 6">
            <a:extLst>
              <a:ext uri="{FF2B5EF4-FFF2-40B4-BE49-F238E27FC236}">
                <a16:creationId xmlns:a16="http://schemas.microsoft.com/office/drawing/2014/main" id="{A198900A-36CF-894E-33D4-4481B41E6DE9}"/>
              </a:ext>
            </a:extLst>
          </p:cNvPr>
          <p:cNvSpPr>
            <a:spLocks noGrp="1"/>
          </p:cNvSpPr>
          <p:nvPr>
            <p:ph type="body" sz="quarter" idx="3"/>
          </p:nvPr>
        </p:nvSpPr>
        <p:spPr>
          <a:xfrm>
            <a:off x="4946807" y="959478"/>
            <a:ext cx="3887391" cy="686593"/>
          </a:xfrm>
          <a:ln w="22225">
            <a:solidFill>
              <a:schemeClr val="accent2">
                <a:lumMod val="40000"/>
                <a:lumOff val="60000"/>
              </a:schemeClr>
            </a:solidFill>
          </a:ln>
        </p:spPr>
        <p:txBody>
          <a:bodyPr anchor="ctr">
            <a:normAutofit/>
          </a:bodyPr>
          <a:lstStyle/>
          <a:p>
            <a:pPr algn="ctr"/>
            <a:r>
              <a:rPr lang="en-US" sz="2800" dirty="0"/>
              <a:t>Prodigal son</a:t>
            </a:r>
          </a:p>
        </p:txBody>
      </p:sp>
      <p:sp>
        <p:nvSpPr>
          <p:cNvPr id="8" name="Content Placeholder 7">
            <a:extLst>
              <a:ext uri="{FF2B5EF4-FFF2-40B4-BE49-F238E27FC236}">
                <a16:creationId xmlns:a16="http://schemas.microsoft.com/office/drawing/2014/main" id="{07F26800-4849-59CD-9A5A-9D216E0C16F1}"/>
              </a:ext>
            </a:extLst>
          </p:cNvPr>
          <p:cNvSpPr>
            <a:spLocks noGrp="1"/>
          </p:cNvSpPr>
          <p:nvPr>
            <p:ph sz="quarter" idx="4"/>
          </p:nvPr>
        </p:nvSpPr>
        <p:spPr>
          <a:xfrm>
            <a:off x="4572000" y="1858961"/>
            <a:ext cx="4572000" cy="3664013"/>
          </a:xfrm>
        </p:spPr>
        <p:txBody>
          <a:bodyPr/>
          <a:lstStyle/>
          <a:p>
            <a:r>
              <a:rPr lang="en-US" dirty="0"/>
              <a:t>Even the hired servants have more than enough bread. </a:t>
            </a:r>
          </a:p>
          <a:p>
            <a:r>
              <a:rPr lang="en-US" dirty="0"/>
              <a:t>Desired to live outside of the Father’s house/rules. (Luke 15:12-13)</a:t>
            </a:r>
          </a:p>
          <a:p>
            <a:r>
              <a:rPr lang="en-US" dirty="0"/>
              <a:t>Uses his freedom to go to a foreign land and live “loosely.”</a:t>
            </a:r>
          </a:p>
          <a:p>
            <a:r>
              <a:rPr lang="en-US" dirty="0"/>
              <a:t>Sees that “freedom” only brought slavery. (Luke 15:14-16)</a:t>
            </a:r>
          </a:p>
          <a:p>
            <a:r>
              <a:rPr lang="en-US" dirty="0"/>
              <a:t>Comes to his senses and is willing to be a servant back home. </a:t>
            </a:r>
          </a:p>
        </p:txBody>
      </p:sp>
    </p:spTree>
    <p:extLst>
      <p:ext uri="{BB962C8B-B14F-4D97-AF65-F5344CB8AC3E}">
        <p14:creationId xmlns:p14="http://schemas.microsoft.com/office/powerpoint/2010/main" val="96579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fade">
                                      <p:cBhvr>
                                        <p:cTn id="18" dur="500"/>
                                        <p:tgtEl>
                                          <p:spTgt spid="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Effect transition="in" filter="fade">
                                      <p:cBhvr>
                                        <p:cTn id="26" dur="500"/>
                                        <p:tgtEl>
                                          <p:spTgt spid="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500"/>
                                        <p:tgtEl>
                                          <p:spTgt spid="6">
                                            <p:txEl>
                                              <p:pRg st="3" end="3"/>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animEffect transition="in" filter="fade">
                                      <p:cBhvr>
                                        <p:cTn id="34" dur="500"/>
                                        <p:tgtEl>
                                          <p:spTgt spid="8">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fade">
                                      <p:cBhvr>
                                        <p:cTn id="39" dur="500"/>
                                        <p:tgtEl>
                                          <p:spTgt spid="6">
                                            <p:txEl>
                                              <p:pRg st="4" end="4"/>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9981407-3D7F-BDA0-D179-C2BB319C5F3F}"/>
              </a:ext>
            </a:extLst>
          </p:cNvPr>
          <p:cNvSpPr>
            <a:spLocks noGrp="1"/>
          </p:cNvSpPr>
          <p:nvPr>
            <p:ph type="title"/>
          </p:nvPr>
        </p:nvSpPr>
        <p:spPr/>
        <p:txBody>
          <a:bodyPr/>
          <a:lstStyle/>
          <a:p>
            <a:pPr algn="ctr"/>
            <a:endParaRPr lang="en-US" dirty="0"/>
          </a:p>
        </p:txBody>
      </p:sp>
      <p:sp>
        <p:nvSpPr>
          <p:cNvPr id="8" name="Content Placeholder 7">
            <a:extLst>
              <a:ext uri="{FF2B5EF4-FFF2-40B4-BE49-F238E27FC236}">
                <a16:creationId xmlns:a16="http://schemas.microsoft.com/office/drawing/2014/main" id="{BD30E87E-5656-9B11-D8C7-B3E8D90A53FE}"/>
              </a:ext>
            </a:extLst>
          </p:cNvPr>
          <p:cNvSpPr>
            <a:spLocks noGrp="1"/>
          </p:cNvSpPr>
          <p:nvPr>
            <p:ph idx="1"/>
          </p:nvPr>
        </p:nvSpPr>
        <p:spPr/>
        <p:txBody>
          <a:bodyPr anchor="ctr">
            <a:normAutofit/>
          </a:bodyPr>
          <a:lstStyle/>
          <a:p>
            <a:pPr marL="0" indent="0" algn="ctr">
              <a:buNone/>
            </a:pPr>
            <a:r>
              <a:rPr lang="en-US" sz="3200" dirty="0"/>
              <a:t>31 …“If you abide in My word, then you are truly My disciples; 32 and you will know the truth, and the truth will make you free.” 33 They answered Him, “We are Abraham’s seed and have never yet been enslaved to anyone. How is it that You say, ‘You will become free’?” (John 8:31-33)</a:t>
            </a:r>
          </a:p>
        </p:txBody>
      </p:sp>
    </p:spTree>
    <p:extLst>
      <p:ext uri="{BB962C8B-B14F-4D97-AF65-F5344CB8AC3E}">
        <p14:creationId xmlns:p14="http://schemas.microsoft.com/office/powerpoint/2010/main" val="203868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9981407-3D7F-BDA0-D179-C2BB319C5F3F}"/>
              </a:ext>
            </a:extLst>
          </p:cNvPr>
          <p:cNvSpPr>
            <a:spLocks noGrp="1"/>
          </p:cNvSpPr>
          <p:nvPr>
            <p:ph type="title"/>
          </p:nvPr>
        </p:nvSpPr>
        <p:spPr>
          <a:ln w="25400">
            <a:solidFill>
              <a:schemeClr val="accent2">
                <a:lumMod val="40000"/>
                <a:lumOff val="60000"/>
              </a:schemeClr>
            </a:solidFill>
          </a:ln>
        </p:spPr>
        <p:txBody>
          <a:bodyPr>
            <a:normAutofit/>
          </a:bodyPr>
          <a:lstStyle/>
          <a:p>
            <a:pPr algn="ctr"/>
            <a:r>
              <a:rPr lang="en-US" sz="3600" dirty="0"/>
              <a:t>Freedom is found in the words of Jesus</a:t>
            </a:r>
          </a:p>
        </p:txBody>
      </p:sp>
      <p:sp>
        <p:nvSpPr>
          <p:cNvPr id="8" name="Content Placeholder 7">
            <a:extLst>
              <a:ext uri="{FF2B5EF4-FFF2-40B4-BE49-F238E27FC236}">
                <a16:creationId xmlns:a16="http://schemas.microsoft.com/office/drawing/2014/main" id="{BD30E87E-5656-9B11-D8C7-B3E8D90A53FE}"/>
              </a:ext>
            </a:extLst>
          </p:cNvPr>
          <p:cNvSpPr>
            <a:spLocks noGrp="1"/>
          </p:cNvSpPr>
          <p:nvPr>
            <p:ph idx="1"/>
          </p:nvPr>
        </p:nvSpPr>
        <p:spPr/>
        <p:txBody>
          <a:bodyPr anchor="ctr">
            <a:normAutofit/>
          </a:bodyPr>
          <a:lstStyle/>
          <a:p>
            <a:pPr marL="0" indent="0" algn="ctr">
              <a:buNone/>
            </a:pPr>
            <a:r>
              <a:rPr lang="en-US" sz="3200" dirty="0"/>
              <a:t>31 …“If you abide in </a:t>
            </a:r>
            <a:r>
              <a:rPr lang="en-US" sz="3200" u="sng" dirty="0"/>
              <a:t>My word</a:t>
            </a:r>
            <a:r>
              <a:rPr lang="en-US" sz="3200" dirty="0"/>
              <a:t>, then you are truly My disciples; 32 and you will know the truth, and </a:t>
            </a:r>
            <a:r>
              <a:rPr lang="en-US" sz="3200" u="sng" dirty="0"/>
              <a:t>the truth will make you free.</a:t>
            </a:r>
            <a:r>
              <a:rPr lang="en-US" sz="3200" dirty="0"/>
              <a:t>” 33 They answered Him, “We are Abraham’s seed and have never yet been enslaved to anyone. How is it that You say, ‘You will become free’?” (John 8:31-33)</a:t>
            </a:r>
          </a:p>
        </p:txBody>
      </p:sp>
    </p:spTree>
    <p:extLst>
      <p:ext uri="{BB962C8B-B14F-4D97-AF65-F5344CB8AC3E}">
        <p14:creationId xmlns:p14="http://schemas.microsoft.com/office/powerpoint/2010/main" val="353065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9981407-3D7F-BDA0-D179-C2BB319C5F3F}"/>
              </a:ext>
            </a:extLst>
          </p:cNvPr>
          <p:cNvSpPr>
            <a:spLocks noGrp="1"/>
          </p:cNvSpPr>
          <p:nvPr>
            <p:ph type="title"/>
          </p:nvPr>
        </p:nvSpPr>
        <p:spPr>
          <a:ln w="25400">
            <a:solidFill>
              <a:schemeClr val="accent2">
                <a:lumMod val="40000"/>
                <a:lumOff val="60000"/>
              </a:schemeClr>
            </a:solidFill>
          </a:ln>
        </p:spPr>
        <p:txBody>
          <a:bodyPr>
            <a:normAutofit/>
          </a:bodyPr>
          <a:lstStyle/>
          <a:p>
            <a:pPr algn="ctr"/>
            <a:r>
              <a:rPr lang="en-US" sz="3600" dirty="0"/>
              <a:t>Freedom is obeying words of Jesus</a:t>
            </a:r>
          </a:p>
        </p:txBody>
      </p:sp>
      <p:sp>
        <p:nvSpPr>
          <p:cNvPr id="8" name="Content Placeholder 7">
            <a:extLst>
              <a:ext uri="{FF2B5EF4-FFF2-40B4-BE49-F238E27FC236}">
                <a16:creationId xmlns:a16="http://schemas.microsoft.com/office/drawing/2014/main" id="{BD30E87E-5656-9B11-D8C7-B3E8D90A53FE}"/>
              </a:ext>
            </a:extLst>
          </p:cNvPr>
          <p:cNvSpPr>
            <a:spLocks noGrp="1"/>
          </p:cNvSpPr>
          <p:nvPr>
            <p:ph idx="1"/>
          </p:nvPr>
        </p:nvSpPr>
        <p:spPr/>
        <p:txBody>
          <a:bodyPr anchor="ctr">
            <a:normAutofit/>
          </a:bodyPr>
          <a:lstStyle/>
          <a:p>
            <a:pPr marL="0" indent="0" algn="ctr">
              <a:buNone/>
            </a:pPr>
            <a:r>
              <a:rPr lang="en-US" sz="3200" dirty="0"/>
              <a:t>31 …“</a:t>
            </a:r>
            <a:r>
              <a:rPr lang="en-US" sz="3200" u="sng" dirty="0"/>
              <a:t>If you abide in My word</a:t>
            </a:r>
            <a:r>
              <a:rPr lang="en-US" sz="3200" dirty="0"/>
              <a:t>, then you are truly My disciples; 32 and you will know the truth, and </a:t>
            </a:r>
            <a:r>
              <a:rPr lang="en-US" sz="3200" u="sng" dirty="0"/>
              <a:t>the truth will make you free.</a:t>
            </a:r>
            <a:r>
              <a:rPr lang="en-US" sz="3200" dirty="0"/>
              <a:t>” 33 They answered Him, “We are Abraham’s seed and have never yet been enslaved to anyone. How is it that You say, ‘You will become free’?” (John 8:31-33)</a:t>
            </a:r>
          </a:p>
        </p:txBody>
      </p:sp>
    </p:spTree>
    <p:extLst>
      <p:ext uri="{BB962C8B-B14F-4D97-AF65-F5344CB8AC3E}">
        <p14:creationId xmlns:p14="http://schemas.microsoft.com/office/powerpoint/2010/main" val="264209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509</TotalTime>
  <Words>824</Words>
  <Application>Microsoft Macintosh PowerPoint</Application>
  <PresentationFormat>On-screen Show (16:10)</PresentationFormat>
  <Paragraphs>50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Freedom through Obedience</vt:lpstr>
      <vt:lpstr>Through Freedom Obedience</vt:lpstr>
      <vt:lpstr>Those “in freedom” seek true freedom</vt:lpstr>
      <vt:lpstr>PowerPoint Presentation</vt:lpstr>
      <vt:lpstr>Freedom is found in the words of Jesus</vt:lpstr>
      <vt:lpstr>Freedom is obeying words of Jesus</vt:lpstr>
      <vt:lpstr>Truth, obedience, and freedom is for you</vt:lpstr>
      <vt:lpstr>Without truth, you’re vulnerable to lies</vt:lpstr>
      <vt:lpstr>The truth will set you free…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2</cp:revision>
  <dcterms:created xsi:type="dcterms:W3CDTF">2023-05-14T10:59:10Z</dcterms:created>
  <dcterms:modified xsi:type="dcterms:W3CDTF">2023-05-14T19:28:38Z</dcterms:modified>
</cp:coreProperties>
</file>