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342" r:id="rId2"/>
    <p:sldId id="307" r:id="rId3"/>
    <p:sldId id="343" r:id="rId4"/>
    <p:sldId id="334" r:id="rId5"/>
    <p:sldId id="327" r:id="rId6"/>
    <p:sldId id="337" r:id="rId7"/>
    <p:sldId id="339" r:id="rId8"/>
    <p:sldId id="344" r:id="rId9"/>
    <p:sldId id="336" r:id="rId10"/>
    <p:sldId id="341" r:id="rId11"/>
    <p:sldId id="338" r:id="rId12"/>
    <p:sldId id="345"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953"/>
    <a:srgbClr val="FBB65B"/>
    <a:srgbClr val="BA7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0"/>
    <p:restoredTop sz="78233"/>
  </p:normalViewPr>
  <p:slideViewPr>
    <p:cSldViewPr snapToGrid="0" snapToObjects="1">
      <p:cViewPr varScale="1">
        <p:scale>
          <a:sx n="77" d="100"/>
          <a:sy n="77" d="100"/>
        </p:scale>
        <p:origin x="72" y="664"/>
      </p:cViewPr>
      <p:guideLst/>
    </p:cSldViewPr>
  </p:slideViewPr>
  <p:notesTextViewPr>
    <p:cViewPr>
      <p:scale>
        <a:sx n="1" d="1"/>
        <a:sy n="1" d="1"/>
      </p:scale>
      <p:origin x="0" y="0"/>
    </p:cViewPr>
  </p:notesTextViewPr>
  <p:notesViewPr>
    <p:cSldViewPr snapToGrid="0" snapToObjects="1">
      <p:cViewPr varScale="1">
        <p:scale>
          <a:sx n="71" d="100"/>
          <a:sy n="71" d="100"/>
        </p:scale>
        <p:origin x="25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5/20/2023</a:t>
            </a:fld>
            <a:endParaRPr lang="en-US"/>
          </a:p>
        </p:txBody>
      </p:sp>
      <p:sp>
        <p:nvSpPr>
          <p:cNvPr id="4" name="Slide Image Placeholder 3"/>
          <p:cNvSpPr>
            <a:spLocks noGrp="1" noRot="1" noChangeAspect="1"/>
          </p:cNvSpPr>
          <p:nvPr>
            <p:ph type="sldImg" idx="2"/>
          </p:nvPr>
        </p:nvSpPr>
        <p:spPr>
          <a:xfrm>
            <a:off x="959644"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37067" y="3544888"/>
            <a:ext cx="6417733" cy="539591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898356" y="688182"/>
            <a:ext cx="959644"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blegateway.com/passage/?search=Philemon%201&amp;version=NASB1995#fen-NASB1995-29946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iblegateway.com/passage/?search=Philemon%201&amp;version=NASB1995#fen-NASB1995-29946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Philemon%201&amp;version=NASB1995#fen-NASB1995-29946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iblegateway.com/passage/?search=Philemon%201&amp;version=NASB1995#fen-NASB1995-29946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Four Things I Want To Do in This Lesson…</a:t>
            </a:r>
          </a:p>
          <a:p>
            <a:endParaRPr lang="en-US" dirty="0"/>
          </a:p>
          <a:p>
            <a:r>
              <a:rPr lang="en-US" dirty="0"/>
              <a:t>1.) Hold Your Speech To The Highest Standards</a:t>
            </a:r>
          </a:p>
          <a:p>
            <a:r>
              <a:rPr lang="en-US" dirty="0"/>
              <a:t>2.) Speak To Transform (Not Just Sugar-Coat)</a:t>
            </a:r>
          </a:p>
          <a:p>
            <a:r>
              <a:rPr lang="en-US" dirty="0"/>
              <a:t>3.) Avoid Dangerous Discussions</a:t>
            </a:r>
          </a:p>
          <a:p>
            <a:r>
              <a:rPr lang="en-US" dirty="0"/>
              <a:t>4.) Use These Best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ECE295-408C-3F45-9A87-CD73C22947FC}" type="slidenum">
              <a:rPr lang="en-US" smtClean="0"/>
              <a:t>1</a:t>
            </a:fld>
            <a:endParaRPr lang="en-US"/>
          </a:p>
        </p:txBody>
      </p:sp>
    </p:spTree>
    <p:extLst>
      <p:ext uri="{BB962C8B-B14F-4D97-AF65-F5344CB8AC3E}">
        <p14:creationId xmlns:p14="http://schemas.microsoft.com/office/powerpoint/2010/main" val="1930410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indent="0" algn="l">
              <a:buFontTx/>
              <a:buNone/>
            </a:pPr>
            <a:r>
              <a:rPr lang="en-US" sz="1400" dirty="0"/>
              <a:t>Pause for a moment and be thankful…</a:t>
            </a:r>
          </a:p>
          <a:p>
            <a:pPr marL="0" indent="0" algn="l">
              <a:buFontTx/>
              <a:buNone/>
            </a:pPr>
            <a:endParaRPr lang="en-US" sz="1400" dirty="0"/>
          </a:p>
          <a:p>
            <a:pPr marL="0" indent="0" algn="l">
              <a:buFontTx/>
              <a:buNone/>
            </a:pPr>
            <a:r>
              <a:rPr lang="en-US" sz="1400" dirty="0"/>
              <a:t>Just slow down and look around the room…</a:t>
            </a:r>
          </a:p>
          <a:p>
            <a:pPr marL="0" indent="0" algn="l">
              <a:buFontTx/>
              <a:buNone/>
            </a:pPr>
            <a:endParaRPr lang="en-US" sz="1400" dirty="0"/>
          </a:p>
          <a:p>
            <a:pPr marL="0" indent="0" algn="l">
              <a:buFontTx/>
              <a:buNone/>
            </a:pPr>
            <a:r>
              <a:rPr lang="en-US" sz="1400" dirty="0"/>
              <a:t>I know we want to improve our connections but this is not just</a:t>
            </a:r>
          </a:p>
        </p:txBody>
      </p:sp>
      <p:sp>
        <p:nvSpPr>
          <p:cNvPr id="4" name="Slide Number Placeholder 3"/>
          <p:cNvSpPr>
            <a:spLocks noGrp="1"/>
          </p:cNvSpPr>
          <p:nvPr>
            <p:ph type="sldNum" sz="quarter" idx="5"/>
          </p:nvPr>
        </p:nvSpPr>
        <p:spPr/>
        <p:txBody>
          <a:bodyPr/>
          <a:lstStyle/>
          <a:p>
            <a:fld id="{EAECE295-408C-3F45-9A87-CD73C22947FC}" type="slidenum">
              <a:rPr lang="en-US" smtClean="0"/>
              <a:t>10</a:t>
            </a:fld>
            <a:endParaRPr lang="en-US"/>
          </a:p>
        </p:txBody>
      </p:sp>
    </p:spTree>
    <p:extLst>
      <p:ext uri="{BB962C8B-B14F-4D97-AF65-F5344CB8AC3E}">
        <p14:creationId xmlns:p14="http://schemas.microsoft.com/office/powerpoint/2010/main" val="10687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2 Tim. 1:16.  </a:t>
            </a:r>
          </a:p>
          <a:p>
            <a:endParaRPr lang="en-US" sz="2000" dirty="0"/>
          </a:p>
          <a:p>
            <a:r>
              <a:rPr lang="en-US" sz="1200" b="0" i="0" kern="1200" dirty="0">
                <a:solidFill>
                  <a:schemeClr val="tx1"/>
                </a:solidFill>
                <a:effectLst/>
                <a:latin typeface="+mn-lt"/>
                <a:ea typeface="+mn-ea"/>
                <a:cs typeface="+mn-cs"/>
              </a:rPr>
              <a:t>to cool again, to cool off, recover from the effects of heat</a:t>
            </a:r>
          </a:p>
          <a:p>
            <a:pPr lvl="1"/>
            <a:r>
              <a:rPr lang="en-US" sz="1200" b="0" i="0" kern="1200" dirty="0">
                <a:solidFill>
                  <a:schemeClr val="tx1"/>
                </a:solidFill>
                <a:effectLst/>
                <a:latin typeface="+mn-lt"/>
                <a:ea typeface="+mn-ea"/>
                <a:cs typeface="+mn-cs"/>
              </a:rPr>
              <a:t>to refresh (one's spirit)</a:t>
            </a:r>
          </a:p>
          <a:p>
            <a:r>
              <a:rPr lang="en-US" sz="1200" b="0" i="0" kern="1200" dirty="0">
                <a:solidFill>
                  <a:schemeClr val="tx1"/>
                </a:solidFill>
                <a:effectLst/>
                <a:latin typeface="+mn-lt"/>
                <a:ea typeface="+mn-ea"/>
                <a:cs typeface="+mn-cs"/>
              </a:rPr>
              <a:t>to recover breath, take the air, cool off, revive, refresh one's self</a:t>
            </a:r>
          </a:p>
          <a:p>
            <a:endParaRPr lang="en-US" sz="2000" dirty="0"/>
          </a:p>
          <a:p>
            <a:endParaRPr lang="en-US" sz="2000" dirty="0"/>
          </a:p>
          <a:p>
            <a:r>
              <a:rPr lang="en-US" sz="2000" dirty="0"/>
              <a:t>Philemon -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For I have come to have much joy and comfort in your love, because the </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3" tooltip="See footnote f"/>
              </a:rPr>
              <a:t>f</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hearts of the </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4" tooltip="See footnote g"/>
              </a:rPr>
              <a:t>g</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saints have been refreshed through you, brother.</a:t>
            </a:r>
            <a:endParaRPr lang="en-US" sz="2000" dirty="0"/>
          </a:p>
        </p:txBody>
      </p:sp>
      <p:sp>
        <p:nvSpPr>
          <p:cNvPr id="4" name="Slide Number Placeholder 3"/>
          <p:cNvSpPr>
            <a:spLocks noGrp="1"/>
          </p:cNvSpPr>
          <p:nvPr>
            <p:ph type="sldNum" sz="quarter" idx="5"/>
          </p:nvPr>
        </p:nvSpPr>
        <p:spPr/>
        <p:txBody>
          <a:bodyPr/>
          <a:lstStyle/>
          <a:p>
            <a:fld id="{EAECE295-408C-3F45-9A87-CD73C22947FC}" type="slidenum">
              <a:rPr lang="en-US" smtClean="0"/>
              <a:t>11</a:t>
            </a:fld>
            <a:endParaRPr lang="en-US"/>
          </a:p>
        </p:txBody>
      </p:sp>
    </p:spTree>
    <p:extLst>
      <p:ext uri="{BB962C8B-B14F-4D97-AF65-F5344CB8AC3E}">
        <p14:creationId xmlns:p14="http://schemas.microsoft.com/office/powerpoint/2010/main" val="341942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Four Things I Want To Do in This Lesson…</a:t>
            </a:r>
          </a:p>
          <a:p>
            <a:endParaRPr lang="en-US" dirty="0"/>
          </a:p>
          <a:p>
            <a:r>
              <a:rPr lang="en-US" dirty="0"/>
              <a:t>1.) Hold Your Speech To The Highest Standards</a:t>
            </a:r>
          </a:p>
          <a:p>
            <a:r>
              <a:rPr lang="en-US" dirty="0"/>
              <a:t>2.) Speak To Transform (Not Just Sugar-Coat)</a:t>
            </a:r>
          </a:p>
          <a:p>
            <a:r>
              <a:rPr lang="en-US" dirty="0"/>
              <a:t>3.) Avoid Dangerous Discussions</a:t>
            </a:r>
          </a:p>
          <a:p>
            <a:r>
              <a:rPr lang="en-US" dirty="0"/>
              <a:t>4.) Use These Best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ECE295-408C-3F45-9A87-CD73C22947FC}" type="slidenum">
              <a:rPr lang="en-US" smtClean="0"/>
              <a:t>12</a:t>
            </a:fld>
            <a:endParaRPr lang="en-US"/>
          </a:p>
        </p:txBody>
      </p:sp>
    </p:spTree>
    <p:extLst>
      <p:ext uri="{BB962C8B-B14F-4D97-AF65-F5344CB8AC3E}">
        <p14:creationId xmlns:p14="http://schemas.microsoft.com/office/powerpoint/2010/main" val="120390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400" dirty="0"/>
              <a:t>Honor in our Influence (which required endurance.)</a:t>
            </a:r>
          </a:p>
          <a:p>
            <a:r>
              <a:rPr lang="en-US" sz="1400" dirty="0"/>
              <a:t>Honor in our Character ( which requires being cleansed.)</a:t>
            </a:r>
          </a:p>
          <a:p>
            <a:r>
              <a:rPr lang="en-US" sz="1400" dirty="0"/>
              <a:t>Honor in our Service (which requires being set apart or dedicated.)</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whole chapter just has layers, upon layers of honor…</a:t>
            </a:r>
          </a:p>
          <a:p>
            <a:endParaRPr lang="en-US" sz="1400" dirty="0"/>
          </a:p>
          <a:p>
            <a:r>
              <a:rPr lang="en-US" sz="1400" dirty="0"/>
              <a:t>There is a 3-Fold emphasis on Honor in our theme verse…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a:t>A Valuable Container</a:t>
            </a:r>
          </a:p>
          <a:p>
            <a:pPr marL="171450" indent="-171450" algn="l">
              <a:buFont typeface="Arial" panose="020B0604020202020204" pitchFamily="34" charset="0"/>
              <a:buChar char="•"/>
            </a:pPr>
            <a:r>
              <a:rPr lang="en-US" sz="1400" dirty="0"/>
              <a:t>For An Honorable Purpose</a:t>
            </a:r>
          </a:p>
          <a:p>
            <a:pPr marL="171450" indent="-171450" algn="l">
              <a:buFont typeface="Arial" panose="020B0604020202020204" pitchFamily="34" charset="0"/>
              <a:buChar char="•"/>
            </a:pPr>
            <a:r>
              <a:rPr lang="en-US" sz="1400" dirty="0"/>
              <a:t>Reserved For The Highest King</a:t>
            </a:r>
          </a:p>
          <a:p>
            <a:endParaRPr lang="en-US" sz="1400" dirty="0"/>
          </a:p>
          <a:p>
            <a:r>
              <a:rPr lang="en-US" sz="1400" dirty="0"/>
              <a:t>There is HONOR in the value of the material.</a:t>
            </a:r>
          </a:p>
          <a:p>
            <a:endParaRPr lang="en-US" sz="1400" dirty="0"/>
          </a:p>
          <a:p>
            <a:pPr marL="171450" indent="-171450">
              <a:buFontTx/>
              <a:buChar char="-"/>
            </a:pPr>
            <a:r>
              <a:rPr lang="en-US" sz="1400" dirty="0"/>
              <a:t>When Gold is used as a metaphor it is nearly always in regards to being “tested” and perfected.</a:t>
            </a:r>
          </a:p>
          <a:p>
            <a:pPr marL="171450" indent="-171450">
              <a:buFontTx/>
              <a:buChar char="-"/>
            </a:pPr>
            <a:endParaRPr lang="en-US" sz="1400" dirty="0"/>
          </a:p>
          <a:p>
            <a:r>
              <a:rPr lang="en-US" sz="1400" dirty="0"/>
              <a:t>There is HONOR in the value of the mission.</a:t>
            </a:r>
          </a:p>
          <a:p>
            <a:endParaRPr lang="en-US" sz="1400" dirty="0"/>
          </a:p>
          <a:p>
            <a:r>
              <a:rPr lang="en-US" sz="1400" dirty="0"/>
              <a:t>There is HONOR in the value of the Master.</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 Tim. 2 is a picture of what God is calling us to be…</a:t>
            </a:r>
          </a:p>
          <a:p>
            <a:endParaRPr lang="en-US" sz="1400" dirty="0"/>
          </a:p>
          <a:p>
            <a:pPr marL="171450" indent="-171450">
              <a:buFontTx/>
              <a:buChar char="-"/>
            </a:pPr>
            <a:endParaRPr lang="en-US" sz="1400" dirty="0"/>
          </a:p>
        </p:txBody>
      </p:sp>
      <p:sp>
        <p:nvSpPr>
          <p:cNvPr id="4" name="Slide Number Placeholder 3"/>
          <p:cNvSpPr>
            <a:spLocks noGrp="1"/>
          </p:cNvSpPr>
          <p:nvPr>
            <p:ph type="sldNum" sz="quarter" idx="5"/>
          </p:nvPr>
        </p:nvSpPr>
        <p:spPr/>
        <p:txBody>
          <a:bodyPr/>
          <a:lstStyle/>
          <a:p>
            <a:fld id="{EAECE295-408C-3F45-9A87-CD73C22947FC}" type="slidenum">
              <a:rPr lang="en-US" smtClean="0"/>
              <a:t>2</a:t>
            </a:fld>
            <a:endParaRPr lang="en-US"/>
          </a:p>
        </p:txBody>
      </p:sp>
    </p:spTree>
    <p:extLst>
      <p:ext uri="{BB962C8B-B14F-4D97-AF65-F5344CB8AC3E}">
        <p14:creationId xmlns:p14="http://schemas.microsoft.com/office/powerpoint/2010/main" val="75716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pPr algn="l" rtl="0"/>
            <a:endParaRPr lang="en-US" sz="2000" dirty="0"/>
          </a:p>
        </p:txBody>
      </p:sp>
      <p:sp>
        <p:nvSpPr>
          <p:cNvPr id="4" name="Slide Number Placeholder 3"/>
          <p:cNvSpPr>
            <a:spLocks noGrp="1"/>
          </p:cNvSpPr>
          <p:nvPr>
            <p:ph type="sldNum" sz="quarter" idx="5"/>
          </p:nvPr>
        </p:nvSpPr>
        <p:spPr/>
        <p:txBody>
          <a:bodyPr/>
          <a:lstStyle/>
          <a:p>
            <a:pPr algn="l" rtl="0"/>
            <a:fld id="{3EF295CB-5F1D-7742-AE24-DE14A0BD9B5B}" type="slidenum">
              <a:rPr lang="en-US" smtClean="0"/>
              <a:t>3</a:t>
            </a:fld>
            <a:endParaRPr lang="en-US"/>
          </a:p>
        </p:txBody>
      </p:sp>
    </p:spTree>
    <p:extLst>
      <p:ext uri="{BB962C8B-B14F-4D97-AF65-F5344CB8AC3E}">
        <p14:creationId xmlns:p14="http://schemas.microsoft.com/office/powerpoint/2010/main" val="96770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 Story – Long Distance Trail Runner… Stopped to check on a woman struggling.  They ran the last several miles together and realized both of them were lifted up by the other’s pace and focus.</a:t>
            </a:r>
          </a:p>
          <a:p>
            <a:endParaRPr lang="en-US" sz="2000" dirty="0"/>
          </a:p>
          <a:p>
            <a:endParaRPr lang="en-US" sz="2000" dirty="0"/>
          </a:p>
          <a:p>
            <a:endParaRPr lang="en-US" sz="2000" dirty="0"/>
          </a:p>
          <a:p>
            <a:r>
              <a:rPr lang="en-US" sz="2000" dirty="0"/>
              <a:t>Christians are going to face hardships.  </a:t>
            </a:r>
            <a:br>
              <a:rPr lang="en-US" sz="2000" dirty="0"/>
            </a:br>
            <a:r>
              <a:rPr lang="en-US" sz="2000" dirty="0"/>
              <a:t/>
            </a:r>
            <a:br>
              <a:rPr lang="en-US" sz="2000" dirty="0"/>
            </a:br>
            <a:r>
              <a:rPr lang="en-US" sz="2000" dirty="0"/>
              <a:t>We are going to face opposition and various forms of persecution.</a:t>
            </a:r>
          </a:p>
          <a:p>
            <a:r>
              <a:rPr lang="en-US" sz="2000" dirty="0"/>
              <a:t>We are going to face an absolute ONSLAUGHT of evil and negative ideas from the World.</a:t>
            </a:r>
          </a:p>
          <a:p>
            <a:r>
              <a:rPr lang="en-US" sz="2000" dirty="0"/>
              <a:t>We are going to face temptations and foolishness on a daily basis.</a:t>
            </a:r>
          </a:p>
          <a:p>
            <a:endParaRPr lang="en-US" sz="2000" dirty="0"/>
          </a:p>
          <a:p>
            <a:r>
              <a:rPr lang="en-US" sz="2000" dirty="0"/>
              <a:t>So we need someone who CARES enough to refresh us.</a:t>
            </a:r>
          </a:p>
          <a:p>
            <a:endParaRPr lang="en-US" sz="2000" dirty="0"/>
          </a:p>
          <a:p>
            <a:r>
              <a:rPr lang="en-US" sz="2000" dirty="0"/>
              <a:t>Discouragement is a normal part of life and isn’t specifically sinful.  But we can’s REMAIN in that state.  We can’t REMAIN in that condition.</a:t>
            </a:r>
          </a:p>
          <a:p>
            <a:endParaRPr lang="en-US" sz="2000" dirty="0"/>
          </a:p>
          <a:p>
            <a:endParaRPr lang="en-US" sz="2000" dirty="0"/>
          </a:p>
          <a:p>
            <a:r>
              <a:rPr lang="en-US" sz="2000" dirty="0"/>
              <a:t>SOMEONE WHO IS EAGER TO SPEND TIME WITH US…</a:t>
            </a:r>
          </a:p>
          <a:p>
            <a:endParaRPr lang="en-US" sz="2000" dirty="0"/>
          </a:p>
          <a:p>
            <a:r>
              <a:rPr lang="en-US" sz="2000" dirty="0"/>
              <a:t>SOMEONE WHO IS HELPFUL FOR WHATEVER WE ARE FACING…</a:t>
            </a:r>
          </a:p>
          <a:p>
            <a:endParaRPr lang="en-US" sz="2000" dirty="0"/>
          </a:p>
          <a:p>
            <a:endParaRPr lang="en-US" sz="2000" dirty="0"/>
          </a:p>
          <a:p>
            <a:r>
              <a:rPr lang="en-US" sz="2000" dirty="0"/>
              <a:t>2 Tim. 1:16.  </a:t>
            </a:r>
          </a:p>
          <a:p>
            <a:endParaRPr lang="en-US" sz="2000" dirty="0"/>
          </a:p>
          <a:p>
            <a:r>
              <a:rPr lang="en-US" sz="1200" b="0" i="0" kern="1200" dirty="0">
                <a:solidFill>
                  <a:schemeClr val="tx1"/>
                </a:solidFill>
                <a:effectLst/>
                <a:latin typeface="+mn-lt"/>
                <a:ea typeface="+mn-ea"/>
                <a:cs typeface="+mn-cs"/>
              </a:rPr>
              <a:t>to cool again, to cool off, recover from the effects of heat</a:t>
            </a:r>
          </a:p>
          <a:p>
            <a:pPr lvl="1"/>
            <a:r>
              <a:rPr lang="en-US" sz="1200" b="0" i="0" kern="1200" dirty="0">
                <a:solidFill>
                  <a:schemeClr val="tx1"/>
                </a:solidFill>
                <a:effectLst/>
                <a:latin typeface="+mn-lt"/>
                <a:ea typeface="+mn-ea"/>
                <a:cs typeface="+mn-cs"/>
              </a:rPr>
              <a:t>to refresh (one's spirit)</a:t>
            </a:r>
          </a:p>
          <a:p>
            <a:r>
              <a:rPr lang="en-US" sz="1200" b="0" i="0" kern="1200" dirty="0">
                <a:solidFill>
                  <a:schemeClr val="tx1"/>
                </a:solidFill>
                <a:effectLst/>
                <a:latin typeface="+mn-lt"/>
                <a:ea typeface="+mn-ea"/>
                <a:cs typeface="+mn-cs"/>
              </a:rPr>
              <a:t>to recover breath, take the air, cool off, revive, refresh one's self</a:t>
            </a:r>
          </a:p>
          <a:p>
            <a:endParaRPr lang="en-US" sz="2000" dirty="0"/>
          </a:p>
          <a:p>
            <a:endParaRPr lang="en-US" sz="2000" dirty="0"/>
          </a:p>
          <a:p>
            <a:r>
              <a:rPr lang="en-US" sz="2000" dirty="0"/>
              <a:t>Philemon -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For I have come to have much joy and comfort in your love, because the </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3" tooltip="See footnote f"/>
              </a:rPr>
              <a:t>f</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hearts of the </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4" tooltip="See footnote g"/>
              </a:rPr>
              <a:t>g</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saints have been refreshed through you, brother.</a:t>
            </a:r>
            <a:endParaRPr lang="en-US" sz="2000" dirty="0"/>
          </a:p>
        </p:txBody>
      </p:sp>
      <p:sp>
        <p:nvSpPr>
          <p:cNvPr id="4" name="Slide Number Placeholder 3"/>
          <p:cNvSpPr>
            <a:spLocks noGrp="1"/>
          </p:cNvSpPr>
          <p:nvPr>
            <p:ph type="sldNum" sz="quarter" idx="5"/>
          </p:nvPr>
        </p:nvSpPr>
        <p:spPr/>
        <p:txBody>
          <a:bodyPr/>
          <a:lstStyle/>
          <a:p>
            <a:fld id="{EAECE295-408C-3F45-9A87-CD73C22947FC}" type="slidenum">
              <a:rPr lang="en-US" smtClean="0"/>
              <a:t>4</a:t>
            </a:fld>
            <a:endParaRPr lang="en-US"/>
          </a:p>
        </p:txBody>
      </p:sp>
    </p:spTree>
    <p:extLst>
      <p:ext uri="{BB962C8B-B14F-4D97-AF65-F5344CB8AC3E}">
        <p14:creationId xmlns:p14="http://schemas.microsoft.com/office/powerpoint/2010/main" val="119579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I’m literally embarrassed to keep coming back to this…but it just proves how rich this text is…</a:t>
            </a:r>
          </a:p>
          <a:p>
            <a:endParaRPr lang="en-US" sz="2000" dirty="0"/>
          </a:p>
          <a:p>
            <a:r>
              <a:rPr lang="en-US" sz="2000" dirty="0"/>
              <a:t>Paul has spoken to Timothy as his Son… to express his love.</a:t>
            </a:r>
          </a:p>
          <a:p>
            <a:r>
              <a:rPr lang="en-US" sz="2000" dirty="0"/>
              <a:t>Paul has spoken to Timothy as his Protégé…to help him be successful.</a:t>
            </a:r>
          </a:p>
          <a:p>
            <a:r>
              <a:rPr lang="en-US" sz="2000" dirty="0"/>
              <a:t>Paul has spoken to Timothy as his Fellow-Soldier…to help him endure.</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Tonight, we see Paul speaking to Timothy as a Vessel of Honor that is useful for REFRESHING others…</a:t>
            </a:r>
          </a:p>
          <a:p>
            <a:endParaRPr lang="en-US" sz="2000" dirty="0"/>
          </a:p>
          <a:p>
            <a:endParaRPr lang="en-US" sz="2000" dirty="0"/>
          </a:p>
          <a:p>
            <a:r>
              <a:rPr lang="en-US" sz="2000" dirty="0"/>
              <a:t>Social</a:t>
            </a:r>
          </a:p>
          <a:p>
            <a:r>
              <a:rPr lang="en-US" sz="2000" dirty="0"/>
              <a:t>Professional</a:t>
            </a:r>
          </a:p>
          <a:p>
            <a:r>
              <a:rPr lang="en-US" sz="2000" dirty="0"/>
              <a:t>Physical</a:t>
            </a:r>
          </a:p>
          <a:p>
            <a:r>
              <a:rPr lang="en-US" sz="2000" dirty="0"/>
              <a:t>Mental</a:t>
            </a:r>
          </a:p>
          <a:p>
            <a:r>
              <a:rPr lang="en-US" sz="2000" dirty="0"/>
              <a:t>Spiritual</a:t>
            </a:r>
          </a:p>
          <a:p>
            <a:r>
              <a:rPr lang="en-US" sz="2000" dirty="0"/>
              <a:t>Relational</a:t>
            </a:r>
          </a:p>
          <a:p>
            <a:endParaRPr lang="en-US" sz="2000" dirty="0"/>
          </a:p>
          <a:p>
            <a:r>
              <a:rPr lang="en-US" sz="2000" dirty="0"/>
              <a:t>** BIG POINT:  There are already lots of things here that are planned in order to BE REFRESHING…</a:t>
            </a:r>
          </a:p>
          <a:p>
            <a:endParaRPr lang="en-US" sz="2000" dirty="0"/>
          </a:p>
          <a:p>
            <a:r>
              <a:rPr lang="en-US" sz="2000" dirty="0"/>
              <a:t>VBS, Youth Forum, Gospel Meetings, Group Meetings, Potlucks, Baby Showers, Wedding Showers, Men’s Breakfasts, Ladies’ Group, </a:t>
            </a:r>
            <a:r>
              <a:rPr lang="en-US" sz="2000" dirty="0" err="1"/>
              <a:t>MeetUp</a:t>
            </a:r>
            <a:r>
              <a:rPr lang="en-US" sz="2000" dirty="0"/>
              <a:t> Studies, Home Bible Readings, Sun/Wed Classes, Girls Day/Salt Shakers, Boys Day, Teen Devo, Middle School Devo, Mentoring Opportunities… just so many!</a:t>
            </a:r>
          </a:p>
          <a:p>
            <a:endParaRPr lang="en-US" sz="2000" dirty="0"/>
          </a:p>
          <a:p>
            <a:r>
              <a:rPr lang="en-US" sz="2000" dirty="0"/>
              <a:t>So many things.  I hope, I deeply hope – if you are feeling exhausted – that you can be part of one of these existing activities…</a:t>
            </a:r>
          </a:p>
          <a:p>
            <a:endParaRPr lang="en-US" sz="2000" dirty="0"/>
          </a:p>
          <a:p>
            <a:r>
              <a:rPr lang="en-US" sz="2000" dirty="0"/>
              <a:t>So out of everything we could talk about, let me specifically highlight just 2.</a:t>
            </a:r>
          </a:p>
          <a:p>
            <a:endParaRPr lang="en-US" sz="2000" dirty="0"/>
          </a:p>
          <a:p>
            <a:r>
              <a:rPr lang="en-US" sz="2000" dirty="0"/>
              <a:t>First, let’s go to Acts 2:46…</a:t>
            </a:r>
          </a:p>
        </p:txBody>
      </p:sp>
      <p:sp>
        <p:nvSpPr>
          <p:cNvPr id="4" name="Slide Number Placeholder 3"/>
          <p:cNvSpPr>
            <a:spLocks noGrp="1"/>
          </p:cNvSpPr>
          <p:nvPr>
            <p:ph type="sldNum" sz="quarter" idx="5"/>
          </p:nvPr>
        </p:nvSpPr>
        <p:spPr/>
        <p:txBody>
          <a:bodyPr/>
          <a:lstStyle/>
          <a:p>
            <a:fld id="{EAECE295-408C-3F45-9A87-CD73C22947FC}" type="slidenum">
              <a:rPr lang="en-US" smtClean="0"/>
              <a:t>5</a:t>
            </a:fld>
            <a:endParaRPr lang="en-US"/>
          </a:p>
        </p:txBody>
      </p:sp>
    </p:spTree>
    <p:extLst>
      <p:ext uri="{BB962C8B-B14F-4D97-AF65-F5344CB8AC3E}">
        <p14:creationId xmlns:p14="http://schemas.microsoft.com/office/powerpoint/2010/main" val="326886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There’s a ton to say here, but I need to start with the HEART described here.</a:t>
            </a:r>
          </a:p>
          <a:p>
            <a:endParaRPr lang="en-US" sz="2000" dirty="0"/>
          </a:p>
          <a:p>
            <a:r>
              <a:rPr lang="en-US" sz="2000" dirty="0"/>
              <a:t>Gladness is the normal word for great joy.  Like when Jesus’ birth was announced in Luke 1:14. “</a:t>
            </a:r>
            <a:r>
              <a:rPr lang="en-US" sz="1200" b="0" i="0" kern="1200" dirty="0">
                <a:solidFill>
                  <a:schemeClr val="tx1"/>
                </a:solidFill>
                <a:effectLst/>
                <a:latin typeface="+mn-lt"/>
                <a:ea typeface="+mn-ea"/>
                <a:cs typeface="+mn-cs"/>
              </a:rPr>
              <a:t>You will have joy and </a:t>
            </a:r>
            <a:r>
              <a:rPr lang="en-US" sz="1200" b="1" i="0" kern="1200" dirty="0">
                <a:solidFill>
                  <a:schemeClr val="tx1"/>
                </a:solidFill>
                <a:effectLst/>
                <a:latin typeface="+mn-lt"/>
                <a:ea typeface="+mn-ea"/>
                <a:cs typeface="+mn-cs"/>
              </a:rPr>
              <a:t>glad</a:t>
            </a:r>
            <a:r>
              <a:rPr lang="en-US" sz="1200" b="0" i="0" kern="1200" dirty="0">
                <a:solidFill>
                  <a:schemeClr val="tx1"/>
                </a:solidFill>
                <a:effectLst/>
                <a:latin typeface="+mn-lt"/>
                <a:ea typeface="+mn-ea"/>
                <a:cs typeface="+mn-cs"/>
              </a:rPr>
              <a:t>ness, and many will rejoice at his birth.”</a:t>
            </a:r>
          </a:p>
          <a:p>
            <a:endParaRPr lang="en-US" sz="1200" b="0" i="0" kern="1200" dirty="0">
              <a:solidFill>
                <a:schemeClr val="tx1"/>
              </a:solidFill>
              <a:effectLst/>
              <a:latin typeface="+mn-lt"/>
              <a:ea typeface="+mn-ea"/>
              <a:cs typeface="+mn-cs"/>
            </a:endParaRPr>
          </a:p>
          <a:p>
            <a:endParaRPr lang="en-US" sz="2000" dirty="0"/>
          </a:p>
        </p:txBody>
      </p:sp>
      <p:sp>
        <p:nvSpPr>
          <p:cNvPr id="4" name="Slide Number Placeholder 3"/>
          <p:cNvSpPr>
            <a:spLocks noGrp="1"/>
          </p:cNvSpPr>
          <p:nvPr>
            <p:ph type="sldNum" sz="quarter" idx="5"/>
          </p:nvPr>
        </p:nvSpPr>
        <p:spPr/>
        <p:txBody>
          <a:bodyPr/>
          <a:lstStyle/>
          <a:p>
            <a:fld id="{EAECE295-408C-3F45-9A87-CD73C22947FC}" type="slidenum">
              <a:rPr lang="en-US" smtClean="0"/>
              <a:t>6</a:t>
            </a:fld>
            <a:endParaRPr lang="en-US"/>
          </a:p>
        </p:txBody>
      </p:sp>
    </p:spTree>
    <p:extLst>
      <p:ext uri="{BB962C8B-B14F-4D97-AF65-F5344CB8AC3E}">
        <p14:creationId xmlns:p14="http://schemas.microsoft.com/office/powerpoint/2010/main" val="174794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If someone is running late – there’s no stress and pressure.</a:t>
            </a:r>
          </a:p>
          <a:p>
            <a:endParaRPr lang="en-US" sz="2000" dirty="0"/>
          </a:p>
          <a:p>
            <a:endParaRPr lang="en-US" sz="2000" dirty="0"/>
          </a:p>
          <a:p>
            <a:r>
              <a:rPr lang="en-US" sz="2000" dirty="0"/>
              <a:t>A-Fey-Lie-</a:t>
            </a:r>
            <a:r>
              <a:rPr lang="en-US" sz="2000" dirty="0" err="1"/>
              <a:t>Tace</a:t>
            </a:r>
            <a:r>
              <a:rPr lang="en-US" sz="2000" dirty="0"/>
              <a:t>…</a:t>
            </a:r>
          </a:p>
          <a:p>
            <a:endParaRPr lang="en-US" sz="2000" dirty="0"/>
          </a:p>
          <a:p>
            <a:r>
              <a:rPr lang="en-US" sz="2000" dirty="0"/>
              <a:t>A = Not</a:t>
            </a:r>
          </a:p>
          <a:p>
            <a:endParaRPr lang="en-US" sz="2000" dirty="0"/>
          </a:p>
          <a:p>
            <a:r>
              <a:rPr lang="en-US" sz="2000" dirty="0"/>
              <a:t>A Stone To </a:t>
            </a:r>
            <a:r>
              <a:rPr lang="en-US" sz="2000" dirty="0" err="1"/>
              <a:t>Stubb</a:t>
            </a:r>
            <a:r>
              <a:rPr lang="en-US" sz="2000" dirty="0"/>
              <a:t> The Foot.</a:t>
            </a:r>
          </a:p>
          <a:p>
            <a:endParaRPr lang="en-US" sz="2000" dirty="0"/>
          </a:p>
          <a:p>
            <a:endParaRPr lang="en-US" sz="2000" dirty="0"/>
          </a:p>
          <a:p>
            <a:r>
              <a:rPr lang="en-US" sz="2000" dirty="0"/>
              <a:t>Things are “smooth sailing”</a:t>
            </a:r>
          </a:p>
          <a:p>
            <a:endParaRPr lang="en-US" sz="2000" dirty="0"/>
          </a:p>
          <a:p>
            <a:r>
              <a:rPr lang="en-US" sz="2000" dirty="0"/>
              <a:t>Glad and Smooth – (Not land) but Hearts.</a:t>
            </a:r>
          </a:p>
          <a:p>
            <a:endParaRPr lang="en-US" sz="2000" dirty="0"/>
          </a:p>
          <a:p>
            <a:r>
              <a:rPr lang="en-US" sz="2000" dirty="0"/>
              <a:t>It is other-worldly.  A place with no stones.  That place doesn’t exist in this life.</a:t>
            </a:r>
          </a:p>
          <a:p>
            <a:endParaRPr lang="en-US" sz="2000" dirty="0"/>
          </a:p>
          <a:p>
            <a:endParaRPr lang="en-US" sz="2000" dirty="0"/>
          </a:p>
          <a:p>
            <a:r>
              <a:rPr lang="en-US" sz="1200" b="0" i="0" kern="1200" dirty="0">
                <a:solidFill>
                  <a:schemeClr val="tx1"/>
                </a:solidFill>
                <a:effectLst/>
                <a:latin typeface="+mn-lt"/>
                <a:ea typeface="+mn-ea"/>
                <a:cs typeface="+mn-cs"/>
              </a:rPr>
              <a:t>John MacArthur has said, “There were no stones of selfishness in their hearts” (p. 89). Although it didn’t always remain that way (the church in Jerusalem would eventually have its share of problems), in the early days of the church their fellowship was simple. It wasn’t bogged down by agendas, ulterior motives, and “What’s in it for me.” Their fellowship was healthy, reverent, and pleasing to God. </a:t>
            </a:r>
            <a:endParaRPr lang="en-US" sz="2000" dirty="0"/>
          </a:p>
          <a:p>
            <a:endParaRPr lang="en-US" sz="2000" dirty="0"/>
          </a:p>
          <a:p>
            <a:endParaRPr lang="en-US" sz="2000" dirty="0"/>
          </a:p>
          <a:p>
            <a:endParaRPr lang="en-US" sz="2000" dirty="0"/>
          </a:p>
          <a:p>
            <a:endParaRPr lang="en-US" sz="2000" dirty="0"/>
          </a:p>
          <a:p>
            <a:r>
              <a:rPr lang="en-US" sz="2000" dirty="0"/>
              <a:t>It is by far the single greatest contributing factor to healthy relationships in the local church.</a:t>
            </a:r>
          </a:p>
          <a:p>
            <a:endParaRPr lang="en-US" sz="2000" dirty="0"/>
          </a:p>
          <a:p>
            <a:r>
              <a:rPr lang="en-US" sz="2000" dirty="0"/>
              <a:t>When was the last time we had close friends spend 2 hours at our house?</a:t>
            </a:r>
          </a:p>
          <a:p>
            <a:endParaRPr lang="en-US" sz="2000" dirty="0"/>
          </a:p>
          <a:p>
            <a:endParaRPr lang="en-US" sz="2000" dirty="0"/>
          </a:p>
          <a:p>
            <a:r>
              <a:rPr lang="en-US" sz="2000" dirty="0"/>
              <a:t>Meals Connect Us. – In Luke, Jesus is constantly going to, at, or coming from a meal.</a:t>
            </a:r>
          </a:p>
          <a:p>
            <a:r>
              <a:rPr lang="en-US" sz="2000" dirty="0"/>
              <a:t>Meals Change Us. – Our Hearts become glad and grateful. Our minds become receptive.</a:t>
            </a:r>
          </a:p>
          <a:p>
            <a:r>
              <a:rPr lang="en-US" sz="2000" dirty="0"/>
              <a:t>Meals Nourish Us. - </a:t>
            </a:r>
          </a:p>
          <a:p>
            <a:endParaRPr lang="en-US" sz="2000" dirty="0"/>
          </a:p>
          <a:p>
            <a:endParaRPr lang="en-US" sz="2000"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7</a:t>
            </a:fld>
            <a:endParaRPr lang="en-US"/>
          </a:p>
        </p:txBody>
      </p:sp>
    </p:spTree>
    <p:extLst>
      <p:ext uri="{BB962C8B-B14F-4D97-AF65-F5344CB8AC3E}">
        <p14:creationId xmlns:p14="http://schemas.microsoft.com/office/powerpoint/2010/main" val="53332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There’s a ton to say here, but I need to start with the HEART described here.</a:t>
            </a:r>
          </a:p>
          <a:p>
            <a:endParaRPr lang="en-US" sz="2000" dirty="0"/>
          </a:p>
          <a:p>
            <a:r>
              <a:rPr lang="en-US" sz="2000" dirty="0"/>
              <a:t>Gladness is the normal word for great joy.  Like when Jesus’ birth was announced in Luke 1:14. “</a:t>
            </a:r>
            <a:r>
              <a:rPr lang="en-US" sz="1200" b="0" i="0" kern="1200" dirty="0">
                <a:solidFill>
                  <a:schemeClr val="tx1"/>
                </a:solidFill>
                <a:effectLst/>
                <a:latin typeface="+mn-lt"/>
                <a:ea typeface="+mn-ea"/>
                <a:cs typeface="+mn-cs"/>
              </a:rPr>
              <a:t>You will have joy and </a:t>
            </a:r>
            <a:r>
              <a:rPr lang="en-US" sz="1200" b="1" i="0" kern="1200" dirty="0">
                <a:solidFill>
                  <a:schemeClr val="tx1"/>
                </a:solidFill>
                <a:effectLst/>
                <a:latin typeface="+mn-lt"/>
                <a:ea typeface="+mn-ea"/>
                <a:cs typeface="+mn-cs"/>
              </a:rPr>
              <a:t>glad</a:t>
            </a:r>
            <a:r>
              <a:rPr lang="en-US" sz="1200" b="0" i="0" kern="1200" dirty="0">
                <a:solidFill>
                  <a:schemeClr val="tx1"/>
                </a:solidFill>
                <a:effectLst/>
                <a:latin typeface="+mn-lt"/>
                <a:ea typeface="+mn-ea"/>
                <a:cs typeface="+mn-cs"/>
              </a:rPr>
              <a:t>ness, and many will rejoice at his birth.”</a:t>
            </a:r>
          </a:p>
          <a:p>
            <a:endParaRPr lang="en-US" sz="1200" b="0" i="0" kern="1200" dirty="0">
              <a:solidFill>
                <a:schemeClr val="tx1"/>
              </a:solidFill>
              <a:effectLst/>
              <a:latin typeface="+mn-lt"/>
              <a:ea typeface="+mn-ea"/>
              <a:cs typeface="+mn-cs"/>
            </a:endParaRPr>
          </a:p>
          <a:p>
            <a:endParaRPr lang="en-US" sz="2000" dirty="0"/>
          </a:p>
        </p:txBody>
      </p:sp>
      <p:sp>
        <p:nvSpPr>
          <p:cNvPr id="4" name="Slide Number Placeholder 3"/>
          <p:cNvSpPr>
            <a:spLocks noGrp="1"/>
          </p:cNvSpPr>
          <p:nvPr>
            <p:ph type="sldNum" sz="quarter" idx="5"/>
          </p:nvPr>
        </p:nvSpPr>
        <p:spPr/>
        <p:txBody>
          <a:bodyPr/>
          <a:lstStyle/>
          <a:p>
            <a:fld id="{EAECE295-408C-3F45-9A87-CD73C22947FC}" type="slidenum">
              <a:rPr lang="en-US" smtClean="0"/>
              <a:t>8</a:t>
            </a:fld>
            <a:endParaRPr lang="en-US"/>
          </a:p>
        </p:txBody>
      </p:sp>
    </p:spTree>
    <p:extLst>
      <p:ext uri="{BB962C8B-B14F-4D97-AF65-F5344CB8AC3E}">
        <p14:creationId xmlns:p14="http://schemas.microsoft.com/office/powerpoint/2010/main" val="241308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They are part of our HABIT.  It’s locked into our schedule. It’s something we do knowing  both the benefit and the responsibility.</a:t>
            </a:r>
          </a:p>
        </p:txBody>
      </p:sp>
      <p:sp>
        <p:nvSpPr>
          <p:cNvPr id="4" name="Slide Number Placeholder 3"/>
          <p:cNvSpPr>
            <a:spLocks noGrp="1"/>
          </p:cNvSpPr>
          <p:nvPr>
            <p:ph type="sldNum" sz="quarter" idx="5"/>
          </p:nvPr>
        </p:nvSpPr>
        <p:spPr/>
        <p:txBody>
          <a:bodyPr/>
          <a:lstStyle/>
          <a:p>
            <a:fld id="{EAECE295-408C-3F45-9A87-CD73C22947FC}" type="slidenum">
              <a:rPr lang="en-US" smtClean="0"/>
              <a:t>9</a:t>
            </a:fld>
            <a:endParaRPr lang="en-US"/>
          </a:p>
        </p:txBody>
      </p:sp>
    </p:spTree>
    <p:extLst>
      <p:ext uri="{BB962C8B-B14F-4D97-AF65-F5344CB8AC3E}">
        <p14:creationId xmlns:p14="http://schemas.microsoft.com/office/powerpoint/2010/main" val="203808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5/20/2023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xmlns=""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xmlns=""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pic>
        <p:nvPicPr>
          <p:cNvPr id="5" name="Picture 2" descr="https://embryhills.com/media/uploads/Spanish/Spanish-Theme-2022-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8189" cy="57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24816"/>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63EA70-94D4-8741-9201-6032E102A325}"/>
              </a:ext>
            </a:extLst>
          </p:cNvPr>
          <p:cNvPicPr>
            <a:picLocks noChangeAspect="1"/>
          </p:cNvPicPr>
          <p:nvPr/>
        </p:nvPicPr>
        <p:blipFill>
          <a:blip r:embed="rId3"/>
          <a:stretch>
            <a:fillRect/>
          </a:stretch>
        </p:blipFill>
        <p:spPr>
          <a:xfrm>
            <a:off x="51203" y="1379"/>
            <a:ext cx="9144000" cy="5713621"/>
          </a:xfrm>
          <a:prstGeom prst="rect">
            <a:avLst/>
          </a:prstGeom>
        </p:spPr>
      </p:pic>
      <p:grpSp>
        <p:nvGrpSpPr>
          <p:cNvPr id="21" name="Group 20">
            <a:extLst>
              <a:ext uri="{FF2B5EF4-FFF2-40B4-BE49-F238E27FC236}">
                <a16:creationId xmlns:a16="http://schemas.microsoft.com/office/drawing/2014/main" xmlns="" id="{EF53BDBB-FF2A-4D4A-98DD-8F242DF90875}"/>
              </a:ext>
            </a:extLst>
          </p:cNvPr>
          <p:cNvGrpSpPr/>
          <p:nvPr/>
        </p:nvGrpSpPr>
        <p:grpSpPr>
          <a:xfrm>
            <a:off x="679853" y="2145838"/>
            <a:ext cx="7886700" cy="1508299"/>
            <a:chOff x="679853" y="678988"/>
            <a:chExt cx="7886700" cy="1508299"/>
          </a:xfrm>
        </p:grpSpPr>
        <p:grpSp>
          <p:nvGrpSpPr>
            <p:cNvPr id="11" name="Group 10">
              <a:extLst>
                <a:ext uri="{FF2B5EF4-FFF2-40B4-BE49-F238E27FC236}">
                  <a16:creationId xmlns:a16="http://schemas.microsoft.com/office/drawing/2014/main" xmlns="" id="{7A72447F-D585-2F49-8ACA-498F54A71E14}"/>
                </a:ext>
              </a:extLst>
            </p:cNvPr>
            <p:cNvGrpSpPr/>
            <p:nvPr/>
          </p:nvGrpSpPr>
          <p:grpSpPr>
            <a:xfrm>
              <a:off x="2091126" y="678988"/>
              <a:ext cx="5165885" cy="542477"/>
              <a:chOff x="1994283" y="661912"/>
              <a:chExt cx="5165885" cy="542477"/>
            </a:xfrm>
          </p:grpSpPr>
          <p:sp>
            <p:nvSpPr>
              <p:cNvPr id="9" name="Rounded Rectangle 8">
                <a:extLst>
                  <a:ext uri="{FF2B5EF4-FFF2-40B4-BE49-F238E27FC236}">
                    <a16:creationId xmlns:a16="http://schemas.microsoft.com/office/drawing/2014/main" xmlns="" id="{B41ECB6D-1EF1-8B43-A6E5-A9BAD28CF5B4}"/>
                  </a:ext>
                </a:extLst>
              </p:cNvPr>
              <p:cNvSpPr/>
              <p:nvPr/>
            </p:nvSpPr>
            <p:spPr>
              <a:xfrm>
                <a:off x="1994283" y="675751"/>
                <a:ext cx="5091070"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E17F6EE0-CEDA-4244-91F0-04E87D213705}"/>
                  </a:ext>
                </a:extLst>
              </p:cNvPr>
              <p:cNvSpPr txBox="1"/>
              <p:nvPr/>
            </p:nvSpPr>
            <p:spPr>
              <a:xfrm>
                <a:off x="2060478" y="661912"/>
                <a:ext cx="5099690" cy="523220"/>
              </a:xfrm>
              <a:prstGeom prst="rect">
                <a:avLst/>
              </a:prstGeom>
              <a:noFill/>
            </p:spPr>
            <p:txBody>
              <a:bodyPr wrap="square" rtlCol="0">
                <a:spAutoFit/>
              </a:bodyPr>
              <a:lstStyle/>
              <a:p>
                <a:pPr algn="ctr"/>
                <a:r>
                  <a:rPr lang="en-US" sz="2800" b="1" i="1" dirty="0" smtClean="0">
                    <a:solidFill>
                      <a:schemeClr val="bg1"/>
                    </a:solidFill>
                  </a:rPr>
                  <a:t>Personas que me </a:t>
                </a:r>
                <a:r>
                  <a:rPr lang="en-US" sz="2800" b="1" i="1" dirty="0" err="1" smtClean="0">
                    <a:solidFill>
                      <a:schemeClr val="bg1"/>
                    </a:solidFill>
                  </a:rPr>
                  <a:t>dan</a:t>
                </a:r>
                <a:r>
                  <a:rPr lang="en-US" sz="2800" b="1" i="1" dirty="0" smtClean="0">
                    <a:solidFill>
                      <a:schemeClr val="bg1"/>
                    </a:solidFill>
                  </a:rPr>
                  <a:t> </a:t>
                </a:r>
                <a:r>
                  <a:rPr lang="en-US" sz="2800" b="1" i="1" dirty="0" err="1" smtClean="0">
                    <a:solidFill>
                      <a:schemeClr val="bg1"/>
                    </a:solidFill>
                  </a:rPr>
                  <a:t>refrigerio</a:t>
                </a:r>
                <a:r>
                  <a:rPr lang="en-US" sz="2800" b="1" i="1" dirty="0" smtClean="0">
                    <a:solidFill>
                      <a:schemeClr val="bg1"/>
                    </a:solidFill>
                  </a:rPr>
                  <a:t>…</a:t>
                </a:r>
                <a:endParaRPr lang="en-US" sz="2800" b="1" i="1" dirty="0">
                  <a:solidFill>
                    <a:schemeClr val="bg1"/>
                  </a:solidFill>
                </a:endParaRPr>
              </a:p>
            </p:txBody>
          </p:sp>
        </p:grpSp>
        <p:sp>
          <p:nvSpPr>
            <p:cNvPr id="18" name="Title 1">
              <a:extLst>
                <a:ext uri="{FF2B5EF4-FFF2-40B4-BE49-F238E27FC236}">
                  <a16:creationId xmlns:a16="http://schemas.microsoft.com/office/drawing/2014/main" xmlns="" id="{F39CA80C-929D-C940-A475-C18583FD9FD5}"/>
                </a:ext>
              </a:extLst>
            </p:cNvPr>
            <p:cNvSpPr txBox="1">
              <a:spLocks/>
            </p:cNvSpPr>
            <p:nvPr/>
          </p:nvSpPr>
          <p:spPr>
            <a:xfrm>
              <a:off x="679853" y="1350510"/>
              <a:ext cx="7886700" cy="836777"/>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_________________________________</a:t>
              </a:r>
            </a:p>
          </p:txBody>
        </p:sp>
      </p:grpSp>
      <p:grpSp>
        <p:nvGrpSpPr>
          <p:cNvPr id="24" name="Group 23">
            <a:extLst>
              <a:ext uri="{FF2B5EF4-FFF2-40B4-BE49-F238E27FC236}">
                <a16:creationId xmlns:a16="http://schemas.microsoft.com/office/drawing/2014/main" xmlns="" id="{948382B2-733E-7241-818B-2412FF5434ED}"/>
              </a:ext>
            </a:extLst>
          </p:cNvPr>
          <p:cNvGrpSpPr/>
          <p:nvPr/>
        </p:nvGrpSpPr>
        <p:grpSpPr>
          <a:xfrm>
            <a:off x="628648" y="3710854"/>
            <a:ext cx="7886700" cy="1526727"/>
            <a:chOff x="679853" y="630532"/>
            <a:chExt cx="7886700" cy="1526727"/>
          </a:xfrm>
        </p:grpSpPr>
        <p:grpSp>
          <p:nvGrpSpPr>
            <p:cNvPr id="25" name="Group 24">
              <a:extLst>
                <a:ext uri="{FF2B5EF4-FFF2-40B4-BE49-F238E27FC236}">
                  <a16:creationId xmlns:a16="http://schemas.microsoft.com/office/drawing/2014/main" xmlns="" id="{6BC1CA9A-4155-2548-9ED4-5FE72F4785C5}"/>
                </a:ext>
              </a:extLst>
            </p:cNvPr>
            <p:cNvGrpSpPr/>
            <p:nvPr/>
          </p:nvGrpSpPr>
          <p:grpSpPr>
            <a:xfrm>
              <a:off x="1124855" y="630532"/>
              <a:ext cx="7099105" cy="533438"/>
              <a:chOff x="1028012" y="613456"/>
              <a:chExt cx="7099105" cy="533438"/>
            </a:xfrm>
          </p:grpSpPr>
          <p:sp>
            <p:nvSpPr>
              <p:cNvPr id="27" name="Rounded Rectangle 26">
                <a:extLst>
                  <a:ext uri="{FF2B5EF4-FFF2-40B4-BE49-F238E27FC236}">
                    <a16:creationId xmlns:a16="http://schemas.microsoft.com/office/drawing/2014/main" xmlns="" id="{F6FDFEA0-F695-1948-B029-001EE5936CCC}"/>
                  </a:ext>
                </a:extLst>
              </p:cNvPr>
              <p:cNvSpPr/>
              <p:nvPr/>
            </p:nvSpPr>
            <p:spPr>
              <a:xfrm>
                <a:off x="1028012" y="629252"/>
                <a:ext cx="7099105" cy="517642"/>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14AAB15C-3D2A-C641-ABFF-0CDEA876F7F8}"/>
                  </a:ext>
                </a:extLst>
              </p:cNvPr>
              <p:cNvSpPr txBox="1"/>
              <p:nvPr/>
            </p:nvSpPr>
            <p:spPr>
              <a:xfrm>
                <a:off x="1204506" y="613456"/>
                <a:ext cx="6746118" cy="523220"/>
              </a:xfrm>
              <a:prstGeom prst="rect">
                <a:avLst/>
              </a:prstGeom>
              <a:noFill/>
            </p:spPr>
            <p:txBody>
              <a:bodyPr wrap="square" rtlCol="0">
                <a:spAutoFit/>
              </a:bodyPr>
              <a:lstStyle/>
              <a:p>
                <a:pPr algn="ctr"/>
                <a:r>
                  <a:rPr lang="en-US" sz="2800" b="1" i="1" dirty="0" smtClean="0">
                    <a:solidFill>
                      <a:schemeClr val="bg1"/>
                    </a:solidFill>
                  </a:rPr>
                  <a:t>Personas a </a:t>
                </a:r>
                <a:r>
                  <a:rPr lang="en-US" sz="2800" b="1" i="1" dirty="0" err="1" smtClean="0">
                    <a:solidFill>
                      <a:schemeClr val="bg1"/>
                    </a:solidFill>
                  </a:rPr>
                  <a:t>quienes</a:t>
                </a:r>
                <a:r>
                  <a:rPr lang="en-US" sz="2800" b="1" i="1" dirty="0" smtClean="0">
                    <a:solidFill>
                      <a:schemeClr val="bg1"/>
                    </a:solidFill>
                  </a:rPr>
                  <a:t> </a:t>
                </a:r>
                <a:r>
                  <a:rPr lang="en-US" sz="2800" b="1" i="1" dirty="0" err="1" smtClean="0">
                    <a:solidFill>
                      <a:schemeClr val="bg1"/>
                    </a:solidFill>
                  </a:rPr>
                  <a:t>yo</a:t>
                </a:r>
                <a:r>
                  <a:rPr lang="en-US" sz="2800" b="1" i="1" dirty="0" smtClean="0">
                    <a:solidFill>
                      <a:schemeClr val="bg1"/>
                    </a:solidFill>
                  </a:rPr>
                  <a:t> </a:t>
                </a:r>
                <a:r>
                  <a:rPr lang="en-US" sz="2800" b="1" i="1" dirty="0" err="1" smtClean="0">
                    <a:solidFill>
                      <a:schemeClr val="bg1"/>
                    </a:solidFill>
                  </a:rPr>
                  <a:t>puedo</a:t>
                </a:r>
                <a:r>
                  <a:rPr lang="en-US" sz="2800" b="1" i="1" dirty="0" smtClean="0">
                    <a:solidFill>
                      <a:schemeClr val="bg1"/>
                    </a:solidFill>
                  </a:rPr>
                  <a:t> </a:t>
                </a:r>
                <a:r>
                  <a:rPr lang="en-US" sz="2800" b="1" i="1" dirty="0" err="1" smtClean="0">
                    <a:solidFill>
                      <a:schemeClr val="bg1"/>
                    </a:solidFill>
                  </a:rPr>
                  <a:t>dar</a:t>
                </a:r>
                <a:r>
                  <a:rPr lang="en-US" sz="2800" b="1" i="1" dirty="0" smtClean="0">
                    <a:solidFill>
                      <a:schemeClr val="bg1"/>
                    </a:solidFill>
                  </a:rPr>
                  <a:t> </a:t>
                </a:r>
                <a:r>
                  <a:rPr lang="en-US" sz="2800" b="1" i="1" dirty="0" err="1" smtClean="0">
                    <a:solidFill>
                      <a:schemeClr val="bg1"/>
                    </a:solidFill>
                  </a:rPr>
                  <a:t>refrigerio</a:t>
                </a:r>
                <a:r>
                  <a:rPr lang="en-US" sz="2800" b="1" i="1" dirty="0" smtClean="0">
                    <a:solidFill>
                      <a:schemeClr val="bg1"/>
                    </a:solidFill>
                  </a:rPr>
                  <a:t>…</a:t>
                </a:r>
                <a:endParaRPr lang="en-US" sz="2800" b="1" i="1" dirty="0">
                  <a:solidFill>
                    <a:schemeClr val="bg1"/>
                  </a:solidFill>
                </a:endParaRPr>
              </a:p>
            </p:txBody>
          </p:sp>
        </p:grpSp>
        <p:sp>
          <p:nvSpPr>
            <p:cNvPr id="26" name="Title 1">
              <a:extLst>
                <a:ext uri="{FF2B5EF4-FFF2-40B4-BE49-F238E27FC236}">
                  <a16:creationId xmlns:a16="http://schemas.microsoft.com/office/drawing/2014/main" xmlns="" id="{C1451A79-D049-D549-A09B-AE815325990C}"/>
                </a:ext>
              </a:extLst>
            </p:cNvPr>
            <p:cNvSpPr txBox="1">
              <a:spLocks/>
            </p:cNvSpPr>
            <p:nvPr/>
          </p:nvSpPr>
          <p:spPr>
            <a:xfrm>
              <a:off x="679853" y="1369561"/>
              <a:ext cx="7886700" cy="787698"/>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  ___________________________</a:t>
              </a:r>
            </a:p>
          </p:txBody>
        </p:sp>
      </p:grpSp>
      <p:sp>
        <p:nvSpPr>
          <p:cNvPr id="13" name="Title 7">
            <a:extLst>
              <a:ext uri="{FF2B5EF4-FFF2-40B4-BE49-F238E27FC236}">
                <a16:creationId xmlns:a16="http://schemas.microsoft.com/office/drawing/2014/main" xmlns="" id="{D91ADF30-04CF-8D47-96BF-F5FC6DF2E0FD}"/>
              </a:ext>
            </a:extLst>
          </p:cNvPr>
          <p:cNvSpPr txBox="1">
            <a:spLocks/>
          </p:cNvSpPr>
          <p:nvPr/>
        </p:nvSpPr>
        <p:spPr>
          <a:xfrm>
            <a:off x="591173" y="540737"/>
            <a:ext cx="7886700" cy="147801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algn="ctr"/>
            <a:r>
              <a:rPr lang="en-US" sz="3600" i="1" dirty="0" smtClean="0"/>
              <a:t>“…Den gracias </a:t>
            </a:r>
            <a:r>
              <a:rPr lang="en-US" sz="3600" i="1" dirty="0" err="1" smtClean="0"/>
              <a:t>en</a:t>
            </a:r>
            <a:r>
              <a:rPr lang="en-US" sz="3600" i="1" dirty="0" smtClean="0"/>
              <a:t> </a:t>
            </a:r>
            <a:r>
              <a:rPr lang="en-US" sz="3600" i="1" dirty="0" err="1" smtClean="0"/>
              <a:t>todo</a:t>
            </a:r>
            <a:r>
              <a:rPr lang="en-US" sz="3600" i="1" dirty="0" smtClean="0"/>
              <a:t>…”</a:t>
            </a:r>
            <a:r>
              <a:rPr lang="en-US" sz="3600" i="1" dirty="0"/>
              <a:t/>
            </a:r>
            <a:br>
              <a:rPr lang="en-US" sz="3600" i="1" dirty="0"/>
            </a:br>
            <a:r>
              <a:rPr lang="en-US" sz="3600" i="1" dirty="0"/>
              <a:t>1 </a:t>
            </a:r>
            <a:r>
              <a:rPr lang="en-US" sz="3600" i="1" dirty="0" err="1" smtClean="0"/>
              <a:t>Tes</a:t>
            </a:r>
            <a:r>
              <a:rPr lang="en-US" sz="3600" i="1" dirty="0"/>
              <a:t>. 5:18</a:t>
            </a:r>
            <a:endParaRPr lang="en-US" sz="3600" dirty="0"/>
          </a:p>
        </p:txBody>
      </p:sp>
    </p:spTree>
    <p:extLst>
      <p:ext uri="{BB962C8B-B14F-4D97-AF65-F5344CB8AC3E}">
        <p14:creationId xmlns:p14="http://schemas.microsoft.com/office/powerpoint/2010/main" val="391868753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xmlns="" id="{5351DA34-0C51-D14C-A66A-D81E79D72A8F}"/>
              </a:ext>
            </a:extLst>
          </p:cNvPr>
          <p:cNvSpPr txBox="1">
            <a:spLocks/>
          </p:cNvSpPr>
          <p:nvPr/>
        </p:nvSpPr>
        <p:spPr>
          <a:xfrm>
            <a:off x="261191" y="1464270"/>
            <a:ext cx="8515350" cy="31866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algn="ctr"/>
            <a:r>
              <a:rPr lang="en-US" sz="4000" i="1" dirty="0" smtClean="0">
                <a:solidFill>
                  <a:srgbClr val="FBB65B"/>
                </a:solidFill>
              </a:rPr>
              <a:t>¿</a:t>
            </a:r>
            <a:r>
              <a:rPr lang="en-US" sz="4000" i="1" dirty="0" err="1" smtClean="0">
                <a:solidFill>
                  <a:srgbClr val="FBB65B"/>
                </a:solidFill>
              </a:rPr>
              <a:t>Cuál</a:t>
            </a:r>
            <a:r>
              <a:rPr lang="en-US" sz="4000" i="1" dirty="0" smtClean="0">
                <a:solidFill>
                  <a:srgbClr val="FBB65B"/>
                </a:solidFill>
              </a:rPr>
              <a:t> </a:t>
            </a:r>
            <a:r>
              <a:rPr lang="en-US" sz="4000" i="1" dirty="0" err="1" smtClean="0">
                <a:solidFill>
                  <a:srgbClr val="FBB65B"/>
                </a:solidFill>
              </a:rPr>
              <a:t>es</a:t>
            </a:r>
            <a:r>
              <a:rPr lang="en-US" sz="4000" i="1" dirty="0" smtClean="0">
                <a:solidFill>
                  <a:srgbClr val="FBB65B"/>
                </a:solidFill>
              </a:rPr>
              <a:t> </a:t>
            </a:r>
            <a:r>
              <a:rPr lang="en-US" sz="4000" i="1" dirty="0" err="1" smtClean="0">
                <a:solidFill>
                  <a:srgbClr val="FBB65B"/>
                </a:solidFill>
              </a:rPr>
              <a:t>una</a:t>
            </a:r>
            <a:r>
              <a:rPr lang="en-US" sz="4000" i="1" dirty="0" smtClean="0">
                <a:solidFill>
                  <a:srgbClr val="FBB65B"/>
                </a:solidFill>
              </a:rPr>
              <a:t> </a:t>
            </a:r>
            <a:r>
              <a:rPr lang="en-US" sz="4000" i="1" dirty="0" err="1" smtClean="0">
                <a:solidFill>
                  <a:srgbClr val="FBB65B"/>
                </a:solidFill>
              </a:rPr>
              <a:t>cosa</a:t>
            </a:r>
            <a:r>
              <a:rPr lang="en-US" sz="4000" i="1" dirty="0" smtClean="0">
                <a:solidFill>
                  <a:srgbClr val="FBB65B"/>
                </a:solidFill>
              </a:rPr>
              <a:t> que </a:t>
            </a:r>
            <a:r>
              <a:rPr lang="en-US" sz="4000" i="1" dirty="0" err="1" smtClean="0">
                <a:solidFill>
                  <a:srgbClr val="FBB65B"/>
                </a:solidFill>
              </a:rPr>
              <a:t>yo</a:t>
            </a:r>
            <a:r>
              <a:rPr lang="en-US" sz="4000" i="1" dirty="0" smtClean="0">
                <a:solidFill>
                  <a:srgbClr val="FBB65B"/>
                </a:solidFill>
              </a:rPr>
              <a:t> </a:t>
            </a:r>
            <a:r>
              <a:rPr lang="en-US" sz="4000" i="1" dirty="0" err="1" smtClean="0">
                <a:solidFill>
                  <a:srgbClr val="FBB65B"/>
                </a:solidFill>
              </a:rPr>
              <a:t>puedo</a:t>
            </a:r>
            <a:r>
              <a:rPr lang="en-US" sz="4000" i="1" dirty="0" smtClean="0">
                <a:solidFill>
                  <a:srgbClr val="FBB65B"/>
                </a:solidFill>
              </a:rPr>
              <a:t> </a:t>
            </a:r>
            <a:r>
              <a:rPr lang="en-US" sz="4000" i="1" dirty="0" err="1" smtClean="0">
                <a:solidFill>
                  <a:srgbClr val="FBB65B"/>
                </a:solidFill>
              </a:rPr>
              <a:t>empezar</a:t>
            </a:r>
            <a:r>
              <a:rPr lang="en-US" sz="4000" i="1" dirty="0" smtClean="0">
                <a:solidFill>
                  <a:srgbClr val="FBB65B"/>
                </a:solidFill>
              </a:rPr>
              <a:t> a </a:t>
            </a:r>
            <a:r>
              <a:rPr lang="en-US" sz="4000" i="1" dirty="0" err="1" smtClean="0">
                <a:solidFill>
                  <a:srgbClr val="FBB65B"/>
                </a:solidFill>
              </a:rPr>
              <a:t>hacer</a:t>
            </a:r>
            <a:r>
              <a:rPr lang="en-US" sz="4000" i="1" dirty="0" smtClean="0">
                <a:solidFill>
                  <a:srgbClr val="FBB65B"/>
                </a:solidFill>
              </a:rPr>
              <a:t> para </a:t>
            </a:r>
            <a:r>
              <a:rPr lang="en-US" sz="4000" i="1" dirty="0" err="1" smtClean="0">
                <a:solidFill>
                  <a:srgbClr val="FBB65B"/>
                </a:solidFill>
              </a:rPr>
              <a:t>enriquecer</a:t>
            </a:r>
            <a:r>
              <a:rPr lang="en-US" sz="4000" i="1" dirty="0" smtClean="0">
                <a:solidFill>
                  <a:srgbClr val="FBB65B"/>
                </a:solidFill>
              </a:rPr>
              <a:t> las </a:t>
            </a:r>
            <a:r>
              <a:rPr lang="en-US" sz="4000" i="1" dirty="0" err="1" smtClean="0">
                <a:solidFill>
                  <a:srgbClr val="FBB65B"/>
                </a:solidFill>
              </a:rPr>
              <a:t>relaciones</a:t>
            </a:r>
            <a:r>
              <a:rPr lang="en-US" sz="4000" i="1" dirty="0" smtClean="0">
                <a:solidFill>
                  <a:srgbClr val="FBB65B"/>
                </a:solidFill>
              </a:rPr>
              <a:t> entre </a:t>
            </a:r>
            <a:r>
              <a:rPr lang="en-US" sz="4000" i="1" dirty="0" err="1" smtClean="0">
                <a:solidFill>
                  <a:srgbClr val="FBB65B"/>
                </a:solidFill>
              </a:rPr>
              <a:t>nuestra</a:t>
            </a:r>
            <a:r>
              <a:rPr lang="en-US" sz="4000" i="1" dirty="0" smtClean="0">
                <a:solidFill>
                  <a:srgbClr val="FBB65B"/>
                </a:solidFill>
              </a:rPr>
              <a:t> </a:t>
            </a:r>
            <a:r>
              <a:rPr lang="en-US" sz="4000" i="1" dirty="0" err="1" smtClean="0">
                <a:solidFill>
                  <a:srgbClr val="FBB65B"/>
                </a:solidFill>
              </a:rPr>
              <a:t>familia</a:t>
            </a:r>
            <a:r>
              <a:rPr lang="en-US" sz="4000" i="1" dirty="0" smtClean="0">
                <a:solidFill>
                  <a:srgbClr val="FBB65B"/>
                </a:solidFill>
              </a:rPr>
              <a:t> </a:t>
            </a:r>
            <a:r>
              <a:rPr lang="en-US" sz="4000" i="1" dirty="0" err="1" smtClean="0">
                <a:solidFill>
                  <a:srgbClr val="FBB65B"/>
                </a:solidFill>
              </a:rPr>
              <a:t>en</a:t>
            </a:r>
            <a:r>
              <a:rPr lang="en-US" sz="4000" i="1" dirty="0" smtClean="0">
                <a:solidFill>
                  <a:srgbClr val="FBB65B"/>
                </a:solidFill>
              </a:rPr>
              <a:t> la </a:t>
            </a:r>
            <a:r>
              <a:rPr lang="en-US" sz="4000" i="1" dirty="0" err="1" smtClean="0">
                <a:solidFill>
                  <a:srgbClr val="FBB65B"/>
                </a:solidFill>
              </a:rPr>
              <a:t>iglesia</a:t>
            </a:r>
            <a:r>
              <a:rPr lang="en-US" sz="4000" i="1" dirty="0" smtClean="0">
                <a:solidFill>
                  <a:srgbClr val="FBB65B"/>
                </a:solidFill>
              </a:rPr>
              <a:t>?</a:t>
            </a:r>
            <a:endParaRPr lang="en-US" sz="4000" dirty="0">
              <a:solidFill>
                <a:srgbClr val="FBB65B"/>
              </a:solidFill>
            </a:endParaRPr>
          </a:p>
        </p:txBody>
      </p:sp>
      <p:grpSp>
        <p:nvGrpSpPr>
          <p:cNvPr id="14" name="Group 13">
            <a:extLst>
              <a:ext uri="{FF2B5EF4-FFF2-40B4-BE49-F238E27FC236}">
                <a16:creationId xmlns:a16="http://schemas.microsoft.com/office/drawing/2014/main" xmlns="" id="{14FB77B2-2C92-2F49-B48F-F7880FF2BC83}"/>
              </a:ext>
            </a:extLst>
          </p:cNvPr>
          <p:cNvGrpSpPr/>
          <p:nvPr/>
        </p:nvGrpSpPr>
        <p:grpSpPr>
          <a:xfrm>
            <a:off x="621852" y="4541803"/>
            <a:ext cx="2281006" cy="528638"/>
            <a:chOff x="825265" y="2731355"/>
            <a:chExt cx="2281006" cy="528638"/>
          </a:xfrm>
        </p:grpSpPr>
        <p:sp>
          <p:nvSpPr>
            <p:cNvPr id="15" name="Rounded Rectangle 14">
              <a:extLst>
                <a:ext uri="{FF2B5EF4-FFF2-40B4-BE49-F238E27FC236}">
                  <a16:creationId xmlns:a16="http://schemas.microsoft.com/office/drawing/2014/main" xmlns="" id="{A036DDD2-3BC1-ED48-BFC6-376D1F8043B6}"/>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F7D7326D-0B12-C44B-B07E-D630773BAFE3}"/>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a:solidFill>
                    <a:schemeClr val="bg1"/>
                  </a:solidFill>
                </a:rPr>
                <a:t>2 Cor. 1:3-4</a:t>
              </a:r>
            </a:p>
          </p:txBody>
        </p:sp>
      </p:grpSp>
      <p:grpSp>
        <p:nvGrpSpPr>
          <p:cNvPr id="17" name="Group 16">
            <a:extLst>
              <a:ext uri="{FF2B5EF4-FFF2-40B4-BE49-F238E27FC236}">
                <a16:creationId xmlns:a16="http://schemas.microsoft.com/office/drawing/2014/main" xmlns="" id="{E938E167-EFB4-2E4F-99D5-75CA5BB98A5B}"/>
              </a:ext>
            </a:extLst>
          </p:cNvPr>
          <p:cNvGrpSpPr/>
          <p:nvPr/>
        </p:nvGrpSpPr>
        <p:grpSpPr>
          <a:xfrm>
            <a:off x="3378363" y="4536385"/>
            <a:ext cx="2281006" cy="528638"/>
            <a:chOff x="825265" y="2731355"/>
            <a:chExt cx="2281006" cy="528638"/>
          </a:xfrm>
        </p:grpSpPr>
        <p:sp>
          <p:nvSpPr>
            <p:cNvPr id="18" name="Rounded Rectangle 17">
              <a:extLst>
                <a:ext uri="{FF2B5EF4-FFF2-40B4-BE49-F238E27FC236}">
                  <a16:creationId xmlns:a16="http://schemas.microsoft.com/office/drawing/2014/main" xmlns="" id="{80A6DD19-F7A7-9447-8C45-B6EE66ED0B1A}"/>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05DE5DA7-7597-5649-B304-10FC5A08EF48}"/>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err="1" smtClean="0">
                  <a:solidFill>
                    <a:schemeClr val="bg1"/>
                  </a:solidFill>
                </a:rPr>
                <a:t>Ef</a:t>
              </a:r>
              <a:r>
                <a:rPr lang="en-US" sz="2800" b="1" i="1" dirty="0" smtClean="0">
                  <a:solidFill>
                    <a:schemeClr val="bg1"/>
                  </a:solidFill>
                </a:rPr>
                <a:t>. </a:t>
              </a:r>
              <a:r>
                <a:rPr lang="en-US" sz="2800" b="1" i="1" dirty="0">
                  <a:solidFill>
                    <a:schemeClr val="bg1"/>
                  </a:solidFill>
                </a:rPr>
                <a:t>4:15-16</a:t>
              </a:r>
            </a:p>
          </p:txBody>
        </p:sp>
      </p:grpSp>
      <p:grpSp>
        <p:nvGrpSpPr>
          <p:cNvPr id="20" name="Group 19">
            <a:extLst>
              <a:ext uri="{FF2B5EF4-FFF2-40B4-BE49-F238E27FC236}">
                <a16:creationId xmlns:a16="http://schemas.microsoft.com/office/drawing/2014/main" xmlns="" id="{6E875D3C-E21C-264A-B74C-B64FBF23BA72}"/>
              </a:ext>
            </a:extLst>
          </p:cNvPr>
          <p:cNvGrpSpPr/>
          <p:nvPr/>
        </p:nvGrpSpPr>
        <p:grpSpPr>
          <a:xfrm>
            <a:off x="6082948" y="4530967"/>
            <a:ext cx="2281006" cy="528638"/>
            <a:chOff x="825265" y="2731355"/>
            <a:chExt cx="2281006" cy="528638"/>
          </a:xfrm>
        </p:grpSpPr>
        <p:sp>
          <p:nvSpPr>
            <p:cNvPr id="21" name="Rounded Rectangle 20">
              <a:extLst>
                <a:ext uri="{FF2B5EF4-FFF2-40B4-BE49-F238E27FC236}">
                  <a16:creationId xmlns:a16="http://schemas.microsoft.com/office/drawing/2014/main" xmlns="" id="{5254DB5C-858B-7D49-BD18-C7663BA16E4B}"/>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609903BD-9C9D-0246-894A-BB3B578A7986}"/>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a:solidFill>
                    <a:schemeClr val="bg1"/>
                  </a:solidFill>
                </a:rPr>
                <a:t>Rom. 12:15</a:t>
              </a:r>
            </a:p>
          </p:txBody>
        </p:sp>
      </p:grpSp>
      <p:sp>
        <p:nvSpPr>
          <p:cNvPr id="23" name="Title 7">
            <a:extLst>
              <a:ext uri="{FF2B5EF4-FFF2-40B4-BE49-F238E27FC236}">
                <a16:creationId xmlns:a16="http://schemas.microsoft.com/office/drawing/2014/main" xmlns="" id="{B6A818BE-E50A-3946-96B3-A5B390CD1E40}"/>
              </a:ext>
            </a:extLst>
          </p:cNvPr>
          <p:cNvSpPr>
            <a:spLocks noGrp="1"/>
          </p:cNvSpPr>
          <p:nvPr>
            <p:ph type="title"/>
          </p:nvPr>
        </p:nvSpPr>
        <p:spPr>
          <a:xfrm>
            <a:off x="628650" y="911247"/>
            <a:ext cx="7886700" cy="1478015"/>
          </a:xfrm>
        </p:spPr>
        <p:txBody>
          <a:bodyPr>
            <a:normAutofit/>
          </a:bodyPr>
          <a:lstStyle/>
          <a:p>
            <a:pPr algn="ctr"/>
            <a:r>
              <a:rPr lang="en-US" sz="4000" i="1" dirty="0" err="1" smtClean="0"/>
              <a:t>Creando</a:t>
            </a:r>
            <a:r>
              <a:rPr lang="en-US" sz="4000" i="1" dirty="0" smtClean="0"/>
              <a:t> </a:t>
            </a:r>
            <a:r>
              <a:rPr lang="en-US" sz="4000" i="1" dirty="0" err="1" smtClean="0"/>
              <a:t>nuevos</a:t>
            </a:r>
            <a:r>
              <a:rPr lang="en-US" sz="4000" i="1" dirty="0" smtClean="0"/>
              <a:t> </a:t>
            </a:r>
            <a:r>
              <a:rPr lang="en-US" sz="4000" i="1" dirty="0" err="1" smtClean="0"/>
              <a:t>hábitos</a:t>
            </a:r>
            <a:r>
              <a:rPr lang="en-US" sz="4000" i="1" dirty="0" smtClean="0"/>
              <a:t>…</a:t>
            </a:r>
            <a:endParaRPr lang="en-US" sz="4000" dirty="0"/>
          </a:p>
        </p:txBody>
      </p:sp>
      <p:grpSp>
        <p:nvGrpSpPr>
          <p:cNvPr id="27" name="Group 26">
            <a:extLst>
              <a:ext uri="{FF2B5EF4-FFF2-40B4-BE49-F238E27FC236}">
                <a16:creationId xmlns:a16="http://schemas.microsoft.com/office/drawing/2014/main" xmlns="" id="{DD583E50-B883-B045-A5F2-741F3CE7DCBE}"/>
              </a:ext>
            </a:extLst>
          </p:cNvPr>
          <p:cNvGrpSpPr/>
          <p:nvPr/>
        </p:nvGrpSpPr>
        <p:grpSpPr>
          <a:xfrm>
            <a:off x="1409158" y="687409"/>
            <a:ext cx="6325684" cy="954107"/>
            <a:chOff x="2690023" y="692827"/>
            <a:chExt cx="3843338" cy="954107"/>
          </a:xfrm>
        </p:grpSpPr>
        <p:sp>
          <p:nvSpPr>
            <p:cNvPr id="28" name="Rounded Rectangle 27">
              <a:extLst>
                <a:ext uri="{FF2B5EF4-FFF2-40B4-BE49-F238E27FC236}">
                  <a16:creationId xmlns:a16="http://schemas.microsoft.com/office/drawing/2014/main" xmlns=""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a:r>
                <a:rPr lang="en-US" sz="2800" b="1" i="1" dirty="0" err="1" smtClean="0">
                  <a:solidFill>
                    <a:schemeClr val="bg1"/>
                  </a:solidFill>
                </a:rPr>
                <a:t>Podemos</a:t>
              </a:r>
              <a:r>
                <a:rPr lang="en-US" sz="2800" b="1" i="1" dirty="0" smtClean="0">
                  <a:solidFill>
                    <a:schemeClr val="bg1"/>
                  </a:solidFill>
                </a:rPr>
                <a:t> </a:t>
              </a:r>
              <a:r>
                <a:rPr lang="en-US" sz="2800" b="1" i="1" dirty="0" err="1" smtClean="0">
                  <a:solidFill>
                    <a:schemeClr val="bg1"/>
                  </a:solidFill>
                </a:rPr>
                <a:t>darnos</a:t>
              </a:r>
              <a:r>
                <a:rPr lang="en-US" sz="2800" b="1" i="1" dirty="0" smtClean="0">
                  <a:solidFill>
                    <a:schemeClr val="bg1"/>
                  </a:solidFill>
                </a:rPr>
                <a:t> </a:t>
              </a:r>
              <a:r>
                <a:rPr lang="en-US" sz="2800" b="1" i="1" dirty="0" err="1" smtClean="0">
                  <a:solidFill>
                    <a:schemeClr val="bg1"/>
                  </a:solidFill>
                </a:rPr>
                <a:t>refrigerio</a:t>
              </a:r>
              <a:r>
                <a:rPr lang="en-US" sz="2800" b="1" i="1" dirty="0" smtClean="0">
                  <a:solidFill>
                    <a:schemeClr val="bg1"/>
                  </a:solidFill>
                </a:rPr>
                <a:t> </a:t>
              </a:r>
              <a:r>
                <a:rPr lang="en-US" sz="2800" b="1" i="1" dirty="0" err="1" smtClean="0">
                  <a:solidFill>
                    <a:schemeClr val="bg1"/>
                  </a:solidFill>
                </a:rPr>
                <a:t>unos</a:t>
              </a:r>
              <a:r>
                <a:rPr lang="en-US" sz="2800" b="1" i="1" dirty="0" smtClean="0">
                  <a:solidFill>
                    <a:schemeClr val="bg1"/>
                  </a:solidFill>
                </a:rPr>
                <a:t> a </a:t>
              </a:r>
              <a:r>
                <a:rPr lang="en-US" sz="2800" b="1" i="1" dirty="0" err="1" smtClean="0">
                  <a:solidFill>
                    <a:schemeClr val="bg1"/>
                  </a:solidFill>
                </a:rPr>
                <a:t>otros</a:t>
              </a:r>
              <a:endParaRPr lang="en-US" sz="2800" b="1" i="1" dirty="0">
                <a:solidFill>
                  <a:schemeClr val="bg1"/>
                </a:solidFill>
              </a:endParaRPr>
            </a:p>
          </p:txBody>
        </p:sp>
      </p:grpSp>
    </p:spTree>
    <p:extLst>
      <p:ext uri="{BB962C8B-B14F-4D97-AF65-F5344CB8AC3E}">
        <p14:creationId xmlns:p14="http://schemas.microsoft.com/office/powerpoint/2010/main" val="361059290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xmlns=""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xmlns=""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pic>
        <p:nvPicPr>
          <p:cNvPr id="5" name="Picture 2" descr="https://embryhills.com/media/uploads/Spanish/Spanish-Theme-2022-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8189" cy="57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809036"/>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63EA70-94D4-8741-9201-6032E102A325}"/>
              </a:ext>
            </a:extLst>
          </p:cNvPr>
          <p:cNvPicPr>
            <a:picLocks noChangeAspect="1"/>
          </p:cNvPicPr>
          <p:nvPr/>
        </p:nvPicPr>
        <p:blipFill>
          <a:blip r:embed="rId3"/>
          <a:stretch>
            <a:fillRect/>
          </a:stretch>
        </p:blipFill>
        <p:spPr>
          <a:xfrm>
            <a:off x="0" y="0"/>
            <a:ext cx="9144000" cy="5713621"/>
          </a:xfrm>
          <a:prstGeom prst="rect">
            <a:avLst/>
          </a:prstGeom>
        </p:spPr>
      </p:pic>
      <p:grpSp>
        <p:nvGrpSpPr>
          <p:cNvPr id="21" name="Group 20">
            <a:extLst>
              <a:ext uri="{FF2B5EF4-FFF2-40B4-BE49-F238E27FC236}">
                <a16:creationId xmlns:a16="http://schemas.microsoft.com/office/drawing/2014/main" xmlns="" id="{EF53BDBB-FF2A-4D4A-98DD-8F242DF90875}"/>
              </a:ext>
            </a:extLst>
          </p:cNvPr>
          <p:cNvGrpSpPr/>
          <p:nvPr/>
        </p:nvGrpSpPr>
        <p:grpSpPr>
          <a:xfrm>
            <a:off x="628650" y="694009"/>
            <a:ext cx="7886700" cy="1225084"/>
            <a:chOff x="954173" y="691883"/>
            <a:chExt cx="7886700" cy="1225084"/>
          </a:xfrm>
        </p:grpSpPr>
        <p:grpSp>
          <p:nvGrpSpPr>
            <p:cNvPr id="11" name="Group 10">
              <a:extLst>
                <a:ext uri="{FF2B5EF4-FFF2-40B4-BE49-F238E27FC236}">
                  <a16:creationId xmlns:a16="http://schemas.microsoft.com/office/drawing/2014/main" xmlns="" id="{7A72447F-D585-2F49-8ACA-498F54A71E14}"/>
                </a:ext>
              </a:extLst>
            </p:cNvPr>
            <p:cNvGrpSpPr/>
            <p:nvPr/>
          </p:nvGrpSpPr>
          <p:grpSpPr>
            <a:xfrm>
              <a:off x="2801302" y="691883"/>
              <a:ext cx="4385162" cy="547313"/>
              <a:chOff x="2704459" y="674807"/>
              <a:chExt cx="4385162" cy="547313"/>
            </a:xfrm>
          </p:grpSpPr>
          <p:sp>
            <p:nvSpPr>
              <p:cNvPr id="9" name="Rounded Rectangle 8">
                <a:extLst>
                  <a:ext uri="{FF2B5EF4-FFF2-40B4-BE49-F238E27FC236}">
                    <a16:creationId xmlns:a16="http://schemas.microsoft.com/office/drawing/2014/main" xmlns="" id="{B41ECB6D-1EF1-8B43-A6E5-A9BAD28CF5B4}"/>
                  </a:ext>
                </a:extLst>
              </p:cNvPr>
              <p:cNvSpPr/>
              <p:nvPr/>
            </p:nvSpPr>
            <p:spPr>
              <a:xfrm>
                <a:off x="2738764" y="693482"/>
                <a:ext cx="4350857"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E17F6EE0-CEDA-4244-91F0-04E87D213705}"/>
                  </a:ext>
                </a:extLst>
              </p:cNvPr>
              <p:cNvSpPr txBox="1"/>
              <p:nvPr/>
            </p:nvSpPr>
            <p:spPr>
              <a:xfrm>
                <a:off x="2704459" y="674807"/>
                <a:ext cx="4317061" cy="523220"/>
              </a:xfrm>
              <a:prstGeom prst="rect">
                <a:avLst/>
              </a:prstGeom>
              <a:noFill/>
            </p:spPr>
            <p:txBody>
              <a:bodyPr wrap="square" rtlCol="0">
                <a:spAutoFit/>
              </a:bodyPr>
              <a:lstStyle/>
              <a:p>
                <a:pPr algn="ctr"/>
                <a:r>
                  <a:rPr lang="en-US" sz="2800" b="1" i="1" dirty="0" err="1" smtClean="0">
                    <a:solidFill>
                      <a:schemeClr val="bg1"/>
                    </a:solidFill>
                  </a:rPr>
                  <a:t>Honra</a:t>
                </a:r>
                <a:r>
                  <a:rPr lang="en-US" sz="2800" b="1" i="1" dirty="0" smtClean="0">
                    <a:solidFill>
                      <a:schemeClr val="bg1"/>
                    </a:solidFill>
                  </a:rPr>
                  <a:t> </a:t>
                </a:r>
                <a:r>
                  <a:rPr lang="en-US" sz="2800" b="1" i="1" dirty="0" err="1" smtClean="0">
                    <a:solidFill>
                      <a:schemeClr val="bg1"/>
                    </a:solidFill>
                  </a:rPr>
                  <a:t>en</a:t>
                </a:r>
                <a:r>
                  <a:rPr lang="en-US" sz="2800" b="1" i="1" dirty="0" smtClean="0">
                    <a:solidFill>
                      <a:schemeClr val="bg1"/>
                    </a:solidFill>
                  </a:rPr>
                  <a:t> </a:t>
                </a:r>
                <a:r>
                  <a:rPr lang="en-US" sz="2800" b="1" i="1" dirty="0" err="1" smtClean="0">
                    <a:solidFill>
                      <a:schemeClr val="bg1"/>
                    </a:solidFill>
                  </a:rPr>
                  <a:t>nuestra</a:t>
                </a:r>
                <a:r>
                  <a:rPr lang="en-US" sz="2800" b="1" i="1" dirty="0" smtClean="0">
                    <a:solidFill>
                      <a:schemeClr val="bg1"/>
                    </a:solidFill>
                  </a:rPr>
                  <a:t> </a:t>
                </a:r>
                <a:r>
                  <a:rPr lang="en-US" sz="2800" b="1" i="1" dirty="0" err="1" smtClean="0">
                    <a:solidFill>
                      <a:schemeClr val="bg1"/>
                    </a:solidFill>
                  </a:rPr>
                  <a:t>influencia</a:t>
                </a:r>
                <a:endParaRPr lang="en-US" sz="2800" b="1" i="1" dirty="0">
                  <a:solidFill>
                    <a:schemeClr val="bg1"/>
                  </a:solidFill>
                </a:endParaRPr>
              </a:p>
            </p:txBody>
          </p:sp>
        </p:grpSp>
        <p:sp>
          <p:nvSpPr>
            <p:cNvPr id="18" name="Title 1">
              <a:extLst>
                <a:ext uri="{FF2B5EF4-FFF2-40B4-BE49-F238E27FC236}">
                  <a16:creationId xmlns:a16="http://schemas.microsoft.com/office/drawing/2014/main" xmlns="" id="{F39CA80C-929D-C940-A475-C18583FD9FD5}"/>
                </a:ext>
              </a:extLst>
            </p:cNvPr>
            <p:cNvSpPr txBox="1">
              <a:spLocks/>
            </p:cNvSpPr>
            <p:nvPr/>
          </p:nvSpPr>
          <p:spPr>
            <a:xfrm>
              <a:off x="954173" y="1241905"/>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smtClean="0">
                  <a:solidFill>
                    <a:schemeClr val="bg1"/>
                  </a:solidFill>
                </a:rPr>
                <a:t>“</a:t>
              </a:r>
              <a:r>
                <a:rPr lang="es-ES" sz="2800" i="1" dirty="0" smtClean="0">
                  <a:solidFill>
                    <a:schemeClr val="bg1"/>
                  </a:solidFill>
                </a:rPr>
                <a:t>E</a:t>
              </a:r>
              <a:r>
                <a:rPr lang="es-ES" sz="2800" i="1" dirty="0" smtClean="0">
                  <a:solidFill>
                    <a:schemeClr val="bg1"/>
                  </a:solidFill>
                </a:rPr>
                <a:t>n </a:t>
              </a:r>
              <a:r>
                <a:rPr lang="es-ES" sz="2800" i="1" dirty="0">
                  <a:solidFill>
                    <a:schemeClr val="bg1"/>
                  </a:solidFill>
                </a:rPr>
                <a:t>una casa </a:t>
              </a:r>
              <a:r>
                <a:rPr lang="es-ES" sz="2800" i="1" dirty="0" smtClean="0">
                  <a:solidFill>
                    <a:schemeClr val="bg1"/>
                  </a:solidFill>
                </a:rPr>
                <a:t>grande…vasos </a:t>
              </a:r>
              <a:r>
                <a:rPr lang="es-ES" sz="2800" i="1" dirty="0">
                  <a:solidFill>
                    <a:schemeClr val="bg1"/>
                  </a:solidFill>
                </a:rPr>
                <a:t>de oro y de </a:t>
              </a:r>
              <a:r>
                <a:rPr lang="es-ES" sz="2800" i="1" dirty="0" smtClean="0">
                  <a:solidFill>
                    <a:schemeClr val="bg1"/>
                  </a:solidFill>
                </a:rPr>
                <a:t>plata…</a:t>
              </a:r>
              <a:r>
                <a:rPr lang="en-US" sz="2800" i="1" dirty="0" smtClean="0">
                  <a:solidFill>
                    <a:schemeClr val="bg1"/>
                  </a:solidFill>
                </a:rPr>
                <a:t>”</a:t>
              </a:r>
              <a:endParaRPr lang="en-US" sz="2800" i="1" dirty="0">
                <a:solidFill>
                  <a:schemeClr val="bg1"/>
                </a:solidFill>
              </a:endParaRPr>
            </a:p>
          </p:txBody>
        </p:sp>
      </p:grpSp>
      <p:grpSp>
        <p:nvGrpSpPr>
          <p:cNvPr id="24" name="Group 23">
            <a:extLst>
              <a:ext uri="{FF2B5EF4-FFF2-40B4-BE49-F238E27FC236}">
                <a16:creationId xmlns:a16="http://schemas.microsoft.com/office/drawing/2014/main" xmlns="" id="{EF53BDBB-FF2A-4D4A-98DD-8F242DF90875}"/>
              </a:ext>
            </a:extLst>
          </p:cNvPr>
          <p:cNvGrpSpPr/>
          <p:nvPr/>
        </p:nvGrpSpPr>
        <p:grpSpPr>
          <a:xfrm>
            <a:off x="628650" y="2095426"/>
            <a:ext cx="7886700" cy="1225084"/>
            <a:chOff x="954173" y="691883"/>
            <a:chExt cx="7886700" cy="1225084"/>
          </a:xfrm>
        </p:grpSpPr>
        <p:grpSp>
          <p:nvGrpSpPr>
            <p:cNvPr id="25" name="Group 24">
              <a:extLst>
                <a:ext uri="{FF2B5EF4-FFF2-40B4-BE49-F238E27FC236}">
                  <a16:creationId xmlns:a16="http://schemas.microsoft.com/office/drawing/2014/main" xmlns="" id="{7A72447F-D585-2F49-8ACA-498F54A71E14}"/>
                </a:ext>
              </a:extLst>
            </p:cNvPr>
            <p:cNvGrpSpPr/>
            <p:nvPr/>
          </p:nvGrpSpPr>
          <p:grpSpPr>
            <a:xfrm>
              <a:off x="2801302" y="691883"/>
              <a:ext cx="4385162" cy="547313"/>
              <a:chOff x="2704459" y="674807"/>
              <a:chExt cx="4385162" cy="547313"/>
            </a:xfrm>
          </p:grpSpPr>
          <p:sp>
            <p:nvSpPr>
              <p:cNvPr id="27" name="Rounded Rectangle 26">
                <a:extLst>
                  <a:ext uri="{FF2B5EF4-FFF2-40B4-BE49-F238E27FC236}">
                    <a16:creationId xmlns:a16="http://schemas.microsoft.com/office/drawing/2014/main" xmlns="" id="{B41ECB6D-1EF1-8B43-A6E5-A9BAD28CF5B4}"/>
                  </a:ext>
                </a:extLst>
              </p:cNvPr>
              <p:cNvSpPr/>
              <p:nvPr/>
            </p:nvSpPr>
            <p:spPr>
              <a:xfrm>
                <a:off x="2738764" y="693482"/>
                <a:ext cx="4350857"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E17F6EE0-CEDA-4244-91F0-04E87D213705}"/>
                  </a:ext>
                </a:extLst>
              </p:cNvPr>
              <p:cNvSpPr txBox="1"/>
              <p:nvPr/>
            </p:nvSpPr>
            <p:spPr>
              <a:xfrm>
                <a:off x="2704459" y="674807"/>
                <a:ext cx="4317061" cy="523220"/>
              </a:xfrm>
              <a:prstGeom prst="rect">
                <a:avLst/>
              </a:prstGeom>
              <a:noFill/>
            </p:spPr>
            <p:txBody>
              <a:bodyPr wrap="square" rtlCol="0">
                <a:spAutoFit/>
              </a:bodyPr>
              <a:lstStyle/>
              <a:p>
                <a:pPr algn="ctr"/>
                <a:r>
                  <a:rPr lang="en-US" sz="2800" b="1" i="1" dirty="0" err="1" smtClean="0">
                    <a:solidFill>
                      <a:schemeClr val="bg1"/>
                    </a:solidFill>
                  </a:rPr>
                  <a:t>Honra</a:t>
                </a:r>
                <a:r>
                  <a:rPr lang="en-US" sz="2800" b="1" i="1" dirty="0" smtClean="0">
                    <a:solidFill>
                      <a:schemeClr val="bg1"/>
                    </a:solidFill>
                  </a:rPr>
                  <a:t> </a:t>
                </a:r>
                <a:r>
                  <a:rPr lang="en-US" sz="2800" b="1" i="1" dirty="0" err="1" smtClean="0">
                    <a:solidFill>
                      <a:schemeClr val="bg1"/>
                    </a:solidFill>
                  </a:rPr>
                  <a:t>en</a:t>
                </a:r>
                <a:r>
                  <a:rPr lang="en-US" sz="2800" b="1" i="1" dirty="0" smtClean="0">
                    <a:solidFill>
                      <a:schemeClr val="bg1"/>
                    </a:solidFill>
                  </a:rPr>
                  <a:t> </a:t>
                </a:r>
                <a:r>
                  <a:rPr lang="en-US" sz="2800" b="1" i="1" dirty="0" err="1" smtClean="0">
                    <a:solidFill>
                      <a:schemeClr val="bg1"/>
                    </a:solidFill>
                  </a:rPr>
                  <a:t>nuestro</a:t>
                </a:r>
                <a:r>
                  <a:rPr lang="en-US" sz="2800" b="1" i="1" dirty="0" smtClean="0">
                    <a:solidFill>
                      <a:schemeClr val="bg1"/>
                    </a:solidFill>
                  </a:rPr>
                  <a:t> car</a:t>
                </a:r>
                <a:r>
                  <a:rPr lang="es-ES" sz="2800" b="1" i="1" dirty="0" err="1" smtClean="0">
                    <a:solidFill>
                      <a:schemeClr val="bg1"/>
                    </a:solidFill>
                  </a:rPr>
                  <a:t>ácter</a:t>
                </a:r>
                <a:endParaRPr lang="en-US" sz="2800" b="1" i="1" dirty="0">
                  <a:solidFill>
                    <a:schemeClr val="bg1"/>
                  </a:solidFill>
                </a:endParaRPr>
              </a:p>
            </p:txBody>
          </p:sp>
        </p:grpSp>
        <p:sp>
          <p:nvSpPr>
            <p:cNvPr id="26" name="Title 1">
              <a:extLst>
                <a:ext uri="{FF2B5EF4-FFF2-40B4-BE49-F238E27FC236}">
                  <a16:creationId xmlns:a16="http://schemas.microsoft.com/office/drawing/2014/main" xmlns="" id="{F39CA80C-929D-C940-A475-C18583FD9FD5}"/>
                </a:ext>
              </a:extLst>
            </p:cNvPr>
            <p:cNvSpPr txBox="1">
              <a:spLocks/>
            </p:cNvSpPr>
            <p:nvPr/>
          </p:nvSpPr>
          <p:spPr>
            <a:xfrm>
              <a:off x="954173" y="1241905"/>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smtClean="0">
                  <a:solidFill>
                    <a:schemeClr val="bg1"/>
                  </a:solidFill>
                </a:rPr>
                <a:t>“…</a:t>
              </a:r>
              <a:r>
                <a:rPr lang="es-ES" sz="2800" i="1" dirty="0" smtClean="0">
                  <a:solidFill>
                    <a:schemeClr val="bg1"/>
                  </a:solidFill>
                </a:rPr>
                <a:t>si </a:t>
              </a:r>
              <a:r>
                <a:rPr lang="es-ES" sz="2800" i="1" dirty="0">
                  <a:solidFill>
                    <a:schemeClr val="bg1"/>
                  </a:solidFill>
                </a:rPr>
                <a:t>alguien se limpia de estas </a:t>
              </a:r>
              <a:r>
                <a:rPr lang="es-ES" sz="2800" i="1" dirty="0" smtClean="0">
                  <a:solidFill>
                    <a:schemeClr val="bg1"/>
                  </a:solidFill>
                </a:rPr>
                <a:t>cosas…”</a:t>
              </a:r>
              <a:endParaRPr lang="en-US" sz="2800" i="1" dirty="0">
                <a:solidFill>
                  <a:schemeClr val="bg1"/>
                </a:solidFill>
              </a:endParaRPr>
            </a:p>
          </p:txBody>
        </p:sp>
      </p:grpSp>
      <p:grpSp>
        <p:nvGrpSpPr>
          <p:cNvPr id="29" name="Group 28">
            <a:extLst>
              <a:ext uri="{FF2B5EF4-FFF2-40B4-BE49-F238E27FC236}">
                <a16:creationId xmlns:a16="http://schemas.microsoft.com/office/drawing/2014/main" xmlns="" id="{EF53BDBB-FF2A-4D4A-98DD-8F242DF90875}"/>
              </a:ext>
            </a:extLst>
          </p:cNvPr>
          <p:cNvGrpSpPr/>
          <p:nvPr/>
        </p:nvGrpSpPr>
        <p:grpSpPr>
          <a:xfrm>
            <a:off x="628650" y="3534124"/>
            <a:ext cx="7886700" cy="1339312"/>
            <a:chOff x="954173" y="691883"/>
            <a:chExt cx="7886700" cy="1339312"/>
          </a:xfrm>
        </p:grpSpPr>
        <p:grpSp>
          <p:nvGrpSpPr>
            <p:cNvPr id="30" name="Group 29">
              <a:extLst>
                <a:ext uri="{FF2B5EF4-FFF2-40B4-BE49-F238E27FC236}">
                  <a16:creationId xmlns:a16="http://schemas.microsoft.com/office/drawing/2014/main" xmlns="" id="{7A72447F-D585-2F49-8ACA-498F54A71E14}"/>
                </a:ext>
              </a:extLst>
            </p:cNvPr>
            <p:cNvGrpSpPr/>
            <p:nvPr/>
          </p:nvGrpSpPr>
          <p:grpSpPr>
            <a:xfrm>
              <a:off x="2801302" y="691883"/>
              <a:ext cx="4385162" cy="547313"/>
              <a:chOff x="2704459" y="674807"/>
              <a:chExt cx="4385162" cy="547313"/>
            </a:xfrm>
          </p:grpSpPr>
          <p:sp>
            <p:nvSpPr>
              <p:cNvPr id="32" name="Rounded Rectangle 31">
                <a:extLst>
                  <a:ext uri="{FF2B5EF4-FFF2-40B4-BE49-F238E27FC236}">
                    <a16:creationId xmlns:a16="http://schemas.microsoft.com/office/drawing/2014/main" xmlns="" id="{B41ECB6D-1EF1-8B43-A6E5-A9BAD28CF5B4}"/>
                  </a:ext>
                </a:extLst>
              </p:cNvPr>
              <p:cNvSpPr/>
              <p:nvPr/>
            </p:nvSpPr>
            <p:spPr>
              <a:xfrm>
                <a:off x="2738764" y="693482"/>
                <a:ext cx="4350857"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E17F6EE0-CEDA-4244-91F0-04E87D213705}"/>
                  </a:ext>
                </a:extLst>
              </p:cNvPr>
              <p:cNvSpPr txBox="1"/>
              <p:nvPr/>
            </p:nvSpPr>
            <p:spPr>
              <a:xfrm>
                <a:off x="2704459" y="674807"/>
                <a:ext cx="4317061" cy="523220"/>
              </a:xfrm>
              <a:prstGeom prst="rect">
                <a:avLst/>
              </a:prstGeom>
              <a:noFill/>
            </p:spPr>
            <p:txBody>
              <a:bodyPr wrap="square" rtlCol="0">
                <a:spAutoFit/>
              </a:bodyPr>
              <a:lstStyle/>
              <a:p>
                <a:pPr algn="ctr"/>
                <a:r>
                  <a:rPr lang="en-US" sz="2800" b="1" i="1" dirty="0" err="1" smtClean="0">
                    <a:solidFill>
                      <a:schemeClr val="bg1"/>
                    </a:solidFill>
                  </a:rPr>
                  <a:t>Honra</a:t>
                </a:r>
                <a:r>
                  <a:rPr lang="en-US" sz="2800" b="1" i="1" dirty="0" smtClean="0">
                    <a:solidFill>
                      <a:schemeClr val="bg1"/>
                    </a:solidFill>
                  </a:rPr>
                  <a:t> </a:t>
                </a:r>
                <a:r>
                  <a:rPr lang="en-US" sz="2800" b="1" i="1" dirty="0" err="1" smtClean="0">
                    <a:solidFill>
                      <a:schemeClr val="bg1"/>
                    </a:solidFill>
                  </a:rPr>
                  <a:t>en</a:t>
                </a:r>
                <a:r>
                  <a:rPr lang="en-US" sz="2800" b="1" i="1" dirty="0" smtClean="0">
                    <a:solidFill>
                      <a:schemeClr val="bg1"/>
                    </a:solidFill>
                  </a:rPr>
                  <a:t> </a:t>
                </a:r>
                <a:r>
                  <a:rPr lang="en-US" sz="2800" b="1" i="1" dirty="0" err="1" smtClean="0">
                    <a:solidFill>
                      <a:schemeClr val="bg1"/>
                    </a:solidFill>
                  </a:rPr>
                  <a:t>nuestro</a:t>
                </a:r>
                <a:r>
                  <a:rPr lang="en-US" sz="2800" b="1" i="1" dirty="0" smtClean="0">
                    <a:solidFill>
                      <a:schemeClr val="bg1"/>
                    </a:solidFill>
                  </a:rPr>
                  <a:t> </a:t>
                </a:r>
                <a:r>
                  <a:rPr lang="en-US" sz="2800" b="1" i="1" dirty="0" err="1" smtClean="0">
                    <a:solidFill>
                      <a:schemeClr val="bg1"/>
                    </a:solidFill>
                  </a:rPr>
                  <a:t>servicio</a:t>
                </a:r>
                <a:endParaRPr lang="en-US" sz="2800" b="1" i="1" dirty="0">
                  <a:solidFill>
                    <a:schemeClr val="bg1"/>
                  </a:solidFill>
                </a:endParaRPr>
              </a:p>
            </p:txBody>
          </p:sp>
        </p:grpSp>
        <p:sp>
          <p:nvSpPr>
            <p:cNvPr id="31" name="Title 1">
              <a:extLst>
                <a:ext uri="{FF2B5EF4-FFF2-40B4-BE49-F238E27FC236}">
                  <a16:creationId xmlns:a16="http://schemas.microsoft.com/office/drawing/2014/main" xmlns="" id="{F39CA80C-929D-C940-A475-C18583FD9FD5}"/>
                </a:ext>
              </a:extLst>
            </p:cNvPr>
            <p:cNvSpPr txBox="1">
              <a:spLocks/>
            </p:cNvSpPr>
            <p:nvPr/>
          </p:nvSpPr>
          <p:spPr>
            <a:xfrm>
              <a:off x="954173" y="1356133"/>
              <a:ext cx="7886700" cy="675062"/>
            </a:xfrm>
            <a:prstGeom prst="rect">
              <a:avLst/>
            </a:prstGeom>
          </p:spPr>
          <p:txBody>
            <a:bodyP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smtClean="0">
                  <a:solidFill>
                    <a:schemeClr val="bg1"/>
                  </a:solidFill>
                </a:rPr>
                <a:t>“…</a:t>
              </a:r>
              <a:r>
                <a:rPr lang="es-ES" sz="2800" i="1" dirty="0" smtClean="0">
                  <a:solidFill>
                    <a:schemeClr val="bg1"/>
                  </a:solidFill>
                </a:rPr>
                <a:t>santificado</a:t>
              </a:r>
              <a:r>
                <a:rPr lang="es-ES" sz="2800" i="1" dirty="0">
                  <a:solidFill>
                    <a:schemeClr val="bg1"/>
                  </a:solidFill>
                </a:rPr>
                <a:t>, útil para el Señor, </a:t>
              </a:r>
              <a:r>
                <a:rPr lang="es-ES" sz="2800" i="1" dirty="0" smtClean="0">
                  <a:solidFill>
                    <a:schemeClr val="bg1"/>
                  </a:solidFill>
                </a:rPr>
                <a:t/>
              </a:r>
              <a:br>
                <a:rPr lang="es-ES" sz="2800" i="1" dirty="0" smtClean="0">
                  <a:solidFill>
                    <a:schemeClr val="bg1"/>
                  </a:solidFill>
                </a:rPr>
              </a:br>
              <a:r>
                <a:rPr lang="es-ES" sz="2800" i="1" dirty="0" smtClean="0">
                  <a:solidFill>
                    <a:schemeClr val="bg1"/>
                  </a:solidFill>
                </a:rPr>
                <a:t>preparado </a:t>
              </a:r>
              <a:r>
                <a:rPr lang="es-ES" sz="2800" i="1" dirty="0">
                  <a:solidFill>
                    <a:schemeClr val="bg1"/>
                  </a:solidFill>
                </a:rPr>
                <a:t>para toda buena </a:t>
              </a:r>
              <a:r>
                <a:rPr lang="es-ES" sz="2800" i="1" dirty="0" smtClean="0">
                  <a:solidFill>
                    <a:schemeClr val="bg1"/>
                  </a:solidFill>
                </a:rPr>
                <a:t>obra</a:t>
              </a:r>
              <a:r>
                <a:rPr lang="en-US" sz="2800" i="1" dirty="0" smtClean="0">
                  <a:solidFill>
                    <a:schemeClr val="bg1"/>
                  </a:solidFill>
                </a:rPr>
                <a:t>”.</a:t>
              </a:r>
              <a:endParaRPr lang="en-US" sz="2800" i="1" dirty="0">
                <a:solidFill>
                  <a:schemeClr val="bg1"/>
                </a:solidFill>
              </a:endParaRPr>
            </a:p>
          </p:txBody>
        </p:sp>
      </p:grpSp>
    </p:spTree>
    <p:extLst>
      <p:ext uri="{BB962C8B-B14F-4D97-AF65-F5344CB8AC3E}">
        <p14:creationId xmlns:p14="http://schemas.microsoft.com/office/powerpoint/2010/main" val="266312085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8F162799-461A-D643-82D8-30F3D6038A6F}"/>
              </a:ext>
            </a:extLst>
          </p:cNvPr>
          <p:cNvGraphicFramePr>
            <a:graphicFrameLocks noGrp="1"/>
          </p:cNvGraphicFramePr>
          <p:nvPr>
            <p:extLst>
              <p:ext uri="{D42A27DB-BD31-4B8C-83A1-F6EECF244321}">
                <p14:modId xmlns:p14="http://schemas.microsoft.com/office/powerpoint/2010/main" val="2538211035"/>
              </p:ext>
            </p:extLst>
          </p:nvPr>
        </p:nvGraphicFramePr>
        <p:xfrm>
          <a:off x="391886" y="338101"/>
          <a:ext cx="8399417" cy="5200100"/>
        </p:xfrm>
        <a:graphic>
          <a:graphicData uri="http://schemas.openxmlformats.org/drawingml/2006/table">
            <a:tbl>
              <a:tblPr firstRow="1" firstCol="1" bandRow="1">
                <a:tableStyleId>{C083E6E3-FA7D-4D7B-A595-EF9225AFEA82}</a:tableStyleId>
              </a:tblPr>
              <a:tblGrid>
                <a:gridCol w="6008914">
                  <a:extLst>
                    <a:ext uri="{9D8B030D-6E8A-4147-A177-3AD203B41FA5}">
                      <a16:colId xmlns="" xmlns:a16="http://schemas.microsoft.com/office/drawing/2014/main" val="20000"/>
                    </a:ext>
                  </a:extLst>
                </a:gridCol>
                <a:gridCol w="2390503">
                  <a:extLst>
                    <a:ext uri="{9D8B030D-6E8A-4147-A177-3AD203B41FA5}">
                      <a16:colId xmlns="" xmlns:a16="http://schemas.microsoft.com/office/drawing/2014/main" val="20001"/>
                    </a:ext>
                  </a:extLst>
                </a:gridCol>
              </a:tblGrid>
              <a:tr h="390585">
                <a:tc>
                  <a:txBody>
                    <a:bodyPr/>
                    <a:lstStyle/>
                    <a:p>
                      <a:pPr marL="0" marR="0" algn="ctr" rtl="0">
                        <a:spcBef>
                          <a:spcPts val="0"/>
                        </a:spcBef>
                        <a:spcAft>
                          <a:spcPts val="0"/>
                        </a:spcAft>
                      </a:pPr>
                      <a:r>
                        <a:rPr lang="en-US" sz="1600" dirty="0">
                          <a:solidFill>
                            <a:schemeClr val="bg1"/>
                          </a:solidFill>
                          <a:effectLst/>
                        </a:rPr>
                        <a:t>Título del sermón</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rtl="0">
                        <a:spcBef>
                          <a:spcPts val="0"/>
                        </a:spcBef>
                        <a:spcAft>
                          <a:spcPts val="0"/>
                        </a:spcAft>
                      </a:pPr>
                      <a:r>
                        <a:rPr lang="en-US" sz="1600" dirty="0" err="1" smtClean="0">
                          <a:solidFill>
                            <a:schemeClr val="bg1"/>
                          </a:solidFill>
                          <a:effectLst/>
                        </a:rPr>
                        <a:t>Domingos</a:t>
                      </a:r>
                      <a:r>
                        <a:rPr lang="en-US" sz="1600" dirty="0" smtClean="0">
                          <a:solidFill>
                            <a:schemeClr val="bg1"/>
                          </a:solidFill>
                          <a:effectLst/>
                        </a:rPr>
                        <a:t> </a:t>
                      </a:r>
                      <a:r>
                        <a:rPr lang="en-US" sz="1600" dirty="0">
                          <a:solidFill>
                            <a:schemeClr val="bg1"/>
                          </a:solidFill>
                          <a:effectLst/>
                        </a:rPr>
                        <a:t>a las</a:t>
                      </a:r>
                      <a:r>
                        <a:rPr lang="en-US" sz="1600" baseline="0" dirty="0">
                          <a:solidFill>
                            <a:schemeClr val="bg1"/>
                          </a:solidFill>
                          <a:effectLst/>
                        </a:rPr>
                        <a:t> </a:t>
                      </a:r>
                      <a:r>
                        <a:rPr lang="en-US" sz="1600" baseline="0" dirty="0" smtClean="0">
                          <a:solidFill>
                            <a:schemeClr val="bg1"/>
                          </a:solidFill>
                          <a:effectLst/>
                        </a:rPr>
                        <a:t>6</a:t>
                      </a:r>
                      <a:r>
                        <a:rPr lang="en-US" sz="1600" dirty="0" smtClean="0">
                          <a:solidFill>
                            <a:schemeClr val="bg1"/>
                          </a:solidFill>
                          <a:effectLst/>
                        </a:rPr>
                        <a:t>:00pm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0"/>
                  </a:ext>
                </a:extLst>
              </a:tr>
              <a:tr h="390585">
                <a:tc>
                  <a:txBody>
                    <a:bodyPr/>
                    <a:lstStyle/>
                    <a:p>
                      <a:pPr marL="0" marR="0" algn="l" rtl="0">
                        <a:spcBef>
                          <a:spcPts val="0"/>
                        </a:spcBef>
                        <a:spcAft>
                          <a:spcPts val="0"/>
                        </a:spcAft>
                      </a:pPr>
                      <a:r>
                        <a:rPr lang="en-US" sz="1600" dirty="0">
                          <a:solidFill>
                            <a:schemeClr val="bg1"/>
                          </a:solidFill>
                          <a:effectLst/>
                        </a:rPr>
                        <a:t>Introducción: </a:t>
                      </a:r>
                      <a:r>
                        <a:rPr lang="en-US" sz="1600" dirty="0" err="1" smtClean="0">
                          <a:solidFill>
                            <a:schemeClr val="bg1"/>
                          </a:solidFill>
                          <a:effectLst/>
                        </a:rPr>
                        <a:t>Vasos</a:t>
                      </a:r>
                      <a:r>
                        <a:rPr lang="en-US" sz="1600" dirty="0" smtClean="0">
                          <a:solidFill>
                            <a:schemeClr val="bg1"/>
                          </a:solidFill>
                          <a:effectLst/>
                        </a:rPr>
                        <a:t> para </a:t>
                      </a:r>
                      <a:r>
                        <a:rPr lang="en-US" sz="1600" dirty="0" err="1" smtClean="0">
                          <a:solidFill>
                            <a:schemeClr val="bg1"/>
                          </a:solidFill>
                          <a:effectLst/>
                        </a:rPr>
                        <a:t>honra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1"/>
                  </a:ext>
                </a:extLst>
              </a:tr>
              <a:tr h="390585">
                <a:tc>
                  <a:txBody>
                    <a:bodyPr/>
                    <a:lstStyle/>
                    <a:p>
                      <a:pPr marL="0" marR="0" algn="l" rtl="0">
                        <a:spcBef>
                          <a:spcPts val="0"/>
                        </a:spcBef>
                        <a:spcAft>
                          <a:spcPts val="0"/>
                        </a:spcAft>
                      </a:pPr>
                      <a:r>
                        <a:rPr lang="en-US" sz="1600" dirty="0">
                          <a:solidFill>
                            <a:schemeClr val="bg1"/>
                          </a:solidFill>
                          <a:effectLst/>
                        </a:rPr>
                        <a:t>Sé fuerte en la gracia de Dios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2"/>
                  </a:ext>
                </a:extLst>
              </a:tr>
              <a:tr h="390585">
                <a:tc>
                  <a:txBody>
                    <a:bodyPr/>
                    <a:lstStyle/>
                    <a:p>
                      <a:pPr marL="0" marR="0" algn="l" rtl="0">
                        <a:spcBef>
                          <a:spcPts val="0"/>
                        </a:spcBef>
                        <a:spcAft>
                          <a:spcPts val="0"/>
                        </a:spcAft>
                      </a:pPr>
                      <a:r>
                        <a:rPr lang="en-US" sz="1600" dirty="0">
                          <a:solidFill>
                            <a:schemeClr val="bg1"/>
                          </a:solidFill>
                          <a:effectLst/>
                        </a:rPr>
                        <a:t>Atesorando las Escrituras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3"/>
                  </a:ext>
                </a:extLst>
              </a:tr>
              <a:tr h="390585">
                <a:tc>
                  <a:txBody>
                    <a:bodyPr/>
                    <a:lstStyle/>
                    <a:p>
                      <a:pPr marL="0" marR="0" algn="l" rtl="0">
                        <a:spcBef>
                          <a:spcPts val="0"/>
                        </a:spcBef>
                        <a:spcAft>
                          <a:spcPts val="0"/>
                        </a:spcAft>
                      </a:pPr>
                      <a:r>
                        <a:rPr lang="en-US" sz="1600" dirty="0" err="1" smtClean="0">
                          <a:solidFill>
                            <a:schemeClr val="bg1"/>
                          </a:solidFill>
                          <a:effectLst/>
                        </a:rPr>
                        <a:t>Escapando</a:t>
                      </a:r>
                      <a:r>
                        <a:rPr lang="en-US" sz="1600" dirty="0" smtClean="0">
                          <a:solidFill>
                            <a:schemeClr val="bg1"/>
                          </a:solidFill>
                          <a:effectLst/>
                        </a:rPr>
                        <a:t> </a:t>
                      </a:r>
                      <a:r>
                        <a:rPr lang="en-US" sz="1600" dirty="0">
                          <a:solidFill>
                            <a:schemeClr val="bg1"/>
                          </a:solidFill>
                          <a:effectLst/>
                        </a:rPr>
                        <a:t>de </a:t>
                      </a:r>
                      <a:r>
                        <a:rPr lang="en-US" sz="1600" dirty="0" err="1" smtClean="0">
                          <a:solidFill>
                            <a:schemeClr val="bg1"/>
                          </a:solidFill>
                          <a:effectLst/>
                        </a:rPr>
                        <a:t>los</a:t>
                      </a:r>
                      <a:r>
                        <a:rPr lang="en-US" sz="1600" dirty="0" smtClean="0">
                          <a:solidFill>
                            <a:schemeClr val="bg1"/>
                          </a:solidFill>
                          <a:effectLst/>
                        </a:rPr>
                        <a:t> </a:t>
                      </a:r>
                      <a:r>
                        <a:rPr lang="en-US" sz="1600" dirty="0" err="1" smtClean="0">
                          <a:solidFill>
                            <a:schemeClr val="bg1"/>
                          </a:solidFill>
                          <a:effectLst/>
                        </a:rPr>
                        <a:t>enredos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4"/>
                  </a:ext>
                </a:extLst>
              </a:tr>
              <a:tr h="390585">
                <a:tc>
                  <a:txBody>
                    <a:bodyPr/>
                    <a:lstStyle/>
                    <a:p>
                      <a:pPr marL="0" marR="0" algn="l" rtl="0">
                        <a:spcBef>
                          <a:spcPts val="0"/>
                        </a:spcBef>
                        <a:spcAft>
                          <a:spcPts val="0"/>
                        </a:spcAft>
                      </a:pPr>
                      <a:r>
                        <a:rPr lang="en-US" sz="1600" dirty="0" err="1" smtClean="0">
                          <a:solidFill>
                            <a:schemeClr val="bg1"/>
                          </a:solidFill>
                          <a:effectLst/>
                        </a:rPr>
                        <a:t>Evitando</a:t>
                      </a:r>
                      <a:r>
                        <a:rPr lang="en-US" sz="1600" dirty="0" smtClean="0">
                          <a:solidFill>
                            <a:schemeClr val="bg1"/>
                          </a:solidFill>
                          <a:effectLst/>
                        </a:rPr>
                        <a:t> </a:t>
                      </a:r>
                      <a:r>
                        <a:rPr lang="en-US" sz="1600" dirty="0">
                          <a:solidFill>
                            <a:schemeClr val="bg1"/>
                          </a:solidFill>
                          <a:effectLst/>
                        </a:rPr>
                        <a:t>las influencias impías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5"/>
                  </a:ext>
                </a:extLst>
              </a:tr>
              <a:tr h="390585">
                <a:tc>
                  <a:txBody>
                    <a:bodyPr/>
                    <a:lstStyle/>
                    <a:p>
                      <a:pPr marL="0" marR="0" algn="l" rtl="0">
                        <a:spcBef>
                          <a:spcPts val="0"/>
                        </a:spcBef>
                        <a:spcAft>
                          <a:spcPts val="0"/>
                        </a:spcAft>
                      </a:pPr>
                      <a:r>
                        <a:rPr lang="en-US" sz="1600" dirty="0">
                          <a:solidFill>
                            <a:schemeClr val="bg1"/>
                          </a:solidFill>
                          <a:effectLst/>
                        </a:rPr>
                        <a:t>Refinando mi </a:t>
                      </a:r>
                      <a:r>
                        <a:rPr lang="en-US" sz="1600" dirty="0" err="1" smtClean="0">
                          <a:solidFill>
                            <a:schemeClr val="bg1"/>
                          </a:solidFill>
                          <a:effectLst/>
                        </a:rPr>
                        <a:t>habla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6"/>
                  </a:ext>
                </a:extLst>
              </a:tr>
              <a:tr h="390585">
                <a:tc>
                  <a:txBody>
                    <a:bodyPr/>
                    <a:lstStyle/>
                    <a:p>
                      <a:pPr marL="0" marR="0" algn="l" rtl="0">
                        <a:spcBef>
                          <a:spcPts val="0"/>
                        </a:spcBef>
                        <a:spcAft>
                          <a:spcPts val="0"/>
                        </a:spcAft>
                      </a:pPr>
                      <a:r>
                        <a:rPr lang="es-ES" sz="1600" dirty="0" smtClean="0">
                          <a:solidFill>
                            <a:schemeClr val="bg1"/>
                          </a:solidFill>
                          <a:effectLst/>
                        </a:rPr>
                        <a:t>Invocando al Señor con un corazón puro</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7"/>
                  </a:ext>
                </a:extLst>
              </a:tr>
              <a:tr h="390585">
                <a:tc>
                  <a:txBody>
                    <a:bodyPr/>
                    <a:lstStyle/>
                    <a:p>
                      <a:pPr marL="0" marR="0" algn="l" rtl="0">
                        <a:spcBef>
                          <a:spcPts val="0"/>
                        </a:spcBef>
                        <a:spcAft>
                          <a:spcPts val="0"/>
                        </a:spcAft>
                      </a:pPr>
                      <a:r>
                        <a:rPr lang="en-US" sz="1600" dirty="0" err="1" smtClean="0">
                          <a:solidFill>
                            <a:schemeClr val="bg1"/>
                          </a:solidFill>
                          <a:effectLst/>
                        </a:rPr>
                        <a:t>Soportándolo</a:t>
                      </a:r>
                      <a:r>
                        <a:rPr lang="en-US" sz="1600" dirty="0" smtClean="0">
                          <a:solidFill>
                            <a:schemeClr val="bg1"/>
                          </a:solidFill>
                          <a:effectLst/>
                        </a:rPr>
                        <a:t> </a:t>
                      </a:r>
                      <a:r>
                        <a:rPr lang="en-US" sz="1600" dirty="0" err="1" smtClean="0">
                          <a:solidFill>
                            <a:schemeClr val="bg1"/>
                          </a:solidFill>
                          <a:effectLst/>
                        </a:rPr>
                        <a:t>todo</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8"/>
                  </a:ext>
                </a:extLst>
              </a:tr>
              <a:tr h="390585">
                <a:tc>
                  <a:txBody>
                    <a:bodyPr/>
                    <a:lstStyle/>
                    <a:p>
                      <a:pPr marL="0" marR="0" algn="l" rtl="0">
                        <a:spcBef>
                          <a:spcPts val="0"/>
                        </a:spcBef>
                        <a:spcAft>
                          <a:spcPts val="0"/>
                        </a:spcAft>
                      </a:pPr>
                      <a:r>
                        <a:rPr lang="es-ES" sz="1600" dirty="0" smtClean="0">
                          <a:solidFill>
                            <a:schemeClr val="bg1"/>
                          </a:solidFill>
                          <a:effectLst/>
                        </a:rPr>
                        <a:t>Dándonos</a:t>
                      </a:r>
                      <a:r>
                        <a:rPr lang="es-ES" sz="1600" baseline="0" dirty="0" smtClean="0">
                          <a:solidFill>
                            <a:schemeClr val="bg1"/>
                          </a:solidFill>
                          <a:effectLst/>
                        </a:rPr>
                        <a:t> refrigerio</a:t>
                      </a:r>
                      <a:r>
                        <a:rPr lang="es-ES" sz="1600" dirty="0" smtClean="0">
                          <a:solidFill>
                            <a:schemeClr val="bg1"/>
                          </a:solidFill>
                          <a:effectLst/>
                        </a:rPr>
                        <a:t> </a:t>
                      </a:r>
                      <a:r>
                        <a:rPr lang="es-ES" sz="1600" dirty="0" smtClean="0">
                          <a:solidFill>
                            <a:schemeClr val="bg1"/>
                          </a:solidFill>
                          <a:effectLst/>
                        </a:rPr>
                        <a:t>y animándonos unos a otros</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9"/>
                  </a:ext>
                </a:extLst>
              </a:tr>
              <a:tr h="390585">
                <a:tc>
                  <a:txBody>
                    <a:bodyPr/>
                    <a:lstStyle/>
                    <a:p>
                      <a:pPr marL="0" marR="0" algn="l" rtl="0">
                        <a:spcBef>
                          <a:spcPts val="0"/>
                        </a:spcBef>
                        <a:spcAft>
                          <a:spcPts val="0"/>
                        </a:spcAft>
                      </a:pPr>
                      <a:r>
                        <a:rPr lang="en-US" sz="1600" dirty="0" err="1" smtClean="0">
                          <a:solidFill>
                            <a:schemeClr val="bg1"/>
                          </a:solidFill>
                          <a:effectLst/>
                        </a:rPr>
                        <a:t>Pasando</a:t>
                      </a:r>
                      <a:r>
                        <a:rPr lang="en-US" sz="1600" dirty="0" smtClean="0">
                          <a:solidFill>
                            <a:schemeClr val="bg1"/>
                          </a:solidFill>
                          <a:effectLst/>
                        </a:rPr>
                        <a:t> </a:t>
                      </a:r>
                      <a:r>
                        <a:rPr lang="en-US" sz="1600" dirty="0">
                          <a:solidFill>
                            <a:schemeClr val="bg1"/>
                          </a:solidFill>
                          <a:effectLst/>
                        </a:rPr>
                        <a:t>la fe a la próxima generación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0"/>
                  </a:ext>
                </a:extLst>
              </a:tr>
              <a:tr h="390585">
                <a:tc>
                  <a:txBody>
                    <a:bodyPr/>
                    <a:lstStyle/>
                    <a:p>
                      <a:pPr marL="0" marR="0" algn="l" rtl="0">
                        <a:spcBef>
                          <a:spcPts val="0"/>
                        </a:spcBef>
                        <a:spcAft>
                          <a:spcPts val="0"/>
                        </a:spcAft>
                      </a:pPr>
                      <a:r>
                        <a:rPr lang="es-ES" sz="1600" b="1" dirty="0" smtClean="0">
                          <a:solidFill>
                            <a:schemeClr val="bg1"/>
                          </a:solidFill>
                          <a:effectLst/>
                          <a:latin typeface="+mn-lt"/>
                          <a:ea typeface="+mn-ea"/>
                          <a:cs typeface="+mn-cs"/>
                        </a:rPr>
                        <a:t>Reprendiendo</a:t>
                      </a:r>
                      <a:r>
                        <a:rPr lang="es-ES" sz="1600" b="1" baseline="0" dirty="0" smtClean="0">
                          <a:solidFill>
                            <a:schemeClr val="bg1"/>
                          </a:solidFill>
                          <a:effectLst/>
                          <a:latin typeface="+mn-lt"/>
                          <a:ea typeface="+mn-ea"/>
                          <a:cs typeface="+mn-cs"/>
                        </a:rPr>
                        <a:t> tiernamente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1"/>
                  </a:ext>
                </a:extLst>
              </a:tr>
              <a:tr h="390585">
                <a:tc>
                  <a:txBody>
                    <a:bodyPr/>
                    <a:lstStyle/>
                    <a:p>
                      <a:pPr marL="0" marR="0" algn="l" rtl="0">
                        <a:spcBef>
                          <a:spcPts val="0"/>
                        </a:spcBef>
                        <a:spcAft>
                          <a:spcPts val="0"/>
                        </a:spcAft>
                      </a:pPr>
                      <a:r>
                        <a:rPr lang="en-US" sz="1600" dirty="0">
                          <a:solidFill>
                            <a:schemeClr val="bg1"/>
                          </a:solidFill>
                          <a:effectLst/>
                        </a:rPr>
                        <a:t>Conclusión: </a:t>
                      </a:r>
                      <a:r>
                        <a:rPr lang="es-ES" sz="1600" dirty="0" smtClean="0">
                          <a:solidFill>
                            <a:schemeClr val="bg1"/>
                          </a:solidFill>
                          <a:effectLst/>
                        </a:rPr>
                        <a:t>Persistiendo en las cosas </a:t>
                      </a:r>
                      <a:br>
                        <a:rPr lang="es-ES" sz="1600" dirty="0" smtClean="0">
                          <a:solidFill>
                            <a:schemeClr val="bg1"/>
                          </a:solidFill>
                          <a:effectLst/>
                        </a:rPr>
                      </a:br>
                      <a:r>
                        <a:rPr lang="es-ES" sz="1600" dirty="0" smtClean="0">
                          <a:solidFill>
                            <a:schemeClr val="bg1"/>
                          </a:solidFill>
                          <a:effectLst/>
                        </a:rPr>
                        <a:t>que hemos aprendido</a:t>
                      </a: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2"/>
                  </a:ext>
                </a:extLst>
              </a:tr>
            </a:tbl>
          </a:graphicData>
        </a:graphic>
      </p:graphicFrame>
      <p:sp>
        <p:nvSpPr>
          <p:cNvPr id="6" name="Rectangle 5">
            <a:extLst>
              <a:ext uri="{FF2B5EF4-FFF2-40B4-BE49-F238E27FC236}">
                <a16:creationId xmlns="" xmlns:a16="http://schemas.microsoft.com/office/drawing/2014/main" id="{29DEDC0D-1B42-D44A-8E53-10142DA60B37}"/>
              </a:ext>
            </a:extLst>
          </p:cNvPr>
          <p:cNvSpPr/>
          <p:nvPr/>
        </p:nvSpPr>
        <p:spPr>
          <a:xfrm>
            <a:off x="406876" y="3899856"/>
            <a:ext cx="8313202"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2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1DF5239-B7D7-814F-98C6-52D04EB13985}"/>
              </a:ext>
            </a:extLst>
          </p:cNvPr>
          <p:cNvSpPr>
            <a:spLocks noGrp="1"/>
          </p:cNvSpPr>
          <p:nvPr>
            <p:ph type="title"/>
          </p:nvPr>
        </p:nvSpPr>
        <p:spPr>
          <a:xfrm>
            <a:off x="628650" y="1248731"/>
            <a:ext cx="7886700" cy="1158853"/>
          </a:xfrm>
        </p:spPr>
        <p:txBody>
          <a:bodyPr>
            <a:normAutofit fontScale="90000"/>
          </a:bodyPr>
          <a:lstStyle/>
          <a:p>
            <a:pPr algn="ctr"/>
            <a:r>
              <a:rPr lang="en-US" sz="4400" i="1" dirty="0" smtClean="0"/>
              <a:t>a </a:t>
            </a:r>
            <a:r>
              <a:rPr lang="en-US" sz="4400" i="1" dirty="0" err="1" smtClean="0"/>
              <a:t>alguien</a:t>
            </a:r>
            <a:r>
              <a:rPr lang="en-US" sz="4400" i="1" dirty="0" smtClean="0"/>
              <a:t> que </a:t>
            </a:r>
            <a:r>
              <a:rPr lang="en-US" sz="4400" i="1" dirty="0" err="1" smtClean="0"/>
              <a:t>nos</a:t>
            </a:r>
            <a:r>
              <a:rPr lang="en-US" sz="4400" i="1" dirty="0" smtClean="0"/>
              <a:t> </a:t>
            </a:r>
            <a:r>
              <a:rPr lang="en-US" sz="4400" i="1" dirty="0" err="1" smtClean="0"/>
              <a:t>dé</a:t>
            </a:r>
            <a:r>
              <a:rPr lang="en-US" sz="4400" i="1" dirty="0" smtClean="0"/>
              <a:t> </a:t>
            </a:r>
            <a:r>
              <a:rPr lang="en-US" sz="4400" i="1" dirty="0" err="1" smtClean="0"/>
              <a:t>refrigerio</a:t>
            </a:r>
            <a:r>
              <a:rPr lang="en-US" sz="4400" i="1" dirty="0" smtClean="0"/>
              <a:t> </a:t>
            </a:r>
            <a:br>
              <a:rPr lang="en-US" sz="4400" i="1" dirty="0" smtClean="0"/>
            </a:br>
            <a:r>
              <a:rPr lang="en-US" sz="4400" i="1" dirty="0" err="1" smtClean="0"/>
              <a:t>en</a:t>
            </a:r>
            <a:r>
              <a:rPr lang="en-US" sz="4400" i="1" dirty="0" smtClean="0"/>
              <a:t> </a:t>
            </a:r>
            <a:r>
              <a:rPr lang="en-US" sz="4400" i="1" dirty="0" err="1" smtClean="0"/>
              <a:t>nuestras</a:t>
            </a:r>
            <a:r>
              <a:rPr lang="en-US" sz="4400" i="1" dirty="0" smtClean="0"/>
              <a:t> </a:t>
            </a:r>
            <a:r>
              <a:rPr lang="en-US" sz="4400" i="1" dirty="0" err="1" smtClean="0"/>
              <a:t>vidas</a:t>
            </a:r>
            <a:r>
              <a:rPr lang="en-US" sz="4400" i="1" dirty="0" smtClean="0"/>
              <a:t>!</a:t>
            </a:r>
            <a:endParaRPr lang="en-US" sz="4400" dirty="0"/>
          </a:p>
        </p:txBody>
      </p:sp>
      <p:sp>
        <p:nvSpPr>
          <p:cNvPr id="9" name="Content Placeholder 8">
            <a:extLst>
              <a:ext uri="{FF2B5EF4-FFF2-40B4-BE49-F238E27FC236}">
                <a16:creationId xmlns:a16="http://schemas.microsoft.com/office/drawing/2014/main" xmlns="" id="{20058097-046B-EF4B-B030-915E6F631984}"/>
              </a:ext>
            </a:extLst>
          </p:cNvPr>
          <p:cNvSpPr>
            <a:spLocks noGrp="1"/>
          </p:cNvSpPr>
          <p:nvPr>
            <p:ph idx="1"/>
          </p:nvPr>
        </p:nvSpPr>
        <p:spPr>
          <a:xfrm>
            <a:off x="387927" y="2628900"/>
            <a:ext cx="8257309" cy="2730500"/>
          </a:xfrm>
        </p:spPr>
        <p:txBody>
          <a:bodyPr>
            <a:noAutofit/>
          </a:bodyPr>
          <a:lstStyle/>
          <a:p>
            <a:pPr marL="0" indent="0" algn="ctr">
              <a:buNone/>
            </a:pPr>
            <a:r>
              <a:rPr lang="es-ES" sz="2800" dirty="0" smtClean="0"/>
              <a:t>16 </a:t>
            </a:r>
            <a:r>
              <a:rPr lang="es-ES" sz="2800" dirty="0"/>
              <a:t>Conceda el Señor misericordia a la casa de </a:t>
            </a:r>
            <a:r>
              <a:rPr lang="es-ES" sz="2800" dirty="0" err="1"/>
              <a:t>Onesíforo</a:t>
            </a:r>
            <a:r>
              <a:rPr lang="es-ES" sz="2800" dirty="0"/>
              <a:t>, porque muchas veces </a:t>
            </a:r>
            <a:r>
              <a:rPr lang="es-ES" sz="2800" b="1" dirty="0">
                <a:solidFill>
                  <a:srgbClr val="E8A953"/>
                </a:solidFill>
              </a:rPr>
              <a:t>me dio refrigerio </a:t>
            </a:r>
            <a:r>
              <a:rPr lang="es-ES" sz="2800" dirty="0"/>
              <a:t>y no se avergonzó de mis </a:t>
            </a:r>
            <a:r>
              <a:rPr lang="es-ES" sz="2800" dirty="0" smtClean="0"/>
              <a:t>cadenas, </a:t>
            </a:r>
            <a:r>
              <a:rPr lang="es-ES" sz="2800" dirty="0"/>
              <a:t>17 antes bien, cuando estuvo en Roma, me buscó con afán y me halló; 18 que el Señor le conceda hallar misericordia del Señor en aquel día. Además, los servicios que prestó en </a:t>
            </a:r>
            <a:r>
              <a:rPr lang="es-ES" sz="2800" dirty="0" err="1"/>
              <a:t>Efeso</a:t>
            </a:r>
            <a:r>
              <a:rPr lang="es-ES" sz="2800" dirty="0"/>
              <a:t>, tú lo sabes mejor. </a:t>
            </a:r>
            <a:r>
              <a:rPr lang="en-US" sz="2400" dirty="0" smtClean="0"/>
              <a:t>(</a:t>
            </a:r>
            <a:r>
              <a:rPr lang="en-US" sz="2400" dirty="0"/>
              <a:t>2 </a:t>
            </a:r>
            <a:r>
              <a:rPr lang="en-US" sz="2400" dirty="0" err="1" smtClean="0"/>
              <a:t>Timoteo</a:t>
            </a:r>
            <a:r>
              <a:rPr lang="en-US" sz="2400" dirty="0" smtClean="0"/>
              <a:t> 1:16-18, LBLA)</a:t>
            </a:r>
            <a:endParaRPr lang="en-US" sz="4400" dirty="0"/>
          </a:p>
        </p:txBody>
      </p:sp>
      <p:grpSp>
        <p:nvGrpSpPr>
          <p:cNvPr id="2" name="Group 1">
            <a:extLst>
              <a:ext uri="{FF2B5EF4-FFF2-40B4-BE49-F238E27FC236}">
                <a16:creationId xmlns:a16="http://schemas.microsoft.com/office/drawing/2014/main" xmlns=""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xmlns=""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smtClean="0">
                  <a:solidFill>
                    <a:schemeClr val="bg1"/>
                  </a:solidFill>
                </a:rPr>
                <a:t>¡</a:t>
              </a:r>
              <a:r>
                <a:rPr lang="en-US" sz="2800" b="1" i="1" dirty="0" err="1" smtClean="0">
                  <a:solidFill>
                    <a:schemeClr val="bg1"/>
                  </a:solidFill>
                </a:rPr>
                <a:t>Todos</a:t>
              </a:r>
              <a:r>
                <a:rPr lang="en-US" sz="2800" b="1" i="1" dirty="0" smtClean="0">
                  <a:solidFill>
                    <a:schemeClr val="bg1"/>
                  </a:solidFill>
                </a:rPr>
                <a:t> </a:t>
              </a:r>
              <a:r>
                <a:rPr lang="en-US" sz="2800" b="1" i="1" dirty="0" err="1" smtClean="0">
                  <a:solidFill>
                    <a:schemeClr val="bg1"/>
                  </a:solidFill>
                </a:rPr>
                <a:t>necesitamos</a:t>
              </a:r>
              <a:endParaRPr lang="en-US" sz="2800" b="1" i="1" dirty="0">
                <a:solidFill>
                  <a:schemeClr val="bg1"/>
                </a:solidFill>
              </a:endParaRPr>
            </a:p>
          </p:txBody>
        </p:sp>
      </p:grpSp>
      <p:cxnSp>
        <p:nvCxnSpPr>
          <p:cNvPr id="7" name="Straight Connector 6">
            <a:extLst>
              <a:ext uri="{FF2B5EF4-FFF2-40B4-BE49-F238E27FC236}">
                <a16:creationId xmlns:a16="http://schemas.microsoft.com/office/drawing/2014/main" xmlns="" id="{CB78A205-69C7-AF4C-B10A-1F701FE0E2A6}"/>
              </a:ext>
            </a:extLst>
          </p:cNvPr>
          <p:cNvCxnSpPr>
            <a:cxnSpLocks/>
          </p:cNvCxnSpPr>
          <p:nvPr/>
        </p:nvCxnSpPr>
        <p:spPr>
          <a:xfrm>
            <a:off x="2992582" y="4251628"/>
            <a:ext cx="429328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F808BB2F-A45C-B648-808D-6C02D11474B4}"/>
              </a:ext>
            </a:extLst>
          </p:cNvPr>
          <p:cNvCxnSpPr>
            <a:cxnSpLocks/>
          </p:cNvCxnSpPr>
          <p:nvPr/>
        </p:nvCxnSpPr>
        <p:spPr>
          <a:xfrm>
            <a:off x="3351256" y="4960436"/>
            <a:ext cx="3333078"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65787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1DF5239-B7D7-814F-98C6-52D04EB13985}"/>
              </a:ext>
            </a:extLst>
          </p:cNvPr>
          <p:cNvSpPr>
            <a:spLocks noGrp="1"/>
          </p:cNvSpPr>
          <p:nvPr>
            <p:ph type="title"/>
          </p:nvPr>
        </p:nvSpPr>
        <p:spPr>
          <a:xfrm>
            <a:off x="628650" y="1025547"/>
            <a:ext cx="7886700" cy="1597935"/>
          </a:xfrm>
        </p:spPr>
        <p:txBody>
          <a:bodyPr>
            <a:normAutofit/>
          </a:bodyPr>
          <a:lstStyle/>
          <a:p>
            <a:pPr algn="ctr"/>
            <a:r>
              <a:rPr lang="en-US" sz="4400" i="1" dirty="0" smtClean="0"/>
              <a:t>Pablo le </a:t>
            </a:r>
            <a:r>
              <a:rPr lang="en-US" sz="4400" i="1" dirty="0" err="1" smtClean="0"/>
              <a:t>pide</a:t>
            </a:r>
            <a:r>
              <a:rPr lang="en-US" sz="4400" i="1" dirty="0" smtClean="0"/>
              <a:t> a </a:t>
            </a:r>
            <a:r>
              <a:rPr lang="en-US" sz="4400" i="1" dirty="0" err="1" smtClean="0"/>
              <a:t>Timoteo</a:t>
            </a:r>
            <a:r>
              <a:rPr lang="en-US" sz="4400" i="1" dirty="0" smtClean="0"/>
              <a:t> que le </a:t>
            </a:r>
            <a:r>
              <a:rPr lang="en-US" sz="4400" i="1" dirty="0" err="1" smtClean="0"/>
              <a:t>dé</a:t>
            </a:r>
            <a:r>
              <a:rPr lang="en-US" sz="4400" i="1" dirty="0" smtClean="0"/>
              <a:t> </a:t>
            </a:r>
            <a:r>
              <a:rPr lang="en-US" sz="4400" i="1" dirty="0" err="1" smtClean="0"/>
              <a:t>refrigerio</a:t>
            </a:r>
            <a:r>
              <a:rPr lang="en-US" sz="4400" i="1" dirty="0" smtClean="0"/>
              <a:t> de </a:t>
            </a:r>
            <a:r>
              <a:rPr lang="en-US" sz="4400" i="1" dirty="0" err="1" smtClean="0"/>
              <a:t>varias</a:t>
            </a:r>
            <a:r>
              <a:rPr lang="en-US" sz="4400" i="1" dirty="0" smtClean="0"/>
              <a:t> </a:t>
            </a:r>
            <a:r>
              <a:rPr lang="en-US" sz="4400" i="1" dirty="0" err="1" smtClean="0"/>
              <a:t>maneras</a:t>
            </a:r>
            <a:r>
              <a:rPr lang="en-US" sz="4400" i="1" dirty="0" smtClean="0"/>
              <a:t>.</a:t>
            </a:r>
            <a:endParaRPr lang="en-US" sz="4400" dirty="0"/>
          </a:p>
        </p:txBody>
      </p:sp>
      <p:sp>
        <p:nvSpPr>
          <p:cNvPr id="9" name="Content Placeholder 8">
            <a:extLst>
              <a:ext uri="{FF2B5EF4-FFF2-40B4-BE49-F238E27FC236}">
                <a16:creationId xmlns:a16="http://schemas.microsoft.com/office/drawing/2014/main" xmlns="" id="{20058097-046B-EF4B-B030-915E6F631984}"/>
              </a:ext>
            </a:extLst>
          </p:cNvPr>
          <p:cNvSpPr>
            <a:spLocks noGrp="1"/>
          </p:cNvSpPr>
          <p:nvPr>
            <p:ph idx="1"/>
          </p:nvPr>
        </p:nvSpPr>
        <p:spPr>
          <a:xfrm>
            <a:off x="387927" y="2628900"/>
            <a:ext cx="8257309" cy="2730500"/>
          </a:xfrm>
        </p:spPr>
        <p:txBody>
          <a:bodyPr>
            <a:normAutofit/>
          </a:bodyPr>
          <a:lstStyle/>
          <a:p>
            <a:pPr algn="ctr"/>
            <a:r>
              <a:rPr lang="en-US" sz="2800" dirty="0" err="1" smtClean="0"/>
              <a:t>Por</a:t>
            </a:r>
            <a:r>
              <a:rPr lang="en-US" sz="2800" dirty="0" smtClean="0"/>
              <a:t> </a:t>
            </a:r>
            <a:r>
              <a:rPr lang="en-US" sz="2800" dirty="0" err="1" smtClean="0"/>
              <a:t>su</a:t>
            </a:r>
            <a:r>
              <a:rPr lang="en-US" sz="2800" dirty="0" smtClean="0"/>
              <a:t> </a:t>
            </a:r>
            <a:r>
              <a:rPr lang="en-US" sz="2800" dirty="0" err="1" smtClean="0"/>
              <a:t>presencia</a:t>
            </a:r>
            <a:r>
              <a:rPr lang="en-US" sz="2800" dirty="0" smtClean="0"/>
              <a:t> </a:t>
            </a:r>
            <a:r>
              <a:rPr lang="en-US" sz="2800" dirty="0"/>
              <a:t>(4:9)</a:t>
            </a:r>
          </a:p>
          <a:p>
            <a:pPr algn="ctr"/>
            <a:r>
              <a:rPr lang="en-US" sz="2800" dirty="0" err="1" smtClean="0"/>
              <a:t>Llevando</a:t>
            </a:r>
            <a:r>
              <a:rPr lang="en-US" sz="2800" dirty="0" smtClean="0"/>
              <a:t> un </a:t>
            </a:r>
            <a:r>
              <a:rPr lang="en-US" sz="2800" dirty="0" err="1" smtClean="0"/>
              <a:t>colaborador</a:t>
            </a:r>
            <a:r>
              <a:rPr lang="en-US" sz="2800" dirty="0" smtClean="0"/>
              <a:t> </a:t>
            </a:r>
            <a:r>
              <a:rPr lang="en-US" sz="2800" dirty="0"/>
              <a:t>(4:11)</a:t>
            </a:r>
          </a:p>
          <a:p>
            <a:pPr algn="ctr"/>
            <a:r>
              <a:rPr lang="en-US" sz="2800" dirty="0" err="1" smtClean="0"/>
              <a:t>Trayendo</a:t>
            </a:r>
            <a:r>
              <a:rPr lang="en-US" sz="2800" dirty="0" smtClean="0"/>
              <a:t> la </a:t>
            </a:r>
            <a:r>
              <a:rPr lang="en-US" sz="2800" dirty="0" err="1" smtClean="0"/>
              <a:t>capa</a:t>
            </a:r>
            <a:r>
              <a:rPr lang="en-US" sz="2800" dirty="0" smtClean="0"/>
              <a:t> de Pablo (4:13</a:t>
            </a:r>
            <a:r>
              <a:rPr lang="en-US" sz="2800" dirty="0"/>
              <a:t>)</a:t>
            </a:r>
          </a:p>
          <a:p>
            <a:pPr algn="ctr"/>
            <a:r>
              <a:rPr lang="en-US" sz="2800" dirty="0" err="1" smtClean="0"/>
              <a:t>Trayendo</a:t>
            </a:r>
            <a:r>
              <a:rPr lang="en-US" sz="2800" dirty="0" smtClean="0"/>
              <a:t> “</a:t>
            </a:r>
            <a:r>
              <a:rPr lang="en-US" sz="2800" dirty="0" err="1" smtClean="0"/>
              <a:t>los</a:t>
            </a:r>
            <a:r>
              <a:rPr lang="en-US" sz="2800" dirty="0" smtClean="0"/>
              <a:t> </a:t>
            </a:r>
            <a:r>
              <a:rPr lang="en-US" sz="2800" dirty="0" err="1" smtClean="0"/>
              <a:t>libros</a:t>
            </a:r>
            <a:r>
              <a:rPr lang="en-US" sz="2800" dirty="0" smtClean="0"/>
              <a:t> y </a:t>
            </a:r>
            <a:r>
              <a:rPr lang="en-US" sz="2800" dirty="0" err="1" smtClean="0"/>
              <a:t>pergaminos</a:t>
            </a:r>
            <a:r>
              <a:rPr lang="en-US" sz="2800" dirty="0" smtClean="0"/>
              <a:t>” para leer</a:t>
            </a:r>
            <a:endParaRPr lang="en-US" sz="2800" dirty="0"/>
          </a:p>
          <a:p>
            <a:pPr algn="ctr"/>
            <a:r>
              <a:rPr lang="en-US" sz="2800" dirty="0" err="1" smtClean="0"/>
              <a:t>Transmitiendo</a:t>
            </a:r>
            <a:r>
              <a:rPr lang="en-US" sz="2800" dirty="0" smtClean="0"/>
              <a:t> </a:t>
            </a:r>
            <a:r>
              <a:rPr lang="en-US" sz="2800" dirty="0" err="1" smtClean="0"/>
              <a:t>su</a:t>
            </a:r>
            <a:r>
              <a:rPr lang="en-US" sz="2800" dirty="0" smtClean="0"/>
              <a:t> </a:t>
            </a:r>
            <a:r>
              <a:rPr lang="en-US" sz="2800" dirty="0" err="1" smtClean="0"/>
              <a:t>saludo</a:t>
            </a:r>
            <a:r>
              <a:rPr lang="en-US" sz="2800" dirty="0" smtClean="0"/>
              <a:t> </a:t>
            </a:r>
            <a:r>
              <a:rPr lang="en-US" sz="2800" dirty="0"/>
              <a:t>(4:19)</a:t>
            </a:r>
          </a:p>
          <a:p>
            <a:pPr algn="ctr"/>
            <a:endParaRPr lang="en-US" sz="2800" dirty="0"/>
          </a:p>
        </p:txBody>
      </p:sp>
      <p:grpSp>
        <p:nvGrpSpPr>
          <p:cNvPr id="2" name="Group 1">
            <a:extLst>
              <a:ext uri="{FF2B5EF4-FFF2-40B4-BE49-F238E27FC236}">
                <a16:creationId xmlns:a16="http://schemas.microsoft.com/office/drawing/2014/main" xmlns=""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xmlns=""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err="1" smtClean="0">
                  <a:solidFill>
                    <a:schemeClr val="bg1"/>
                  </a:solidFill>
                </a:rPr>
                <a:t>En</a:t>
              </a:r>
              <a:r>
                <a:rPr lang="en-US" sz="2800" b="1" i="1" dirty="0" smtClean="0">
                  <a:solidFill>
                    <a:schemeClr val="bg1"/>
                  </a:solidFill>
                </a:rPr>
                <a:t> 2 </a:t>
              </a:r>
              <a:r>
                <a:rPr lang="en-US" sz="2800" b="1" i="1" dirty="0" err="1" smtClean="0">
                  <a:solidFill>
                    <a:schemeClr val="bg1"/>
                  </a:solidFill>
                </a:rPr>
                <a:t>Timoteo</a:t>
              </a:r>
              <a:r>
                <a:rPr lang="en-US" sz="2800" b="1" i="1" dirty="0" smtClean="0">
                  <a:solidFill>
                    <a:schemeClr val="bg1"/>
                  </a:solidFill>
                </a:rPr>
                <a:t> 4,</a:t>
              </a:r>
              <a:endParaRPr lang="en-US" sz="2800" b="1" i="1" dirty="0">
                <a:solidFill>
                  <a:schemeClr val="bg1"/>
                </a:solidFill>
              </a:endParaRPr>
            </a:p>
          </p:txBody>
        </p:sp>
      </p:grpSp>
    </p:spTree>
    <p:extLst>
      <p:ext uri="{BB962C8B-B14F-4D97-AF65-F5344CB8AC3E}">
        <p14:creationId xmlns:p14="http://schemas.microsoft.com/office/powerpoint/2010/main" val="130946516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1DF5239-B7D7-814F-98C6-52D04EB13985}"/>
              </a:ext>
            </a:extLst>
          </p:cNvPr>
          <p:cNvSpPr>
            <a:spLocks noGrp="1"/>
          </p:cNvSpPr>
          <p:nvPr>
            <p:ph type="title"/>
          </p:nvPr>
        </p:nvSpPr>
        <p:spPr>
          <a:xfrm>
            <a:off x="0" y="911247"/>
            <a:ext cx="9144000" cy="1478015"/>
          </a:xfrm>
        </p:spPr>
        <p:txBody>
          <a:bodyPr>
            <a:normAutofit/>
          </a:bodyPr>
          <a:lstStyle/>
          <a:p>
            <a:pPr algn="ctr"/>
            <a:r>
              <a:rPr lang="en-US" sz="4000" i="1" dirty="0" err="1" smtClean="0"/>
              <a:t>compartiendo</a:t>
            </a:r>
            <a:r>
              <a:rPr lang="en-US" sz="4000" i="1" dirty="0" smtClean="0"/>
              <a:t> </a:t>
            </a:r>
            <a:r>
              <a:rPr lang="en-US" sz="4000" i="1" dirty="0" err="1" smtClean="0"/>
              <a:t>comidas</a:t>
            </a:r>
            <a:r>
              <a:rPr lang="en-US" sz="4000" i="1" dirty="0" smtClean="0"/>
              <a:t> </a:t>
            </a:r>
            <a:r>
              <a:rPr lang="en-US" sz="4000" i="1" dirty="0" err="1" smtClean="0"/>
              <a:t>en</a:t>
            </a:r>
            <a:r>
              <a:rPr lang="en-US" sz="4000" i="1" dirty="0" smtClean="0"/>
              <a:t> </a:t>
            </a:r>
            <a:r>
              <a:rPr lang="en-US" sz="4000" i="1" dirty="0" err="1" smtClean="0"/>
              <a:t>nuestros</a:t>
            </a:r>
            <a:r>
              <a:rPr lang="en-US" sz="4000" i="1" dirty="0" smtClean="0"/>
              <a:t> </a:t>
            </a:r>
            <a:r>
              <a:rPr lang="en-US" sz="4000" i="1" dirty="0" err="1" smtClean="0"/>
              <a:t>hogares</a:t>
            </a:r>
            <a:endParaRPr lang="en-US" sz="4000" dirty="0"/>
          </a:p>
        </p:txBody>
      </p:sp>
      <p:sp>
        <p:nvSpPr>
          <p:cNvPr id="9" name="Content Placeholder 8">
            <a:extLst>
              <a:ext uri="{FF2B5EF4-FFF2-40B4-BE49-F238E27FC236}">
                <a16:creationId xmlns:a16="http://schemas.microsoft.com/office/drawing/2014/main" xmlns="" id="{20058097-046B-EF4B-B030-915E6F631984}"/>
              </a:ext>
            </a:extLst>
          </p:cNvPr>
          <p:cNvSpPr>
            <a:spLocks noGrp="1"/>
          </p:cNvSpPr>
          <p:nvPr>
            <p:ph idx="1"/>
          </p:nvPr>
        </p:nvSpPr>
        <p:spPr>
          <a:xfrm>
            <a:off x="387927" y="2508980"/>
            <a:ext cx="8257309" cy="2730500"/>
          </a:xfrm>
        </p:spPr>
        <p:txBody>
          <a:bodyPr>
            <a:noAutofit/>
          </a:bodyPr>
          <a:lstStyle/>
          <a:p>
            <a:pPr marL="0" indent="0" algn="ctr">
              <a:buNone/>
            </a:pPr>
            <a:r>
              <a:rPr lang="es-ES" sz="3000" dirty="0" smtClean="0"/>
              <a:t>46</a:t>
            </a:r>
            <a:r>
              <a:rPr lang="es-ES" sz="3000" dirty="0"/>
              <a:t>  Día tras día continuaban unánimes en el templo y partiendo el pan en los hogares, comían juntos con </a:t>
            </a:r>
            <a:r>
              <a:rPr lang="es-ES" sz="3000" b="1" dirty="0">
                <a:solidFill>
                  <a:srgbClr val="E8A953"/>
                </a:solidFill>
              </a:rPr>
              <a:t>alegría y sencillez de corazón</a:t>
            </a:r>
            <a:r>
              <a:rPr lang="es-ES" sz="3000" dirty="0"/>
              <a:t>, </a:t>
            </a:r>
            <a:r>
              <a:rPr lang="es-ES" sz="3000" dirty="0" smtClean="0"/>
              <a:t>47</a:t>
            </a:r>
            <a:r>
              <a:rPr lang="es-ES" sz="3000" dirty="0"/>
              <a:t>  alabando a Dios y hallando favor con todo el pueblo. Y el Señor añadía cada día al número de ellos los que iban siendo salvos.  </a:t>
            </a:r>
            <a:r>
              <a:rPr lang="en-US" sz="2400" dirty="0" smtClean="0"/>
              <a:t>(</a:t>
            </a:r>
            <a:r>
              <a:rPr lang="en-US" sz="2400" dirty="0" err="1" smtClean="0"/>
              <a:t>Hechos</a:t>
            </a:r>
            <a:r>
              <a:rPr lang="en-US" sz="2400" dirty="0" smtClean="0"/>
              <a:t> </a:t>
            </a:r>
            <a:r>
              <a:rPr lang="en-US" sz="2400" dirty="0"/>
              <a:t>2:46-47)</a:t>
            </a:r>
            <a:endParaRPr lang="en-US" sz="3000" dirty="0"/>
          </a:p>
        </p:txBody>
      </p:sp>
      <p:grpSp>
        <p:nvGrpSpPr>
          <p:cNvPr id="2" name="Group 1">
            <a:extLst>
              <a:ext uri="{FF2B5EF4-FFF2-40B4-BE49-F238E27FC236}">
                <a16:creationId xmlns:a16="http://schemas.microsoft.com/office/drawing/2014/main" xmlns="" id="{DD583E50-B883-B045-A5F2-741F3CE7DCBE}"/>
              </a:ext>
            </a:extLst>
          </p:cNvPr>
          <p:cNvGrpSpPr/>
          <p:nvPr/>
        </p:nvGrpSpPr>
        <p:grpSpPr>
          <a:xfrm>
            <a:off x="1409158" y="687409"/>
            <a:ext cx="6325684" cy="954107"/>
            <a:chOff x="2690023" y="692827"/>
            <a:chExt cx="3843338" cy="954107"/>
          </a:xfrm>
        </p:grpSpPr>
        <p:sp>
          <p:nvSpPr>
            <p:cNvPr id="11" name="Rounded Rectangle 10">
              <a:extLst>
                <a:ext uri="{FF2B5EF4-FFF2-40B4-BE49-F238E27FC236}">
                  <a16:creationId xmlns:a16="http://schemas.microsoft.com/office/drawing/2014/main" xmlns=""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a:r>
                <a:rPr lang="en-US" sz="2800" b="1" i="1" dirty="0" err="1" smtClean="0">
                  <a:solidFill>
                    <a:schemeClr val="bg1"/>
                  </a:solidFill>
                </a:rPr>
                <a:t>Podemos</a:t>
              </a:r>
              <a:r>
                <a:rPr lang="en-US" sz="2800" b="1" i="1" dirty="0" smtClean="0">
                  <a:solidFill>
                    <a:schemeClr val="bg1"/>
                  </a:solidFill>
                </a:rPr>
                <a:t> </a:t>
              </a:r>
              <a:r>
                <a:rPr lang="en-US" sz="2800" b="1" i="1" dirty="0" err="1" smtClean="0">
                  <a:solidFill>
                    <a:schemeClr val="bg1"/>
                  </a:solidFill>
                </a:rPr>
                <a:t>darnos</a:t>
              </a:r>
              <a:r>
                <a:rPr lang="en-US" sz="2800" b="1" i="1" dirty="0" smtClean="0">
                  <a:solidFill>
                    <a:schemeClr val="bg1"/>
                  </a:solidFill>
                </a:rPr>
                <a:t> </a:t>
              </a:r>
              <a:r>
                <a:rPr lang="en-US" sz="2800" b="1" i="1" dirty="0" err="1" smtClean="0">
                  <a:solidFill>
                    <a:schemeClr val="bg1"/>
                  </a:solidFill>
                </a:rPr>
                <a:t>refrigerio</a:t>
              </a:r>
              <a:r>
                <a:rPr lang="en-US" sz="2800" b="1" i="1" dirty="0" smtClean="0">
                  <a:solidFill>
                    <a:schemeClr val="bg1"/>
                  </a:solidFill>
                </a:rPr>
                <a:t> </a:t>
              </a:r>
              <a:r>
                <a:rPr lang="en-US" sz="2800" b="1" i="1" dirty="0" err="1" smtClean="0">
                  <a:solidFill>
                    <a:schemeClr val="bg1"/>
                  </a:solidFill>
                </a:rPr>
                <a:t>unos</a:t>
              </a:r>
              <a:r>
                <a:rPr lang="en-US" sz="2800" b="1" i="1" dirty="0" smtClean="0">
                  <a:solidFill>
                    <a:schemeClr val="bg1"/>
                  </a:solidFill>
                </a:rPr>
                <a:t> a </a:t>
              </a:r>
              <a:r>
                <a:rPr lang="en-US" sz="2800" b="1" i="1" dirty="0" err="1" smtClean="0">
                  <a:solidFill>
                    <a:schemeClr val="bg1"/>
                  </a:solidFill>
                </a:rPr>
                <a:t>otros</a:t>
              </a:r>
              <a:endParaRPr lang="en-US" sz="2800" b="1" i="1" dirty="0">
                <a:solidFill>
                  <a:schemeClr val="bg1"/>
                </a:solidFill>
              </a:endParaRPr>
            </a:p>
          </p:txBody>
        </p:sp>
      </p:grpSp>
    </p:spTree>
    <p:extLst>
      <p:ext uri="{BB962C8B-B14F-4D97-AF65-F5344CB8AC3E}">
        <p14:creationId xmlns:p14="http://schemas.microsoft.com/office/powerpoint/2010/main" val="162344760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7596D9-DF25-E24B-B0BF-5D421E8B90CE}"/>
              </a:ext>
            </a:extLst>
          </p:cNvPr>
          <p:cNvPicPr>
            <a:picLocks noChangeAspect="1"/>
          </p:cNvPicPr>
          <p:nvPr/>
        </p:nvPicPr>
        <p:blipFill rotWithShape="1">
          <a:blip r:embed="rId3"/>
          <a:srcRect l="7500" r="2492"/>
          <a:stretch/>
        </p:blipFill>
        <p:spPr>
          <a:xfrm>
            <a:off x="-1" y="0"/>
            <a:ext cx="9144001" cy="5715000"/>
          </a:xfrm>
          <a:prstGeom prst="rect">
            <a:avLst/>
          </a:prstGeom>
        </p:spPr>
      </p:pic>
      <p:grpSp>
        <p:nvGrpSpPr>
          <p:cNvPr id="6" name="Group 5">
            <a:extLst>
              <a:ext uri="{FF2B5EF4-FFF2-40B4-BE49-F238E27FC236}">
                <a16:creationId xmlns:a16="http://schemas.microsoft.com/office/drawing/2014/main" xmlns="" id="{ECF809C2-5A8D-B84E-9D82-72C4E571B89D}"/>
              </a:ext>
            </a:extLst>
          </p:cNvPr>
          <p:cNvGrpSpPr/>
          <p:nvPr/>
        </p:nvGrpSpPr>
        <p:grpSpPr>
          <a:xfrm>
            <a:off x="583752" y="522253"/>
            <a:ext cx="2902398" cy="528638"/>
            <a:chOff x="825265" y="2731355"/>
            <a:chExt cx="2281006" cy="528638"/>
          </a:xfrm>
        </p:grpSpPr>
        <p:sp>
          <p:nvSpPr>
            <p:cNvPr id="7" name="Rounded Rectangle 6">
              <a:extLst>
                <a:ext uri="{FF2B5EF4-FFF2-40B4-BE49-F238E27FC236}">
                  <a16:creationId xmlns:a16="http://schemas.microsoft.com/office/drawing/2014/main" xmlns="" id="{FB2BDA4B-FF0C-E746-9CC6-FEE1EB5F0C2D}"/>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C86E0092-29BC-5545-8679-F59CADE9146F}"/>
                </a:ext>
              </a:extLst>
            </p:cNvPr>
            <p:cNvSpPr txBox="1"/>
            <p:nvPr/>
          </p:nvSpPr>
          <p:spPr>
            <a:xfrm>
              <a:off x="883960" y="2731355"/>
              <a:ext cx="2165344" cy="523220"/>
            </a:xfrm>
            <a:prstGeom prst="rect">
              <a:avLst/>
            </a:prstGeom>
            <a:noFill/>
          </p:spPr>
          <p:txBody>
            <a:bodyPr wrap="square" rtlCol="0">
              <a:spAutoFit/>
            </a:bodyPr>
            <a:lstStyle/>
            <a:p>
              <a:pPr algn="ctr"/>
              <a:r>
                <a:rPr lang="es-ES" sz="2800" b="1" i="1" dirty="0" smtClean="0">
                  <a:solidFill>
                    <a:schemeClr val="bg1"/>
                  </a:solidFill>
                </a:rPr>
                <a:t>Sin jactancia</a:t>
              </a:r>
              <a:endParaRPr lang="en-US" sz="2800" b="1" i="1" dirty="0">
                <a:solidFill>
                  <a:schemeClr val="bg1"/>
                </a:solidFill>
              </a:endParaRPr>
            </a:p>
          </p:txBody>
        </p:sp>
      </p:grpSp>
      <p:grpSp>
        <p:nvGrpSpPr>
          <p:cNvPr id="9" name="Group 8">
            <a:extLst>
              <a:ext uri="{FF2B5EF4-FFF2-40B4-BE49-F238E27FC236}">
                <a16:creationId xmlns:a16="http://schemas.microsoft.com/office/drawing/2014/main" xmlns="" id="{5E5A1728-3146-4E49-A936-C19160A043F7}"/>
              </a:ext>
            </a:extLst>
          </p:cNvPr>
          <p:cNvGrpSpPr/>
          <p:nvPr/>
        </p:nvGrpSpPr>
        <p:grpSpPr>
          <a:xfrm>
            <a:off x="583752" y="1305788"/>
            <a:ext cx="2902398" cy="528638"/>
            <a:chOff x="825265" y="2731355"/>
            <a:chExt cx="2281006" cy="528638"/>
          </a:xfrm>
        </p:grpSpPr>
        <p:sp>
          <p:nvSpPr>
            <p:cNvPr id="10" name="Rounded Rectangle 9">
              <a:extLst>
                <a:ext uri="{FF2B5EF4-FFF2-40B4-BE49-F238E27FC236}">
                  <a16:creationId xmlns:a16="http://schemas.microsoft.com/office/drawing/2014/main" xmlns="" id="{58A1606D-9E3A-2244-8463-0AB7FF291FD6}"/>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86BC7A03-A5B7-6F42-A573-14DCA3657666}"/>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smtClean="0">
                  <a:solidFill>
                    <a:schemeClr val="bg1"/>
                  </a:solidFill>
                </a:rPr>
                <a:t>Sin </a:t>
              </a:r>
              <a:r>
                <a:rPr lang="en-US" sz="2800" b="1" i="1" dirty="0" err="1" smtClean="0">
                  <a:solidFill>
                    <a:schemeClr val="bg1"/>
                  </a:solidFill>
                </a:rPr>
                <a:t>egoísmo</a:t>
              </a:r>
              <a:endParaRPr lang="en-US" sz="2800" b="1" i="1" dirty="0">
                <a:solidFill>
                  <a:schemeClr val="bg1"/>
                </a:solidFill>
              </a:endParaRPr>
            </a:p>
          </p:txBody>
        </p:sp>
      </p:grpSp>
      <p:grpSp>
        <p:nvGrpSpPr>
          <p:cNvPr id="12" name="Group 11">
            <a:extLst>
              <a:ext uri="{FF2B5EF4-FFF2-40B4-BE49-F238E27FC236}">
                <a16:creationId xmlns:a16="http://schemas.microsoft.com/office/drawing/2014/main" xmlns="" id="{0B24B968-D2EF-1949-8F4D-335ACA48FBD8}"/>
              </a:ext>
            </a:extLst>
          </p:cNvPr>
          <p:cNvGrpSpPr/>
          <p:nvPr/>
        </p:nvGrpSpPr>
        <p:grpSpPr>
          <a:xfrm>
            <a:off x="583752" y="2083905"/>
            <a:ext cx="2902398" cy="528638"/>
            <a:chOff x="825265" y="2731355"/>
            <a:chExt cx="2281006" cy="528638"/>
          </a:xfrm>
        </p:grpSpPr>
        <p:sp>
          <p:nvSpPr>
            <p:cNvPr id="13" name="Rounded Rectangle 12">
              <a:extLst>
                <a:ext uri="{FF2B5EF4-FFF2-40B4-BE49-F238E27FC236}">
                  <a16:creationId xmlns:a16="http://schemas.microsoft.com/office/drawing/2014/main" xmlns="" id="{5247A00A-80A5-FF41-9726-B246A78B4BED}"/>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B05AEE23-CFF7-8341-98F9-61751573C046}"/>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smtClean="0">
                  <a:solidFill>
                    <a:schemeClr val="bg1"/>
                  </a:solidFill>
                </a:rPr>
                <a:t>Sin </a:t>
              </a:r>
              <a:r>
                <a:rPr lang="en-US" sz="2800" b="1" i="1" dirty="0" err="1" smtClean="0">
                  <a:solidFill>
                    <a:schemeClr val="bg1"/>
                  </a:solidFill>
                </a:rPr>
                <a:t>avaricia</a:t>
              </a:r>
              <a:endParaRPr lang="en-US" sz="2800" b="1" i="1" dirty="0">
                <a:solidFill>
                  <a:schemeClr val="bg1"/>
                </a:solidFill>
              </a:endParaRPr>
            </a:p>
          </p:txBody>
        </p:sp>
      </p:grpSp>
      <p:grpSp>
        <p:nvGrpSpPr>
          <p:cNvPr id="15" name="Group 14">
            <a:extLst>
              <a:ext uri="{FF2B5EF4-FFF2-40B4-BE49-F238E27FC236}">
                <a16:creationId xmlns:a16="http://schemas.microsoft.com/office/drawing/2014/main" xmlns="" id="{6F806D4E-2999-D043-BDCD-766D8FA9F026}"/>
              </a:ext>
            </a:extLst>
          </p:cNvPr>
          <p:cNvGrpSpPr/>
          <p:nvPr/>
        </p:nvGrpSpPr>
        <p:grpSpPr>
          <a:xfrm>
            <a:off x="583752" y="2857260"/>
            <a:ext cx="2902398" cy="528638"/>
            <a:chOff x="825265" y="2731355"/>
            <a:chExt cx="2281006" cy="528638"/>
          </a:xfrm>
        </p:grpSpPr>
        <p:sp>
          <p:nvSpPr>
            <p:cNvPr id="16" name="Rounded Rectangle 15">
              <a:extLst>
                <a:ext uri="{FF2B5EF4-FFF2-40B4-BE49-F238E27FC236}">
                  <a16:creationId xmlns:a16="http://schemas.microsoft.com/office/drawing/2014/main" xmlns="" id="{62F2A882-33D8-634D-8A25-05BDF7285E74}"/>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74650D2A-A7DD-6E4E-9781-3FECFE056132}"/>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smtClean="0">
                  <a:solidFill>
                    <a:schemeClr val="bg1"/>
                  </a:solidFill>
                </a:rPr>
                <a:t>Sin </a:t>
              </a:r>
              <a:r>
                <a:rPr lang="en-US" sz="2800" b="1" i="1" dirty="0" err="1" smtClean="0">
                  <a:solidFill>
                    <a:schemeClr val="bg1"/>
                  </a:solidFill>
                </a:rPr>
                <a:t>hipocresía</a:t>
              </a:r>
              <a:endParaRPr lang="en-US" sz="2800" b="1" i="1" dirty="0">
                <a:solidFill>
                  <a:schemeClr val="bg1"/>
                </a:solidFill>
              </a:endParaRPr>
            </a:p>
          </p:txBody>
        </p:sp>
      </p:grpSp>
    </p:spTree>
    <p:extLst>
      <p:ext uri="{BB962C8B-B14F-4D97-AF65-F5344CB8AC3E}">
        <p14:creationId xmlns:p14="http://schemas.microsoft.com/office/powerpoint/2010/main" val="186926902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1DF5239-B7D7-814F-98C6-52D04EB13985}"/>
              </a:ext>
            </a:extLst>
          </p:cNvPr>
          <p:cNvSpPr>
            <a:spLocks noGrp="1"/>
          </p:cNvSpPr>
          <p:nvPr>
            <p:ph type="title"/>
          </p:nvPr>
        </p:nvSpPr>
        <p:spPr>
          <a:xfrm>
            <a:off x="0" y="911247"/>
            <a:ext cx="9144000" cy="1478015"/>
          </a:xfrm>
        </p:spPr>
        <p:txBody>
          <a:bodyPr>
            <a:normAutofit/>
          </a:bodyPr>
          <a:lstStyle/>
          <a:p>
            <a:pPr algn="ctr"/>
            <a:r>
              <a:rPr lang="en-US" sz="4000" i="1" dirty="0" err="1" smtClean="0"/>
              <a:t>compartiendo</a:t>
            </a:r>
            <a:r>
              <a:rPr lang="en-US" sz="4000" i="1" dirty="0" smtClean="0"/>
              <a:t> </a:t>
            </a:r>
            <a:r>
              <a:rPr lang="en-US" sz="4000" i="1" dirty="0" err="1" smtClean="0"/>
              <a:t>comidas</a:t>
            </a:r>
            <a:r>
              <a:rPr lang="en-US" sz="4000" i="1" dirty="0" smtClean="0"/>
              <a:t> </a:t>
            </a:r>
            <a:r>
              <a:rPr lang="en-US" sz="4000" i="1" dirty="0" err="1" smtClean="0"/>
              <a:t>en</a:t>
            </a:r>
            <a:r>
              <a:rPr lang="en-US" sz="4000" i="1" dirty="0" smtClean="0"/>
              <a:t> </a:t>
            </a:r>
            <a:r>
              <a:rPr lang="en-US" sz="4000" i="1" dirty="0" err="1" smtClean="0"/>
              <a:t>nuestros</a:t>
            </a:r>
            <a:r>
              <a:rPr lang="en-US" sz="4000" i="1" dirty="0" smtClean="0"/>
              <a:t> </a:t>
            </a:r>
            <a:r>
              <a:rPr lang="en-US" sz="4000" i="1" dirty="0" err="1" smtClean="0"/>
              <a:t>hogares</a:t>
            </a:r>
            <a:endParaRPr lang="en-US" sz="4000" dirty="0"/>
          </a:p>
        </p:txBody>
      </p:sp>
      <p:sp>
        <p:nvSpPr>
          <p:cNvPr id="9" name="Content Placeholder 8">
            <a:extLst>
              <a:ext uri="{FF2B5EF4-FFF2-40B4-BE49-F238E27FC236}">
                <a16:creationId xmlns:a16="http://schemas.microsoft.com/office/drawing/2014/main" xmlns="" id="{20058097-046B-EF4B-B030-915E6F631984}"/>
              </a:ext>
            </a:extLst>
          </p:cNvPr>
          <p:cNvSpPr>
            <a:spLocks noGrp="1"/>
          </p:cNvSpPr>
          <p:nvPr>
            <p:ph idx="1"/>
          </p:nvPr>
        </p:nvSpPr>
        <p:spPr>
          <a:xfrm>
            <a:off x="387927" y="2508980"/>
            <a:ext cx="8257309" cy="2730500"/>
          </a:xfrm>
        </p:spPr>
        <p:txBody>
          <a:bodyPr>
            <a:noAutofit/>
          </a:bodyPr>
          <a:lstStyle/>
          <a:p>
            <a:pPr marL="0" indent="0" algn="ctr">
              <a:buNone/>
            </a:pPr>
            <a:r>
              <a:rPr lang="es-ES" sz="3000" dirty="0" smtClean="0"/>
              <a:t>46</a:t>
            </a:r>
            <a:r>
              <a:rPr lang="es-ES" sz="3000" dirty="0"/>
              <a:t>  Día tras día continuaban unánimes en el templo y partiendo el pan en los hogares, comían juntos con </a:t>
            </a:r>
            <a:r>
              <a:rPr lang="es-ES" sz="3000" b="1" dirty="0">
                <a:solidFill>
                  <a:srgbClr val="E8A953"/>
                </a:solidFill>
              </a:rPr>
              <a:t>alegría y sencillez de corazón</a:t>
            </a:r>
            <a:r>
              <a:rPr lang="es-ES" sz="3000" dirty="0"/>
              <a:t>, </a:t>
            </a:r>
            <a:r>
              <a:rPr lang="es-ES" sz="3000" dirty="0" smtClean="0"/>
              <a:t>47</a:t>
            </a:r>
            <a:r>
              <a:rPr lang="es-ES" sz="3000" dirty="0"/>
              <a:t>  alabando a Dios y hallando favor con todo el pueblo. Y el Señor añadía cada día al número de ellos los que iban siendo salvos.  </a:t>
            </a:r>
            <a:r>
              <a:rPr lang="en-US" sz="2400" dirty="0" smtClean="0"/>
              <a:t>(</a:t>
            </a:r>
            <a:r>
              <a:rPr lang="en-US" sz="2400" dirty="0" err="1" smtClean="0"/>
              <a:t>Hechos</a:t>
            </a:r>
            <a:r>
              <a:rPr lang="en-US" sz="2400" dirty="0" smtClean="0"/>
              <a:t> </a:t>
            </a:r>
            <a:r>
              <a:rPr lang="en-US" sz="2400" dirty="0"/>
              <a:t>2:46-47)</a:t>
            </a:r>
            <a:endParaRPr lang="en-US" sz="3000" dirty="0"/>
          </a:p>
        </p:txBody>
      </p:sp>
      <p:grpSp>
        <p:nvGrpSpPr>
          <p:cNvPr id="2" name="Group 1">
            <a:extLst>
              <a:ext uri="{FF2B5EF4-FFF2-40B4-BE49-F238E27FC236}">
                <a16:creationId xmlns:a16="http://schemas.microsoft.com/office/drawing/2014/main" xmlns="" id="{DD583E50-B883-B045-A5F2-741F3CE7DCBE}"/>
              </a:ext>
            </a:extLst>
          </p:cNvPr>
          <p:cNvGrpSpPr/>
          <p:nvPr/>
        </p:nvGrpSpPr>
        <p:grpSpPr>
          <a:xfrm>
            <a:off x="1409158" y="687409"/>
            <a:ext cx="6325684" cy="954107"/>
            <a:chOff x="2690023" y="692827"/>
            <a:chExt cx="3843338" cy="954107"/>
          </a:xfrm>
        </p:grpSpPr>
        <p:sp>
          <p:nvSpPr>
            <p:cNvPr id="11" name="Rounded Rectangle 10">
              <a:extLst>
                <a:ext uri="{FF2B5EF4-FFF2-40B4-BE49-F238E27FC236}">
                  <a16:creationId xmlns:a16="http://schemas.microsoft.com/office/drawing/2014/main" xmlns=""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a:r>
                <a:rPr lang="en-US" sz="2800" b="1" i="1" dirty="0" err="1" smtClean="0">
                  <a:solidFill>
                    <a:schemeClr val="bg1"/>
                  </a:solidFill>
                </a:rPr>
                <a:t>Podemos</a:t>
              </a:r>
              <a:r>
                <a:rPr lang="en-US" sz="2800" b="1" i="1" dirty="0" smtClean="0">
                  <a:solidFill>
                    <a:schemeClr val="bg1"/>
                  </a:solidFill>
                </a:rPr>
                <a:t> </a:t>
              </a:r>
              <a:r>
                <a:rPr lang="en-US" sz="2800" b="1" i="1" dirty="0" err="1" smtClean="0">
                  <a:solidFill>
                    <a:schemeClr val="bg1"/>
                  </a:solidFill>
                </a:rPr>
                <a:t>darnos</a:t>
              </a:r>
              <a:r>
                <a:rPr lang="en-US" sz="2800" b="1" i="1" dirty="0" smtClean="0">
                  <a:solidFill>
                    <a:schemeClr val="bg1"/>
                  </a:solidFill>
                </a:rPr>
                <a:t> </a:t>
              </a:r>
              <a:r>
                <a:rPr lang="en-US" sz="2800" b="1" i="1" dirty="0" err="1" smtClean="0">
                  <a:solidFill>
                    <a:schemeClr val="bg1"/>
                  </a:solidFill>
                </a:rPr>
                <a:t>refrigerio</a:t>
              </a:r>
              <a:r>
                <a:rPr lang="en-US" sz="2800" b="1" i="1" dirty="0" smtClean="0">
                  <a:solidFill>
                    <a:schemeClr val="bg1"/>
                  </a:solidFill>
                </a:rPr>
                <a:t> </a:t>
              </a:r>
              <a:r>
                <a:rPr lang="en-US" sz="2800" b="1" i="1" dirty="0" err="1" smtClean="0">
                  <a:solidFill>
                    <a:schemeClr val="bg1"/>
                  </a:solidFill>
                </a:rPr>
                <a:t>unos</a:t>
              </a:r>
              <a:r>
                <a:rPr lang="en-US" sz="2800" b="1" i="1" dirty="0" smtClean="0">
                  <a:solidFill>
                    <a:schemeClr val="bg1"/>
                  </a:solidFill>
                </a:rPr>
                <a:t> a </a:t>
              </a:r>
              <a:r>
                <a:rPr lang="en-US" sz="2800" b="1" i="1" dirty="0" err="1" smtClean="0">
                  <a:solidFill>
                    <a:schemeClr val="bg1"/>
                  </a:solidFill>
                </a:rPr>
                <a:t>otros</a:t>
              </a:r>
              <a:endParaRPr lang="en-US" sz="2800" b="1" i="1" dirty="0">
                <a:solidFill>
                  <a:schemeClr val="bg1"/>
                </a:solidFill>
              </a:endParaRPr>
            </a:p>
          </p:txBody>
        </p:sp>
      </p:grpSp>
      <p:cxnSp>
        <p:nvCxnSpPr>
          <p:cNvPr id="7" name="Straight Connector 6">
            <a:extLst>
              <a:ext uri="{FF2B5EF4-FFF2-40B4-BE49-F238E27FC236}">
                <a16:creationId xmlns="" xmlns:a16="http://schemas.microsoft.com/office/drawing/2014/main" id="{3AA1E597-0940-294F-8B90-50B02C7B26E0}"/>
              </a:ext>
            </a:extLst>
          </p:cNvPr>
          <p:cNvCxnSpPr>
            <a:cxnSpLocks/>
          </p:cNvCxnSpPr>
          <p:nvPr/>
        </p:nvCxnSpPr>
        <p:spPr>
          <a:xfrm>
            <a:off x="1163737" y="2939091"/>
            <a:ext cx="1658434"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3AA1E597-0940-294F-8B90-50B02C7B26E0}"/>
              </a:ext>
            </a:extLst>
          </p:cNvPr>
          <p:cNvCxnSpPr>
            <a:cxnSpLocks/>
          </p:cNvCxnSpPr>
          <p:nvPr/>
        </p:nvCxnSpPr>
        <p:spPr>
          <a:xfrm>
            <a:off x="4239446" y="3356535"/>
            <a:ext cx="1658434"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AA1E597-0940-294F-8B90-50B02C7B26E0}"/>
              </a:ext>
            </a:extLst>
          </p:cNvPr>
          <p:cNvCxnSpPr>
            <a:cxnSpLocks/>
          </p:cNvCxnSpPr>
          <p:nvPr/>
        </p:nvCxnSpPr>
        <p:spPr>
          <a:xfrm>
            <a:off x="6076408" y="3356535"/>
            <a:ext cx="217813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00519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20058097-046B-EF4B-B030-915E6F631984}"/>
              </a:ext>
            </a:extLst>
          </p:cNvPr>
          <p:cNvSpPr>
            <a:spLocks noGrp="1"/>
          </p:cNvSpPr>
          <p:nvPr>
            <p:ph idx="1"/>
          </p:nvPr>
        </p:nvSpPr>
        <p:spPr>
          <a:xfrm>
            <a:off x="387927" y="2508980"/>
            <a:ext cx="8257309" cy="2730500"/>
          </a:xfrm>
        </p:spPr>
        <p:txBody>
          <a:bodyPr>
            <a:noAutofit/>
          </a:bodyPr>
          <a:lstStyle/>
          <a:p>
            <a:pPr marL="0" indent="0" algn="ctr">
              <a:buNone/>
            </a:pPr>
            <a:r>
              <a:rPr lang="es-ES" sz="3000" dirty="0" smtClean="0"/>
              <a:t>23</a:t>
            </a:r>
            <a:r>
              <a:rPr lang="es-ES" sz="3000" dirty="0"/>
              <a:t>  Mantengamos firme la profesión de nuestra esperanza sin vacilar, porque fiel es Aquel que prometió. </a:t>
            </a:r>
            <a:r>
              <a:rPr lang="es-ES" sz="3000" dirty="0" smtClean="0"/>
              <a:t>24</a:t>
            </a:r>
            <a:r>
              <a:rPr lang="es-ES" sz="3000" dirty="0"/>
              <a:t>  </a:t>
            </a:r>
            <a:r>
              <a:rPr lang="es-ES" sz="3000" b="1" dirty="0">
                <a:solidFill>
                  <a:srgbClr val="E8A953"/>
                </a:solidFill>
              </a:rPr>
              <a:t>Consideremos</a:t>
            </a:r>
            <a:r>
              <a:rPr lang="es-ES" sz="3000" dirty="0"/>
              <a:t> cómo </a:t>
            </a:r>
            <a:r>
              <a:rPr lang="es-ES" sz="3000" b="1" dirty="0">
                <a:solidFill>
                  <a:srgbClr val="E8A953"/>
                </a:solidFill>
              </a:rPr>
              <a:t>estimularnos unos a otros </a:t>
            </a:r>
            <a:r>
              <a:rPr lang="es-ES" sz="3000" dirty="0"/>
              <a:t>al amor y a las buenas obras, </a:t>
            </a:r>
            <a:r>
              <a:rPr lang="es-ES" sz="3000" dirty="0" smtClean="0"/>
              <a:t>25</a:t>
            </a:r>
            <a:r>
              <a:rPr lang="es-ES" sz="3000" dirty="0"/>
              <a:t>  no dejando de congregarnos, como algunos tienen por costumbre, sino exhortándonos unos a otros, y mucho más al ver que el día se acerca.  </a:t>
            </a:r>
            <a:r>
              <a:rPr lang="en-US" sz="2400" dirty="0" smtClean="0"/>
              <a:t>(</a:t>
            </a:r>
            <a:r>
              <a:rPr lang="en-US" sz="2400" dirty="0"/>
              <a:t>Heb. 10:23-25)</a:t>
            </a:r>
            <a:endParaRPr lang="en-US" sz="3000" dirty="0"/>
          </a:p>
        </p:txBody>
      </p:sp>
      <p:cxnSp>
        <p:nvCxnSpPr>
          <p:cNvPr id="10" name="Straight Connector 9">
            <a:extLst>
              <a:ext uri="{FF2B5EF4-FFF2-40B4-BE49-F238E27FC236}">
                <a16:creationId xmlns:a16="http://schemas.microsoft.com/office/drawing/2014/main" xmlns="" id="{F808BB2F-A45C-B648-808D-6C02D11474B4}"/>
              </a:ext>
            </a:extLst>
          </p:cNvPr>
          <p:cNvCxnSpPr>
            <a:cxnSpLocks/>
          </p:cNvCxnSpPr>
          <p:nvPr/>
        </p:nvCxnSpPr>
        <p:spPr>
          <a:xfrm>
            <a:off x="2325027" y="4585683"/>
            <a:ext cx="2072406"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70AF505-DAA4-1F43-B875-5D1CCF47C3A1}"/>
              </a:ext>
            </a:extLst>
          </p:cNvPr>
          <p:cNvCxnSpPr>
            <a:cxnSpLocks/>
          </p:cNvCxnSpPr>
          <p:nvPr/>
        </p:nvCxnSpPr>
        <p:spPr>
          <a:xfrm>
            <a:off x="3492725" y="4991656"/>
            <a:ext cx="4312926"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
        <p:nvSpPr>
          <p:cNvPr id="14" name="Title 7">
            <a:extLst>
              <a:ext uri="{FF2B5EF4-FFF2-40B4-BE49-F238E27FC236}">
                <a16:creationId xmlns:a16="http://schemas.microsoft.com/office/drawing/2014/main" xmlns="" id="{6F3898AC-BF33-184C-9E8D-D68B43658904}"/>
              </a:ext>
            </a:extLst>
          </p:cNvPr>
          <p:cNvSpPr txBox="1">
            <a:spLocks/>
          </p:cNvSpPr>
          <p:nvPr/>
        </p:nvSpPr>
        <p:spPr>
          <a:xfrm>
            <a:off x="628650" y="911247"/>
            <a:ext cx="7886700" cy="147801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algn="ctr"/>
            <a:r>
              <a:rPr lang="en-US" sz="4000" i="1" dirty="0" err="1"/>
              <a:t>r</a:t>
            </a:r>
            <a:r>
              <a:rPr lang="en-US" sz="4000" i="1" dirty="0" err="1" smtClean="0"/>
              <a:t>euniéndonos</a:t>
            </a:r>
            <a:r>
              <a:rPr lang="en-US" sz="4000" i="1" dirty="0" smtClean="0"/>
              <a:t> </a:t>
            </a:r>
            <a:r>
              <a:rPr lang="en-US" sz="4000" i="1" dirty="0" err="1" smtClean="0"/>
              <a:t>en</a:t>
            </a:r>
            <a:r>
              <a:rPr lang="en-US" sz="4000" i="1" dirty="0" smtClean="0"/>
              <a:t> </a:t>
            </a:r>
            <a:r>
              <a:rPr lang="en-US" sz="4000" i="1" dirty="0" err="1" smtClean="0"/>
              <a:t>adoración</a:t>
            </a:r>
            <a:r>
              <a:rPr lang="en-US" sz="4000" i="1" dirty="0" smtClean="0"/>
              <a:t>.</a:t>
            </a:r>
            <a:endParaRPr lang="en-US" sz="4000" dirty="0"/>
          </a:p>
        </p:txBody>
      </p:sp>
      <p:cxnSp>
        <p:nvCxnSpPr>
          <p:cNvPr id="18" name="Straight Connector 17">
            <a:extLst>
              <a:ext uri="{FF2B5EF4-FFF2-40B4-BE49-F238E27FC236}">
                <a16:creationId xmlns:a16="http://schemas.microsoft.com/office/drawing/2014/main" xmlns="" id="{E3D68E8E-85A4-AF4D-92A5-2BE3436F7D48}"/>
              </a:ext>
            </a:extLst>
          </p:cNvPr>
          <p:cNvCxnSpPr>
            <a:cxnSpLocks/>
          </p:cNvCxnSpPr>
          <p:nvPr/>
        </p:nvCxnSpPr>
        <p:spPr>
          <a:xfrm>
            <a:off x="1453403" y="2928333"/>
            <a:ext cx="3052095"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DD583E50-B883-B045-A5F2-741F3CE7DCBE}"/>
              </a:ext>
            </a:extLst>
          </p:cNvPr>
          <p:cNvGrpSpPr/>
          <p:nvPr/>
        </p:nvGrpSpPr>
        <p:grpSpPr>
          <a:xfrm>
            <a:off x="1409158" y="687409"/>
            <a:ext cx="6325684" cy="954107"/>
            <a:chOff x="2690023" y="692827"/>
            <a:chExt cx="3843338" cy="954107"/>
          </a:xfrm>
        </p:grpSpPr>
        <p:sp>
          <p:nvSpPr>
            <p:cNvPr id="12" name="Rounded Rectangle 11">
              <a:extLst>
                <a:ext uri="{FF2B5EF4-FFF2-40B4-BE49-F238E27FC236}">
                  <a16:creationId xmlns:a16="http://schemas.microsoft.com/office/drawing/2014/main" xmlns=""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a:r>
                <a:rPr lang="en-US" sz="2800" b="1" i="1" dirty="0" err="1" smtClean="0">
                  <a:solidFill>
                    <a:schemeClr val="bg1"/>
                  </a:solidFill>
                </a:rPr>
                <a:t>Podemos</a:t>
              </a:r>
              <a:r>
                <a:rPr lang="en-US" sz="2800" b="1" i="1" dirty="0" smtClean="0">
                  <a:solidFill>
                    <a:schemeClr val="bg1"/>
                  </a:solidFill>
                </a:rPr>
                <a:t> </a:t>
              </a:r>
              <a:r>
                <a:rPr lang="en-US" sz="2800" b="1" i="1" dirty="0" err="1" smtClean="0">
                  <a:solidFill>
                    <a:schemeClr val="bg1"/>
                  </a:solidFill>
                </a:rPr>
                <a:t>darnos</a:t>
              </a:r>
              <a:r>
                <a:rPr lang="en-US" sz="2800" b="1" i="1" dirty="0" smtClean="0">
                  <a:solidFill>
                    <a:schemeClr val="bg1"/>
                  </a:solidFill>
                </a:rPr>
                <a:t> </a:t>
              </a:r>
              <a:r>
                <a:rPr lang="en-US" sz="2800" b="1" i="1" dirty="0" err="1" smtClean="0">
                  <a:solidFill>
                    <a:schemeClr val="bg1"/>
                  </a:solidFill>
                </a:rPr>
                <a:t>refrigerio</a:t>
              </a:r>
              <a:r>
                <a:rPr lang="en-US" sz="2800" b="1" i="1" dirty="0" smtClean="0">
                  <a:solidFill>
                    <a:schemeClr val="bg1"/>
                  </a:solidFill>
                </a:rPr>
                <a:t> </a:t>
              </a:r>
              <a:r>
                <a:rPr lang="en-US" sz="2800" b="1" i="1" dirty="0" err="1" smtClean="0">
                  <a:solidFill>
                    <a:schemeClr val="bg1"/>
                  </a:solidFill>
                </a:rPr>
                <a:t>unos</a:t>
              </a:r>
              <a:r>
                <a:rPr lang="en-US" sz="2800" b="1" i="1" dirty="0" smtClean="0">
                  <a:solidFill>
                    <a:schemeClr val="bg1"/>
                  </a:solidFill>
                </a:rPr>
                <a:t> a </a:t>
              </a:r>
              <a:r>
                <a:rPr lang="en-US" sz="2800" b="1" i="1" dirty="0" err="1" smtClean="0">
                  <a:solidFill>
                    <a:schemeClr val="bg1"/>
                  </a:solidFill>
                </a:rPr>
                <a:t>otros</a:t>
              </a:r>
              <a:endParaRPr lang="en-US" sz="2800" b="1" i="1" dirty="0">
                <a:solidFill>
                  <a:schemeClr val="bg1"/>
                </a:solidFill>
              </a:endParaRPr>
            </a:p>
          </p:txBody>
        </p:sp>
      </p:grpSp>
    </p:spTree>
    <p:extLst>
      <p:ext uri="{BB962C8B-B14F-4D97-AF65-F5344CB8AC3E}">
        <p14:creationId xmlns:p14="http://schemas.microsoft.com/office/powerpoint/2010/main" val="242601781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2415</TotalTime>
  <Words>1207</Words>
  <Application>Microsoft Office PowerPoint</Application>
  <PresentationFormat>On-screen Show (16:10)</PresentationFormat>
  <Paragraphs>215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2023 Theme</vt:lpstr>
      <vt:lpstr>PowerPoint Presentation</vt:lpstr>
      <vt:lpstr>PowerPoint Presentation</vt:lpstr>
      <vt:lpstr>a alguien que nos dé refrigerio  en nuestras vidas!</vt:lpstr>
      <vt:lpstr>Pablo le pide a Timoteo que le dé refrigerio de varias maneras.</vt:lpstr>
      <vt:lpstr>compartiendo comidas en nuestros hogares</vt:lpstr>
      <vt:lpstr>PowerPoint Presentation</vt:lpstr>
      <vt:lpstr>compartiendo comidas en nuestros hogares</vt:lpstr>
      <vt:lpstr>PowerPoint Presentation</vt:lpstr>
      <vt:lpstr>PowerPoint Presentation</vt:lpstr>
      <vt:lpstr>Creando nuevos hábitos…</vt:lpstr>
      <vt:lpstr>2023 Theme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Esther Eubanks</cp:lastModifiedBy>
  <cp:revision>300</cp:revision>
  <cp:lastPrinted>2022-11-19T23:16:39Z</cp:lastPrinted>
  <dcterms:created xsi:type="dcterms:W3CDTF">2022-08-19T18:53:01Z</dcterms:created>
  <dcterms:modified xsi:type="dcterms:W3CDTF">2023-05-21T00:58:14Z</dcterms:modified>
</cp:coreProperties>
</file>