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91" r:id="rId2"/>
    <p:sldId id="307" r:id="rId3"/>
    <p:sldId id="266" r:id="rId4"/>
    <p:sldId id="334" r:id="rId5"/>
    <p:sldId id="327" r:id="rId6"/>
    <p:sldId id="337" r:id="rId7"/>
    <p:sldId id="339" r:id="rId8"/>
    <p:sldId id="340" r:id="rId9"/>
    <p:sldId id="336" r:id="rId10"/>
    <p:sldId id="341" r:id="rId11"/>
    <p:sldId id="338" r:id="rId12"/>
    <p:sldId id="311"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65B"/>
    <a:srgbClr val="BA7548"/>
    <a:srgbClr val="E8A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1"/>
    <p:restoredTop sz="78233"/>
  </p:normalViewPr>
  <p:slideViewPr>
    <p:cSldViewPr snapToGrid="0" snapToObjects="1">
      <p:cViewPr varScale="1">
        <p:scale>
          <a:sx n="86" d="100"/>
          <a:sy n="86" d="100"/>
        </p:scale>
        <p:origin x="864" y="192"/>
      </p:cViewPr>
      <p:guideLst/>
    </p:cSldViewPr>
  </p:slideViewPr>
  <p:notesTextViewPr>
    <p:cViewPr>
      <p:scale>
        <a:sx n="1" d="1"/>
        <a:sy n="1" d="1"/>
      </p:scale>
      <p:origin x="0" y="0"/>
    </p:cViewPr>
  </p:notesTextViewPr>
  <p:notesViewPr>
    <p:cSldViewPr snapToGrid="0" snapToObjects="1">
      <p:cViewPr varScale="1">
        <p:scale>
          <a:sx n="71" d="100"/>
          <a:sy n="71" d="100"/>
        </p:scale>
        <p:origin x="25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5/21/23</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7067" y="3544888"/>
            <a:ext cx="6417733" cy="539591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8356" y="688182"/>
            <a:ext cx="959644"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search=Philemon%201&amp;version=NASB1995#fen-NASB1995-29946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blegateway.com/passage/?search=Philemon%201&amp;version=NASB1995#fen-NASB1995-29946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Philemon%201&amp;version=NASB1995#fen-NASB1995-29946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search=Philemon%201&amp;version=NASB1995#fen-NASB1995-29946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have </a:t>
            </a:r>
            <a:r>
              <a:rPr lang="en-US" sz="1200" b="1" i="0" kern="1200" dirty="0">
                <a:solidFill>
                  <a:schemeClr val="tx1"/>
                </a:solidFill>
                <a:effectLst/>
                <a:latin typeface="+mn-lt"/>
                <a:ea typeface="+mn-ea"/>
                <a:cs typeface="+mn-cs"/>
              </a:rPr>
              <a:t>no</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greater</a:t>
            </a:r>
            <a:r>
              <a:rPr lang="en-US" sz="1200" b="0" i="0" kern="1200" dirty="0">
                <a:solidFill>
                  <a:schemeClr val="tx1"/>
                </a:solidFill>
                <a:effectLst/>
                <a:latin typeface="+mn-lt"/>
                <a:ea typeface="+mn-ea"/>
                <a:cs typeface="+mn-cs"/>
              </a:rPr>
              <a:t> joy than this, to hear of my children walking in the truth.</a:t>
            </a:r>
            <a:endParaRPr lang="en-US" sz="1600" dirty="0"/>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indent="0" algn="l">
              <a:buFontTx/>
              <a:buNone/>
            </a:pPr>
            <a:r>
              <a:rPr lang="en-US" sz="1400" dirty="0"/>
              <a:t>Pause for a moment and be thankful…</a:t>
            </a:r>
          </a:p>
          <a:p>
            <a:pPr marL="0" indent="0" algn="l">
              <a:buFontTx/>
              <a:buNone/>
            </a:pPr>
            <a:endParaRPr lang="en-US" sz="1400" dirty="0"/>
          </a:p>
          <a:p>
            <a:pPr marL="0" indent="0" algn="l">
              <a:buFontTx/>
              <a:buNone/>
            </a:pPr>
            <a:r>
              <a:rPr lang="en-US" sz="1400" dirty="0"/>
              <a:t>Just slow down and look around the room…</a:t>
            </a:r>
          </a:p>
          <a:p>
            <a:pPr marL="0" indent="0" algn="l">
              <a:buFontTx/>
              <a:buNone/>
            </a:pPr>
            <a:endParaRPr lang="en-US" sz="1400" dirty="0"/>
          </a:p>
          <a:p>
            <a:pPr marL="0" indent="0" algn="l">
              <a:buFontTx/>
              <a:buNone/>
            </a:pPr>
            <a:r>
              <a:rPr lang="en-US" sz="1400" dirty="0"/>
              <a:t>I know we want to improve our connections but this is not just</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10687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 Tim. 1:16.  </a:t>
            </a:r>
          </a:p>
          <a:p>
            <a:endParaRPr lang="en-US" sz="2000" dirty="0"/>
          </a:p>
          <a:p>
            <a:r>
              <a:rPr lang="en-US" sz="1200" b="0" i="0" kern="1200" dirty="0">
                <a:solidFill>
                  <a:schemeClr val="tx1"/>
                </a:solidFill>
                <a:effectLst/>
                <a:latin typeface="+mn-lt"/>
                <a:ea typeface="+mn-ea"/>
                <a:cs typeface="+mn-cs"/>
              </a:rPr>
              <a:t>to cool again, to cool off, recover from the effects of heat</a:t>
            </a:r>
          </a:p>
          <a:p>
            <a:pPr lvl="1"/>
            <a:r>
              <a:rPr lang="en-US" sz="1200" b="0" i="0" kern="1200" dirty="0">
                <a:solidFill>
                  <a:schemeClr val="tx1"/>
                </a:solidFill>
                <a:effectLst/>
                <a:latin typeface="+mn-lt"/>
                <a:ea typeface="+mn-ea"/>
                <a:cs typeface="+mn-cs"/>
              </a:rPr>
              <a:t>to refresh (one's spirit)</a:t>
            </a:r>
          </a:p>
          <a:p>
            <a:r>
              <a:rPr lang="en-US" sz="1200" b="0" i="0" kern="1200" dirty="0">
                <a:solidFill>
                  <a:schemeClr val="tx1"/>
                </a:solidFill>
                <a:effectLst/>
                <a:latin typeface="+mn-lt"/>
                <a:ea typeface="+mn-ea"/>
                <a:cs typeface="+mn-cs"/>
              </a:rPr>
              <a:t>to recover breath, take the air, cool off, revive, refresh one's self</a:t>
            </a:r>
          </a:p>
          <a:p>
            <a:endParaRPr lang="en-US" sz="2000" dirty="0"/>
          </a:p>
          <a:p>
            <a:endParaRPr lang="en-US" sz="2000" dirty="0"/>
          </a:p>
          <a:p>
            <a:r>
              <a:rPr lang="en-US" sz="2000" dirty="0"/>
              <a:t>Philemon -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I have come to have much joy and comfort in your love, because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hearts of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g"/>
              </a:rPr>
              <a:t>g</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saints have been refreshed through you, brother.</a:t>
            </a:r>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341942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What kind of vessel will you be?</a:t>
            </a:r>
          </a:p>
          <a:p>
            <a:endParaRPr lang="en-US" sz="1800" dirty="0"/>
          </a:p>
          <a:p>
            <a:r>
              <a:rPr lang="en-US" sz="1800"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90952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400" dirty="0"/>
              <a:t>Honor in our Influence (which required endurance.)</a:t>
            </a:r>
          </a:p>
          <a:p>
            <a:r>
              <a:rPr lang="en-US" sz="1400" dirty="0"/>
              <a:t>Honor in our Character ( which requires being cleansed.)</a:t>
            </a:r>
          </a:p>
          <a:p>
            <a:r>
              <a:rPr lang="en-US" sz="1400" dirty="0"/>
              <a:t>Honor in our Service (which requires being set apart or dedicated.)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whole chapter just has layers, upon layers of honor…</a:t>
            </a:r>
          </a:p>
          <a:p>
            <a:endParaRPr lang="en-US" sz="1400" dirty="0"/>
          </a:p>
          <a:p>
            <a:r>
              <a:rPr lang="en-US" sz="1400" dirty="0"/>
              <a:t>There is a 3-Fold emphasis on Honor in our theme verse…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A Valuable Container</a:t>
            </a:r>
          </a:p>
          <a:p>
            <a:pPr marL="171450" indent="-171450" algn="l">
              <a:buFont typeface="Arial" panose="020B0604020202020204" pitchFamily="34" charset="0"/>
              <a:buChar char="•"/>
            </a:pPr>
            <a:r>
              <a:rPr lang="en-US" sz="1400" dirty="0"/>
              <a:t>For An Honorable Purpose</a:t>
            </a:r>
          </a:p>
          <a:p>
            <a:pPr marL="171450" indent="-171450" algn="l">
              <a:buFont typeface="Arial" panose="020B0604020202020204" pitchFamily="34" charset="0"/>
              <a:buChar char="•"/>
            </a:pPr>
            <a:r>
              <a:rPr lang="en-US" sz="1400" dirty="0"/>
              <a:t>Reserved For The Highest King</a:t>
            </a:r>
          </a:p>
          <a:p>
            <a:endParaRPr lang="en-US" sz="1400" dirty="0"/>
          </a:p>
          <a:p>
            <a:r>
              <a:rPr lang="en-US" sz="1400" dirty="0"/>
              <a:t>There is HONOR in the value of the material.</a:t>
            </a:r>
          </a:p>
          <a:p>
            <a:endParaRPr lang="en-US" sz="1400" dirty="0"/>
          </a:p>
          <a:p>
            <a:pPr marL="171450" indent="-171450">
              <a:buFontTx/>
              <a:buChar char="-"/>
            </a:pPr>
            <a:r>
              <a:rPr lang="en-US" sz="1400" dirty="0"/>
              <a:t>When Gold is used as a metaphor it is nearly always in regards to being “tested” and perfected.</a:t>
            </a:r>
          </a:p>
          <a:p>
            <a:pPr marL="171450" indent="-171450">
              <a:buFontTx/>
              <a:buChar char="-"/>
            </a:pPr>
            <a:endParaRPr lang="en-US" sz="1400" dirty="0"/>
          </a:p>
          <a:p>
            <a:r>
              <a:rPr lang="en-US" sz="1400" dirty="0"/>
              <a:t>There is HONOR in the value of the mission.</a:t>
            </a:r>
          </a:p>
          <a:p>
            <a:endParaRPr lang="en-US" sz="1400" dirty="0"/>
          </a:p>
          <a:p>
            <a:r>
              <a:rPr lang="en-US" sz="1400" dirty="0"/>
              <a:t>There is HONOR in the value of the Master.</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Tim. 2 is a picture of what God is calling us to be…</a:t>
            </a:r>
          </a:p>
          <a:p>
            <a:endParaRPr lang="en-US" sz="1400" dirty="0"/>
          </a:p>
          <a:p>
            <a:pPr marL="171450" indent="-171450">
              <a:buFontTx/>
              <a:buChar char="-"/>
            </a:pPr>
            <a:endParaRPr lang="en-US" sz="1400" dirty="0"/>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757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So that bring us to tonight…. </a:t>
            </a:r>
          </a:p>
          <a:p>
            <a:pPr marL="342900" indent="-342900">
              <a:buFont typeface="Arial" panose="020B0604020202020204" pitchFamily="34" charset="0"/>
              <a:buChar char="•"/>
            </a:pPr>
            <a:r>
              <a:rPr lang="en-US" sz="2000" dirty="0"/>
              <a:t>We know we are called to be vessels of honor. </a:t>
            </a:r>
          </a:p>
          <a:p>
            <a:pPr marL="342900" indent="-342900">
              <a:buFont typeface="Arial" panose="020B0604020202020204" pitchFamily="34" charset="0"/>
              <a:buChar char="•"/>
            </a:pPr>
            <a:r>
              <a:rPr lang="en-US" sz="2000" dirty="0"/>
              <a:t>We know His grace will make this possible. </a:t>
            </a:r>
          </a:p>
          <a:p>
            <a:pPr marL="342900" indent="-342900">
              <a:buFont typeface="Arial" panose="020B0604020202020204" pitchFamily="34" charset="0"/>
              <a:buChar char="•"/>
            </a:pPr>
            <a:r>
              <a:rPr lang="en-US" sz="2000" dirty="0"/>
              <a:t>Tonight: We see the role that Scripture plays in turning us into vessels of honor.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MAIN GOAL: Strengthen our connection to </a:t>
            </a:r>
            <a:r>
              <a:rPr lang="en-US" sz="2000" u="sng" dirty="0"/>
              <a:t>Scripture</a:t>
            </a:r>
            <a:r>
              <a:rPr lang="en-US" sz="2000" dirty="0"/>
              <a:t> so that we can be fully prepared for service.</a:t>
            </a:r>
          </a:p>
          <a:p>
            <a:endParaRPr lang="en-US" sz="2000" dirty="0"/>
          </a:p>
          <a:p>
            <a:r>
              <a:rPr lang="en-US" sz="2000" dirty="0"/>
              <a:t>Scripture</a:t>
            </a:r>
          </a:p>
        </p:txBody>
      </p:sp>
      <p:sp>
        <p:nvSpPr>
          <p:cNvPr id="4" name="Slide Number Placeholder 3"/>
          <p:cNvSpPr>
            <a:spLocks noGrp="1"/>
          </p:cNvSpPr>
          <p:nvPr>
            <p:ph type="sldNum" sz="quarter" idx="5"/>
          </p:nvPr>
        </p:nvSpPr>
        <p:spPr/>
        <p:txBody>
          <a:bodyPr/>
          <a:lstStyle/>
          <a:p>
            <a:fld id="{3EF295CB-5F1D-7742-AE24-DE14A0BD9B5B}" type="slidenum">
              <a:rPr lang="en-US" smtClean="0"/>
              <a:t>3</a:t>
            </a:fld>
            <a:endParaRPr lang="en-US"/>
          </a:p>
        </p:txBody>
      </p:sp>
    </p:spTree>
    <p:extLst>
      <p:ext uri="{BB962C8B-B14F-4D97-AF65-F5344CB8AC3E}">
        <p14:creationId xmlns:p14="http://schemas.microsoft.com/office/powerpoint/2010/main" val="45430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 Story – Long Distance Trail Runner… Stopped to check on a woman struggling.  They ran the last several miles together and realized both of them were lifted up by the other’s pace and focus.</a:t>
            </a:r>
          </a:p>
          <a:p>
            <a:endParaRPr lang="en-US" sz="2000" dirty="0"/>
          </a:p>
          <a:p>
            <a:endParaRPr lang="en-US" sz="2000" dirty="0"/>
          </a:p>
          <a:p>
            <a:endParaRPr lang="en-US" sz="2000" dirty="0"/>
          </a:p>
          <a:p>
            <a:r>
              <a:rPr lang="en-US" sz="2000" dirty="0"/>
              <a:t>Christians are going to face hardships.  </a:t>
            </a:r>
            <a:br>
              <a:rPr lang="en-US" sz="2000" dirty="0"/>
            </a:br>
            <a:br>
              <a:rPr lang="en-US" sz="2000" dirty="0"/>
            </a:br>
            <a:r>
              <a:rPr lang="en-US" sz="2000" dirty="0"/>
              <a:t>We are going to face opposition and various forms of persecution.</a:t>
            </a:r>
          </a:p>
          <a:p>
            <a:r>
              <a:rPr lang="en-US" sz="2000" dirty="0"/>
              <a:t>We are going to face an absolute ONSLAUGHT of evil and negative ideas from the World.</a:t>
            </a:r>
          </a:p>
          <a:p>
            <a:r>
              <a:rPr lang="en-US" sz="2000" dirty="0"/>
              <a:t>We are going to face temptations and foolishness on a daily basis.</a:t>
            </a:r>
          </a:p>
          <a:p>
            <a:endParaRPr lang="en-US" sz="2000" dirty="0"/>
          </a:p>
          <a:p>
            <a:r>
              <a:rPr lang="en-US" sz="2000" dirty="0"/>
              <a:t>So we need someone who CARES enough to refresh us.</a:t>
            </a:r>
          </a:p>
          <a:p>
            <a:endParaRPr lang="en-US" sz="2000" dirty="0"/>
          </a:p>
          <a:p>
            <a:r>
              <a:rPr lang="en-US" sz="2000" dirty="0"/>
              <a:t>Discouragement is a normal part of life and isn’t specifically sinful.  But we can’s REMAIN in that state.  We can’t REMAIN in that condition.</a:t>
            </a:r>
          </a:p>
          <a:p>
            <a:endParaRPr lang="en-US" sz="2000" dirty="0"/>
          </a:p>
          <a:p>
            <a:endParaRPr lang="en-US" sz="2000" dirty="0"/>
          </a:p>
          <a:p>
            <a:r>
              <a:rPr lang="en-US" sz="2000" dirty="0"/>
              <a:t>SOMEONE WHO IS EAGER TO SPEND TIME WITH US…</a:t>
            </a:r>
          </a:p>
          <a:p>
            <a:endParaRPr lang="en-US" sz="2000" dirty="0"/>
          </a:p>
          <a:p>
            <a:r>
              <a:rPr lang="en-US" sz="2000" dirty="0"/>
              <a:t>SOMEONE WHO IS HELPFUL FOR WHATEVER WE ARE FACING…</a:t>
            </a:r>
          </a:p>
          <a:p>
            <a:endParaRPr lang="en-US" sz="2000" dirty="0"/>
          </a:p>
          <a:p>
            <a:endParaRPr lang="en-US" sz="2000" dirty="0"/>
          </a:p>
          <a:p>
            <a:r>
              <a:rPr lang="en-US" sz="2000" dirty="0"/>
              <a:t>2 Tim. 1:16.  </a:t>
            </a:r>
          </a:p>
          <a:p>
            <a:endParaRPr lang="en-US" sz="2000" dirty="0"/>
          </a:p>
          <a:p>
            <a:r>
              <a:rPr lang="en-US" sz="1200" b="0" i="0" kern="1200" dirty="0">
                <a:solidFill>
                  <a:schemeClr val="tx1"/>
                </a:solidFill>
                <a:effectLst/>
                <a:latin typeface="+mn-lt"/>
                <a:ea typeface="+mn-ea"/>
                <a:cs typeface="+mn-cs"/>
              </a:rPr>
              <a:t>to cool again, to cool off, recover from the effects of heat</a:t>
            </a:r>
          </a:p>
          <a:p>
            <a:pPr lvl="1"/>
            <a:r>
              <a:rPr lang="en-US" sz="1200" b="0" i="0" kern="1200" dirty="0">
                <a:solidFill>
                  <a:schemeClr val="tx1"/>
                </a:solidFill>
                <a:effectLst/>
                <a:latin typeface="+mn-lt"/>
                <a:ea typeface="+mn-ea"/>
                <a:cs typeface="+mn-cs"/>
              </a:rPr>
              <a:t>to refresh (one's spirit)</a:t>
            </a:r>
          </a:p>
          <a:p>
            <a:r>
              <a:rPr lang="en-US" sz="1200" b="0" i="0" kern="1200" dirty="0">
                <a:solidFill>
                  <a:schemeClr val="tx1"/>
                </a:solidFill>
                <a:effectLst/>
                <a:latin typeface="+mn-lt"/>
                <a:ea typeface="+mn-ea"/>
                <a:cs typeface="+mn-cs"/>
              </a:rPr>
              <a:t>to recover breath, take the air, cool off, revive, refresh one's self</a:t>
            </a:r>
          </a:p>
          <a:p>
            <a:endParaRPr lang="en-US" sz="2000" dirty="0"/>
          </a:p>
          <a:p>
            <a:endParaRPr lang="en-US" sz="2000" dirty="0"/>
          </a:p>
          <a:p>
            <a:r>
              <a:rPr lang="en-US" sz="2000" dirty="0"/>
              <a:t>Philemon -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I have come to have much joy and comfort in your love, because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hearts of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g"/>
              </a:rPr>
              <a:t>g</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saints have been refreshed through you, brother.</a:t>
            </a:r>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4</a:t>
            </a:fld>
            <a:endParaRPr lang="en-US"/>
          </a:p>
        </p:txBody>
      </p:sp>
    </p:spTree>
    <p:extLst>
      <p:ext uri="{BB962C8B-B14F-4D97-AF65-F5344CB8AC3E}">
        <p14:creationId xmlns:p14="http://schemas.microsoft.com/office/powerpoint/2010/main" val="119579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I’m literally embarrassed to keep coming back to this…but it just proves how rich this text is…</a:t>
            </a:r>
          </a:p>
          <a:p>
            <a:endParaRPr lang="en-US" sz="2000" dirty="0"/>
          </a:p>
          <a:p>
            <a:r>
              <a:rPr lang="en-US" sz="2000" dirty="0"/>
              <a:t>Paul has spoken to Timothy as his Son… to express his love.</a:t>
            </a:r>
          </a:p>
          <a:p>
            <a:r>
              <a:rPr lang="en-US" sz="2000" dirty="0"/>
              <a:t>Paul has spoken to Timothy as his Protégé…to help him be successful.</a:t>
            </a:r>
          </a:p>
          <a:p>
            <a:r>
              <a:rPr lang="en-US" sz="2000" dirty="0"/>
              <a:t>Paul has spoken to Timothy as his Fellow-Soldier…to help him endure.</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Tonight, we see Paul speaking to Timothy as a Vessel of Honor that is useful for REFRESHING others…</a:t>
            </a:r>
          </a:p>
          <a:p>
            <a:endParaRPr lang="en-US" sz="2000" dirty="0"/>
          </a:p>
          <a:p>
            <a:endParaRPr lang="en-US" sz="2000" dirty="0"/>
          </a:p>
          <a:p>
            <a:r>
              <a:rPr lang="en-US" sz="2000" dirty="0"/>
              <a:t>Social</a:t>
            </a:r>
          </a:p>
          <a:p>
            <a:r>
              <a:rPr lang="en-US" sz="2000" dirty="0"/>
              <a:t>Professional</a:t>
            </a:r>
          </a:p>
          <a:p>
            <a:r>
              <a:rPr lang="en-US" sz="2000" dirty="0"/>
              <a:t>Physical</a:t>
            </a:r>
          </a:p>
          <a:p>
            <a:r>
              <a:rPr lang="en-US" sz="2000" dirty="0"/>
              <a:t>Mental</a:t>
            </a:r>
          </a:p>
          <a:p>
            <a:r>
              <a:rPr lang="en-US" sz="2000" dirty="0"/>
              <a:t>Spiritual</a:t>
            </a:r>
          </a:p>
          <a:p>
            <a:r>
              <a:rPr lang="en-US" sz="2000" dirty="0"/>
              <a:t>Relational</a:t>
            </a:r>
          </a:p>
          <a:p>
            <a:endParaRPr lang="en-US" sz="2000" dirty="0"/>
          </a:p>
          <a:p>
            <a:r>
              <a:rPr lang="en-US" sz="2000" dirty="0"/>
              <a:t>** BIG POINT:  There are already lots of things here that are planned in order to BE REFRESHING…</a:t>
            </a:r>
          </a:p>
          <a:p>
            <a:endParaRPr lang="en-US" sz="2000" dirty="0"/>
          </a:p>
          <a:p>
            <a:r>
              <a:rPr lang="en-US" sz="2000" dirty="0"/>
              <a:t>VBS, Youth Forum, Gospel Meetings, Group Meetings, Potlucks, Baby Showers, Wedding Showers, Men’s Breakfasts, Ladies’ Group, </a:t>
            </a:r>
            <a:r>
              <a:rPr lang="en-US" sz="2000" dirty="0" err="1"/>
              <a:t>MeetUp</a:t>
            </a:r>
            <a:r>
              <a:rPr lang="en-US" sz="2000" dirty="0"/>
              <a:t> Studies, Home Bible Readings, Sun/Wed Classes, Girls Day/Salt Shakers, Boys Day, Teen Devo, Middle School Devo, Mentoring Opportunities… just so many!</a:t>
            </a:r>
          </a:p>
          <a:p>
            <a:endParaRPr lang="en-US" sz="2000" dirty="0"/>
          </a:p>
          <a:p>
            <a:r>
              <a:rPr lang="en-US" sz="2000" dirty="0"/>
              <a:t>So many things.  I hope, I deeply hope – if you are feeling exhausted – that you can be part of one of these existing activities…</a:t>
            </a:r>
          </a:p>
          <a:p>
            <a:endParaRPr lang="en-US" sz="2000" dirty="0"/>
          </a:p>
          <a:p>
            <a:r>
              <a:rPr lang="en-US" sz="2000" dirty="0"/>
              <a:t>So out of everything we could talk about, let me specifically highlight just 2.</a:t>
            </a:r>
          </a:p>
          <a:p>
            <a:endParaRPr lang="en-US" sz="2000" dirty="0"/>
          </a:p>
          <a:p>
            <a:r>
              <a:rPr lang="en-US" sz="2000" dirty="0"/>
              <a:t>First, let’s go to Acts 2:46…</a:t>
            </a:r>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326886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There’s a ton to say here, but I need to start with the HEART described here.</a:t>
            </a:r>
          </a:p>
          <a:p>
            <a:endParaRPr lang="en-US" sz="2000" dirty="0"/>
          </a:p>
          <a:p>
            <a:r>
              <a:rPr lang="en-US" sz="2000" dirty="0"/>
              <a:t>Gladness is the normal word for great joy.  Like when Jesus’ birth was announced in Luke 1:14. “</a:t>
            </a:r>
            <a:r>
              <a:rPr lang="en-US" sz="1200" b="0" i="0" kern="1200" dirty="0">
                <a:solidFill>
                  <a:schemeClr val="tx1"/>
                </a:solidFill>
                <a:effectLst/>
                <a:latin typeface="+mn-lt"/>
                <a:ea typeface="+mn-ea"/>
                <a:cs typeface="+mn-cs"/>
              </a:rPr>
              <a:t>You will have joy and </a:t>
            </a:r>
            <a:r>
              <a:rPr lang="en-US" sz="1200" b="1" i="0" kern="1200" dirty="0">
                <a:solidFill>
                  <a:schemeClr val="tx1"/>
                </a:solidFill>
                <a:effectLst/>
                <a:latin typeface="+mn-lt"/>
                <a:ea typeface="+mn-ea"/>
                <a:cs typeface="+mn-cs"/>
              </a:rPr>
              <a:t>glad</a:t>
            </a:r>
            <a:r>
              <a:rPr lang="en-US" sz="1200" b="0" i="0" kern="1200" dirty="0">
                <a:solidFill>
                  <a:schemeClr val="tx1"/>
                </a:solidFill>
                <a:effectLst/>
                <a:latin typeface="+mn-lt"/>
                <a:ea typeface="+mn-ea"/>
                <a:cs typeface="+mn-cs"/>
              </a:rPr>
              <a:t>ness, and many will rejoice at his birth.”</a:t>
            </a:r>
          </a:p>
          <a:p>
            <a:endParaRPr lang="en-US" sz="1200" b="0" i="0" kern="120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174794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If someone is running late – there’s no stress and pressure.</a:t>
            </a:r>
          </a:p>
          <a:p>
            <a:endParaRPr lang="en-US" sz="2000" dirty="0"/>
          </a:p>
          <a:p>
            <a:endParaRPr lang="en-US" sz="2000" dirty="0"/>
          </a:p>
          <a:p>
            <a:r>
              <a:rPr lang="en-US" sz="2000" dirty="0"/>
              <a:t>A-Fey-Lie-</a:t>
            </a:r>
            <a:r>
              <a:rPr lang="en-US" sz="2000" dirty="0" err="1"/>
              <a:t>Tace</a:t>
            </a:r>
            <a:r>
              <a:rPr lang="en-US" sz="2000" dirty="0"/>
              <a:t>…</a:t>
            </a:r>
          </a:p>
          <a:p>
            <a:endParaRPr lang="en-US" sz="2000" dirty="0"/>
          </a:p>
          <a:p>
            <a:r>
              <a:rPr lang="en-US" sz="2000" dirty="0"/>
              <a:t>A = Not</a:t>
            </a:r>
          </a:p>
          <a:p>
            <a:endParaRPr lang="en-US" sz="2000" dirty="0"/>
          </a:p>
          <a:p>
            <a:r>
              <a:rPr lang="en-US" sz="2000" dirty="0"/>
              <a:t>A Stone To </a:t>
            </a:r>
            <a:r>
              <a:rPr lang="en-US" sz="2000" dirty="0" err="1"/>
              <a:t>Stubb</a:t>
            </a:r>
            <a:r>
              <a:rPr lang="en-US" sz="2000" dirty="0"/>
              <a:t> The Foot.</a:t>
            </a:r>
          </a:p>
          <a:p>
            <a:endParaRPr lang="en-US" sz="2000" dirty="0"/>
          </a:p>
          <a:p>
            <a:endParaRPr lang="en-US" sz="2000" dirty="0"/>
          </a:p>
          <a:p>
            <a:r>
              <a:rPr lang="en-US" sz="2000" dirty="0"/>
              <a:t>Things are “smooth sailing”</a:t>
            </a:r>
          </a:p>
          <a:p>
            <a:endParaRPr lang="en-US" sz="2000" dirty="0"/>
          </a:p>
          <a:p>
            <a:r>
              <a:rPr lang="en-US" sz="2000" dirty="0"/>
              <a:t>Glad and Smooth – (Not land) but Hearts.</a:t>
            </a:r>
          </a:p>
          <a:p>
            <a:endParaRPr lang="en-US" sz="2000" dirty="0"/>
          </a:p>
          <a:p>
            <a:r>
              <a:rPr lang="en-US" sz="2000" dirty="0"/>
              <a:t>It is other-worldly.  A place with no stones.  That place doesn’t exist in this life.</a:t>
            </a:r>
          </a:p>
          <a:p>
            <a:endParaRPr lang="en-US" sz="2000" dirty="0"/>
          </a:p>
          <a:p>
            <a:endParaRPr lang="en-US" sz="2000" dirty="0"/>
          </a:p>
          <a:p>
            <a:r>
              <a:rPr lang="en-US" sz="1200" b="0" i="0" kern="1200" dirty="0">
                <a:solidFill>
                  <a:schemeClr val="tx1"/>
                </a:solidFill>
                <a:effectLst/>
                <a:latin typeface="+mn-lt"/>
                <a:ea typeface="+mn-ea"/>
                <a:cs typeface="+mn-cs"/>
              </a:rPr>
              <a:t>John MacArthur has said, “There were no stones of selfishness in their hearts” (p. 89). Although it didn’t always remain that way (the church in Jerusalem would eventually have its share of problems), in the early days of the church their fellowship was simple. It wasn’t bogged down by agendas, ulterior motives, and “What’s in it for me.” Their fellowship was healthy, reverent, and pleasing to God. </a:t>
            </a:r>
            <a:endParaRPr lang="en-US" sz="2000" dirty="0"/>
          </a:p>
          <a:p>
            <a:endParaRPr lang="en-US" sz="2000" dirty="0"/>
          </a:p>
          <a:p>
            <a:endParaRPr lang="en-US" sz="2000" dirty="0"/>
          </a:p>
          <a:p>
            <a:endParaRPr lang="en-US" sz="2000" dirty="0"/>
          </a:p>
          <a:p>
            <a:endParaRPr lang="en-US" sz="2000" dirty="0"/>
          </a:p>
          <a:p>
            <a:r>
              <a:rPr lang="en-US" sz="2000" dirty="0"/>
              <a:t>It is by far the single greatest contributing factor to healthy relationships in the local church.</a:t>
            </a:r>
          </a:p>
          <a:p>
            <a:endParaRPr lang="en-US" sz="2000" dirty="0"/>
          </a:p>
          <a:p>
            <a:r>
              <a:rPr lang="en-US" sz="2000" dirty="0"/>
              <a:t>When was the last time we had close friends spend 2 hours at our house?</a:t>
            </a:r>
          </a:p>
          <a:p>
            <a:endParaRPr lang="en-US" sz="2000" dirty="0"/>
          </a:p>
          <a:p>
            <a:endParaRPr lang="en-US" sz="2000" dirty="0"/>
          </a:p>
          <a:p>
            <a:r>
              <a:rPr lang="en-US" sz="2000" dirty="0"/>
              <a:t>Meals Connect Us. – In Luke, Jesus is constantly going to, at, or coming from a meal.</a:t>
            </a:r>
          </a:p>
          <a:p>
            <a:r>
              <a:rPr lang="en-US" sz="2000" dirty="0"/>
              <a:t>Meals Change Us. – Our Hearts become glad and grateful. Our minds become receptive.</a:t>
            </a:r>
          </a:p>
          <a:p>
            <a:r>
              <a:rPr lang="en-US" sz="2000" dirty="0"/>
              <a:t>Meals Nourish Us. - </a:t>
            </a:r>
          </a:p>
          <a:p>
            <a:endParaRPr lang="en-US" sz="2000" dirty="0"/>
          </a:p>
          <a:p>
            <a:endParaRPr lang="en-US" sz="2000"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53332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nSpc>
                <a:spcPct val="90000"/>
              </a:lnSpc>
            </a:pPr>
            <a:r>
              <a:rPr lang="en-US" sz="1200" b="1" i="0" kern="1200" baseline="0" dirty="0">
                <a:solidFill>
                  <a:schemeClr val="tx1"/>
                </a:solidFill>
                <a:effectLst/>
                <a:latin typeface="+mn-lt"/>
                <a:ea typeface="+mn-ea"/>
                <a:cs typeface="+mn-cs"/>
              </a:rPr>
              <a:t>FREQUENTLY.  IN OUR HOMES.  WITH FOOD.</a:t>
            </a:r>
          </a:p>
          <a:p>
            <a:pPr>
              <a:lnSpc>
                <a:spcPct val="90000"/>
              </a:lnSpc>
            </a:pPr>
            <a:endParaRPr lang="en-US" sz="1200" b="1" i="0" kern="1200" baseline="30000" dirty="0">
              <a:solidFill>
                <a:schemeClr val="tx1"/>
              </a:solidFill>
              <a:effectLst/>
              <a:latin typeface="+mn-lt"/>
              <a:ea typeface="+mn-ea"/>
              <a:cs typeface="+mn-cs"/>
            </a:endParaRPr>
          </a:p>
          <a:p>
            <a:pPr>
              <a:lnSpc>
                <a:spcPct val="90000"/>
              </a:lnSpc>
            </a:pPr>
            <a:endParaRPr lang="en-US" sz="1200" b="1" i="0" kern="1200" baseline="30000" dirty="0">
              <a:solidFill>
                <a:schemeClr val="tx1"/>
              </a:solidFill>
              <a:effectLst/>
              <a:latin typeface="+mn-lt"/>
              <a:ea typeface="+mn-ea"/>
              <a:cs typeface="+mn-cs"/>
            </a:endParaRPr>
          </a:p>
          <a:p>
            <a:pPr>
              <a:lnSpc>
                <a:spcPct val="90000"/>
              </a:lnSpc>
            </a:pPr>
            <a:endParaRPr lang="en-US" sz="1200" b="1" i="0" kern="1200" baseline="30000" dirty="0">
              <a:solidFill>
                <a:schemeClr val="tx1"/>
              </a:solidFill>
              <a:effectLst/>
              <a:latin typeface="+mn-lt"/>
              <a:ea typeface="+mn-ea"/>
              <a:cs typeface="+mn-cs"/>
            </a:endParaRPr>
          </a:p>
          <a:p>
            <a:pPr>
              <a:lnSpc>
                <a:spcPct val="90000"/>
              </a:lnSpc>
            </a:pPr>
            <a:r>
              <a:rPr lang="en-US" sz="1200" b="1" i="0" kern="1200" baseline="0" dirty="0">
                <a:solidFill>
                  <a:schemeClr val="tx1"/>
                </a:solidFill>
                <a:effectLst/>
                <a:latin typeface="+mn-lt"/>
                <a:ea typeface="+mn-ea"/>
                <a:cs typeface="+mn-cs"/>
              </a:rPr>
              <a:t>Frequently: What must have changed in these people’s lives in order to make this possible.  It couldn’t have been business as usual.  Busy people, Traveling people, had to declutter their calendar for this.  </a:t>
            </a:r>
          </a:p>
          <a:p>
            <a:pPr>
              <a:lnSpc>
                <a:spcPct val="90000"/>
              </a:lnSpc>
            </a:pPr>
            <a:endParaRPr lang="en-US" sz="1200" b="1" i="0" kern="1200" baseline="0" dirty="0">
              <a:solidFill>
                <a:schemeClr val="tx1"/>
              </a:solidFill>
              <a:effectLst/>
              <a:latin typeface="+mn-lt"/>
              <a:ea typeface="+mn-ea"/>
              <a:cs typeface="+mn-cs"/>
            </a:endParaRPr>
          </a:p>
          <a:p>
            <a:pPr>
              <a:lnSpc>
                <a:spcPct val="90000"/>
              </a:lnSpc>
            </a:pPr>
            <a:endParaRPr lang="en-US" sz="1200" b="1" i="0" kern="1200" baseline="0" dirty="0">
              <a:solidFill>
                <a:schemeClr val="tx1"/>
              </a:solidFill>
              <a:effectLst/>
              <a:latin typeface="+mn-lt"/>
              <a:ea typeface="+mn-ea"/>
              <a:cs typeface="+mn-cs"/>
            </a:endParaRPr>
          </a:p>
          <a:p>
            <a:pPr>
              <a:lnSpc>
                <a:spcPct val="90000"/>
              </a:lnSpc>
            </a:pPr>
            <a:endParaRPr lang="en-US" sz="1200" b="1" i="0" kern="1200" baseline="30000" dirty="0">
              <a:solidFill>
                <a:schemeClr val="tx1"/>
              </a:solidFill>
              <a:effectLst/>
              <a:latin typeface="+mn-lt"/>
              <a:ea typeface="+mn-ea"/>
              <a:cs typeface="+mn-cs"/>
            </a:endParaRPr>
          </a:p>
          <a:p>
            <a:pPr>
              <a:lnSpc>
                <a:spcPct val="90000"/>
              </a:lnSpc>
            </a:pP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Be hospitable to one another without complaint.” 1 Peter 4:9</a:t>
            </a:r>
            <a:endParaRPr lang="en-US" altLang="en-US" sz="2800" dirty="0"/>
          </a:p>
          <a:p>
            <a:pPr>
              <a:lnSpc>
                <a:spcPct val="90000"/>
              </a:lnSpc>
            </a:pPr>
            <a:endParaRPr lang="en-US" altLang="en-US" sz="2800" dirty="0"/>
          </a:p>
          <a:p>
            <a:pPr>
              <a:lnSpc>
                <a:spcPct val="90000"/>
              </a:lnSpc>
            </a:pPr>
            <a:r>
              <a:rPr lang="en-US" altLang="en-US" sz="2800" dirty="0"/>
              <a:t>“breaking bread”</a:t>
            </a:r>
          </a:p>
          <a:p>
            <a:pPr lvl="1">
              <a:lnSpc>
                <a:spcPct val="90000"/>
              </a:lnSpc>
            </a:pPr>
            <a:r>
              <a:rPr lang="en-US" altLang="en-US" sz="2400" dirty="0"/>
              <a:t>Common meals</a:t>
            </a:r>
          </a:p>
          <a:p>
            <a:pPr>
              <a:lnSpc>
                <a:spcPct val="90000"/>
              </a:lnSpc>
            </a:pPr>
            <a:r>
              <a:rPr lang="en-US" altLang="en-US" sz="2800" dirty="0"/>
              <a:t>“house to house”</a:t>
            </a:r>
          </a:p>
          <a:p>
            <a:pPr lvl="1">
              <a:lnSpc>
                <a:spcPct val="90000"/>
              </a:lnSpc>
            </a:pPr>
            <a:r>
              <a:rPr lang="en-US" altLang="en-US" sz="2400" dirty="0"/>
              <a:t>Personal Property</a:t>
            </a:r>
          </a:p>
          <a:p>
            <a:pPr lvl="1">
              <a:lnSpc>
                <a:spcPct val="90000"/>
              </a:lnSpc>
            </a:pPr>
            <a:r>
              <a:rPr lang="en-US" altLang="en-US" sz="2400" dirty="0"/>
              <a:t>Not the whole church; it wouldn’t fit!</a:t>
            </a:r>
          </a:p>
          <a:p>
            <a:pPr>
              <a:lnSpc>
                <a:spcPct val="90000"/>
              </a:lnSpc>
            </a:pPr>
            <a:r>
              <a:rPr lang="en-US" altLang="en-US" sz="2800" dirty="0"/>
              <a:t>“gladness and sincerity of heart”</a:t>
            </a:r>
          </a:p>
          <a:p>
            <a:pPr lvl="1">
              <a:lnSpc>
                <a:spcPct val="90000"/>
              </a:lnSpc>
            </a:pPr>
            <a:r>
              <a:rPr lang="en-US" altLang="en-US" sz="2400" dirty="0"/>
              <a:t>Spirit and attitude present during these times.</a:t>
            </a:r>
          </a:p>
          <a:p>
            <a:pPr lvl="1">
              <a:lnSpc>
                <a:spcPct val="90000"/>
              </a:lnSpc>
            </a:pPr>
            <a:endParaRPr lang="en-US" altLang="en-US" sz="2400" dirty="0"/>
          </a:p>
          <a:p>
            <a:pPr>
              <a:lnSpc>
                <a:spcPct val="90000"/>
              </a:lnSpc>
            </a:pPr>
            <a:r>
              <a:rPr lang="en-US" altLang="en-US" sz="2800" dirty="0"/>
              <a:t>“Day by Day”</a:t>
            </a:r>
          </a:p>
          <a:p>
            <a:pPr lvl="1">
              <a:lnSpc>
                <a:spcPct val="90000"/>
              </a:lnSpc>
            </a:pPr>
            <a:r>
              <a:rPr lang="en-US" altLang="en-US" sz="2400" dirty="0"/>
              <a:t>This was in addition to their worship.</a:t>
            </a:r>
          </a:p>
          <a:p>
            <a:pPr lvl="1">
              <a:lnSpc>
                <a:spcPct val="90000"/>
              </a:lnSpc>
            </a:pPr>
            <a:endParaRPr lang="en-US" altLang="en-US" sz="2400" dirty="0"/>
          </a:p>
          <a:p>
            <a:pPr lvl="1">
              <a:lnSpc>
                <a:spcPct val="90000"/>
              </a:lnSpc>
            </a:pPr>
            <a:endParaRPr lang="en-US" altLang="en-US" sz="2400" dirty="0"/>
          </a:p>
          <a:p>
            <a:pPr>
              <a:lnSpc>
                <a:spcPct val="90000"/>
              </a:lnSpc>
            </a:pPr>
            <a:r>
              <a:rPr lang="en-US" altLang="en-US" sz="2800" dirty="0"/>
              <a:t>A Place To Eat &amp; Build Friendships</a:t>
            </a:r>
          </a:p>
          <a:p>
            <a:pPr lvl="1">
              <a:lnSpc>
                <a:spcPct val="90000"/>
              </a:lnSpc>
            </a:pPr>
            <a:r>
              <a:rPr lang="en-US" altLang="en-US" sz="2400" dirty="0"/>
              <a:t>1 Cor. 11:22, Matt. 9:10</a:t>
            </a:r>
          </a:p>
          <a:p>
            <a:pPr>
              <a:lnSpc>
                <a:spcPct val="90000"/>
              </a:lnSpc>
            </a:pPr>
            <a:r>
              <a:rPr lang="en-US" altLang="en-US" sz="2800" dirty="0"/>
              <a:t>A Place For Their Light</a:t>
            </a:r>
          </a:p>
          <a:p>
            <a:pPr lvl="1">
              <a:lnSpc>
                <a:spcPct val="90000"/>
              </a:lnSpc>
            </a:pPr>
            <a:r>
              <a:rPr lang="en-US" altLang="en-US" sz="2400" dirty="0"/>
              <a:t>Matt. 5:15</a:t>
            </a:r>
          </a:p>
          <a:p>
            <a:pPr>
              <a:lnSpc>
                <a:spcPct val="90000"/>
              </a:lnSpc>
            </a:pPr>
            <a:r>
              <a:rPr lang="en-US" altLang="en-US" sz="2800" dirty="0"/>
              <a:t>A Place For Mature Spiritual Conversations</a:t>
            </a:r>
          </a:p>
          <a:p>
            <a:pPr lvl="1">
              <a:lnSpc>
                <a:spcPct val="90000"/>
              </a:lnSpc>
            </a:pPr>
            <a:r>
              <a:rPr lang="en-US" altLang="en-US" sz="2400" dirty="0"/>
              <a:t>Matt. 13:36</a:t>
            </a:r>
          </a:p>
          <a:p>
            <a:pPr>
              <a:lnSpc>
                <a:spcPct val="90000"/>
              </a:lnSpc>
            </a:pPr>
            <a:r>
              <a:rPr lang="en-US" altLang="en-US" sz="2800" dirty="0"/>
              <a:t>A Place To Launch Personal Evangelism</a:t>
            </a:r>
          </a:p>
          <a:p>
            <a:pPr lvl="1">
              <a:lnSpc>
                <a:spcPct val="90000"/>
              </a:lnSpc>
            </a:pPr>
            <a:r>
              <a:rPr lang="en-US" altLang="en-US" sz="2400" dirty="0"/>
              <a:t>Luke 7:36</a:t>
            </a:r>
          </a:p>
          <a:p>
            <a:pPr>
              <a:lnSpc>
                <a:spcPct val="90000"/>
              </a:lnSpc>
            </a:pPr>
            <a:r>
              <a:rPr lang="en-US" altLang="en-US" sz="2800" dirty="0"/>
              <a:t>A Place To Celebrate Conversions</a:t>
            </a:r>
          </a:p>
          <a:p>
            <a:pPr lvl="1">
              <a:lnSpc>
                <a:spcPct val="90000"/>
              </a:lnSpc>
            </a:pPr>
            <a:r>
              <a:rPr lang="en-US" altLang="en-US" sz="2400" dirty="0"/>
              <a:t>Luke 5:29, Acts 16:34</a:t>
            </a:r>
          </a:p>
          <a:p>
            <a:pPr lvl="0">
              <a:lnSpc>
                <a:spcPct val="90000"/>
              </a:lnSpc>
            </a:pPr>
            <a:endParaRPr lang="en-US" altLang="en-US" sz="2400" dirty="0"/>
          </a:p>
          <a:p>
            <a:pPr lvl="0">
              <a:lnSpc>
                <a:spcPct val="90000"/>
              </a:lnSpc>
            </a:pPr>
            <a:endParaRPr lang="en-US" altLang="en-US" sz="2400" dirty="0"/>
          </a:p>
          <a:p>
            <a:pPr lvl="0">
              <a:lnSpc>
                <a:spcPct val="90000"/>
              </a:lnSpc>
            </a:pPr>
            <a:r>
              <a:rPr lang="en-US" altLang="en-US" sz="2400" dirty="0"/>
              <a:t>Spiritual Meals Too!</a:t>
            </a:r>
          </a:p>
          <a:p>
            <a:pPr lvl="0">
              <a:lnSpc>
                <a:spcPct val="90000"/>
              </a:lnSpc>
            </a:pPr>
            <a:endParaRPr lang="en-US" altLang="en-US" sz="2400"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2400" dirty="0"/>
              <a:t>(Acts 5:42) “And every day, in the temple and from </a:t>
            </a:r>
            <a:r>
              <a:rPr lang="en-US" altLang="en-US" sz="2400" u="sng" dirty="0"/>
              <a:t>house to house</a:t>
            </a:r>
            <a:r>
              <a:rPr lang="en-US" altLang="en-US" sz="2400" dirty="0"/>
              <a:t>, they kept right on teaching and preaching Jesus as the Christ.”</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2400" dirty="0"/>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2400" dirty="0"/>
          </a:p>
          <a:p>
            <a:pPr lvl="0">
              <a:lnSpc>
                <a:spcPct val="90000"/>
              </a:lnSpc>
            </a:pPr>
            <a:endParaRPr lang="en-US" altLang="en-US" sz="2400" dirty="0"/>
          </a:p>
          <a:p>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356520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They are part of our HABIT.  It’s locked into our schedule. It’s something we do knowing  both the benefit and the responsibility.</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203808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5/21/23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5/21/23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5/21/23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5/21/23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id="{EF53BDBB-FF2A-4D4A-98DD-8F242DF90875}"/>
              </a:ext>
            </a:extLst>
          </p:cNvPr>
          <p:cNvGrpSpPr/>
          <p:nvPr/>
        </p:nvGrpSpPr>
        <p:grpSpPr>
          <a:xfrm>
            <a:off x="679853" y="2159677"/>
            <a:ext cx="7886700" cy="1494460"/>
            <a:chOff x="679853" y="692827"/>
            <a:chExt cx="7886700" cy="1494460"/>
          </a:xfrm>
        </p:grpSpPr>
        <p:grpSp>
          <p:nvGrpSpPr>
            <p:cNvPr id="11" name="Group 10">
              <a:extLst>
                <a:ext uri="{FF2B5EF4-FFF2-40B4-BE49-F238E27FC236}">
                  <a16:creationId xmlns:a16="http://schemas.microsoft.com/office/drawing/2014/main" id="{7A72447F-D585-2F49-8ACA-498F54A71E14}"/>
                </a:ext>
              </a:extLst>
            </p:cNvPr>
            <p:cNvGrpSpPr/>
            <p:nvPr/>
          </p:nvGrpSpPr>
          <p:grpSpPr>
            <a:xfrm>
              <a:off x="2263514" y="692827"/>
              <a:ext cx="4616971" cy="528638"/>
              <a:chOff x="2166671" y="675751"/>
              <a:chExt cx="4616971" cy="528638"/>
            </a:xfrm>
          </p:grpSpPr>
          <p:sp>
            <p:nvSpPr>
              <p:cNvPr id="9" name="Rounded Rectangle 8">
                <a:extLst>
                  <a:ext uri="{FF2B5EF4-FFF2-40B4-BE49-F238E27FC236}">
                    <a16:creationId xmlns:a16="http://schemas.microsoft.com/office/drawing/2014/main" id="{B41ECB6D-1EF1-8B43-A6E5-A9BAD28CF5B4}"/>
                  </a:ext>
                </a:extLst>
              </p:cNvPr>
              <p:cNvSpPr/>
              <p:nvPr/>
            </p:nvSpPr>
            <p:spPr>
              <a:xfrm>
                <a:off x="2166671" y="675751"/>
                <a:ext cx="4616969"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F6EE0-CEDA-4244-91F0-04E87D213705}"/>
                  </a:ext>
                </a:extLst>
              </p:cNvPr>
              <p:cNvSpPr txBox="1"/>
              <p:nvPr/>
            </p:nvSpPr>
            <p:spPr>
              <a:xfrm>
                <a:off x="2286594" y="675751"/>
                <a:ext cx="4497048" cy="523220"/>
              </a:xfrm>
              <a:prstGeom prst="rect">
                <a:avLst/>
              </a:prstGeom>
              <a:noFill/>
            </p:spPr>
            <p:txBody>
              <a:bodyPr wrap="square" rtlCol="0">
                <a:spAutoFit/>
              </a:bodyPr>
              <a:lstStyle/>
              <a:p>
                <a:pPr algn="ctr"/>
                <a:r>
                  <a:rPr lang="en-US" sz="2800" b="1" i="1" dirty="0">
                    <a:solidFill>
                      <a:schemeClr val="bg1"/>
                    </a:solidFill>
                  </a:rPr>
                  <a:t>People Who Refresh Me…</a:t>
                </a:r>
              </a:p>
            </p:txBody>
          </p: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679853" y="1350510"/>
              <a:ext cx="7886700" cy="836777"/>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_________________________________</a:t>
              </a:r>
            </a:p>
          </p:txBody>
        </p:sp>
      </p:grpSp>
      <p:grpSp>
        <p:nvGrpSpPr>
          <p:cNvPr id="24" name="Group 23">
            <a:extLst>
              <a:ext uri="{FF2B5EF4-FFF2-40B4-BE49-F238E27FC236}">
                <a16:creationId xmlns:a16="http://schemas.microsoft.com/office/drawing/2014/main" id="{948382B2-733E-7241-818B-2412FF5434ED}"/>
              </a:ext>
            </a:extLst>
          </p:cNvPr>
          <p:cNvGrpSpPr/>
          <p:nvPr/>
        </p:nvGrpSpPr>
        <p:grpSpPr>
          <a:xfrm>
            <a:off x="628648" y="3773149"/>
            <a:ext cx="7886700" cy="1464432"/>
            <a:chOff x="679853" y="692827"/>
            <a:chExt cx="7886700" cy="1464432"/>
          </a:xfrm>
        </p:grpSpPr>
        <p:grpSp>
          <p:nvGrpSpPr>
            <p:cNvPr id="25" name="Group 24">
              <a:extLst>
                <a:ext uri="{FF2B5EF4-FFF2-40B4-BE49-F238E27FC236}">
                  <a16:creationId xmlns:a16="http://schemas.microsoft.com/office/drawing/2014/main" id="{6BC1CA9A-4155-2548-9ED4-5FE72F4785C5}"/>
                </a:ext>
              </a:extLst>
            </p:cNvPr>
            <p:cNvGrpSpPr/>
            <p:nvPr/>
          </p:nvGrpSpPr>
          <p:grpSpPr>
            <a:xfrm>
              <a:off x="1969946" y="692827"/>
              <a:ext cx="5231567" cy="528638"/>
              <a:chOff x="1873103" y="675751"/>
              <a:chExt cx="5231567" cy="528638"/>
            </a:xfrm>
          </p:grpSpPr>
          <p:sp>
            <p:nvSpPr>
              <p:cNvPr id="27" name="Rounded Rectangle 26">
                <a:extLst>
                  <a:ext uri="{FF2B5EF4-FFF2-40B4-BE49-F238E27FC236}">
                    <a16:creationId xmlns:a16="http://schemas.microsoft.com/office/drawing/2014/main" id="{F6FDFEA0-F695-1948-B029-001EE5936CCC}"/>
                  </a:ext>
                </a:extLst>
              </p:cNvPr>
              <p:cNvSpPr/>
              <p:nvPr/>
            </p:nvSpPr>
            <p:spPr>
              <a:xfrm>
                <a:off x="1873103" y="675751"/>
                <a:ext cx="5231567"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4AAB15C-3D2A-C641-ABFF-0CDEA876F7F8}"/>
                  </a:ext>
                </a:extLst>
              </p:cNvPr>
              <p:cNvSpPr txBox="1"/>
              <p:nvPr/>
            </p:nvSpPr>
            <p:spPr>
              <a:xfrm>
                <a:off x="1978033" y="675751"/>
                <a:ext cx="5021705" cy="523220"/>
              </a:xfrm>
              <a:prstGeom prst="rect">
                <a:avLst/>
              </a:prstGeom>
              <a:noFill/>
            </p:spPr>
            <p:txBody>
              <a:bodyPr wrap="square" rtlCol="0">
                <a:spAutoFit/>
              </a:bodyPr>
              <a:lstStyle/>
              <a:p>
                <a:pPr algn="ctr"/>
                <a:r>
                  <a:rPr lang="en-US" sz="2800" b="1" i="1" dirty="0">
                    <a:solidFill>
                      <a:schemeClr val="bg1"/>
                    </a:solidFill>
                  </a:rPr>
                  <a:t>People Who I Can Refresh…</a:t>
                </a:r>
              </a:p>
            </p:txBody>
          </p:sp>
        </p:grpSp>
        <p:sp>
          <p:nvSpPr>
            <p:cNvPr id="26" name="Title 1">
              <a:extLst>
                <a:ext uri="{FF2B5EF4-FFF2-40B4-BE49-F238E27FC236}">
                  <a16:creationId xmlns:a16="http://schemas.microsoft.com/office/drawing/2014/main" id="{C1451A79-D049-D549-A09B-AE815325990C}"/>
                </a:ext>
              </a:extLst>
            </p:cNvPr>
            <p:cNvSpPr txBox="1">
              <a:spLocks/>
            </p:cNvSpPr>
            <p:nvPr/>
          </p:nvSpPr>
          <p:spPr>
            <a:xfrm>
              <a:off x="679853" y="1369561"/>
              <a:ext cx="7886700" cy="787698"/>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  ___________________________</a:t>
              </a:r>
            </a:p>
          </p:txBody>
        </p:sp>
      </p:grpSp>
      <p:sp>
        <p:nvSpPr>
          <p:cNvPr id="13" name="Title 7">
            <a:extLst>
              <a:ext uri="{FF2B5EF4-FFF2-40B4-BE49-F238E27FC236}">
                <a16:creationId xmlns:a16="http://schemas.microsoft.com/office/drawing/2014/main" id="{D91ADF30-04CF-8D47-96BF-F5FC6DF2E0FD}"/>
              </a:ext>
            </a:extLst>
          </p:cNvPr>
          <p:cNvSpPr txBox="1">
            <a:spLocks/>
          </p:cNvSpPr>
          <p:nvPr/>
        </p:nvSpPr>
        <p:spPr>
          <a:xfrm>
            <a:off x="591173" y="540737"/>
            <a:ext cx="7886700" cy="14780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3600" i="1" dirty="0"/>
              <a:t>“…in everything give thanks…”</a:t>
            </a:r>
            <a:br>
              <a:rPr lang="en-US" sz="3600" i="1" dirty="0"/>
            </a:br>
            <a:r>
              <a:rPr lang="en-US" sz="3600" i="1" dirty="0"/>
              <a:t>1 Thess. 5:18</a:t>
            </a:r>
            <a:endParaRPr lang="en-US" sz="3600" dirty="0"/>
          </a:p>
        </p:txBody>
      </p:sp>
    </p:spTree>
    <p:extLst>
      <p:ext uri="{BB962C8B-B14F-4D97-AF65-F5344CB8AC3E}">
        <p14:creationId xmlns:p14="http://schemas.microsoft.com/office/powerpoint/2010/main" val="39186875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351DA34-0C51-D14C-A66A-D81E79D72A8F}"/>
              </a:ext>
            </a:extLst>
          </p:cNvPr>
          <p:cNvSpPr txBox="1">
            <a:spLocks/>
          </p:cNvSpPr>
          <p:nvPr/>
        </p:nvSpPr>
        <p:spPr>
          <a:xfrm>
            <a:off x="628650" y="1545614"/>
            <a:ext cx="7886700" cy="31866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4000" i="1" dirty="0">
                <a:solidFill>
                  <a:srgbClr val="FBB65B"/>
                </a:solidFill>
              </a:rPr>
              <a:t>What is one thing I can start doing</a:t>
            </a:r>
            <a:br>
              <a:rPr lang="en-US" sz="4000" i="1" dirty="0">
                <a:solidFill>
                  <a:srgbClr val="FBB65B"/>
                </a:solidFill>
              </a:rPr>
            </a:br>
            <a:r>
              <a:rPr lang="en-US" sz="4000" i="1" dirty="0">
                <a:solidFill>
                  <a:srgbClr val="FBB65B"/>
                </a:solidFill>
              </a:rPr>
              <a:t> to enrich relationships in</a:t>
            </a:r>
            <a:br>
              <a:rPr lang="en-US" sz="4000" i="1" dirty="0">
                <a:solidFill>
                  <a:srgbClr val="FBB65B"/>
                </a:solidFill>
              </a:rPr>
            </a:br>
            <a:r>
              <a:rPr lang="en-US" sz="4000" i="1" dirty="0">
                <a:solidFill>
                  <a:srgbClr val="FBB65B"/>
                </a:solidFill>
              </a:rPr>
              <a:t> our church family?</a:t>
            </a:r>
            <a:endParaRPr lang="en-US" sz="4000" dirty="0">
              <a:solidFill>
                <a:srgbClr val="FBB65B"/>
              </a:solidFill>
            </a:endParaRPr>
          </a:p>
        </p:txBody>
      </p:sp>
      <p:grpSp>
        <p:nvGrpSpPr>
          <p:cNvPr id="14" name="Group 13">
            <a:extLst>
              <a:ext uri="{FF2B5EF4-FFF2-40B4-BE49-F238E27FC236}">
                <a16:creationId xmlns:a16="http://schemas.microsoft.com/office/drawing/2014/main" id="{14FB77B2-2C92-2F49-B48F-F7880FF2BC83}"/>
              </a:ext>
            </a:extLst>
          </p:cNvPr>
          <p:cNvGrpSpPr/>
          <p:nvPr/>
        </p:nvGrpSpPr>
        <p:grpSpPr>
          <a:xfrm>
            <a:off x="621852" y="4541803"/>
            <a:ext cx="2281006" cy="528638"/>
            <a:chOff x="825265" y="2731355"/>
            <a:chExt cx="2281006" cy="528638"/>
          </a:xfrm>
        </p:grpSpPr>
        <p:sp>
          <p:nvSpPr>
            <p:cNvPr id="15" name="Rounded Rectangle 14">
              <a:extLst>
                <a:ext uri="{FF2B5EF4-FFF2-40B4-BE49-F238E27FC236}">
                  <a16:creationId xmlns:a16="http://schemas.microsoft.com/office/drawing/2014/main" id="{A036DDD2-3BC1-ED48-BFC6-376D1F8043B6}"/>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D7326D-0B12-C44B-B07E-D630773BAFE3}"/>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2 Cor. 1:3-4</a:t>
              </a:r>
            </a:p>
          </p:txBody>
        </p:sp>
      </p:grpSp>
      <p:grpSp>
        <p:nvGrpSpPr>
          <p:cNvPr id="17" name="Group 16">
            <a:extLst>
              <a:ext uri="{FF2B5EF4-FFF2-40B4-BE49-F238E27FC236}">
                <a16:creationId xmlns:a16="http://schemas.microsoft.com/office/drawing/2014/main" id="{E938E167-EFB4-2E4F-99D5-75CA5BB98A5B}"/>
              </a:ext>
            </a:extLst>
          </p:cNvPr>
          <p:cNvGrpSpPr/>
          <p:nvPr/>
        </p:nvGrpSpPr>
        <p:grpSpPr>
          <a:xfrm>
            <a:off x="3378363" y="4536385"/>
            <a:ext cx="2281006" cy="528638"/>
            <a:chOff x="825265" y="2731355"/>
            <a:chExt cx="2281006" cy="528638"/>
          </a:xfrm>
        </p:grpSpPr>
        <p:sp>
          <p:nvSpPr>
            <p:cNvPr id="18" name="Rounded Rectangle 17">
              <a:extLst>
                <a:ext uri="{FF2B5EF4-FFF2-40B4-BE49-F238E27FC236}">
                  <a16:creationId xmlns:a16="http://schemas.microsoft.com/office/drawing/2014/main" id="{80A6DD19-F7A7-9447-8C45-B6EE66ED0B1A}"/>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5DE5DA7-7597-5649-B304-10FC5A08EF48}"/>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Eph. 4:15-16</a:t>
              </a:r>
            </a:p>
          </p:txBody>
        </p:sp>
      </p:grpSp>
      <p:grpSp>
        <p:nvGrpSpPr>
          <p:cNvPr id="20" name="Group 19">
            <a:extLst>
              <a:ext uri="{FF2B5EF4-FFF2-40B4-BE49-F238E27FC236}">
                <a16:creationId xmlns:a16="http://schemas.microsoft.com/office/drawing/2014/main" id="{6E875D3C-E21C-264A-B74C-B64FBF23BA72}"/>
              </a:ext>
            </a:extLst>
          </p:cNvPr>
          <p:cNvGrpSpPr/>
          <p:nvPr/>
        </p:nvGrpSpPr>
        <p:grpSpPr>
          <a:xfrm>
            <a:off x="6082948" y="4530967"/>
            <a:ext cx="2281006" cy="528638"/>
            <a:chOff x="825265" y="2731355"/>
            <a:chExt cx="2281006" cy="528638"/>
          </a:xfrm>
        </p:grpSpPr>
        <p:sp>
          <p:nvSpPr>
            <p:cNvPr id="21" name="Rounded Rectangle 20">
              <a:extLst>
                <a:ext uri="{FF2B5EF4-FFF2-40B4-BE49-F238E27FC236}">
                  <a16:creationId xmlns:a16="http://schemas.microsoft.com/office/drawing/2014/main" id="{5254DB5C-858B-7D49-BD18-C7663BA16E4B}"/>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09903BD-9C9D-0246-894A-BB3B578A798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Rom. 12:15</a:t>
              </a:r>
            </a:p>
          </p:txBody>
        </p:sp>
      </p:grpSp>
      <p:sp>
        <p:nvSpPr>
          <p:cNvPr id="23" name="Title 7">
            <a:extLst>
              <a:ext uri="{FF2B5EF4-FFF2-40B4-BE49-F238E27FC236}">
                <a16:creationId xmlns:a16="http://schemas.microsoft.com/office/drawing/2014/main" id="{B6A818BE-E50A-3946-96B3-A5B390CD1E40}"/>
              </a:ext>
            </a:extLst>
          </p:cNvPr>
          <p:cNvSpPr>
            <a:spLocks noGrp="1"/>
          </p:cNvSpPr>
          <p:nvPr>
            <p:ph type="title"/>
          </p:nvPr>
        </p:nvSpPr>
        <p:spPr>
          <a:xfrm>
            <a:off x="628650" y="911247"/>
            <a:ext cx="7886700" cy="1478015"/>
          </a:xfrm>
        </p:spPr>
        <p:txBody>
          <a:bodyPr>
            <a:normAutofit/>
          </a:bodyPr>
          <a:lstStyle/>
          <a:p>
            <a:pPr algn="ctr"/>
            <a:r>
              <a:rPr lang="en-US" sz="4000" i="1" dirty="0"/>
              <a:t>By Creating New Habits…</a:t>
            </a:r>
            <a:endParaRPr lang="en-US" sz="4000" dirty="0"/>
          </a:p>
        </p:txBody>
      </p:sp>
      <p:grpSp>
        <p:nvGrpSpPr>
          <p:cNvPr id="24" name="Group 23">
            <a:extLst>
              <a:ext uri="{FF2B5EF4-FFF2-40B4-BE49-F238E27FC236}">
                <a16:creationId xmlns:a16="http://schemas.microsoft.com/office/drawing/2014/main" id="{E5F2D4A5-D999-7042-B99B-02862A254212}"/>
              </a:ext>
            </a:extLst>
          </p:cNvPr>
          <p:cNvGrpSpPr/>
          <p:nvPr/>
        </p:nvGrpSpPr>
        <p:grpSpPr>
          <a:xfrm>
            <a:off x="2189666" y="687409"/>
            <a:ext cx="4820734" cy="954107"/>
            <a:chOff x="2690023" y="692827"/>
            <a:chExt cx="3843338" cy="954107"/>
          </a:xfrm>
        </p:grpSpPr>
        <p:sp>
          <p:nvSpPr>
            <p:cNvPr id="25" name="Rounded Rectangle 24">
              <a:extLst>
                <a:ext uri="{FF2B5EF4-FFF2-40B4-BE49-F238E27FC236}">
                  <a16:creationId xmlns:a16="http://schemas.microsoft.com/office/drawing/2014/main" id="{A8320DE3-1287-E041-BD1C-60E26A5AFBC7}"/>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E6F2AB-F4B6-FD4C-90FB-3D849137494B}"/>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a:solidFill>
                    <a:schemeClr val="bg1"/>
                  </a:solidFill>
                </a:rPr>
                <a:t>We Can Refresh One Another</a:t>
              </a:r>
            </a:p>
          </p:txBody>
        </p:sp>
      </p:grpSp>
    </p:spTree>
    <p:extLst>
      <p:ext uri="{BB962C8B-B14F-4D97-AF65-F5344CB8AC3E}">
        <p14:creationId xmlns:p14="http://schemas.microsoft.com/office/powerpoint/2010/main" val="361059290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1208026809"/>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id="{EF53BDBB-FF2A-4D4A-98DD-8F242DF90875}"/>
              </a:ext>
            </a:extLst>
          </p:cNvPr>
          <p:cNvGrpSpPr/>
          <p:nvPr/>
        </p:nvGrpSpPr>
        <p:grpSpPr>
          <a:xfrm>
            <a:off x="679853" y="692827"/>
            <a:ext cx="7886700" cy="1242806"/>
            <a:chOff x="679853" y="692827"/>
            <a:chExt cx="7886700" cy="1242806"/>
          </a:xfrm>
        </p:grpSpPr>
        <p:grpSp>
          <p:nvGrpSpPr>
            <p:cNvPr id="11" name="Group 10">
              <a:extLst>
                <a:ext uri="{FF2B5EF4-FFF2-40B4-BE49-F238E27FC236}">
                  <a16:creationId xmlns:a16="http://schemas.microsoft.com/office/drawing/2014/main" id="{7A72447F-D585-2F49-8ACA-498F54A71E14}"/>
                </a:ext>
              </a:extLst>
            </p:cNvPr>
            <p:cNvGrpSpPr/>
            <p:nvPr/>
          </p:nvGrpSpPr>
          <p:grpSpPr>
            <a:xfrm>
              <a:off x="2690023" y="692827"/>
              <a:ext cx="3854849" cy="528638"/>
              <a:chOff x="2593180" y="675751"/>
              <a:chExt cx="3854849" cy="528638"/>
            </a:xfrm>
          </p:grpSpPr>
          <p:sp>
            <p:nvSpPr>
              <p:cNvPr id="9" name="Rounded Rectangle 8">
                <a:extLst>
                  <a:ext uri="{FF2B5EF4-FFF2-40B4-BE49-F238E27FC236}">
                    <a16:creationId xmlns:a16="http://schemas.microsoft.com/office/drawing/2014/main" id="{B41ECB6D-1EF1-8B43-A6E5-A9BAD28CF5B4}"/>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F6EE0-CEDA-4244-91F0-04E87D213705}"/>
                  </a:ext>
                </a:extLst>
              </p:cNvPr>
              <p:cNvSpPr txBox="1"/>
              <p:nvPr/>
            </p:nvSpPr>
            <p:spPr>
              <a:xfrm>
                <a:off x="2604691" y="675751"/>
                <a:ext cx="3843338" cy="523220"/>
              </a:xfrm>
              <a:prstGeom prst="rect">
                <a:avLst/>
              </a:prstGeom>
              <a:noFill/>
            </p:spPr>
            <p:txBody>
              <a:bodyPr wrap="square" rtlCol="0">
                <a:spAutoFit/>
              </a:bodyPr>
              <a:lstStyle/>
              <a:p>
                <a:pPr algn="ctr"/>
                <a:r>
                  <a:rPr lang="en-US" sz="2800" b="1" i="1" dirty="0">
                    <a:solidFill>
                      <a:schemeClr val="bg1"/>
                    </a:solidFill>
                  </a:rPr>
                  <a:t>Honor In Our Influence</a:t>
                </a:r>
              </a:p>
            </p:txBody>
          </p: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“In a large house…gold and silver vessels…”</a:t>
              </a:r>
            </a:p>
          </p:txBody>
        </p:sp>
      </p:grpSp>
      <p:grpSp>
        <p:nvGrpSpPr>
          <p:cNvPr id="22" name="Group 21">
            <a:extLst>
              <a:ext uri="{FF2B5EF4-FFF2-40B4-BE49-F238E27FC236}">
                <a16:creationId xmlns:a16="http://schemas.microsoft.com/office/drawing/2014/main" id="{C0C4DF1D-CACE-0441-9AC0-B7A6039417CB}"/>
              </a:ext>
            </a:extLst>
          </p:cNvPr>
          <p:cNvGrpSpPr/>
          <p:nvPr/>
        </p:nvGrpSpPr>
        <p:grpSpPr>
          <a:xfrm>
            <a:off x="628650" y="2238504"/>
            <a:ext cx="7886700" cy="1272456"/>
            <a:chOff x="628650" y="2238504"/>
            <a:chExt cx="7886700" cy="1272456"/>
          </a:xfrm>
        </p:grpSpPr>
        <p:grpSp>
          <p:nvGrpSpPr>
            <p:cNvPr id="12" name="Group 11">
              <a:extLst>
                <a:ext uri="{FF2B5EF4-FFF2-40B4-BE49-F238E27FC236}">
                  <a16:creationId xmlns:a16="http://schemas.microsoft.com/office/drawing/2014/main" id="{1E57B5E1-F92E-2549-8FBB-991FC0BD219A}"/>
                </a:ext>
              </a:extLst>
            </p:cNvPr>
            <p:cNvGrpSpPr/>
            <p:nvPr/>
          </p:nvGrpSpPr>
          <p:grpSpPr>
            <a:xfrm>
              <a:off x="2701534" y="2238504"/>
              <a:ext cx="3843338" cy="528638"/>
              <a:chOff x="2593180" y="675751"/>
              <a:chExt cx="3843338" cy="528638"/>
            </a:xfrm>
          </p:grpSpPr>
          <p:sp>
            <p:nvSpPr>
              <p:cNvPr id="13" name="Rounded Rectangle 12">
                <a:extLst>
                  <a:ext uri="{FF2B5EF4-FFF2-40B4-BE49-F238E27FC236}">
                    <a16:creationId xmlns:a16="http://schemas.microsoft.com/office/drawing/2014/main" id="{D802B735-4E6A-2B46-BA12-159812858712}"/>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E48BF-27F0-DA42-951C-9551A2CFBBF2}"/>
                  </a:ext>
                </a:extLst>
              </p:cNvPr>
              <p:cNvSpPr txBox="1"/>
              <p:nvPr/>
            </p:nvSpPr>
            <p:spPr>
              <a:xfrm>
                <a:off x="2667001" y="675751"/>
                <a:ext cx="3718718" cy="523220"/>
              </a:xfrm>
              <a:prstGeom prst="rect">
                <a:avLst/>
              </a:prstGeom>
              <a:noFill/>
            </p:spPr>
            <p:txBody>
              <a:bodyPr wrap="square" rtlCol="0">
                <a:spAutoFit/>
              </a:bodyPr>
              <a:lstStyle/>
              <a:p>
                <a:pPr algn="ctr"/>
                <a:r>
                  <a:rPr lang="en-US" sz="2800" b="1" i="1" dirty="0">
                    <a:solidFill>
                      <a:schemeClr val="bg1"/>
                    </a:solidFill>
                  </a:rPr>
                  <a:t>Honor In Our Character</a:t>
                </a:r>
              </a:p>
            </p:txBody>
          </p:sp>
        </p:grpSp>
        <p:sp>
          <p:nvSpPr>
            <p:cNvPr id="19" name="Title 1">
              <a:extLst>
                <a:ext uri="{FF2B5EF4-FFF2-40B4-BE49-F238E27FC236}">
                  <a16:creationId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“…if anyone cleanses himself from these…”</a:t>
              </a:r>
            </a:p>
          </p:txBody>
        </p:sp>
      </p:grpSp>
      <p:grpSp>
        <p:nvGrpSpPr>
          <p:cNvPr id="23" name="Group 22">
            <a:extLst>
              <a:ext uri="{FF2B5EF4-FFF2-40B4-BE49-F238E27FC236}">
                <a16:creationId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a16="http://schemas.microsoft.com/office/drawing/2014/main" id="{B67BE769-13CA-1A4E-87D5-8673D0238947}"/>
                </a:ext>
              </a:extLst>
            </p:cNvPr>
            <p:cNvGrpSpPr/>
            <p:nvPr/>
          </p:nvGrpSpPr>
          <p:grpSpPr>
            <a:xfrm>
              <a:off x="2678512" y="3687293"/>
              <a:ext cx="3866360" cy="534056"/>
              <a:chOff x="2593180" y="670333"/>
              <a:chExt cx="3866360" cy="534056"/>
            </a:xfrm>
          </p:grpSpPr>
          <p:sp>
            <p:nvSpPr>
              <p:cNvPr id="16" name="Rounded Rectangle 15">
                <a:extLst>
                  <a:ext uri="{FF2B5EF4-FFF2-40B4-BE49-F238E27FC236}">
                    <a16:creationId xmlns:a16="http://schemas.microsoft.com/office/drawing/2014/main" id="{777222E3-9E5A-1F45-88EC-9C669F0CE0C8}"/>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7FC1B7-583C-8544-A3CD-A5380F2C7385}"/>
                  </a:ext>
                </a:extLst>
              </p:cNvPr>
              <p:cNvSpPr txBox="1"/>
              <p:nvPr/>
            </p:nvSpPr>
            <p:spPr>
              <a:xfrm>
                <a:off x="2740822" y="670333"/>
                <a:ext cx="3718718" cy="523220"/>
              </a:xfrm>
              <a:prstGeom prst="rect">
                <a:avLst/>
              </a:prstGeom>
              <a:noFill/>
            </p:spPr>
            <p:txBody>
              <a:bodyPr wrap="square" rtlCol="0">
                <a:spAutoFit/>
              </a:bodyPr>
              <a:lstStyle/>
              <a:p>
                <a:pPr algn="ctr"/>
                <a:r>
                  <a:rPr lang="en-US" sz="2800" b="1" i="1" dirty="0">
                    <a:solidFill>
                      <a:schemeClr val="bg1"/>
                    </a:solidFill>
                  </a:rPr>
                  <a:t>Honor In Our Service</a:t>
                </a:r>
              </a:p>
            </p:txBody>
          </p:sp>
        </p:grpSp>
        <p:sp>
          <p:nvSpPr>
            <p:cNvPr id="20" name="Title 1">
              <a:extLst>
                <a:ext uri="{FF2B5EF4-FFF2-40B4-BE49-F238E27FC236}">
                  <a16:creationId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“…sanctified, useful to the Master, </a:t>
              </a:r>
              <a:br>
                <a:rPr lang="en-US" sz="2800" i="1" dirty="0">
                  <a:solidFill>
                    <a:schemeClr val="bg1"/>
                  </a:solidFill>
                </a:rPr>
              </a:br>
              <a:r>
                <a:rPr lang="en-US" sz="2800" i="1" dirty="0">
                  <a:solidFill>
                    <a:schemeClr val="bg1"/>
                  </a:solidFill>
                </a:rPr>
                <a:t>prepared for every good work.”</a:t>
              </a:r>
            </a:p>
          </p:txBody>
        </p:sp>
      </p:grpSp>
    </p:spTree>
    <p:extLst>
      <p:ext uri="{BB962C8B-B14F-4D97-AF65-F5344CB8AC3E}">
        <p14:creationId xmlns:p14="http://schemas.microsoft.com/office/powerpoint/2010/main" val="26631208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406876" y="3899856"/>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Someone Refreshing In Our Lives!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628900"/>
            <a:ext cx="8257309" cy="2730500"/>
          </a:xfrm>
        </p:spPr>
        <p:txBody>
          <a:bodyPr>
            <a:noAutofit/>
          </a:bodyPr>
          <a:lstStyle/>
          <a:p>
            <a:pPr marL="0" indent="0" algn="ctr">
              <a:buNone/>
            </a:pPr>
            <a:r>
              <a:rPr lang="en-US" sz="2800" b="1" baseline="30000" dirty="0"/>
              <a:t>16</a:t>
            </a:r>
            <a:r>
              <a:rPr lang="en-US" sz="2800" dirty="0"/>
              <a:t> “The Lord grant mercy to the house of</a:t>
            </a:r>
            <a:br>
              <a:rPr lang="en-US" sz="2800" dirty="0"/>
            </a:br>
            <a:r>
              <a:rPr lang="en-US" sz="2800" dirty="0"/>
              <a:t> Onesiphorus, for </a:t>
            </a:r>
            <a:r>
              <a:rPr lang="en-US" sz="2800" dirty="0">
                <a:solidFill>
                  <a:srgbClr val="FBB65B"/>
                </a:solidFill>
              </a:rPr>
              <a:t>he often refreshed me </a:t>
            </a:r>
            <a:r>
              <a:rPr lang="en-US" sz="2800" dirty="0"/>
              <a:t>and was not ashamed of my chains; </a:t>
            </a:r>
            <a:r>
              <a:rPr lang="en-US" sz="2800" b="1" baseline="30000" dirty="0"/>
              <a:t>17 </a:t>
            </a:r>
            <a:r>
              <a:rPr lang="en-US" sz="2800" dirty="0"/>
              <a:t>but when he was in Rome, he </a:t>
            </a:r>
            <a:br>
              <a:rPr lang="en-US" sz="2800" dirty="0"/>
            </a:br>
            <a:r>
              <a:rPr lang="en-US" sz="2800" dirty="0"/>
              <a:t>eagerly searched for me and found me— </a:t>
            </a:r>
            <a:r>
              <a:rPr lang="en-US" sz="2800" b="1" baseline="30000" dirty="0"/>
              <a:t>18 </a:t>
            </a:r>
            <a:r>
              <a:rPr lang="en-US" sz="2800" dirty="0"/>
              <a:t>the Lord grant to him to find mercy from the Lord on that day—and you know very well what services he rendered</a:t>
            </a:r>
            <a:br>
              <a:rPr lang="en-US" sz="2800" dirty="0"/>
            </a:br>
            <a:r>
              <a:rPr lang="en-US" sz="2800" dirty="0"/>
              <a:t>at Ephesus.”</a:t>
            </a:r>
            <a:r>
              <a:rPr lang="en-US" sz="3600" dirty="0"/>
              <a:t> </a:t>
            </a:r>
            <a:r>
              <a:rPr lang="en-US" sz="2400" dirty="0"/>
              <a:t>(2 Timothy 1:16-18)</a:t>
            </a:r>
            <a:endParaRPr lang="en-US" sz="44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We All Need</a:t>
              </a:r>
            </a:p>
          </p:txBody>
        </p:sp>
      </p:grpSp>
      <p:cxnSp>
        <p:nvCxnSpPr>
          <p:cNvPr id="7" name="Straight Connector 6">
            <a:extLst>
              <a:ext uri="{FF2B5EF4-FFF2-40B4-BE49-F238E27FC236}">
                <a16:creationId xmlns:a16="http://schemas.microsoft.com/office/drawing/2014/main" id="{CB78A205-69C7-AF4C-B10A-1F701FE0E2A6}"/>
              </a:ext>
            </a:extLst>
          </p:cNvPr>
          <p:cNvCxnSpPr>
            <a:cxnSpLocks/>
          </p:cNvCxnSpPr>
          <p:nvPr/>
        </p:nvCxnSpPr>
        <p:spPr>
          <a:xfrm>
            <a:off x="772297" y="4193439"/>
            <a:ext cx="5538562"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08BB2F-A45C-B648-808D-6C02D11474B4}"/>
              </a:ext>
            </a:extLst>
          </p:cNvPr>
          <p:cNvCxnSpPr>
            <a:cxnSpLocks/>
          </p:cNvCxnSpPr>
          <p:nvPr/>
        </p:nvCxnSpPr>
        <p:spPr>
          <a:xfrm>
            <a:off x="4332157" y="4960436"/>
            <a:ext cx="3852473"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65787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597935"/>
          </a:xfrm>
        </p:spPr>
        <p:txBody>
          <a:bodyPr>
            <a:normAutofit/>
          </a:bodyPr>
          <a:lstStyle/>
          <a:p>
            <a:pPr algn="ctr"/>
            <a:r>
              <a:rPr lang="en-US" sz="4400" i="1" dirty="0"/>
              <a:t>Paul Asks For Timothy </a:t>
            </a:r>
            <a:br>
              <a:rPr lang="en-US" sz="4400" i="1" dirty="0"/>
            </a:br>
            <a:r>
              <a:rPr lang="en-US" sz="4400" i="1" dirty="0"/>
              <a:t>To Refresh Him In Several Ways.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628900"/>
            <a:ext cx="8257309" cy="2730500"/>
          </a:xfrm>
        </p:spPr>
        <p:txBody>
          <a:bodyPr>
            <a:normAutofit/>
          </a:bodyPr>
          <a:lstStyle/>
          <a:p>
            <a:pPr algn="ctr"/>
            <a:r>
              <a:rPr lang="en-US" sz="2800" dirty="0"/>
              <a:t>By His Presence (4:9)</a:t>
            </a:r>
          </a:p>
          <a:p>
            <a:pPr algn="ctr"/>
            <a:r>
              <a:rPr lang="en-US" sz="2800" dirty="0"/>
              <a:t>By Bringing A Co-Worker (4:11)</a:t>
            </a:r>
          </a:p>
          <a:p>
            <a:pPr algn="ctr"/>
            <a:r>
              <a:rPr lang="en-US" sz="2800" dirty="0"/>
              <a:t>By Bringing Paul’s Cloak (4:13)</a:t>
            </a:r>
          </a:p>
          <a:p>
            <a:pPr algn="ctr"/>
            <a:r>
              <a:rPr lang="en-US" sz="2800" dirty="0"/>
              <a:t>By Bringing “The Books &amp; Parchments” To Read</a:t>
            </a:r>
          </a:p>
          <a:p>
            <a:pPr algn="ctr"/>
            <a:r>
              <a:rPr lang="en-US" sz="2800" dirty="0"/>
              <a:t>By Passing Along His Greeting (4:19)</a:t>
            </a:r>
          </a:p>
          <a:p>
            <a:pPr algn="ctr"/>
            <a:endParaRPr lang="en-US" sz="28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In 2 Timothy 4,</a:t>
              </a:r>
            </a:p>
          </p:txBody>
        </p:sp>
      </p:grpSp>
    </p:spTree>
    <p:extLst>
      <p:ext uri="{BB962C8B-B14F-4D97-AF65-F5344CB8AC3E}">
        <p14:creationId xmlns:p14="http://schemas.microsoft.com/office/powerpoint/2010/main" val="13094651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911247"/>
            <a:ext cx="7886700" cy="1478015"/>
          </a:xfrm>
        </p:spPr>
        <p:txBody>
          <a:bodyPr>
            <a:normAutofit/>
          </a:bodyPr>
          <a:lstStyle/>
          <a:p>
            <a:pPr algn="ctr"/>
            <a:r>
              <a:rPr lang="en-US" sz="4000" i="1" dirty="0"/>
              <a:t>By Sharing Meals In Our Homes.</a:t>
            </a:r>
            <a:endParaRPr lang="en-US" sz="40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n-US" sz="3000" b="1" baseline="30000" dirty="0"/>
              <a:t>46 </a:t>
            </a:r>
            <a:r>
              <a:rPr lang="en-US" sz="3000" dirty="0"/>
              <a:t>Day by day continuing with one mind in the temple, and breaking bread from house to house, they were taking their meals together with </a:t>
            </a:r>
            <a:br>
              <a:rPr lang="en-US" sz="3000" dirty="0"/>
            </a:br>
            <a:r>
              <a:rPr lang="en-US" sz="3000" dirty="0">
                <a:solidFill>
                  <a:srgbClr val="FBB65B"/>
                </a:solidFill>
              </a:rPr>
              <a:t>gladness and sincerity of heart</a:t>
            </a:r>
            <a:r>
              <a:rPr lang="en-US" sz="3000" dirty="0"/>
              <a:t>,</a:t>
            </a:r>
            <a:r>
              <a:rPr lang="en-US" sz="3000" b="1" baseline="30000" dirty="0"/>
              <a:t>47 </a:t>
            </a:r>
            <a:r>
              <a:rPr lang="en-US" sz="3000" dirty="0"/>
              <a:t>praising God and having favor with all the people. And the Lord was adding to their number day by day</a:t>
            </a:r>
            <a:br>
              <a:rPr lang="en-US" sz="3000" dirty="0"/>
            </a:br>
            <a:r>
              <a:rPr lang="en-US" sz="3000" dirty="0"/>
              <a:t> those who were being saved. </a:t>
            </a:r>
            <a:r>
              <a:rPr lang="en-US" sz="2400" dirty="0"/>
              <a:t>(Acts 2:46-47)</a:t>
            </a:r>
            <a:endParaRPr lang="en-US" sz="30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189666" y="687409"/>
            <a:ext cx="4820734" cy="954107"/>
            <a:chOff x="2690023" y="692827"/>
            <a:chExt cx="3843338" cy="954107"/>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a:solidFill>
                    <a:schemeClr val="bg1"/>
                  </a:solidFill>
                </a:rPr>
                <a:t>We Can Refresh One Another</a:t>
              </a:r>
            </a:p>
          </p:txBody>
        </p:sp>
      </p:grpSp>
    </p:spTree>
    <p:extLst>
      <p:ext uri="{BB962C8B-B14F-4D97-AF65-F5344CB8AC3E}">
        <p14:creationId xmlns:p14="http://schemas.microsoft.com/office/powerpoint/2010/main" val="16234476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7596D9-DF25-E24B-B0BF-5D421E8B90CE}"/>
              </a:ext>
            </a:extLst>
          </p:cNvPr>
          <p:cNvPicPr>
            <a:picLocks noChangeAspect="1"/>
          </p:cNvPicPr>
          <p:nvPr/>
        </p:nvPicPr>
        <p:blipFill rotWithShape="1">
          <a:blip r:embed="rId3"/>
          <a:srcRect l="7500" r="2492"/>
          <a:stretch/>
        </p:blipFill>
        <p:spPr>
          <a:xfrm>
            <a:off x="-1" y="0"/>
            <a:ext cx="9144001" cy="5715000"/>
          </a:xfrm>
          <a:prstGeom prst="rect">
            <a:avLst/>
          </a:prstGeom>
        </p:spPr>
      </p:pic>
      <p:grpSp>
        <p:nvGrpSpPr>
          <p:cNvPr id="6" name="Group 5">
            <a:extLst>
              <a:ext uri="{FF2B5EF4-FFF2-40B4-BE49-F238E27FC236}">
                <a16:creationId xmlns:a16="http://schemas.microsoft.com/office/drawing/2014/main" id="{ECF809C2-5A8D-B84E-9D82-72C4E571B89D}"/>
              </a:ext>
            </a:extLst>
          </p:cNvPr>
          <p:cNvGrpSpPr/>
          <p:nvPr/>
        </p:nvGrpSpPr>
        <p:grpSpPr>
          <a:xfrm>
            <a:off x="583752" y="522253"/>
            <a:ext cx="2902398" cy="528638"/>
            <a:chOff x="825265" y="2731355"/>
            <a:chExt cx="2281006" cy="528638"/>
          </a:xfrm>
        </p:grpSpPr>
        <p:sp>
          <p:nvSpPr>
            <p:cNvPr id="7" name="Rounded Rectangle 6">
              <a:extLst>
                <a:ext uri="{FF2B5EF4-FFF2-40B4-BE49-F238E27FC236}">
                  <a16:creationId xmlns:a16="http://schemas.microsoft.com/office/drawing/2014/main" id="{FB2BDA4B-FF0C-E746-9CC6-FEE1EB5F0C2D}"/>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6E0092-29BC-5545-8679-F59CADE9146F}"/>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No Boasting</a:t>
              </a:r>
            </a:p>
          </p:txBody>
        </p:sp>
      </p:grpSp>
      <p:grpSp>
        <p:nvGrpSpPr>
          <p:cNvPr id="9" name="Group 8">
            <a:extLst>
              <a:ext uri="{FF2B5EF4-FFF2-40B4-BE49-F238E27FC236}">
                <a16:creationId xmlns:a16="http://schemas.microsoft.com/office/drawing/2014/main" id="{5E5A1728-3146-4E49-A936-C19160A043F7}"/>
              </a:ext>
            </a:extLst>
          </p:cNvPr>
          <p:cNvGrpSpPr/>
          <p:nvPr/>
        </p:nvGrpSpPr>
        <p:grpSpPr>
          <a:xfrm>
            <a:off x="583752" y="1305788"/>
            <a:ext cx="2902398" cy="528638"/>
            <a:chOff x="825265" y="2731355"/>
            <a:chExt cx="2281006" cy="528638"/>
          </a:xfrm>
        </p:grpSpPr>
        <p:sp>
          <p:nvSpPr>
            <p:cNvPr id="10" name="Rounded Rectangle 9">
              <a:extLst>
                <a:ext uri="{FF2B5EF4-FFF2-40B4-BE49-F238E27FC236}">
                  <a16:creationId xmlns:a16="http://schemas.microsoft.com/office/drawing/2014/main" id="{58A1606D-9E3A-2244-8463-0AB7FF291FD6}"/>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BC7A03-A5B7-6F42-A573-14DCA365766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No Selfishness</a:t>
              </a:r>
            </a:p>
          </p:txBody>
        </p:sp>
      </p:grpSp>
      <p:grpSp>
        <p:nvGrpSpPr>
          <p:cNvPr id="12" name="Group 11">
            <a:extLst>
              <a:ext uri="{FF2B5EF4-FFF2-40B4-BE49-F238E27FC236}">
                <a16:creationId xmlns:a16="http://schemas.microsoft.com/office/drawing/2014/main" id="{0B24B968-D2EF-1949-8F4D-335ACA48FBD8}"/>
              </a:ext>
            </a:extLst>
          </p:cNvPr>
          <p:cNvGrpSpPr/>
          <p:nvPr/>
        </p:nvGrpSpPr>
        <p:grpSpPr>
          <a:xfrm>
            <a:off x="583752" y="2083905"/>
            <a:ext cx="2902398" cy="528638"/>
            <a:chOff x="825265" y="2731355"/>
            <a:chExt cx="2281006" cy="528638"/>
          </a:xfrm>
        </p:grpSpPr>
        <p:sp>
          <p:nvSpPr>
            <p:cNvPr id="13" name="Rounded Rectangle 12">
              <a:extLst>
                <a:ext uri="{FF2B5EF4-FFF2-40B4-BE49-F238E27FC236}">
                  <a16:creationId xmlns:a16="http://schemas.microsoft.com/office/drawing/2014/main" id="{5247A00A-80A5-FF41-9726-B246A78B4BED}"/>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05AEE23-CFF7-8341-98F9-61751573C04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No Greed</a:t>
              </a:r>
            </a:p>
          </p:txBody>
        </p:sp>
      </p:grpSp>
      <p:grpSp>
        <p:nvGrpSpPr>
          <p:cNvPr id="15" name="Group 14">
            <a:extLst>
              <a:ext uri="{FF2B5EF4-FFF2-40B4-BE49-F238E27FC236}">
                <a16:creationId xmlns:a16="http://schemas.microsoft.com/office/drawing/2014/main" id="{6F806D4E-2999-D043-BDCD-766D8FA9F026}"/>
              </a:ext>
            </a:extLst>
          </p:cNvPr>
          <p:cNvGrpSpPr/>
          <p:nvPr/>
        </p:nvGrpSpPr>
        <p:grpSpPr>
          <a:xfrm>
            <a:off x="583752" y="2857260"/>
            <a:ext cx="2902398" cy="528638"/>
            <a:chOff x="825265" y="2731355"/>
            <a:chExt cx="2281006" cy="528638"/>
          </a:xfrm>
        </p:grpSpPr>
        <p:sp>
          <p:nvSpPr>
            <p:cNvPr id="16" name="Rounded Rectangle 15">
              <a:extLst>
                <a:ext uri="{FF2B5EF4-FFF2-40B4-BE49-F238E27FC236}">
                  <a16:creationId xmlns:a16="http://schemas.microsoft.com/office/drawing/2014/main" id="{62F2A882-33D8-634D-8A25-05BDF7285E74}"/>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650D2A-A7DD-6E4E-9781-3FECFE056132}"/>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No Hypocrisy</a:t>
              </a:r>
            </a:p>
          </p:txBody>
        </p:sp>
      </p:grpSp>
    </p:spTree>
    <p:extLst>
      <p:ext uri="{BB962C8B-B14F-4D97-AF65-F5344CB8AC3E}">
        <p14:creationId xmlns:p14="http://schemas.microsoft.com/office/powerpoint/2010/main" val="186926902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911247"/>
            <a:ext cx="7886700" cy="1478015"/>
          </a:xfrm>
        </p:spPr>
        <p:txBody>
          <a:bodyPr>
            <a:normAutofit/>
          </a:bodyPr>
          <a:lstStyle/>
          <a:p>
            <a:pPr algn="ctr"/>
            <a:r>
              <a:rPr lang="en-US" sz="4000" i="1" dirty="0"/>
              <a:t>By Sharing Meals In Our Homes.</a:t>
            </a:r>
            <a:endParaRPr lang="en-US" sz="40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n-US" sz="3000" b="1" baseline="30000" dirty="0"/>
              <a:t>46 </a:t>
            </a:r>
            <a:r>
              <a:rPr lang="en-US" sz="3000" dirty="0"/>
              <a:t>Day by day continuing with one mind in the temple, and breaking bread from house to house, they were taking their meals together with </a:t>
            </a:r>
            <a:br>
              <a:rPr lang="en-US" sz="3000" dirty="0"/>
            </a:br>
            <a:r>
              <a:rPr lang="en-US" sz="3000" dirty="0">
                <a:solidFill>
                  <a:srgbClr val="FBB65B"/>
                </a:solidFill>
              </a:rPr>
              <a:t>gladness and sincerity of heart</a:t>
            </a:r>
            <a:r>
              <a:rPr lang="en-US" sz="3000" dirty="0"/>
              <a:t>,</a:t>
            </a:r>
            <a:r>
              <a:rPr lang="en-US" sz="3000" b="1" baseline="30000" dirty="0"/>
              <a:t>47 </a:t>
            </a:r>
            <a:r>
              <a:rPr lang="en-US" sz="3000" dirty="0"/>
              <a:t>praising God and having favor with all the people. And the Lord was adding to their number day by day</a:t>
            </a:r>
            <a:br>
              <a:rPr lang="en-US" sz="3000" dirty="0"/>
            </a:br>
            <a:r>
              <a:rPr lang="en-US" sz="3000" dirty="0"/>
              <a:t> those who were being saved. </a:t>
            </a:r>
            <a:r>
              <a:rPr lang="en-US" sz="2400" dirty="0"/>
              <a:t>(Acts 2:46-47)</a:t>
            </a:r>
            <a:endParaRPr lang="en-US" sz="30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189666" y="687409"/>
            <a:ext cx="4820734" cy="954107"/>
            <a:chOff x="2690023" y="692827"/>
            <a:chExt cx="3843338" cy="954107"/>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a:solidFill>
                    <a:schemeClr val="bg1"/>
                  </a:solidFill>
                </a:rPr>
                <a:t>We Can Refresh One Another</a:t>
              </a:r>
            </a:p>
          </p:txBody>
        </p:sp>
      </p:grpSp>
      <p:cxnSp>
        <p:nvCxnSpPr>
          <p:cNvPr id="10" name="Straight Connector 9">
            <a:extLst>
              <a:ext uri="{FF2B5EF4-FFF2-40B4-BE49-F238E27FC236}">
                <a16:creationId xmlns:a16="http://schemas.microsoft.com/office/drawing/2014/main" id="{F808BB2F-A45C-B648-808D-6C02D11474B4}"/>
              </a:ext>
            </a:extLst>
          </p:cNvPr>
          <p:cNvCxnSpPr>
            <a:cxnSpLocks/>
          </p:cNvCxnSpPr>
          <p:nvPr/>
        </p:nvCxnSpPr>
        <p:spPr>
          <a:xfrm>
            <a:off x="4705350" y="3743423"/>
            <a:ext cx="230505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A1E597-0940-294F-8B90-50B02C7B26E0}"/>
              </a:ext>
            </a:extLst>
          </p:cNvPr>
          <p:cNvCxnSpPr>
            <a:cxnSpLocks/>
          </p:cNvCxnSpPr>
          <p:nvPr/>
        </p:nvCxnSpPr>
        <p:spPr>
          <a:xfrm>
            <a:off x="1313366" y="2924273"/>
            <a:ext cx="1658434"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1E599D-1AE9-2F4B-83A7-C6C70AEDA1A0}"/>
              </a:ext>
            </a:extLst>
          </p:cNvPr>
          <p:cNvCxnSpPr>
            <a:cxnSpLocks/>
          </p:cNvCxnSpPr>
          <p:nvPr/>
        </p:nvCxnSpPr>
        <p:spPr>
          <a:xfrm>
            <a:off x="5857875" y="3305273"/>
            <a:ext cx="230505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41962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n-US" sz="3000" b="1" baseline="30000" dirty="0"/>
              <a:t>23 </a:t>
            </a:r>
            <a:r>
              <a:rPr lang="en-US" sz="3000" dirty="0"/>
              <a:t>Let us hold fast the confession of our hope without wavering, for He who promised is faithful; </a:t>
            </a:r>
            <a:r>
              <a:rPr lang="en-US" sz="3000" b="1" baseline="30000" dirty="0"/>
              <a:t>24 </a:t>
            </a:r>
            <a:r>
              <a:rPr lang="en-US" sz="3000" dirty="0"/>
              <a:t>and </a:t>
            </a:r>
            <a:r>
              <a:rPr lang="en-US" sz="3000" dirty="0">
                <a:solidFill>
                  <a:srgbClr val="FBB65B"/>
                </a:solidFill>
              </a:rPr>
              <a:t>let us consider </a:t>
            </a:r>
            <a:r>
              <a:rPr lang="en-US" sz="3000" dirty="0"/>
              <a:t>how </a:t>
            </a:r>
            <a:r>
              <a:rPr lang="en-US" sz="3000" dirty="0">
                <a:solidFill>
                  <a:srgbClr val="FBB65B"/>
                </a:solidFill>
              </a:rPr>
              <a:t>to stimulate one another </a:t>
            </a:r>
            <a:r>
              <a:rPr lang="en-US" sz="3000" dirty="0"/>
              <a:t>to love and good deeds, </a:t>
            </a:r>
            <a:r>
              <a:rPr lang="en-US" sz="3000" b="1" baseline="30000" dirty="0"/>
              <a:t>25 </a:t>
            </a:r>
            <a:r>
              <a:rPr lang="en-US" sz="3000" dirty="0"/>
              <a:t>not forsaking our own assembling together, as is the habit of some, but encouraging </a:t>
            </a:r>
            <a:r>
              <a:rPr lang="en-US" sz="3000" i="1" dirty="0"/>
              <a:t>one another</a:t>
            </a:r>
            <a:r>
              <a:rPr lang="en-US" sz="3000" dirty="0"/>
              <a:t>; and all the more as</a:t>
            </a:r>
            <a:br>
              <a:rPr lang="en-US" sz="3000" dirty="0"/>
            </a:br>
            <a:r>
              <a:rPr lang="en-US" sz="3000" dirty="0"/>
              <a:t> you see the day drawing near. </a:t>
            </a:r>
            <a:r>
              <a:rPr lang="en-US" sz="2400" dirty="0"/>
              <a:t>(Heb. 10:23-25)</a:t>
            </a:r>
            <a:endParaRPr lang="en-US" sz="3000" dirty="0"/>
          </a:p>
        </p:txBody>
      </p:sp>
      <p:cxnSp>
        <p:nvCxnSpPr>
          <p:cNvPr id="10" name="Straight Connector 9">
            <a:extLst>
              <a:ext uri="{FF2B5EF4-FFF2-40B4-BE49-F238E27FC236}">
                <a16:creationId xmlns:a16="http://schemas.microsoft.com/office/drawing/2014/main" id="{F808BB2F-A45C-B648-808D-6C02D11474B4}"/>
              </a:ext>
            </a:extLst>
          </p:cNvPr>
          <p:cNvCxnSpPr>
            <a:cxnSpLocks/>
          </p:cNvCxnSpPr>
          <p:nvPr/>
        </p:nvCxnSpPr>
        <p:spPr>
          <a:xfrm>
            <a:off x="767603" y="4585683"/>
            <a:ext cx="3114849"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0AF505-DAA4-1F43-B875-5D1CCF47C3A1}"/>
              </a:ext>
            </a:extLst>
          </p:cNvPr>
          <p:cNvCxnSpPr>
            <a:cxnSpLocks/>
          </p:cNvCxnSpPr>
          <p:nvPr/>
        </p:nvCxnSpPr>
        <p:spPr>
          <a:xfrm>
            <a:off x="1273227" y="5022897"/>
            <a:ext cx="3688517"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id="{6F3898AC-BF33-184C-9E8D-D68B43658904}"/>
              </a:ext>
            </a:extLst>
          </p:cNvPr>
          <p:cNvSpPr txBox="1">
            <a:spLocks/>
          </p:cNvSpPr>
          <p:nvPr/>
        </p:nvSpPr>
        <p:spPr>
          <a:xfrm>
            <a:off x="628650" y="911247"/>
            <a:ext cx="7886700" cy="14780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4000" i="1" dirty="0"/>
              <a:t>By Assembling Together In Worship.</a:t>
            </a:r>
            <a:endParaRPr lang="en-US" sz="4000" dirty="0"/>
          </a:p>
        </p:txBody>
      </p:sp>
      <p:grpSp>
        <p:nvGrpSpPr>
          <p:cNvPr id="15" name="Group 14">
            <a:extLst>
              <a:ext uri="{FF2B5EF4-FFF2-40B4-BE49-F238E27FC236}">
                <a16:creationId xmlns:a16="http://schemas.microsoft.com/office/drawing/2014/main" id="{6CA8232D-B6BC-7C43-8095-74F5698C5E2E}"/>
              </a:ext>
            </a:extLst>
          </p:cNvPr>
          <p:cNvGrpSpPr/>
          <p:nvPr/>
        </p:nvGrpSpPr>
        <p:grpSpPr>
          <a:xfrm>
            <a:off x="2189666" y="687409"/>
            <a:ext cx="4820734" cy="954107"/>
            <a:chOff x="2690023" y="692827"/>
            <a:chExt cx="3843338" cy="954107"/>
          </a:xfrm>
        </p:grpSpPr>
        <p:sp>
          <p:nvSpPr>
            <p:cNvPr id="16" name="Rounded Rectangle 15">
              <a:extLst>
                <a:ext uri="{FF2B5EF4-FFF2-40B4-BE49-F238E27FC236}">
                  <a16:creationId xmlns:a16="http://schemas.microsoft.com/office/drawing/2014/main" id="{9C62FFC6-6AD2-3E43-BCC6-00B94CD35996}"/>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B3FF06-C6D3-EC4A-A1BE-A5D95ACBB93F}"/>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a:solidFill>
                    <a:schemeClr val="bg1"/>
                  </a:solidFill>
                </a:rPr>
                <a:t>We Can Refresh One Another</a:t>
              </a:r>
            </a:p>
          </p:txBody>
        </p:sp>
      </p:grpSp>
      <p:cxnSp>
        <p:nvCxnSpPr>
          <p:cNvPr id="18" name="Straight Connector 17">
            <a:extLst>
              <a:ext uri="{FF2B5EF4-FFF2-40B4-BE49-F238E27FC236}">
                <a16:creationId xmlns:a16="http://schemas.microsoft.com/office/drawing/2014/main" id="{E3D68E8E-85A4-AF4D-92A5-2BE3436F7D48}"/>
              </a:ext>
            </a:extLst>
          </p:cNvPr>
          <p:cNvCxnSpPr>
            <a:cxnSpLocks/>
          </p:cNvCxnSpPr>
          <p:nvPr/>
        </p:nvCxnSpPr>
        <p:spPr>
          <a:xfrm>
            <a:off x="1453403" y="2928333"/>
            <a:ext cx="2261347"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178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2192</TotalTime>
  <Words>1995</Words>
  <Application>Microsoft Macintosh PowerPoint</Application>
  <PresentationFormat>On-screen Show (16:10)</PresentationFormat>
  <Paragraphs>252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2023 Theme</vt:lpstr>
      <vt:lpstr>PowerPoint Presentation</vt:lpstr>
      <vt:lpstr>PowerPoint Presentation</vt:lpstr>
      <vt:lpstr>Someone Refreshing In Our Lives!</vt:lpstr>
      <vt:lpstr>Paul Asks For Timothy  To Refresh Him In Several Ways.</vt:lpstr>
      <vt:lpstr>By Sharing Meals In Our Homes.</vt:lpstr>
      <vt:lpstr>PowerPoint Presentation</vt:lpstr>
      <vt:lpstr>By Sharing Meals In Our Homes.</vt:lpstr>
      <vt:lpstr>PowerPoint Presentation</vt:lpstr>
      <vt:lpstr>PowerPoint Presentation</vt:lpstr>
      <vt:lpstr>By Creating New Habits…</vt:lpstr>
      <vt:lpstr>2023 Theme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Phillip Shumake</cp:lastModifiedBy>
  <cp:revision>295</cp:revision>
  <cp:lastPrinted>2022-11-19T23:16:39Z</cp:lastPrinted>
  <dcterms:created xsi:type="dcterms:W3CDTF">2022-08-19T18:53:01Z</dcterms:created>
  <dcterms:modified xsi:type="dcterms:W3CDTF">2023-05-21T17:21:01Z</dcterms:modified>
</cp:coreProperties>
</file>