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69" r:id="rId4"/>
    <p:sldId id="265" r:id="rId5"/>
    <p:sldId id="270" r:id="rId6"/>
    <p:sldId id="271" r:id="rId7"/>
    <p:sldId id="274" r:id="rId8"/>
    <p:sldId id="275" r:id="rId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087"/>
    <a:srgbClr val="FBC492"/>
    <a:srgbClr val="7F2B90"/>
    <a:srgbClr val="4E1A5A"/>
    <a:srgbClr val="FFF8F1"/>
    <a:srgbClr val="FBE9E1"/>
    <a:srgbClr val="C03982"/>
    <a:srgbClr val="FFEDE6"/>
    <a:srgbClr val="721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4"/>
    <p:restoredTop sz="79485"/>
  </p:normalViewPr>
  <p:slideViewPr>
    <p:cSldViewPr snapToGrid="0" snapToObjects="1">
      <p:cViewPr varScale="1">
        <p:scale>
          <a:sx n="41" d="100"/>
          <a:sy n="41" d="100"/>
        </p:scale>
        <p:origin x="8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76D22-9068-45E2-9C51-A29BA61BF0B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CC18D-03FC-4B1D-9408-F6C795F2A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DE22-F092-8046-8A91-4117131ABC3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10EC-4E98-854B-9E96-53CA4FCC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10EC-4E98-854B-9E96-53CA4FCC53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3AE10EC-4E98-854B-9E96-53CA4FCC53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7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D5CD-95E7-ED47-A511-F6A1415BE00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E114-A232-FB41-9318-332016E86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83C7F-E969-C149-8DAE-BEA4C98D3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Proverbios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FD806C-896B-B544-970C-E81DD1735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6BC5A87-CB38-4047-89C8-1626EF1C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004" y="2450969"/>
            <a:ext cx="3063711" cy="646331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ESA SERÁ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604" y="3123033"/>
            <a:ext cx="6418083" cy="1200329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ALABADA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078" y="4323362"/>
            <a:ext cx="3921551" cy="523220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PROVERBIOS 31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2761658"/>
          </a:xfrm>
        </p:spPr>
        <p:txBody>
          <a:bodyPr>
            <a:normAutofit/>
          </a:bodyPr>
          <a:lstStyle/>
          <a:p>
            <a:pPr algn="ctr" rtl="0"/>
            <a:r>
              <a:rPr lang="en-US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Es una conversación esencial de corazón a corazón.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09961-9EBE-4147-83B8-5A9AB320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82079"/>
            <a:ext cx="7886700" cy="178098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El </a:t>
            </a:r>
            <a:r>
              <a:rPr lang="en-US" sz="3200" dirty="0" err="1" smtClean="0">
                <a:solidFill>
                  <a:schemeClr val="bg1"/>
                </a:solidFill>
              </a:rPr>
              <a:t>conocimiento</a:t>
            </a:r>
            <a:r>
              <a:rPr lang="en-US" sz="3200" dirty="0" smtClean="0">
                <a:solidFill>
                  <a:schemeClr val="bg1"/>
                </a:solidFill>
              </a:rPr>
              <a:t> de </a:t>
            </a:r>
            <a:r>
              <a:rPr lang="en-US" sz="3200" dirty="0">
                <a:solidFill>
                  <a:schemeClr val="bg1"/>
                </a:solidFill>
              </a:rPr>
              <a:t>una madre para su hijo.</a:t>
            </a:r>
          </a:p>
          <a:p>
            <a:pPr algn="ctr" rtl="0"/>
            <a:r>
              <a:rPr lang="en-US" sz="3200" dirty="0" err="1" smtClean="0">
                <a:solidFill>
                  <a:schemeClr val="bg1"/>
                </a:solidFill>
              </a:rPr>
              <a:t>Muchachos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Abran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ojos… (</a:t>
            </a:r>
            <a:r>
              <a:rPr lang="en-US" sz="3200" dirty="0" smtClean="0">
                <a:solidFill>
                  <a:schemeClr val="bg1"/>
                </a:solidFill>
              </a:rPr>
              <a:t>v. </a:t>
            </a:r>
            <a:r>
              <a:rPr lang="en-US" sz="3200" dirty="0">
                <a:solidFill>
                  <a:schemeClr val="bg1"/>
                </a:solidFill>
              </a:rPr>
              <a:t>30)</a:t>
            </a:r>
          </a:p>
          <a:p>
            <a:pPr algn="ctr" rtl="0"/>
            <a:r>
              <a:rPr lang="en-US" sz="3200" dirty="0" err="1" smtClean="0">
                <a:solidFill>
                  <a:schemeClr val="bg1"/>
                </a:solidFill>
              </a:rPr>
              <a:t>Muchachas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Crean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</a:t>
            </a:r>
            <a:r>
              <a:rPr lang="en-US" sz="3200" smtClean="0">
                <a:solidFill>
                  <a:schemeClr val="bg1"/>
                </a:solidFill>
              </a:rPr>
              <a:t> valor</a:t>
            </a:r>
            <a:r>
              <a:rPr lang="en-US" sz="3200" dirty="0">
                <a:solidFill>
                  <a:schemeClr val="bg1"/>
                </a:solidFill>
              </a:rPr>
              <a:t>... (</a:t>
            </a:r>
            <a:r>
              <a:rPr lang="en-US" sz="3200" dirty="0" smtClean="0">
                <a:solidFill>
                  <a:schemeClr val="bg1"/>
                </a:solidFill>
              </a:rPr>
              <a:t>v. </a:t>
            </a:r>
            <a:r>
              <a:rPr lang="en-US" sz="3200" dirty="0">
                <a:solidFill>
                  <a:schemeClr val="bg1"/>
                </a:solidFill>
              </a:rPr>
              <a:t>10)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721102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</p:spTree>
    <p:extLst>
      <p:ext uri="{BB962C8B-B14F-4D97-AF65-F5344CB8AC3E}">
        <p14:creationId xmlns:p14="http://schemas.microsoft.com/office/powerpoint/2010/main" val="87438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2761658"/>
          </a:xfrm>
        </p:spPr>
        <p:txBody>
          <a:bodyPr>
            <a:normAutofit/>
          </a:bodyPr>
          <a:lstStyle/>
          <a:p>
            <a:pPr algn="ctr" rtl="0"/>
            <a:r>
              <a:rPr lang="en-US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Celebra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a las </a:t>
            </a:r>
            <a:r>
              <a:rPr lang="en-US" sz="4800" dirty="0" err="1">
                <a:solidFill>
                  <a:schemeClr val="bg1"/>
                </a:solidFill>
                <a:latin typeface="+mn-lt"/>
              </a:rPr>
              <a:t>mujeres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que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tienen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una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fe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viva.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09961-9EBE-4147-83B8-5A9AB320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82079"/>
            <a:ext cx="7886700" cy="1780988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“La </a:t>
            </a:r>
            <a:r>
              <a:rPr lang="en-US" sz="3200" dirty="0">
                <a:solidFill>
                  <a:schemeClr val="bg1"/>
                </a:solidFill>
              </a:rPr>
              <a:t>mujer que teme al Señor”</a:t>
            </a:r>
          </a:p>
          <a:p>
            <a:pPr algn="ctr" rtl="0"/>
            <a:r>
              <a:rPr lang="en-US" sz="3200" dirty="0">
                <a:solidFill>
                  <a:schemeClr val="bg1"/>
                </a:solidFill>
              </a:rPr>
              <a:t>Reverencia por los mandamientos de Dios</a:t>
            </a:r>
          </a:p>
          <a:p>
            <a:pPr algn="ctr" rtl="0"/>
            <a:r>
              <a:rPr lang="en-US" sz="3200" dirty="0">
                <a:solidFill>
                  <a:schemeClr val="bg1"/>
                </a:solidFill>
              </a:rPr>
              <a:t>Buenas obras que revelan un corazón piadoso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721102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</p:spTree>
    <p:extLst>
      <p:ext uri="{BB962C8B-B14F-4D97-AF65-F5344CB8AC3E}">
        <p14:creationId xmlns:p14="http://schemas.microsoft.com/office/powerpoint/2010/main" val="199723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6" y="304271"/>
            <a:ext cx="8711145" cy="2761658"/>
          </a:xfrm>
        </p:spPr>
        <p:txBody>
          <a:bodyPr>
            <a:normAutofit/>
          </a:bodyPr>
          <a:lstStyle/>
          <a:p>
            <a:pPr algn="ctr" rtl="0"/>
            <a:r>
              <a:rPr lang="en-US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Nos muestra mujeres con carácter y habilidades impresionantes.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721102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5E9986D-0B8F-6744-B10E-E27D33DF031A}"/>
              </a:ext>
            </a:extLst>
          </p:cNvPr>
          <p:cNvSpPr/>
          <p:nvPr/>
        </p:nvSpPr>
        <p:spPr>
          <a:xfrm>
            <a:off x="161922" y="3415212"/>
            <a:ext cx="3214688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Confiable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11-12)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A329066-E2B2-164B-9FFA-6DB944B614F2}"/>
              </a:ext>
            </a:extLst>
          </p:cNvPr>
          <p:cNvSpPr/>
          <p:nvPr/>
        </p:nvSpPr>
        <p:spPr>
          <a:xfrm>
            <a:off x="161922" y="3989053"/>
            <a:ext cx="3214688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13-15)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C8FAFD1-DFF6-E14C-AEB0-57EE36B82BB5}"/>
              </a:ext>
            </a:extLst>
          </p:cNvPr>
          <p:cNvSpPr/>
          <p:nvPr/>
        </p:nvSpPr>
        <p:spPr>
          <a:xfrm>
            <a:off x="161922" y="4562894"/>
            <a:ext cx="3214688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Discernidora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16-17)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16EDD5D-1CE7-144C-8F35-E564FE31D49C}"/>
              </a:ext>
            </a:extLst>
          </p:cNvPr>
          <p:cNvSpPr/>
          <p:nvPr/>
        </p:nvSpPr>
        <p:spPr>
          <a:xfrm>
            <a:off x="161922" y="2841371"/>
            <a:ext cx="3214688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Valorada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0D3C9EB-10D7-BE4A-BF70-BF8060305FD6}"/>
              </a:ext>
            </a:extLst>
          </p:cNvPr>
          <p:cNvSpPr/>
          <p:nvPr/>
        </p:nvSpPr>
        <p:spPr>
          <a:xfrm>
            <a:off x="3462337" y="3415711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Generosa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E5E56B3-34B5-3240-ACA4-2BEBA819A644}"/>
              </a:ext>
            </a:extLst>
          </p:cNvPr>
          <p:cNvSpPr/>
          <p:nvPr/>
        </p:nvSpPr>
        <p:spPr>
          <a:xfrm>
            <a:off x="3462337" y="3989053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Segura 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C48F2F1-3C7C-A842-9EAF-4056FF4BA2B2}"/>
              </a:ext>
            </a:extLst>
          </p:cNvPr>
          <p:cNvSpPr/>
          <p:nvPr/>
        </p:nvSpPr>
        <p:spPr>
          <a:xfrm>
            <a:off x="3462337" y="4562894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" panose="020F0502020204030204"/>
              </a:rPr>
              <a:t>Industriosa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F4215ED-93DA-D84D-926D-F3DD0F548B88}"/>
              </a:ext>
            </a:extLst>
          </p:cNvPr>
          <p:cNvSpPr/>
          <p:nvPr/>
        </p:nvSpPr>
        <p:spPr>
          <a:xfrm>
            <a:off x="3462337" y="2849935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Diligente 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18-19)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5B93DF3C-20D2-D04F-8420-C704AD27B7A4}"/>
              </a:ext>
            </a:extLst>
          </p:cNvPr>
          <p:cNvSpPr/>
          <p:nvPr/>
        </p:nvSpPr>
        <p:spPr>
          <a:xfrm>
            <a:off x="6231997" y="3407147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" panose="020F0502020204030204"/>
              </a:rPr>
              <a:t>Atenta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7CDB2CC2-91AD-F140-9A57-54542D7AE5F3}"/>
              </a:ext>
            </a:extLst>
          </p:cNvPr>
          <p:cNvSpPr/>
          <p:nvPr/>
        </p:nvSpPr>
        <p:spPr>
          <a:xfrm>
            <a:off x="6231997" y="3980489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" panose="020F0502020204030204"/>
              </a:rPr>
              <a:t>Alabada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28-29)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2C5D0484-AAB7-9D45-A3AB-FED832CA03C0}"/>
              </a:ext>
            </a:extLst>
          </p:cNvPr>
          <p:cNvSpPr/>
          <p:nvPr/>
        </p:nvSpPr>
        <p:spPr>
          <a:xfrm>
            <a:off x="6231997" y="2841371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Amable (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25-26)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EC86C399-1A63-F547-BA76-11F6501E4CD1}"/>
              </a:ext>
            </a:extLst>
          </p:cNvPr>
          <p:cNvSpPr/>
          <p:nvPr/>
        </p:nvSpPr>
        <p:spPr>
          <a:xfrm>
            <a:off x="6231996" y="4553831"/>
            <a:ext cx="2724151" cy="431987"/>
          </a:xfrm>
          <a:prstGeom prst="roundRect">
            <a:avLst>
              <a:gd name="adj" fmla="val 50000"/>
            </a:avLst>
          </a:prstGeom>
          <a:solidFill>
            <a:srgbClr val="C0608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 smtClean="0">
                <a:solidFill>
                  <a:schemeClr val="bg1"/>
                </a:solidFill>
                <a:latin typeface="Calibri" panose="020F0502020204030204"/>
              </a:rPr>
              <a:t>Humilde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30-31)</a:t>
            </a:r>
          </a:p>
        </p:txBody>
      </p:sp>
    </p:spTree>
    <p:extLst>
      <p:ext uri="{BB962C8B-B14F-4D97-AF65-F5344CB8AC3E}">
        <p14:creationId xmlns:p14="http://schemas.microsoft.com/office/powerpoint/2010/main" val="39978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1452"/>
            <a:ext cx="7886700" cy="2761658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Subraya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su influencia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en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familia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comunidad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y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mercado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.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09961-9EBE-4147-83B8-5A9AB320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9" y="3380261"/>
            <a:ext cx="8186737" cy="196326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llena su matrimonio con confianza.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mejora la cocina y la moda de su hogar.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aumenta sus habilidades comerciales e inversiones.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levanta a los necesitados.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</a:t>
            </a:r>
            <a:r>
              <a:rPr lang="en-US" sz="3200" dirty="0" err="1" smtClean="0">
                <a:solidFill>
                  <a:schemeClr val="bg1"/>
                </a:solidFill>
              </a:rPr>
              <a:t>habla</a:t>
            </a:r>
            <a:r>
              <a:rPr lang="en-US" sz="3200" dirty="0" smtClean="0">
                <a:solidFill>
                  <a:schemeClr val="bg1"/>
                </a:solidFill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</a:rPr>
              <a:t>bondad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721102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</p:spTree>
    <p:extLst>
      <p:ext uri="{BB962C8B-B14F-4D97-AF65-F5344CB8AC3E}">
        <p14:creationId xmlns:p14="http://schemas.microsoft.com/office/powerpoint/2010/main" val="29928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8588"/>
            <a:ext cx="7886700" cy="2353200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Nos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permite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entender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n-lt"/>
              </a:rPr>
              <a:t>sus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estrategias para el éxito.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09961-9EBE-4147-83B8-5A9AB320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9" y="3074303"/>
            <a:ext cx="7929559" cy="226922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es selectiva en sus actividades. (</a:t>
            </a:r>
            <a:r>
              <a:rPr lang="en-US" sz="3200" dirty="0" smtClean="0">
                <a:solidFill>
                  <a:schemeClr val="bg1"/>
                </a:solidFill>
              </a:rPr>
              <a:t>vv. </a:t>
            </a:r>
            <a:r>
              <a:rPr lang="en-US" sz="3200" dirty="0">
                <a:solidFill>
                  <a:schemeClr val="bg1"/>
                </a:solidFill>
              </a:rPr>
              <a:t>13, 16)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</a:t>
            </a:r>
            <a:r>
              <a:rPr lang="en-US" sz="3200" dirty="0" err="1" smtClean="0">
                <a:solidFill>
                  <a:schemeClr val="bg1"/>
                </a:solidFill>
              </a:rPr>
              <a:t>comienza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temprano y </a:t>
            </a:r>
            <a:r>
              <a:rPr lang="en-US" sz="3200" dirty="0" err="1" smtClean="0">
                <a:solidFill>
                  <a:schemeClr val="bg1"/>
                </a:solidFill>
              </a:rPr>
              <a:t>termina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tarde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v. </a:t>
            </a:r>
            <a:r>
              <a:rPr lang="en-US" sz="3200" dirty="0">
                <a:solidFill>
                  <a:schemeClr val="bg1"/>
                </a:solidFill>
              </a:rPr>
              <a:t>18)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es considerada con </a:t>
            </a: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marido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v. </a:t>
            </a:r>
            <a:r>
              <a:rPr lang="en-US" sz="3200" dirty="0">
                <a:solidFill>
                  <a:schemeClr val="bg1"/>
                </a:solidFill>
              </a:rPr>
              <a:t>23)</a:t>
            </a:r>
          </a:p>
          <a:p>
            <a:pPr algn="l" rtl="0"/>
            <a:r>
              <a:rPr lang="en-US" sz="3200" dirty="0">
                <a:solidFill>
                  <a:schemeClr val="bg1"/>
                </a:solidFill>
              </a:rPr>
              <a:t>Ella desarrolla </a:t>
            </a:r>
            <a:r>
              <a:rPr lang="en-US" sz="3200" dirty="0" err="1">
                <a:solidFill>
                  <a:schemeClr val="bg1"/>
                </a:solidFill>
              </a:rPr>
              <a:t>una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disposición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gozosa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v. </a:t>
            </a:r>
            <a:r>
              <a:rPr lang="en-US" sz="3200" dirty="0">
                <a:solidFill>
                  <a:schemeClr val="bg1"/>
                </a:solidFill>
              </a:rPr>
              <a:t>25)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721102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</p:spTree>
    <p:extLst>
      <p:ext uri="{BB962C8B-B14F-4D97-AF65-F5344CB8AC3E}">
        <p14:creationId xmlns:p14="http://schemas.microsoft.com/office/powerpoint/2010/main" val="405767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27A3-06FE-7241-89F0-4773F402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47290"/>
            <a:ext cx="7886700" cy="3296175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</a:rPr>
              <a:t>“El resultado de su trabajo es su mejor elogio. Nada </a:t>
            </a:r>
            <a:r>
              <a:rPr lang="en-US" sz="3600" dirty="0" err="1">
                <a:solidFill>
                  <a:schemeClr val="bg1"/>
                </a:solidFill>
              </a:rPr>
              <a:t>puede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añadir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la belleza simple de este admirable retrato. En la medida de su realización en las hijas de nuestros días descansan resultados incalculables…”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- Comentario JFB</a:t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/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“…si lo </a:t>
            </a:r>
            <a:r>
              <a:rPr lang="en-US" sz="3600" dirty="0" err="1">
                <a:solidFill>
                  <a:schemeClr val="bg1"/>
                </a:solidFill>
              </a:rPr>
              <a:t>hacen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adorno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será </a:t>
            </a:r>
            <a:r>
              <a:rPr lang="en-US" dirty="0" err="1">
                <a:solidFill>
                  <a:schemeClr val="bg1"/>
                </a:solidFill>
              </a:rPr>
              <a:t>hallado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que </a:t>
            </a:r>
            <a:r>
              <a:rPr lang="en-US" dirty="0" err="1" smtClean="0">
                <a:solidFill>
                  <a:schemeClr val="bg1"/>
                </a:solidFill>
              </a:rPr>
              <a:t>resulta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alabanza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y honor </a:t>
            </a:r>
            <a:r>
              <a:rPr lang="en-US" dirty="0">
                <a:solidFill>
                  <a:schemeClr val="bg1"/>
                </a:solidFill>
              </a:rPr>
              <a:t>y gloria,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revelación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Jesucristo”.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– Comentario de Matthew Henry</a:t>
            </a:r>
            <a:endParaRPr lang="en-US" sz="2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63C97D-9343-984E-95C5-B3BCBF140BF7}"/>
              </a:ext>
            </a:extLst>
          </p:cNvPr>
          <p:cNvSpPr/>
          <p:nvPr/>
        </p:nvSpPr>
        <p:spPr>
          <a:xfrm>
            <a:off x="2713019" y="335336"/>
            <a:ext cx="3717961" cy="498098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6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Proverbios 31</a:t>
            </a:r>
          </a:p>
        </p:txBody>
      </p:sp>
    </p:spTree>
    <p:extLst>
      <p:ext uri="{BB962C8B-B14F-4D97-AF65-F5344CB8AC3E}">
        <p14:creationId xmlns:p14="http://schemas.microsoft.com/office/powerpoint/2010/main" val="23703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83C7F-E969-C149-8DAE-BEA4C98D3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Proverbios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FD806C-896B-B544-970C-E81DD1735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6BC5A87-CB38-4047-89C8-1626EF1C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004" y="2450969"/>
            <a:ext cx="3063711" cy="646331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ESA SERÁ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604" y="3123033"/>
            <a:ext cx="6418083" cy="1200329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ALABADA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078" y="4323362"/>
            <a:ext cx="3921551" cy="523220"/>
          </a:xfrm>
          <a:prstGeom prst="rect">
            <a:avLst/>
          </a:prstGeom>
          <a:solidFill>
            <a:srgbClr val="C060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PROVERBIOS 31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7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273</Words>
  <Application>Microsoft Office PowerPoint</Application>
  <PresentationFormat>On-screen Show (16:10)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Proverbios 31</vt:lpstr>
      <vt:lpstr> Es una conversación esencial de corazón a corazón.</vt:lpstr>
      <vt:lpstr> Celebra a las mujeres que tienen una fe viva.</vt:lpstr>
      <vt:lpstr> Nos muestra mujeres con carácter y habilidades impresionantes.</vt:lpstr>
      <vt:lpstr> Subraya su influencia en la familia, comunidad y mercado.</vt:lpstr>
      <vt:lpstr> Nos permite entender sus estrategias para el éxito.</vt:lpstr>
      <vt:lpstr>“El resultado de su trabajo es su mejor elogio. Nada puede añadir a la belleza simple de este admirable retrato. En la medida de su realización en las hijas de nuestros días descansan resultados incalculables…” - Comentario JFB  “…si lo hacen, su adorno será hallado que resulta en alabanza, y honor y gloria, en la revelación de Jesucristo”. – Comentario de Matthew Henry</vt:lpstr>
      <vt:lpstr>Proverbios 31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Esther Eubanks</cp:lastModifiedBy>
  <cp:revision>75</cp:revision>
  <cp:lastPrinted>2023-05-13T16:10:52Z</cp:lastPrinted>
  <dcterms:created xsi:type="dcterms:W3CDTF">2023-05-12T15:27:41Z</dcterms:created>
  <dcterms:modified xsi:type="dcterms:W3CDTF">2023-05-14T00:50:21Z</dcterms:modified>
</cp:coreProperties>
</file>