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8" r:id="rId2"/>
    <p:sldId id="290" r:id="rId3"/>
    <p:sldId id="256" r:id="rId4"/>
    <p:sldId id="262" r:id="rId5"/>
    <p:sldId id="291" r:id="rId6"/>
    <p:sldId id="265" r:id="rId7"/>
    <p:sldId id="266" r:id="rId8"/>
    <p:sldId id="263" r:id="rId9"/>
    <p:sldId id="292" r:id="rId10"/>
    <p:sldId id="270" r:id="rId11"/>
    <p:sldId id="276" r:id="rId12"/>
    <p:sldId id="273" r:id="rId13"/>
    <p:sldId id="274" r:id="rId14"/>
    <p:sldId id="293" r:id="rId15"/>
    <p:sldId id="275" r:id="rId16"/>
    <p:sldId id="294" r:id="rId17"/>
    <p:sldId id="295" r:id="rId18"/>
    <p:sldId id="288" r:id="rId19"/>
    <p:sldId id="267" r:id="rId20"/>
    <p:sldId id="283" r:id="rId21"/>
    <p:sldId id="282" r:id="rId22"/>
    <p:sldId id="284" r:id="rId23"/>
    <p:sldId id="281" r:id="rId24"/>
    <p:sldId id="286" r:id="rId25"/>
    <p:sldId id="285" r:id="rId26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A953"/>
    <a:srgbClr val="D00001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12"/>
    <p:restoredTop sz="94716"/>
  </p:normalViewPr>
  <p:slideViewPr>
    <p:cSldViewPr snapToGrid="0">
      <p:cViewPr varScale="1">
        <p:scale>
          <a:sx n="72" d="100"/>
          <a:sy n="72" d="100"/>
        </p:scale>
        <p:origin x="52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36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163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54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76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52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85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03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04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7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24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41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E0A046-D0C7-084F-8C5E-4458F99BF753}" type="datetimeFigureOut">
              <a:rPr lang="en-US" smtClean="0"/>
              <a:t>5/20/2023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CD74-25D4-9947-BA8E-4CB0CF14CD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1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41BB7D-6337-F6E4-A162-886EFE96AA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4" y="1438183"/>
            <a:ext cx="7838982" cy="2840854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" sz="3200" dirty="0" smtClean="0"/>
              <a:t>Efesios </a:t>
            </a:r>
            <a:r>
              <a:rPr lang="es-ES" sz="3200" dirty="0"/>
              <a:t>6:11  Revístanse con toda la armadura de Dios para que puedan estar firmes contra las insidias del diablo. </a:t>
            </a:r>
            <a:r>
              <a:rPr lang="es-ES" sz="3200" dirty="0" smtClean="0"/>
              <a:t>12</a:t>
            </a:r>
            <a:r>
              <a:rPr lang="es-ES" sz="3200" dirty="0"/>
              <a:t>  Porque nuestra lucha no es contra sangre y carne, sino contra principados, contra potestades, contra los poderes de este mundo de tinieblas, contra las </a:t>
            </a:r>
            <a:r>
              <a:rPr lang="es-ES" sz="3200" i="1" dirty="0"/>
              <a:t>fuerzas</a:t>
            </a:r>
            <a:r>
              <a:rPr lang="es-ES" sz="3200" dirty="0"/>
              <a:t> espirituales de maldad en las </a:t>
            </a:r>
            <a:r>
              <a:rPr lang="es-ES" sz="3200" i="1" dirty="0"/>
              <a:t>regiones</a:t>
            </a:r>
            <a:r>
              <a:rPr lang="es-ES" sz="3200" dirty="0"/>
              <a:t> celestes. </a:t>
            </a:r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0078A8D-3D1D-54E3-D6A2-3459DFFAEDB1}"/>
              </a:ext>
            </a:extLst>
          </p:cNvPr>
          <p:cNvSpPr txBox="1"/>
          <p:nvPr/>
        </p:nvSpPr>
        <p:spPr>
          <a:xfrm>
            <a:off x="628649" y="70338"/>
            <a:ext cx="2840091" cy="120067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 está librando una batalla.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A7DF863-6CDF-1244-A1A8-8118E8CB54DF}"/>
              </a:ext>
            </a:extLst>
          </p:cNvPr>
          <p:cNvSpPr txBox="1"/>
          <p:nvPr/>
        </p:nvSpPr>
        <p:spPr>
          <a:xfrm>
            <a:off x="5675259" y="70338"/>
            <a:ext cx="2989347" cy="1200678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Pierdes la </a:t>
            </a:r>
            <a:r>
              <a:rPr kumimoji="0" 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batalla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das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vencido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9523562-DFF1-ADBA-0D19-1C702EE1E5E8}"/>
              </a:ext>
            </a:extLst>
          </p:cNvPr>
          <p:cNvSpPr txBox="1"/>
          <p:nvPr/>
        </p:nvSpPr>
        <p:spPr>
          <a:xfrm>
            <a:off x="3151954" y="4443984"/>
            <a:ext cx="2840091" cy="1200677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Dios cree que puedes ganar esta batalla.</a:t>
            </a:r>
          </a:p>
        </p:txBody>
      </p:sp>
    </p:spTree>
    <p:extLst>
      <p:ext uri="{BB962C8B-B14F-4D97-AF65-F5344CB8AC3E}">
        <p14:creationId xmlns:p14="http://schemas.microsoft.com/office/powerpoint/2010/main" val="102935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7054"/>
            <a:ext cx="3943349" cy="2021946"/>
          </a:xfrm>
          <a:ln w="25400">
            <a:solidFill>
              <a:schemeClr val="tx2">
                <a:lumMod val="2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Él inicia el maltrato del pueblo de Dios, para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propio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tx2">
                    <a:lumMod val="50000"/>
                  </a:schemeClr>
                </a:solidFill>
              </a:rPr>
              <a:t>beneficio</a:t>
            </a:r>
            <a:r>
              <a:rPr lang="en-US" sz="32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C303330-86AB-A4B0-C42E-E1471A8D6C84}"/>
              </a:ext>
            </a:extLst>
          </p:cNvPr>
          <p:cNvSpPr txBox="1">
            <a:spLocks/>
          </p:cNvSpPr>
          <p:nvPr/>
        </p:nvSpPr>
        <p:spPr>
          <a:xfrm>
            <a:off x="4572000" y="1407054"/>
            <a:ext cx="3943349" cy="2021946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Esclaviza a toda una nación.</a:t>
            </a:r>
          </a:p>
        </p:txBody>
      </p:sp>
    </p:spTree>
    <p:extLst>
      <p:ext uri="{BB962C8B-B14F-4D97-AF65-F5344CB8AC3E}">
        <p14:creationId xmlns:p14="http://schemas.microsoft.com/office/powerpoint/2010/main" val="31917908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419364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err="1"/>
              <a:t>Éxodo</a:t>
            </a:r>
            <a:r>
              <a:rPr lang="en-US" sz="3200" dirty="0"/>
              <a:t> </a:t>
            </a:r>
            <a:r>
              <a:rPr lang="en-US" sz="3200" dirty="0" smtClean="0"/>
              <a:t>1: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16  y les dijo: «Cuando estén asistiendo a las hebreas a dar a luz, y las vean sobre el lecho del parto, si es un hijo, </a:t>
            </a:r>
            <a:r>
              <a:rPr lang="es-E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le darán muerte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, pero si es una hija, entonces vivirá</a:t>
            </a:r>
            <a:r>
              <a:rPr lang="es-E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en-US" sz="320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…” </a:t>
            </a:r>
            <a:r>
              <a:rPr lang="en-US" sz="32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22 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Entonces Faraón ordenó a todo su pueblo: «</a:t>
            </a:r>
            <a:r>
              <a:rPr lang="es-E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Todo hijo que nazca lo echarán al Nilo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, pero a toda hija la dejarán con vida».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720921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7054"/>
            <a:ext cx="3943349" cy="2021946"/>
          </a:xfrm>
          <a:ln w="25400">
            <a:solidFill>
              <a:schemeClr val="bg1">
                <a:lumMod val="65000"/>
                <a:lumOff val="3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Él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inicia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el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maltrato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del pueblo de Dios, para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propio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beneficio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C303330-86AB-A4B0-C42E-E1471A8D6C84}"/>
              </a:ext>
            </a:extLst>
          </p:cNvPr>
          <p:cNvSpPr txBox="1">
            <a:spLocks/>
          </p:cNvSpPr>
          <p:nvPr/>
        </p:nvSpPr>
        <p:spPr>
          <a:xfrm>
            <a:off x="4572000" y="1407054"/>
            <a:ext cx="3943349" cy="2021946"/>
          </a:xfrm>
          <a:prstGeom prst="rect">
            <a:avLst/>
          </a:prstGeom>
          <a:ln w="25400">
            <a:solidFill>
              <a:schemeClr val="bg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tx2">
                    <a:lumMod val="75000"/>
                  </a:schemeClr>
                </a:solidFill>
              </a:rPr>
              <a:t>Esclaviza a toda una nación.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BC23777-1CB1-2CBB-798F-E94DBB141FD7}"/>
              </a:ext>
            </a:extLst>
          </p:cNvPr>
          <p:cNvSpPr txBox="1">
            <a:spLocks/>
          </p:cNvSpPr>
          <p:nvPr/>
        </p:nvSpPr>
        <p:spPr>
          <a:xfrm>
            <a:off x="628651" y="3429000"/>
            <a:ext cx="3943349" cy="2021946"/>
          </a:xfrm>
          <a:prstGeom prst="rect">
            <a:avLst/>
          </a:prstGeom>
          <a:ln w="25400">
            <a:solidFill>
              <a:srgbClr val="D0000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Dispuesto a asesinar a los inocentes para asegurar su reino.</a:t>
            </a:r>
          </a:p>
        </p:txBody>
      </p:sp>
    </p:spTree>
    <p:extLst>
      <p:ext uri="{BB962C8B-B14F-4D97-AF65-F5344CB8AC3E}">
        <p14:creationId xmlns:p14="http://schemas.microsoft.com/office/powerpoint/2010/main" val="15050023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95075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2:23 </a:t>
            </a:r>
            <a:r>
              <a:rPr lang="en-US" sz="3200" dirty="0" smtClean="0"/>
              <a:t>…</a:t>
            </a:r>
            <a:r>
              <a:rPr lang="es-ES" sz="3200" dirty="0" smtClean="0"/>
              <a:t>Pasado </a:t>
            </a:r>
            <a:r>
              <a:rPr lang="es-ES" sz="3200" dirty="0"/>
              <a:t>mucho tiempo, murió el rey de Egipto. Los </a:t>
            </a:r>
            <a:r>
              <a:rPr lang="es-ES" sz="3200" u="sng" dirty="0"/>
              <a:t>israelitas gemían</a:t>
            </a:r>
            <a:r>
              <a:rPr lang="es-ES" sz="3200" dirty="0"/>
              <a:t> a causa de la servidumbre, y </a:t>
            </a:r>
            <a:r>
              <a:rPr lang="es-ES" sz="3200" u="sng" dirty="0"/>
              <a:t>clamaron</a:t>
            </a:r>
            <a:r>
              <a:rPr lang="es-ES" sz="3200" dirty="0"/>
              <a:t>. </a:t>
            </a:r>
            <a:r>
              <a:rPr lang="es-ES" sz="3200" u="sng" dirty="0"/>
              <a:t>Su clamor</a:t>
            </a:r>
            <a:r>
              <a:rPr lang="es-ES" sz="3200" dirty="0"/>
              <a:t> subió a Dios, a causa de su servidumbre. </a:t>
            </a:r>
            <a:r>
              <a:rPr lang="es-ES" sz="3200" dirty="0" smtClean="0"/>
              <a:t>24</a:t>
            </a:r>
            <a:r>
              <a:rPr lang="es-ES" sz="3200" dirty="0"/>
              <a:t>  Dios oyó </a:t>
            </a:r>
            <a:r>
              <a:rPr lang="es-ES" sz="3200" u="sng" dirty="0"/>
              <a:t>su gemido</a:t>
            </a:r>
            <a:r>
              <a:rPr lang="es-ES" sz="3200" dirty="0"/>
              <a:t> y se acordó de su pacto con Abraham, Isaac y </a:t>
            </a:r>
            <a:r>
              <a:rPr lang="es-ES" sz="3200" dirty="0" smtClean="0"/>
              <a:t>Jacob. 25</a:t>
            </a:r>
            <a:r>
              <a:rPr lang="es-ES" sz="3200" dirty="0"/>
              <a:t>  Dios miró a los israelitas y los tuvo en cuenta.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19972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95075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2:23 </a:t>
            </a:r>
            <a:r>
              <a:rPr lang="en-US" sz="3200" dirty="0" smtClean="0"/>
              <a:t>…</a:t>
            </a:r>
            <a:r>
              <a:rPr lang="es-ES" sz="3200" dirty="0" smtClean="0"/>
              <a:t>Pasado </a:t>
            </a:r>
            <a:r>
              <a:rPr lang="es-ES" sz="3200" dirty="0"/>
              <a:t>mucho tiempo, murió el rey de Egipto. Los israelitas gemían a causa de la servidumbre, y clamaron. Su clamor </a:t>
            </a:r>
            <a:r>
              <a:rPr lang="es-ES" sz="3200" u="sng" dirty="0"/>
              <a:t>subió a Dios</a:t>
            </a:r>
            <a:r>
              <a:rPr lang="es-ES" sz="3200" dirty="0"/>
              <a:t>, a causa de su servidumbre. </a:t>
            </a:r>
            <a:r>
              <a:rPr lang="es-ES" sz="3200" dirty="0" smtClean="0"/>
              <a:t>24</a:t>
            </a:r>
            <a:r>
              <a:rPr lang="es-ES" sz="3200" dirty="0"/>
              <a:t>  </a:t>
            </a:r>
            <a:r>
              <a:rPr lang="es-ES" sz="3200" u="sng" dirty="0"/>
              <a:t>Dios oyó</a:t>
            </a:r>
            <a:r>
              <a:rPr lang="es-ES" sz="3200" dirty="0"/>
              <a:t> su gemido y </a:t>
            </a:r>
            <a:r>
              <a:rPr lang="es-ES" sz="3200" u="sng" dirty="0"/>
              <a:t>se acordó</a:t>
            </a:r>
            <a:r>
              <a:rPr lang="es-ES" sz="3200" dirty="0"/>
              <a:t> de su pacto con Abraham, Isaac y </a:t>
            </a:r>
            <a:r>
              <a:rPr lang="es-ES" sz="3200" dirty="0" smtClean="0"/>
              <a:t>Jacob. 25</a:t>
            </a:r>
            <a:r>
              <a:rPr lang="es-ES" sz="3200" dirty="0"/>
              <a:t>  Dios miró a los israelitas y </a:t>
            </a:r>
            <a:r>
              <a:rPr lang="es-ES" sz="3200" u="sng" dirty="0"/>
              <a:t>los tuvo en cuenta</a:t>
            </a:r>
            <a:r>
              <a:rPr lang="es-ES" sz="3200" dirty="0"/>
              <a:t>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924950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7054"/>
            <a:ext cx="3943349" cy="2021946"/>
          </a:xfrm>
          <a:ln w="25400">
            <a:solidFill>
              <a:schemeClr val="bg1">
                <a:lumMod val="65000"/>
                <a:lumOff val="3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Él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inicia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el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maltrato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del pueblo de Dios, para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su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propio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tx2">
                    <a:lumMod val="50000"/>
                  </a:schemeClr>
                </a:solidFill>
              </a:rPr>
              <a:t>beneficio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en-US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C303330-86AB-A4B0-C42E-E1471A8D6C84}"/>
              </a:ext>
            </a:extLst>
          </p:cNvPr>
          <p:cNvSpPr txBox="1">
            <a:spLocks/>
          </p:cNvSpPr>
          <p:nvPr/>
        </p:nvSpPr>
        <p:spPr>
          <a:xfrm>
            <a:off x="4572000" y="1407054"/>
            <a:ext cx="3943349" cy="2021946"/>
          </a:xfrm>
          <a:prstGeom prst="rect">
            <a:avLst/>
          </a:prstGeom>
          <a:ln w="25400">
            <a:solidFill>
              <a:schemeClr val="bg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Esclaviza a toda una nación.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BC23777-1CB1-2CBB-798F-E94DBB141FD7}"/>
              </a:ext>
            </a:extLst>
          </p:cNvPr>
          <p:cNvSpPr txBox="1">
            <a:spLocks/>
          </p:cNvSpPr>
          <p:nvPr/>
        </p:nvSpPr>
        <p:spPr>
          <a:xfrm>
            <a:off x="628651" y="3429000"/>
            <a:ext cx="3943349" cy="2021946"/>
          </a:xfrm>
          <a:prstGeom prst="rect">
            <a:avLst/>
          </a:prstGeom>
          <a:ln w="25400">
            <a:solidFill>
              <a:schemeClr val="bg1">
                <a:lumMod val="65000"/>
                <a:lumOff val="3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Dispuesto a asesinar a los inocentes para asegurar su reino.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AD631409-6D2D-B876-706E-FCDDD35545D3}"/>
              </a:ext>
            </a:extLst>
          </p:cNvPr>
          <p:cNvSpPr txBox="1">
            <a:spLocks/>
          </p:cNvSpPr>
          <p:nvPr/>
        </p:nvSpPr>
        <p:spPr>
          <a:xfrm>
            <a:off x="4572000" y="3429000"/>
            <a:ext cx="3943349" cy="2021946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 smtClean="0"/>
              <a:t>No </a:t>
            </a:r>
            <a:r>
              <a:rPr lang="en-US" sz="3200" dirty="0" err="1" smtClean="0"/>
              <a:t>hace</a:t>
            </a:r>
            <a:r>
              <a:rPr lang="en-US" sz="3200" dirty="0" smtClean="0"/>
              <a:t> </a:t>
            </a:r>
            <a:r>
              <a:rPr lang="en-US" sz="3200" dirty="0" err="1" smtClean="0"/>
              <a:t>caso</a:t>
            </a:r>
            <a:r>
              <a:rPr lang="en-US" sz="3200" dirty="0" smtClean="0"/>
              <a:t> a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clamores</a:t>
            </a:r>
            <a:r>
              <a:rPr lang="en-US" sz="3200" dirty="0" smtClean="0"/>
              <a:t> de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desesperados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312910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3026"/>
            <a:ext cx="7886700" cy="412908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Éxodo 5:1 </a:t>
            </a:r>
            <a:r>
              <a:rPr lang="es-ES" sz="3200" dirty="0"/>
              <a:t> Después Moisés y Aarón fueron y dijeron a Faraón: «Así dice el SEÑOR, Dios de Israel: “Deja ir a Mi pueblo para que me celebre una fiesta en el desierto”». </a:t>
            </a:r>
            <a:r>
              <a:rPr lang="es-ES" sz="3200" dirty="0" smtClean="0"/>
              <a:t>2</a:t>
            </a:r>
            <a:r>
              <a:rPr lang="es-ES" sz="3200" dirty="0"/>
              <a:t>  Pero Faraón dijo: «¿</a:t>
            </a:r>
            <a:r>
              <a:rPr lang="es-ES" sz="3200" u="sng" dirty="0"/>
              <a:t>Quién es el SEÑOR para que yo escuche Su voz</a:t>
            </a:r>
            <a:r>
              <a:rPr lang="es-ES" sz="3200" dirty="0"/>
              <a:t> y deje ir a Israel? No conozco al SEÑOR, y además, no dejaré ir a Israel».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60796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3026"/>
            <a:ext cx="7886700" cy="412908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/>
              <a:t>Éxodo 5:1 </a:t>
            </a:r>
            <a:r>
              <a:rPr lang="es-ES" sz="3200" dirty="0"/>
              <a:t> Después Moisés y Aarón fueron y dijeron a Faraón: «Así dice el SEÑOR, Dios de Israel: “Deja ir a Mi pueblo para que me celebre una fiesta en el desierto”». </a:t>
            </a:r>
            <a:r>
              <a:rPr lang="es-ES" sz="3200" dirty="0" smtClean="0"/>
              <a:t>2</a:t>
            </a:r>
            <a:r>
              <a:rPr lang="es-ES" sz="3200" dirty="0"/>
              <a:t>  Pero Faraón dijo: «¿Quién es el SEÑOR para que yo escuche Su voz y deje ir a Israel? </a:t>
            </a:r>
            <a:r>
              <a:rPr lang="es-ES" sz="3200" u="sng" dirty="0"/>
              <a:t>No conozco al SEÑOR, y además, no dejaré ir a Israel</a:t>
            </a:r>
            <a:r>
              <a:rPr lang="es-ES" sz="3200" dirty="0"/>
              <a:t>».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67597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7054"/>
            <a:ext cx="3943349" cy="2021946"/>
          </a:xfrm>
          <a:ln w="254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Él inicia el maltrato del pueblo de Dios, para su bien.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C303330-86AB-A4B0-C42E-E1471A8D6C84}"/>
              </a:ext>
            </a:extLst>
          </p:cNvPr>
          <p:cNvSpPr txBox="1">
            <a:spLocks/>
          </p:cNvSpPr>
          <p:nvPr/>
        </p:nvSpPr>
        <p:spPr>
          <a:xfrm>
            <a:off x="4572000" y="1407054"/>
            <a:ext cx="3943349" cy="2021946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Él inicia el maltrato del pueblo de Dios, para su bien.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ABC23777-1CB1-2CBB-798F-E94DBB141FD7}"/>
              </a:ext>
            </a:extLst>
          </p:cNvPr>
          <p:cNvSpPr txBox="1">
            <a:spLocks/>
          </p:cNvSpPr>
          <p:nvPr/>
        </p:nvSpPr>
        <p:spPr>
          <a:xfrm>
            <a:off x="628651" y="3429000"/>
            <a:ext cx="3943349" cy="2021946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/>
              <a:t>Él inicia el maltrato del pueblo de Dios, para su bien.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AD631409-6D2D-B876-706E-FCDDD35545D3}"/>
              </a:ext>
            </a:extLst>
          </p:cNvPr>
          <p:cNvSpPr txBox="1">
            <a:spLocks/>
          </p:cNvSpPr>
          <p:nvPr/>
        </p:nvSpPr>
        <p:spPr>
          <a:xfrm>
            <a:off x="4572000" y="3429000"/>
            <a:ext cx="3943349" cy="2021946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/>
              <a:t>Él inicia el maltrato del pueblo de Dios, para su bien.</a:t>
            </a:r>
            <a:endParaRPr lang="en-US" sz="32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91328BF-D1E9-E5D4-C595-F051E801878B}"/>
              </a:ext>
            </a:extLst>
          </p:cNvPr>
          <p:cNvSpPr txBox="1">
            <a:spLocks/>
          </p:cNvSpPr>
          <p:nvPr/>
        </p:nvSpPr>
        <p:spPr>
          <a:xfrm>
            <a:off x="628649" y="1407054"/>
            <a:ext cx="7886700" cy="4043892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4400" dirty="0"/>
              <a:t>Se levanta </a:t>
            </a:r>
            <a:r>
              <a:rPr lang="en-US" sz="4400" dirty="0" err="1"/>
              <a:t>en</a:t>
            </a:r>
            <a:r>
              <a:rPr lang="en-US" sz="4400" dirty="0"/>
              <a:t> </a:t>
            </a:r>
            <a:r>
              <a:rPr lang="en-US" sz="4400" dirty="0" err="1" smtClean="0"/>
              <a:t>resistencia</a:t>
            </a:r>
            <a:r>
              <a:rPr lang="en-US" sz="4400" dirty="0" smtClean="0"/>
              <a:t> a Dios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848804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226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sz="3600" dirty="0" err="1" smtClean="0"/>
              <a:t>Mantiene</a:t>
            </a:r>
            <a:r>
              <a:rPr lang="en-US" sz="3600" dirty="0"/>
              <a:t> </a:t>
            </a:r>
            <a:r>
              <a:rPr lang="en-US" sz="3600" dirty="0" err="1" smtClean="0"/>
              <a:t>esclavizado</a:t>
            </a:r>
            <a:r>
              <a:rPr lang="en-US" sz="3600" dirty="0"/>
              <a:t> </a:t>
            </a:r>
            <a:r>
              <a:rPr lang="en-US" sz="3600" dirty="0" smtClean="0"/>
              <a:t>al </a:t>
            </a:r>
            <a:r>
              <a:rPr lang="en-US" sz="3600" dirty="0"/>
              <a:t>pueblo de </a:t>
            </a:r>
            <a:r>
              <a:rPr lang="en-US" sz="3600" dirty="0" smtClean="0"/>
              <a:t>Dios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497669"/>
            <a:ext cx="1737360" cy="1920240"/>
          </a:xfrm>
          <a:ln w="19050">
            <a:solidFill>
              <a:srgbClr val="C00000"/>
            </a:solidFill>
          </a:ln>
        </p:spPr>
        <p:txBody>
          <a:bodyPr anchor="ctr">
            <a:noAutofit/>
          </a:bodyPr>
          <a:lstStyle/>
          <a:p>
            <a:pPr marL="0" indent="0" algn="ctr" rtl="0">
              <a:buNone/>
            </a:pPr>
            <a:r>
              <a:rPr lang="en-US" sz="2800" dirty="0" err="1" smtClean="0"/>
              <a:t>Redirige</a:t>
            </a:r>
            <a:r>
              <a:rPr lang="en-US" sz="2800" dirty="0" smtClean="0"/>
              <a:t> </a:t>
            </a:r>
            <a:r>
              <a:rPr lang="en-US" sz="2800" dirty="0" err="1" smtClean="0"/>
              <a:t>nuestra</a:t>
            </a:r>
            <a:r>
              <a:rPr lang="en-US" sz="2800" dirty="0" smtClean="0"/>
              <a:t> </a:t>
            </a:r>
            <a:r>
              <a:rPr lang="en-US" sz="2800" dirty="0"/>
              <a:t>atención con el trabajo.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350277-A15E-825A-03E8-BB18D53C0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5936" y="1521353"/>
            <a:ext cx="7368064" cy="407842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800" dirty="0"/>
              <a:t>5:6 </a:t>
            </a:r>
            <a:r>
              <a:rPr lang="es-ES" sz="2800" dirty="0"/>
              <a:t>Aquel mismo día, Faraón dio órdenes a los capataces que estaban sobre el pueblo, y a sus jefes y les dijo: </a:t>
            </a:r>
            <a:r>
              <a:rPr lang="es-ES" sz="2800" dirty="0" smtClean="0"/>
              <a:t>7</a:t>
            </a:r>
            <a:r>
              <a:rPr lang="es-ES" sz="2800" dirty="0"/>
              <a:t>  «Ya no darán, como antes, paja al pueblo para hacer ladrillos. Que vayan ellos y recojan paja por sí </a:t>
            </a:r>
            <a:r>
              <a:rPr lang="es-ES" sz="2800" dirty="0" smtClean="0"/>
              <a:t>mismos. 8</a:t>
            </a:r>
            <a:r>
              <a:rPr lang="es-ES" sz="2800" dirty="0"/>
              <a:t>  Pero exigirán de ellos la misma cantidad de ladrillos que hacían antes. No la disminuyan en lo más mínimo. </a:t>
            </a:r>
            <a:r>
              <a:rPr lang="es-ES" sz="2800" u="sng" dirty="0"/>
              <a:t>Porque son perezosos</a:t>
            </a:r>
            <a:r>
              <a:rPr lang="es-ES" sz="2800" dirty="0"/>
              <a:t>, por eso claman y dicen: “Déjanos ir a ofrecer sacrificios a nuestro Dios”. </a:t>
            </a:r>
            <a:r>
              <a:rPr lang="es-ES" sz="2800" dirty="0" smtClean="0"/>
              <a:t>9</a:t>
            </a:r>
            <a:r>
              <a:rPr lang="es-ES" sz="2800" dirty="0"/>
              <a:t>  Recárguese el trabajo sobre estos hombres, </a:t>
            </a:r>
            <a:r>
              <a:rPr lang="es-ES" sz="2800" u="sng" dirty="0"/>
              <a:t>para que estén ocupados en él y no presten atención a palabras falsas</a:t>
            </a:r>
            <a:r>
              <a:rPr lang="es-ES" sz="2800" dirty="0"/>
              <a:t>». 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98174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0E3AAC-D6C0-EDAB-6FCE-3ABD7B84FF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4" y="182880"/>
            <a:ext cx="8595360" cy="5349240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 smtClean="0"/>
              <a:t>Juan</a:t>
            </a:r>
            <a:r>
              <a:rPr lang="es-ES" sz="3200" dirty="0" smtClean="0"/>
              <a:t> </a:t>
            </a:r>
            <a:r>
              <a:rPr lang="es-ES" sz="3200" dirty="0"/>
              <a:t>8:38  </a:t>
            </a:r>
            <a:r>
              <a:rPr lang="es-ES" sz="3200" dirty="0" smtClean="0"/>
              <a:t>«Yo </a:t>
            </a:r>
            <a:r>
              <a:rPr lang="es-ES" sz="3200" dirty="0"/>
              <a:t>hablo lo que he visto con </a:t>
            </a:r>
            <a:r>
              <a:rPr lang="es-ES" sz="3200" b="1" u="sng" dirty="0">
                <a:solidFill>
                  <a:srgbClr val="E8A953"/>
                </a:solidFill>
              </a:rPr>
              <a:t>Mi Padre</a:t>
            </a:r>
            <a:r>
              <a:rPr lang="es-ES" sz="3200" dirty="0"/>
              <a:t>; ustedes, entonces, hacen también lo que oyeron de </a:t>
            </a:r>
            <a:r>
              <a:rPr lang="es-ES" sz="3200" b="1" u="sng" dirty="0">
                <a:solidFill>
                  <a:srgbClr val="FF0000"/>
                </a:solidFill>
              </a:rPr>
              <a:t>su </a:t>
            </a:r>
            <a:r>
              <a:rPr lang="es-ES" sz="3200" b="1" u="sng" dirty="0" smtClean="0">
                <a:solidFill>
                  <a:srgbClr val="FF0000"/>
                </a:solidFill>
              </a:rPr>
              <a:t>padre</a:t>
            </a:r>
            <a:r>
              <a:rPr lang="es-ES" sz="3200" dirty="0" smtClean="0"/>
              <a:t>.</a:t>
            </a:r>
            <a:r>
              <a:rPr lang="es-ES" sz="3200" dirty="0"/>
              <a:t> </a:t>
            </a:r>
            <a:r>
              <a:rPr lang="es-ES" sz="3200" dirty="0" smtClean="0"/>
              <a:t>Si </a:t>
            </a:r>
            <a:r>
              <a:rPr lang="es-ES" sz="3200" dirty="0"/>
              <a:t>son hijos de Abraham, hagan las obras de Abraham. </a:t>
            </a:r>
            <a:r>
              <a:rPr lang="es-ES" sz="3200" dirty="0" smtClean="0"/>
              <a:t>40</a:t>
            </a:r>
            <a:r>
              <a:rPr lang="es-ES" sz="3200" dirty="0"/>
              <a:t>  Pero ahora me quieren matar, a Mí que les he dicho la verdad que oí de Dios. Esto no lo hizo Abraham. </a:t>
            </a:r>
            <a:r>
              <a:rPr lang="es-ES" sz="3200" dirty="0" smtClean="0"/>
              <a:t>44</a:t>
            </a:r>
            <a:r>
              <a:rPr lang="es-ES" sz="3200" dirty="0"/>
              <a:t>  Ustedes son de </a:t>
            </a:r>
            <a:r>
              <a:rPr lang="es-ES" sz="3200" b="1" u="sng" dirty="0">
                <a:solidFill>
                  <a:srgbClr val="FF0000"/>
                </a:solidFill>
              </a:rPr>
              <a:t>su padre el diablo</a:t>
            </a:r>
            <a:r>
              <a:rPr lang="es-ES" sz="3200" b="1" dirty="0">
                <a:solidFill>
                  <a:srgbClr val="FF0000"/>
                </a:solidFill>
              </a:rPr>
              <a:t> </a:t>
            </a:r>
            <a:r>
              <a:rPr lang="es-ES" sz="3200" dirty="0"/>
              <a:t>y quieren hacer </a:t>
            </a:r>
            <a:r>
              <a:rPr lang="es-ES" sz="3200" b="1" u="sng" dirty="0">
                <a:solidFill>
                  <a:srgbClr val="FF0000"/>
                </a:solidFill>
              </a:rPr>
              <a:t>los deseos de su padre</a:t>
            </a:r>
            <a:r>
              <a:rPr lang="es-ES" sz="3200" dirty="0"/>
              <a:t>. Él fue un asesino desde el principio, y no se ha mantenido en la verdad porque no hay verdad en él. Cuando habla mentira, habla de su propia naturaleza, porque es mentiroso y </a:t>
            </a:r>
            <a:r>
              <a:rPr lang="es-ES" sz="3200" b="1" u="sng" dirty="0">
                <a:solidFill>
                  <a:srgbClr val="FF0000"/>
                </a:solidFill>
              </a:rPr>
              <a:t>el padre de la </a:t>
            </a:r>
            <a:r>
              <a:rPr lang="es-ES" sz="3200" b="1" u="sng" dirty="0" smtClean="0">
                <a:solidFill>
                  <a:srgbClr val="FF0000"/>
                </a:solidFill>
              </a:rPr>
              <a:t>mentira</a:t>
            </a:r>
            <a:r>
              <a:rPr lang="es-ES" sz="3200" dirty="0"/>
              <a:t>»</a:t>
            </a:r>
            <a:r>
              <a:rPr lang="es-ES" sz="3200" dirty="0" smtClean="0"/>
              <a:t>.</a:t>
            </a:r>
            <a:r>
              <a:rPr lang="es-ES" sz="3200" dirty="0"/>
              <a:t>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9200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226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sz="3600" dirty="0" err="1"/>
              <a:t>Mantiene</a:t>
            </a:r>
            <a:r>
              <a:rPr lang="en-US" sz="3600" dirty="0"/>
              <a:t> </a:t>
            </a:r>
            <a:r>
              <a:rPr lang="en-US" sz="3600" dirty="0" err="1"/>
              <a:t>esclavizado</a:t>
            </a:r>
            <a:r>
              <a:rPr lang="en-US" sz="3600" dirty="0"/>
              <a:t> al pueblo de Dios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497669"/>
            <a:ext cx="1737360" cy="1920240"/>
          </a:xfrm>
          <a:ln w="19050">
            <a:solidFill>
              <a:srgbClr val="C00000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 err="1"/>
              <a:t>Redirige</a:t>
            </a:r>
            <a:r>
              <a:rPr lang="en-US" sz="2800" dirty="0"/>
              <a:t> </a:t>
            </a:r>
            <a:r>
              <a:rPr lang="en-US" sz="2800" dirty="0" err="1"/>
              <a:t>nuestra</a:t>
            </a:r>
            <a:r>
              <a:rPr lang="en-US" sz="2800" dirty="0"/>
              <a:t> </a:t>
            </a:r>
            <a:r>
              <a:rPr lang="en-US" sz="2800" dirty="0" err="1"/>
              <a:t>atención</a:t>
            </a:r>
            <a:r>
              <a:rPr lang="en-US" sz="2800" dirty="0"/>
              <a:t> con el </a:t>
            </a:r>
            <a:r>
              <a:rPr lang="en-US" sz="2800" dirty="0" err="1"/>
              <a:t>trabajo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350277-A15E-825A-03E8-BB18D53C0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5936" y="1521353"/>
            <a:ext cx="7368064" cy="407842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6: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9  De esta manera Moisés habló a los israelitas, pero ellos no escucharon a Moisés a causa del desaliento y de la dura servidumbre. 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99689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226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sz="3600" dirty="0" err="1"/>
              <a:t>Mantiene</a:t>
            </a:r>
            <a:r>
              <a:rPr lang="en-US" sz="3600" dirty="0"/>
              <a:t> </a:t>
            </a:r>
            <a:r>
              <a:rPr lang="en-US" sz="3600" dirty="0" err="1"/>
              <a:t>esclavizado</a:t>
            </a:r>
            <a:r>
              <a:rPr lang="en-US" sz="3600" dirty="0"/>
              <a:t> al pueblo de Dios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497669"/>
            <a:ext cx="1737360" cy="1920240"/>
          </a:xfrm>
          <a:ln w="19050">
            <a:solidFill>
              <a:srgbClr val="C00000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 err="1"/>
              <a:t>Redirige</a:t>
            </a:r>
            <a:r>
              <a:rPr lang="en-US" sz="2800" dirty="0"/>
              <a:t> </a:t>
            </a:r>
            <a:r>
              <a:rPr lang="en-US" sz="2800" dirty="0" err="1"/>
              <a:t>nuestra</a:t>
            </a:r>
            <a:r>
              <a:rPr lang="en-US" sz="2800" dirty="0"/>
              <a:t> </a:t>
            </a:r>
            <a:r>
              <a:rPr lang="en-US" sz="2800" dirty="0" err="1"/>
              <a:t>atención</a:t>
            </a:r>
            <a:r>
              <a:rPr lang="en-US" sz="2800" dirty="0"/>
              <a:t> con el </a:t>
            </a:r>
            <a:r>
              <a:rPr lang="en-US" sz="2800" dirty="0" err="1"/>
              <a:t>trabajo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350277-A15E-825A-03E8-BB18D53C0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5936" y="1521353"/>
            <a:ext cx="5557837" cy="407842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8:25</a:t>
            </a:r>
            <a:r>
              <a:rPr lang="en-US" sz="2800" b="1" i="0" u="none" strike="noStrike" baseline="300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Entonces llamó Faraón a Moisés y a Aarón, y dijo: «Vayan, ofrezcan sacrificio a su Dios </a:t>
            </a:r>
            <a:r>
              <a:rPr lang="es-E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dentro del país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r>
              <a:rPr lang="en-US" sz="2800" b="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  <a:endParaRPr lang="en-US" sz="2800" b="0" i="0" u="none" strike="noStrike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8:28 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Faraón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dijo: «Los dejaré ir para que ofrezcan sacrificio al SEÑOR su Dios en el desierto, </a:t>
            </a:r>
            <a:r>
              <a:rPr lang="es-E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solo que no vayan muy </a:t>
            </a:r>
            <a:r>
              <a:rPr lang="es-ES" sz="2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lejos</a:t>
            </a:r>
            <a:r>
              <a:rPr lang="es-E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».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85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226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sz="3600" dirty="0" err="1"/>
              <a:t>Mantiene</a:t>
            </a:r>
            <a:r>
              <a:rPr lang="en-US" sz="3600" dirty="0"/>
              <a:t> </a:t>
            </a:r>
            <a:r>
              <a:rPr lang="en-US" sz="3600" dirty="0" err="1"/>
              <a:t>esclavizado</a:t>
            </a:r>
            <a:r>
              <a:rPr lang="en-US" sz="3600" dirty="0"/>
              <a:t> al pueblo de Dios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497669"/>
            <a:ext cx="1737360" cy="1920240"/>
          </a:xfrm>
          <a:ln w="19050">
            <a:solidFill>
              <a:srgbClr val="C00000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 err="1"/>
              <a:t>Redirige</a:t>
            </a:r>
            <a:r>
              <a:rPr lang="en-US" sz="2800" dirty="0"/>
              <a:t> </a:t>
            </a:r>
            <a:r>
              <a:rPr lang="en-US" sz="2800" dirty="0" err="1"/>
              <a:t>nuestra</a:t>
            </a:r>
            <a:r>
              <a:rPr lang="en-US" sz="2800" dirty="0"/>
              <a:t> </a:t>
            </a:r>
            <a:r>
              <a:rPr lang="en-US" sz="2800" dirty="0" err="1"/>
              <a:t>atención</a:t>
            </a:r>
            <a:r>
              <a:rPr lang="en-US" sz="2800" dirty="0"/>
              <a:t> con el </a:t>
            </a:r>
            <a:r>
              <a:rPr lang="en-US" sz="2800" dirty="0" err="1"/>
              <a:t>trabajo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350277-A15E-825A-03E8-BB18D53C0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5936" y="1521353"/>
            <a:ext cx="5557837" cy="407842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10:11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No será así. Vayan ahora </a:t>
            </a:r>
            <a:r>
              <a:rPr lang="es-E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solo ustedes los hombres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, y sirvan al SEÑOR, porque eso es lo que han pedido». </a:t>
            </a:r>
            <a:endParaRPr lang="es-E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n-US" sz="280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:24 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Entonces llamó Faraón a Moisés y le dijo: «Vayan, sirvan al SEÑOR. </a:t>
            </a:r>
            <a:r>
              <a:rPr lang="es-E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Solo que sus ovejas y sus vacas queden aquí</a:t>
            </a:r>
            <a:r>
              <a:rPr lang="es-ES" sz="2800" dirty="0">
                <a:latin typeface="Calibri" panose="020F0502020204030204" pitchFamily="34" charset="0"/>
                <a:cs typeface="Calibri" panose="020F0502020204030204" pitchFamily="34" charset="0"/>
              </a:rPr>
              <a:t>. Aun sus pequeños pueden ir con ustedes». 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CE29E17-7239-51A7-32AD-36263B5203AA}"/>
              </a:ext>
            </a:extLst>
          </p:cNvPr>
          <p:cNvSpPr txBox="1">
            <a:spLocks/>
          </p:cNvSpPr>
          <p:nvPr/>
        </p:nvSpPr>
        <p:spPr>
          <a:xfrm>
            <a:off x="7372350" y="1499018"/>
            <a:ext cx="1737360" cy="19202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400" dirty="0" err="1" smtClean="0"/>
              <a:t>Hace</a:t>
            </a:r>
            <a:r>
              <a:rPr lang="en-US" sz="2400" dirty="0" smtClean="0"/>
              <a:t> </a:t>
            </a:r>
            <a:r>
              <a:rPr lang="en-US" sz="2400" dirty="0" err="1" smtClean="0"/>
              <a:t>conseciones</a:t>
            </a:r>
            <a:r>
              <a:rPr lang="en-US" sz="2400" dirty="0" smtClean="0"/>
              <a:t> </a:t>
            </a:r>
            <a:r>
              <a:rPr lang="en-US" sz="2400" dirty="0"/>
              <a:t>en los términos de nuestra libertad.</a:t>
            </a:r>
          </a:p>
        </p:txBody>
      </p:sp>
    </p:spTree>
    <p:extLst>
      <p:ext uri="{BB962C8B-B14F-4D97-AF65-F5344CB8AC3E}">
        <p14:creationId xmlns:p14="http://schemas.microsoft.com/office/powerpoint/2010/main" val="305261735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226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sz="3600" dirty="0" err="1"/>
              <a:t>Mantiene</a:t>
            </a:r>
            <a:r>
              <a:rPr lang="en-US" sz="3600" dirty="0"/>
              <a:t> </a:t>
            </a:r>
            <a:r>
              <a:rPr lang="en-US" sz="3600" dirty="0" err="1"/>
              <a:t>esclavizado</a:t>
            </a:r>
            <a:r>
              <a:rPr lang="en-US" sz="3600" dirty="0"/>
              <a:t> al pueblo de Dios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497669"/>
            <a:ext cx="1737360" cy="1920240"/>
          </a:xfrm>
          <a:ln w="19050">
            <a:solidFill>
              <a:srgbClr val="C00000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 err="1"/>
              <a:t>Redirige</a:t>
            </a:r>
            <a:r>
              <a:rPr lang="en-US" sz="2800" dirty="0"/>
              <a:t> </a:t>
            </a:r>
            <a:r>
              <a:rPr lang="en-US" sz="2800" dirty="0" err="1"/>
              <a:t>nuestra</a:t>
            </a:r>
            <a:r>
              <a:rPr lang="en-US" sz="2800" dirty="0"/>
              <a:t> </a:t>
            </a:r>
            <a:r>
              <a:rPr lang="en-US" sz="2800" dirty="0" err="1"/>
              <a:t>atención</a:t>
            </a:r>
            <a:r>
              <a:rPr lang="en-US" sz="2800" dirty="0"/>
              <a:t> con el </a:t>
            </a:r>
            <a:r>
              <a:rPr lang="en-US" sz="2800" dirty="0" err="1"/>
              <a:t>trabajo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350277-A15E-825A-03E8-BB18D53C0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5936" y="1521353"/>
            <a:ext cx="5557837" cy="40784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800" dirty="0"/>
              <a:t>Números 11:4 </a:t>
            </a:r>
            <a:r>
              <a:rPr lang="es-ES" sz="2800" dirty="0"/>
              <a:t>El populacho que estaba entre ellos tenía un deseo insaciable; y también los israelitas volvieron a llorar, y dijeron: «¿Quién nos dará carne para comer? </a:t>
            </a:r>
            <a:r>
              <a:rPr lang="es-ES" sz="2800" dirty="0" smtClean="0"/>
              <a:t>5</a:t>
            </a:r>
            <a:r>
              <a:rPr lang="es-ES" sz="2800" dirty="0"/>
              <a:t>  </a:t>
            </a:r>
            <a:r>
              <a:rPr lang="es-ES" sz="2800" u="sng" dirty="0"/>
              <a:t>Nos acordamos del pescado que comíamos gratis en Egipto</a:t>
            </a:r>
            <a:r>
              <a:rPr lang="es-ES" sz="2800" dirty="0"/>
              <a:t>, de los pepinos, de los melones, los puerros, las cebollas y los ajos; </a:t>
            </a:r>
            <a:r>
              <a:rPr lang="es-ES" sz="2800" dirty="0" smtClean="0"/>
              <a:t>6</a:t>
            </a:r>
            <a:r>
              <a:rPr lang="es-ES" sz="2800" dirty="0"/>
              <a:t>  pero ahora no tenemos apetito. Nada hay para nuestros ojos excepto este maná». </a:t>
            </a:r>
            <a:endParaRPr lang="en-US" sz="28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28BF7A4-42C0-94B1-B236-5282F2F156A8}"/>
              </a:ext>
            </a:extLst>
          </p:cNvPr>
          <p:cNvSpPr txBox="1">
            <a:spLocks/>
          </p:cNvSpPr>
          <p:nvPr/>
        </p:nvSpPr>
        <p:spPr>
          <a:xfrm>
            <a:off x="0" y="3679533"/>
            <a:ext cx="1737360" cy="19202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800" dirty="0"/>
              <a:t>Cadenas que </a:t>
            </a:r>
            <a:r>
              <a:rPr lang="en-US" sz="2800" dirty="0" err="1" smtClean="0"/>
              <a:t>duran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 smtClean="0"/>
              <a:t> que </a:t>
            </a:r>
            <a:r>
              <a:rPr lang="en-US" sz="2800" dirty="0"/>
              <a:t>nuestra esclavitud.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CE29E17-7239-51A7-32AD-36263B5203AA}"/>
              </a:ext>
            </a:extLst>
          </p:cNvPr>
          <p:cNvSpPr txBox="1">
            <a:spLocks/>
          </p:cNvSpPr>
          <p:nvPr/>
        </p:nvSpPr>
        <p:spPr>
          <a:xfrm>
            <a:off x="7372350" y="1499018"/>
            <a:ext cx="1737360" cy="19202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/>
              <a:t>Hace</a:t>
            </a:r>
            <a:r>
              <a:rPr lang="en-US" sz="2400" dirty="0"/>
              <a:t> </a:t>
            </a:r>
            <a:r>
              <a:rPr lang="en-US" sz="2400" dirty="0" err="1"/>
              <a:t>conseciones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términos</a:t>
            </a:r>
            <a:r>
              <a:rPr lang="en-US" sz="2400" dirty="0"/>
              <a:t> de </a:t>
            </a:r>
            <a:r>
              <a:rPr lang="en-US" sz="2400" dirty="0" err="1"/>
              <a:t>nuestra</a:t>
            </a:r>
            <a:r>
              <a:rPr lang="en-US" sz="2400" dirty="0"/>
              <a:t> </a:t>
            </a:r>
            <a:r>
              <a:rPr lang="en-US" sz="2400" dirty="0" err="1"/>
              <a:t>libertad</a:t>
            </a:r>
            <a:r>
              <a:rPr lang="en-US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858885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226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/>
            <a:r>
              <a:rPr lang="en-US" sz="3600" dirty="0" err="1"/>
              <a:t>Mantiene</a:t>
            </a:r>
            <a:r>
              <a:rPr lang="en-US" sz="3600" dirty="0"/>
              <a:t> </a:t>
            </a:r>
            <a:r>
              <a:rPr lang="en-US" sz="3600" dirty="0" err="1"/>
              <a:t>esclavizado</a:t>
            </a:r>
            <a:r>
              <a:rPr lang="en-US" sz="3600" dirty="0"/>
              <a:t> al pueblo de Dios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497669"/>
            <a:ext cx="1737360" cy="1920240"/>
          </a:xfrm>
          <a:ln w="19050">
            <a:solidFill>
              <a:srgbClr val="C00000"/>
            </a:solidFill>
          </a:ln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n-US" sz="2800" dirty="0" err="1"/>
              <a:t>Redirige</a:t>
            </a:r>
            <a:r>
              <a:rPr lang="en-US" sz="2800" dirty="0"/>
              <a:t> </a:t>
            </a:r>
            <a:r>
              <a:rPr lang="en-US" sz="2800" dirty="0" err="1"/>
              <a:t>nuestra</a:t>
            </a:r>
            <a:r>
              <a:rPr lang="en-US" sz="2800" dirty="0"/>
              <a:t> </a:t>
            </a:r>
            <a:r>
              <a:rPr lang="en-US" sz="2800" dirty="0" err="1"/>
              <a:t>atención</a:t>
            </a:r>
            <a:r>
              <a:rPr lang="en-US" sz="2800" dirty="0"/>
              <a:t> con el </a:t>
            </a:r>
            <a:r>
              <a:rPr lang="en-US" sz="2800" dirty="0" err="1"/>
              <a:t>trabajo</a:t>
            </a:r>
            <a:r>
              <a:rPr lang="en-US" sz="2800" dirty="0"/>
              <a:t>.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C350277-A15E-825A-03E8-BB18D53C07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75936" y="1521353"/>
            <a:ext cx="5557837" cy="40784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200" b="0" i="0" u="none" strike="noStrike" dirty="0" err="1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Números</a:t>
            </a:r>
            <a:r>
              <a:rPr lang="en-US" sz="3200" b="0" i="0" u="none" strike="noStrike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14:2…</a:t>
            </a:r>
            <a:r>
              <a:rPr lang="es-E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«¡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Ojalá hubiéramos muerto en la tierra de Egipto! ¡Ojalá hubiéramos muerto en este desierto! </a:t>
            </a:r>
            <a:r>
              <a:rPr lang="es-E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  ¿Por qué nos trae el SEÑOR a esta tierra para caer a espada? Nuestras mujeres y nuestros hijos van a caer cautivos. ¿No sería mejor que nos volviéramos a Egipto?». </a:t>
            </a:r>
            <a:r>
              <a:rPr lang="es-E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  Y se decían unos a otros: «Nombremos un jefe y volvamos a Egipto». 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28BF7A4-42C0-94B1-B236-5282F2F156A8}"/>
              </a:ext>
            </a:extLst>
          </p:cNvPr>
          <p:cNvSpPr txBox="1">
            <a:spLocks/>
          </p:cNvSpPr>
          <p:nvPr/>
        </p:nvSpPr>
        <p:spPr>
          <a:xfrm>
            <a:off x="0" y="3679533"/>
            <a:ext cx="1737360" cy="19202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800" dirty="0"/>
              <a:t>Cadenas que superan nuestra esclavitud.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CE29E17-7239-51A7-32AD-36263B5203AA}"/>
              </a:ext>
            </a:extLst>
          </p:cNvPr>
          <p:cNvSpPr txBox="1">
            <a:spLocks/>
          </p:cNvSpPr>
          <p:nvPr/>
        </p:nvSpPr>
        <p:spPr>
          <a:xfrm>
            <a:off x="7372350" y="1499018"/>
            <a:ext cx="1737360" cy="19202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err="1"/>
              <a:t>Hace</a:t>
            </a:r>
            <a:r>
              <a:rPr lang="en-US" sz="2400" dirty="0"/>
              <a:t> </a:t>
            </a:r>
            <a:r>
              <a:rPr lang="en-US" sz="2400" dirty="0" err="1"/>
              <a:t>conseciones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los</a:t>
            </a:r>
            <a:r>
              <a:rPr lang="en-US" sz="2400" dirty="0"/>
              <a:t> </a:t>
            </a:r>
            <a:r>
              <a:rPr lang="en-US" sz="2400" dirty="0" err="1"/>
              <a:t>términos</a:t>
            </a:r>
            <a:r>
              <a:rPr lang="en-US" sz="2400" dirty="0"/>
              <a:t> de </a:t>
            </a:r>
            <a:r>
              <a:rPr lang="en-US" sz="2400" dirty="0" err="1"/>
              <a:t>nuestra</a:t>
            </a:r>
            <a:r>
              <a:rPr lang="en-US" sz="2400" dirty="0"/>
              <a:t> </a:t>
            </a:r>
            <a:r>
              <a:rPr lang="en-US" sz="2400" dirty="0" err="1"/>
              <a:t>libertad</a:t>
            </a:r>
            <a:r>
              <a:rPr lang="en-US" sz="2400" dirty="0"/>
              <a:t>.</a:t>
            </a:r>
            <a:endParaRPr lang="en-US" sz="2400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72F6CC38-4328-63F5-557E-2326CD1F11C3}"/>
              </a:ext>
            </a:extLst>
          </p:cNvPr>
          <p:cNvSpPr txBox="1">
            <a:spLocks/>
          </p:cNvSpPr>
          <p:nvPr/>
        </p:nvSpPr>
        <p:spPr>
          <a:xfrm>
            <a:off x="7368064" y="3679533"/>
            <a:ext cx="1737360" cy="1920240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800" dirty="0" smtClean="0"/>
              <a:t>Pone </a:t>
            </a:r>
            <a:r>
              <a:rPr lang="en-US" sz="2800" dirty="0"/>
              <a:t>en duda que </a:t>
            </a:r>
            <a:r>
              <a:rPr lang="en-US" sz="2800" dirty="0" err="1" smtClean="0"/>
              <a:t>podremos</a:t>
            </a:r>
            <a:r>
              <a:rPr lang="en-US" sz="2800" dirty="0" smtClean="0"/>
              <a:t> </a:t>
            </a:r>
            <a:r>
              <a:rPr lang="en-US" sz="2800" dirty="0" err="1" smtClean="0"/>
              <a:t>ser</a:t>
            </a:r>
            <a:r>
              <a:rPr lang="en-US" sz="2800" dirty="0" smtClean="0"/>
              <a:t> </a:t>
            </a:r>
            <a:r>
              <a:rPr lang="en-US" sz="2800" dirty="0"/>
              <a:t>diferentes.</a:t>
            </a:r>
          </a:p>
        </p:txBody>
      </p:sp>
    </p:spTree>
    <p:extLst>
      <p:ext uri="{BB962C8B-B14F-4D97-AF65-F5344CB8AC3E}">
        <p14:creationId xmlns:p14="http://schemas.microsoft.com/office/powerpoint/2010/main" val="73455078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5226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600" dirty="0"/>
              <a:t>Mantener al pueblo de Dios esclavizado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0100" y="1367632"/>
            <a:ext cx="3671888" cy="2027898"/>
          </a:xfrm>
          <a:ln w="19050">
            <a:solidFill>
              <a:srgbClr val="C00000"/>
            </a:solidFill>
          </a:ln>
        </p:spPr>
        <p:txBody>
          <a:bodyPr anchor="ctr">
            <a:noAutofit/>
          </a:bodyPr>
          <a:lstStyle/>
          <a:p>
            <a:pPr marL="0" indent="0" algn="ctr" rtl="0">
              <a:buNone/>
            </a:pPr>
            <a:r>
              <a:rPr lang="en-US" sz="3200" dirty="0"/>
              <a:t>Redirigir nuestra atención con el trabajo.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B28BF7A4-42C0-94B1-B236-5282F2F156A8}"/>
              </a:ext>
            </a:extLst>
          </p:cNvPr>
          <p:cNvSpPr txBox="1">
            <a:spLocks/>
          </p:cNvSpPr>
          <p:nvPr/>
        </p:nvSpPr>
        <p:spPr>
          <a:xfrm>
            <a:off x="800100" y="3543300"/>
            <a:ext cx="3671888" cy="202789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Cadenas que superan nuestra esclavitud.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1CE29E17-7239-51A7-32AD-36263B5203AA}"/>
              </a:ext>
            </a:extLst>
          </p:cNvPr>
          <p:cNvSpPr txBox="1">
            <a:spLocks/>
          </p:cNvSpPr>
          <p:nvPr/>
        </p:nvSpPr>
        <p:spPr>
          <a:xfrm>
            <a:off x="4743449" y="1367632"/>
            <a:ext cx="3671888" cy="202789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Conceder en los términos de nuestra libertad.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0A30F7FF-58E1-8531-41E4-B6420E1EE238}"/>
              </a:ext>
            </a:extLst>
          </p:cNvPr>
          <p:cNvSpPr txBox="1">
            <a:spLocks/>
          </p:cNvSpPr>
          <p:nvPr/>
        </p:nvSpPr>
        <p:spPr>
          <a:xfrm>
            <a:off x="4743449" y="3543300"/>
            <a:ext cx="3671888" cy="2027898"/>
          </a:xfrm>
          <a:prstGeom prst="rect">
            <a:avLst/>
          </a:prstGeom>
          <a:ln w="19050"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Poner en duda que alguna vez seremos diferentes.</a:t>
            </a:r>
          </a:p>
        </p:txBody>
      </p:sp>
      <p:sp>
        <p:nvSpPr>
          <p:cNvPr id="10" name="Pharaoh">
            <a:extLst>
              <a:ext uri="{FF2B5EF4-FFF2-40B4-BE49-F238E27FC236}">
                <a16:creationId xmlns:a16="http://schemas.microsoft.com/office/drawing/2014/main" xmlns="" id="{8652549B-69F5-A355-8D3B-6432D39B1423}"/>
              </a:ext>
            </a:extLst>
          </p:cNvPr>
          <p:cNvSpPr txBox="1">
            <a:spLocks/>
          </p:cNvSpPr>
          <p:nvPr/>
        </p:nvSpPr>
        <p:spPr>
          <a:xfrm>
            <a:off x="628650" y="115226"/>
            <a:ext cx="7886700" cy="1104636"/>
          </a:xfrm>
          <a:prstGeom prst="rect">
            <a:avLst/>
          </a:prstGeom>
          <a:solidFill>
            <a:schemeClr val="bg1"/>
          </a:solidFill>
          <a:ln w="25400">
            <a:solidFill>
              <a:srgbClr val="FFC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>
              <a:buFont typeface="Arial" panose="020B0604020202020204" pitchFamily="34" charset="0"/>
              <a:buNone/>
            </a:pPr>
            <a:r>
              <a:rPr lang="en-US" sz="3600" dirty="0"/>
              <a:t>La </a:t>
            </a:r>
            <a:r>
              <a:rPr lang="en-US" sz="3600" dirty="0" err="1" smtClean="0"/>
              <a:t>derrota</a:t>
            </a:r>
            <a:r>
              <a:rPr lang="en-US" sz="3600" dirty="0" smtClean="0"/>
              <a:t> </a:t>
            </a:r>
            <a:r>
              <a:rPr lang="en-US" sz="3600" dirty="0"/>
              <a:t>del </a:t>
            </a:r>
            <a:r>
              <a:rPr lang="en-US" sz="3600" dirty="0" err="1"/>
              <a:t>enemigo</a:t>
            </a:r>
            <a:r>
              <a:rPr lang="en-US" sz="3600" dirty="0"/>
              <a:t> de Dios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5080C5ED-7EE2-CBB6-918F-681E857306F0}"/>
              </a:ext>
            </a:extLst>
          </p:cNvPr>
          <p:cNvSpPr txBox="1">
            <a:spLocks/>
          </p:cNvSpPr>
          <p:nvPr/>
        </p:nvSpPr>
        <p:spPr>
          <a:xfrm>
            <a:off x="800100" y="1367632"/>
            <a:ext cx="3671888" cy="2027898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2800" dirty="0"/>
              <a:t>Nos </a:t>
            </a:r>
            <a:r>
              <a:rPr lang="en-US" sz="2800" dirty="0" err="1"/>
              <a:t>libera</a:t>
            </a:r>
            <a:r>
              <a:rPr lang="en-US" sz="2800" dirty="0"/>
              <a:t> para </a:t>
            </a:r>
            <a:r>
              <a:rPr lang="en-US" sz="2800" dirty="0" err="1"/>
              <a:t>mostrar</a:t>
            </a:r>
            <a:r>
              <a:rPr lang="en-US" sz="2800" dirty="0"/>
              <a:t> al </a:t>
            </a:r>
            <a:r>
              <a:rPr lang="en-US" sz="2800" dirty="0" err="1"/>
              <a:t>maligno</a:t>
            </a:r>
            <a:r>
              <a:rPr lang="en-US" sz="2800" dirty="0"/>
              <a:t>, a </a:t>
            </a:r>
            <a:r>
              <a:rPr lang="en-US" sz="2800" dirty="0" err="1"/>
              <a:t>sus</a:t>
            </a:r>
            <a:r>
              <a:rPr lang="en-US" sz="2800" dirty="0"/>
              <a:t> </a:t>
            </a:r>
            <a:r>
              <a:rPr lang="en-US" sz="2800" dirty="0" err="1"/>
              <a:t>seguidores</a:t>
            </a:r>
            <a:r>
              <a:rPr lang="en-US" sz="2800" dirty="0"/>
              <a:t>, y a </a:t>
            </a:r>
            <a:r>
              <a:rPr lang="en-US" sz="2800" dirty="0" err="1"/>
              <a:t>nosotros</a:t>
            </a:r>
            <a:r>
              <a:rPr lang="en-US" sz="2800" dirty="0"/>
              <a:t> </a:t>
            </a:r>
            <a:r>
              <a:rPr lang="en-US" sz="2800" dirty="0" smtClean="0"/>
              <a:t>que </a:t>
            </a:r>
            <a:r>
              <a:rPr lang="en-US" sz="2800" dirty="0" err="1" smtClean="0"/>
              <a:t>Él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digno</a:t>
            </a:r>
            <a:r>
              <a:rPr lang="en-US" sz="2800" dirty="0" smtClean="0"/>
              <a:t> de </a:t>
            </a:r>
            <a:r>
              <a:rPr lang="en-US" sz="2800" dirty="0" err="1" smtClean="0"/>
              <a:t>alabanza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xmlns="" id="{02EA2889-BD94-6A6F-5DF4-37F1C88C2068}"/>
              </a:ext>
            </a:extLst>
          </p:cNvPr>
          <p:cNvSpPr txBox="1">
            <a:spLocks/>
          </p:cNvSpPr>
          <p:nvPr/>
        </p:nvSpPr>
        <p:spPr>
          <a:xfrm>
            <a:off x="800100" y="3543300"/>
            <a:ext cx="3671888" cy="2027898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Cambia nuestra identidad para rehacernos en Él.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653C2490-386B-A75C-1642-2FFEB1DDCABF}"/>
              </a:ext>
            </a:extLst>
          </p:cNvPr>
          <p:cNvSpPr txBox="1">
            <a:spLocks/>
          </p:cNvSpPr>
          <p:nvPr/>
        </p:nvSpPr>
        <p:spPr>
          <a:xfrm>
            <a:off x="4743449" y="1367632"/>
            <a:ext cx="3671888" cy="2027898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/>
              <a:t>Nos libera para </a:t>
            </a:r>
            <a:r>
              <a:rPr lang="en-US" sz="3200" dirty="0" err="1"/>
              <a:t>mostrarnos</a:t>
            </a:r>
            <a:r>
              <a:rPr lang="en-US" sz="3200" dirty="0"/>
              <a:t> </a:t>
            </a:r>
            <a:r>
              <a:rPr lang="en-US" sz="3200" dirty="0" smtClean="0"/>
              <a:t>lo </a:t>
            </a:r>
            <a:r>
              <a:rPr lang="en-US" sz="3200" dirty="0"/>
              <a:t>que </a:t>
            </a:r>
            <a:r>
              <a:rPr lang="en-US" sz="3200" dirty="0" err="1"/>
              <a:t>siempre</a:t>
            </a:r>
            <a:r>
              <a:rPr lang="en-US" sz="3200" dirty="0"/>
              <a:t> ha </a:t>
            </a:r>
            <a:r>
              <a:rPr lang="en-US" sz="3200" dirty="0" err="1"/>
              <a:t>sido</a:t>
            </a:r>
            <a:r>
              <a:rPr lang="en-US" sz="3200" dirty="0"/>
              <a:t> </a:t>
            </a:r>
            <a:r>
              <a:rPr lang="en-US" sz="3200" dirty="0" err="1" smtClean="0"/>
              <a:t>nuestro</a:t>
            </a:r>
            <a:r>
              <a:rPr lang="en-US" sz="3200" dirty="0" smtClean="0"/>
              <a:t> </a:t>
            </a:r>
            <a:r>
              <a:rPr lang="en-US" sz="3200" dirty="0"/>
              <a:t>propósito.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A133649D-8E92-CAE0-05A1-5E2F645DB010}"/>
              </a:ext>
            </a:extLst>
          </p:cNvPr>
          <p:cNvSpPr txBox="1">
            <a:spLocks/>
          </p:cNvSpPr>
          <p:nvPr/>
        </p:nvSpPr>
        <p:spPr>
          <a:xfrm>
            <a:off x="4743449" y="3543300"/>
            <a:ext cx="3671888" cy="2027898"/>
          </a:xfrm>
          <a:prstGeom prst="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Cumple Sus promesas y nos lleva a la tierra prometida.</a:t>
            </a:r>
          </a:p>
        </p:txBody>
      </p:sp>
    </p:spTree>
    <p:extLst>
      <p:ext uri="{BB962C8B-B14F-4D97-AF65-F5344CB8AC3E}">
        <p14:creationId xmlns:p14="http://schemas.microsoft.com/office/powerpoint/2010/main" val="33282247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uiExpand="1" build="p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A79B8FFD-07B8-2D67-4315-7DEEC98DD8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0"/>
            <a:r>
              <a:rPr lang="en-US" sz="5400" dirty="0"/>
              <a:t>Sombras de Satanás:</a:t>
            </a:r>
            <a:br>
              <a:rPr lang="en-US" sz="5400" dirty="0"/>
            </a:br>
            <a:r>
              <a:rPr lang="en-US" sz="5400" dirty="0" err="1" smtClean="0"/>
              <a:t>Faraón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7B8808B-956F-EFC1-B53F-17FD8129E6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3200" dirty="0"/>
              <a:t>Cómo el maligno busca</a:t>
            </a:r>
          </a:p>
          <a:p>
            <a:pPr rtl="0"/>
            <a:r>
              <a:rPr lang="en-US" sz="3200" dirty="0"/>
              <a:t>mantener al pueblo de Dios esclavizado</a:t>
            </a:r>
          </a:p>
        </p:txBody>
      </p:sp>
    </p:spTree>
    <p:extLst>
      <p:ext uri="{BB962C8B-B14F-4D97-AF65-F5344CB8AC3E}">
        <p14:creationId xmlns:p14="http://schemas.microsoft.com/office/powerpoint/2010/main" val="4224367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haraoh">
            <a:extLst>
              <a:ext uri="{FF2B5EF4-FFF2-40B4-BE49-F238E27FC236}">
                <a16:creationId xmlns:a16="http://schemas.microsoft.com/office/drawing/2014/main" xmlns="" id="{3BE3ADE5-927D-B215-BC69-5D544BCFA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96" y="1183027"/>
            <a:ext cx="2718054" cy="2511150"/>
          </a:xfrm>
          <a:ln w="254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Faraón como un tipo del maligno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E2056B5F-A5DE-FEC0-614A-4E199D403C27}"/>
              </a:ext>
            </a:extLst>
          </p:cNvPr>
          <p:cNvSpPr txBox="1">
            <a:spLocks/>
          </p:cNvSpPr>
          <p:nvPr/>
        </p:nvSpPr>
        <p:spPr>
          <a:xfrm>
            <a:off x="3212973" y="1183027"/>
            <a:ext cx="2718054" cy="2511150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dirty="0" err="1" smtClean="0"/>
              <a:t>Mantiene</a:t>
            </a:r>
            <a:r>
              <a:rPr lang="en-US" sz="3200" dirty="0"/>
              <a:t> </a:t>
            </a:r>
            <a:r>
              <a:rPr lang="en-US" sz="3200" dirty="0" err="1" smtClean="0"/>
              <a:t>esclavizado</a:t>
            </a:r>
            <a:r>
              <a:rPr lang="en-US" sz="3200" dirty="0" smtClean="0"/>
              <a:t> </a:t>
            </a:r>
            <a:r>
              <a:rPr lang="en-US" sz="3200" dirty="0" smtClean="0"/>
              <a:t>al </a:t>
            </a:r>
            <a:r>
              <a:rPr lang="en-US" sz="3200" dirty="0"/>
              <a:t>pueblo de </a:t>
            </a:r>
            <a:r>
              <a:rPr lang="en-US" sz="3200" dirty="0" smtClean="0"/>
              <a:t>Dios</a:t>
            </a:r>
            <a:endParaRPr lang="en-US" sz="32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xmlns="" id="{4D4BBCF6-6CAA-3CAE-0DAF-A73427E1306A}"/>
              </a:ext>
            </a:extLst>
          </p:cNvPr>
          <p:cNvSpPr txBox="1">
            <a:spLocks/>
          </p:cNvSpPr>
          <p:nvPr/>
        </p:nvSpPr>
        <p:spPr>
          <a:xfrm>
            <a:off x="6229350" y="1183027"/>
            <a:ext cx="2718054" cy="2511150"/>
          </a:xfrm>
          <a:prstGeom prst="rect">
            <a:avLst/>
          </a:prstGeom>
          <a:ln w="25400">
            <a:solidFill>
              <a:srgbClr val="C0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Font typeface="Arial" panose="020B0604020202020204" pitchFamily="34" charset="0"/>
              <a:buNone/>
            </a:pPr>
            <a:r>
              <a:rPr lang="en-US" sz="3200" dirty="0"/>
              <a:t>La </a:t>
            </a:r>
            <a:r>
              <a:rPr lang="en-US" sz="3200" dirty="0" err="1" smtClean="0"/>
              <a:t>derrota</a:t>
            </a:r>
            <a:r>
              <a:rPr lang="en-US" sz="3200" dirty="0" smtClean="0"/>
              <a:t> </a:t>
            </a:r>
            <a:r>
              <a:rPr lang="en-US" sz="3200" dirty="0"/>
              <a:t>del enemigo de Dios</a:t>
            </a:r>
          </a:p>
        </p:txBody>
      </p:sp>
    </p:spTree>
    <p:extLst>
      <p:ext uri="{BB962C8B-B14F-4D97-AF65-F5344CB8AC3E}">
        <p14:creationId xmlns:p14="http://schemas.microsoft.com/office/powerpoint/2010/main" val="236878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9507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800" dirty="0" err="1"/>
              <a:t>Exodus</a:t>
            </a:r>
            <a:r>
              <a:rPr lang="es-ES" sz="2800" dirty="0"/>
              <a:t> </a:t>
            </a:r>
            <a:r>
              <a:rPr lang="es-ES" sz="2800" dirty="0" smtClean="0"/>
              <a:t>1:8  </a:t>
            </a:r>
            <a:r>
              <a:rPr lang="es-ES" sz="2800" dirty="0"/>
              <a:t>Se levantó sobre Egipto un nuevo rey que </a:t>
            </a:r>
            <a:r>
              <a:rPr lang="es-ES" sz="2800" u="sng" dirty="0"/>
              <a:t>no había conocido a José</a:t>
            </a:r>
            <a:r>
              <a:rPr lang="es-ES" sz="2800" dirty="0"/>
              <a:t>,  9  </a:t>
            </a:r>
            <a:r>
              <a:rPr lang="es-ES" sz="2800" u="sng" dirty="0"/>
              <a:t>y dijo a su pueblo</a:t>
            </a:r>
            <a:r>
              <a:rPr lang="es-ES" sz="2800" dirty="0"/>
              <a:t>: «Miren, el pueblo de los hijos de Israel es más numeroso y más fuerte que nosotros.  10  </a:t>
            </a:r>
            <a:r>
              <a:rPr lang="es-ES" sz="2800" u="sng" dirty="0"/>
              <a:t>Procedamos, pues, astutamente con él</a:t>
            </a:r>
            <a:r>
              <a:rPr lang="es-ES" sz="2800" dirty="0"/>
              <a:t>, no sea que se multiplique y en caso de guerra, se una también con los que nos odian y pelee contra nosotros y se vaya del país».  11  Así que pusieron sobre ellos capataces para oprimirlos con duros trabajos; y edificaron para Faraón las ciudades de almacenaje, Pitón y Ramsés.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59232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9507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800" dirty="0" err="1"/>
              <a:t>Exodus</a:t>
            </a:r>
            <a:r>
              <a:rPr lang="es-ES" sz="2800" dirty="0"/>
              <a:t> 1:8  Se levantó sobre Egipto un nuevo rey que no había conocido a José,  9  y dijo a su pueblo: «Miren, el pueblo de los hijos de Israel es más numeroso y más fuerte que nosotros.  10  Procedamos, pues, astutamente con él, no sea que se multiplique y en caso de guerra, se una también con los que nos odian y pelee contra nosotros y se vaya del país».  11  Así que </a:t>
            </a:r>
            <a:r>
              <a:rPr lang="es-ES" sz="2800" u="sng" dirty="0"/>
              <a:t>pusieron sobre ellos capataces para oprimirlos con duros trabajos</a:t>
            </a:r>
            <a:r>
              <a:rPr lang="es-ES" sz="2800" dirty="0"/>
              <a:t>; y edificaron para Faraón las ciudades de almacenaje, Pitón y Ramsés.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767683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9507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ES" sz="2800" dirty="0" err="1"/>
              <a:t>Exodus</a:t>
            </a:r>
            <a:r>
              <a:rPr lang="es-ES" sz="2800" dirty="0"/>
              <a:t> 1:8  Se levantó sobre Egipto un nuevo rey que no había conocido a José,  9  y dijo a su pueblo: «Miren, el pueblo de los hijos de Israel es más numeroso y más fuerte que nosotros.  10  Procedamos, pues, astutamente con él, no sea que se multiplique y en caso de guerra, se una también con los que nos odian y pelee contra nosotros y se vaya del país».  11  Así que pusieron sobre ellos capataces para oprimirlos con duros trabajos; </a:t>
            </a:r>
            <a:r>
              <a:rPr lang="es-ES" sz="2800" u="sng" dirty="0"/>
              <a:t>y edificaron para Faraón las ciudades de almacenaje</a:t>
            </a:r>
            <a:r>
              <a:rPr lang="es-ES" sz="2800" dirty="0"/>
              <a:t>, Pitón y Ramsés.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69477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407054"/>
            <a:ext cx="3943349" cy="2021946"/>
          </a:xfrm>
          <a:ln w="25400">
            <a:solidFill>
              <a:srgbClr val="C00000"/>
            </a:solidFill>
          </a:ln>
        </p:spPr>
        <p:txBody>
          <a:bodyPr anchor="ctr">
            <a:normAutofit/>
          </a:bodyPr>
          <a:lstStyle/>
          <a:p>
            <a:pPr marL="0" indent="0" algn="ctr" rtl="0">
              <a:buNone/>
            </a:pPr>
            <a:r>
              <a:rPr lang="en-US" sz="3200" dirty="0"/>
              <a:t>Él inicia el maltrato del pueblo de Dios, para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 smtClean="0"/>
              <a:t>propio</a:t>
            </a:r>
            <a:r>
              <a:rPr lang="en-US" sz="3200" dirty="0" smtClean="0"/>
              <a:t> </a:t>
            </a:r>
            <a:r>
              <a:rPr lang="en-US" sz="3200" dirty="0" err="1" smtClean="0"/>
              <a:t>beneficio</a:t>
            </a:r>
            <a:r>
              <a:rPr lang="en-US" sz="32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003035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haraoh">
            <a:extLst>
              <a:ext uri="{FF2B5EF4-FFF2-40B4-BE49-F238E27FC236}">
                <a16:creationId xmlns:a16="http://schemas.microsoft.com/office/drawing/2014/main" xmlns="" id="{B8FBBC29-8F7C-12D9-22A6-0434BD14A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3103"/>
            <a:ext cx="7886700" cy="1104636"/>
          </a:xfrm>
          <a:ln w="25400">
            <a:solidFill>
              <a:srgbClr val="C00000"/>
            </a:solidFill>
          </a:ln>
        </p:spPr>
        <p:txBody>
          <a:bodyPr/>
          <a:lstStyle/>
          <a:p>
            <a:pPr algn="ctr" rtl="0"/>
            <a:r>
              <a:rPr lang="en-US" dirty="0"/>
              <a:t>Faraón como un tipo del maligno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1C0499-6E31-A78E-14B1-DE7F93BD2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21354"/>
            <a:ext cx="7886700" cy="3950759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3200" dirty="0" err="1"/>
              <a:t>Éxodo</a:t>
            </a:r>
            <a:r>
              <a:rPr lang="en-US" sz="3200" dirty="0"/>
              <a:t> </a:t>
            </a:r>
            <a:r>
              <a:rPr lang="en-US" sz="3200" dirty="0" smtClean="0"/>
              <a:t>1:</a:t>
            </a:r>
            <a:r>
              <a:rPr lang="en-US" sz="3200" i="0" u="none" strike="noStrike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  <a:r>
              <a:rPr lang="es-E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Los egipcios, pues, obligaron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 a los israelitas a trabajar duramente, </a:t>
            </a:r>
            <a:r>
              <a:rPr lang="es-E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  y les amargaron la vida con dura servidumbre en hacer barro y ladrillos y en toda clase de trabajo del campo. Todos sus trabajos </a:t>
            </a:r>
            <a:r>
              <a:rPr lang="es-ES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se los imponían</a:t>
            </a:r>
            <a:r>
              <a:rPr lang="es-ES" sz="3200" dirty="0">
                <a:latin typeface="Calibri" panose="020F0502020204030204" pitchFamily="34" charset="0"/>
                <a:cs typeface="Calibri" panose="020F0502020204030204" pitchFamily="34" charset="0"/>
              </a:rPr>
              <a:t> con rigor. 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8448670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1205</Words>
  <Application>Microsoft Office PowerPoint</Application>
  <PresentationFormat>On-screen Show (16:10)</PresentationFormat>
  <Paragraphs>85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Sombras de Satanás: Faraón</vt:lpstr>
      <vt:lpstr>PowerPoint Presentation</vt:lpstr>
      <vt:lpstr>Faraón como un tipo del maligno</vt:lpstr>
      <vt:lpstr>Faraón como un tipo del maligno</vt:lpstr>
      <vt:lpstr>Faraón como un tipo del maligno</vt:lpstr>
      <vt:lpstr>Faraón como un tipo del maligno</vt:lpstr>
      <vt:lpstr>Faraón como un tipo del maligno</vt:lpstr>
      <vt:lpstr>Faraón como un tipo del maligno</vt:lpstr>
      <vt:lpstr>Faraón como un tipo del maligno</vt:lpstr>
      <vt:lpstr>Faraón como un tipo del maligno</vt:lpstr>
      <vt:lpstr>Faraón como un tipo del maligno</vt:lpstr>
      <vt:lpstr>Faraón como un tipo del maligno</vt:lpstr>
      <vt:lpstr>Faraón como un tipo del maligno</vt:lpstr>
      <vt:lpstr>Faraón como un tipo del maligno</vt:lpstr>
      <vt:lpstr>Faraón como un tipo del maligno</vt:lpstr>
      <vt:lpstr>Faraón como un tipo del maligno</vt:lpstr>
      <vt:lpstr>Mantiene esclavizado al pueblo de Dios</vt:lpstr>
      <vt:lpstr>Mantiene esclavizado al pueblo de Dios</vt:lpstr>
      <vt:lpstr>Mantiene esclavizado al pueblo de Dios</vt:lpstr>
      <vt:lpstr>Mantiene esclavizado al pueblo de Dios</vt:lpstr>
      <vt:lpstr>Mantiene esclavizado al pueblo de Dios</vt:lpstr>
      <vt:lpstr>Mantiene esclavizado al pueblo de Dios</vt:lpstr>
      <vt:lpstr>Mantener al pueblo de Dios esclavizado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Sanchez</dc:creator>
  <cp:lastModifiedBy>Esther Eubanks</cp:lastModifiedBy>
  <cp:revision>8</cp:revision>
  <dcterms:created xsi:type="dcterms:W3CDTF">2023-05-20T18:12:39Z</dcterms:created>
  <dcterms:modified xsi:type="dcterms:W3CDTF">2023-05-21T02:05:48Z</dcterms:modified>
</cp:coreProperties>
</file>