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59" r:id="rId4"/>
    <p:sldId id="262" r:id="rId5"/>
    <p:sldId id="263" r:id="rId6"/>
    <p:sldId id="264" r:id="rId7"/>
    <p:sldId id="260" r:id="rId8"/>
    <p:sldId id="265" r:id="rId9"/>
    <p:sldId id="256" r:id="rId10"/>
    <p:sldId id="257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5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012B2C-AED0-A4BC-47A0-1489DB924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4AEB88-E9CD-6624-3F39-167CB5D63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09C1DA-3D56-DF29-784A-F70E0D50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A11542-C9E3-792E-826A-76B1E698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85B44D-E1B0-35BB-9BC3-A912476B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8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380A87-135F-6854-1665-55035718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3BA3459-5703-0F20-028E-970778006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00DD24-72F4-6F9F-72A8-E35CABBF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67D49E-754A-D21E-B561-4FAB085D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1498E8-E116-45D7-3522-883966EE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8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FC848B8-58F9-1780-D64F-ABE855941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26DD24-A43D-6E6A-4287-E349884CF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632E08-1F4D-F1B2-F87E-C5A01809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E0CE51-98D6-1E88-6746-32E5133F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38336F-8B9D-D324-EF67-14A3C6A4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3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18E0DFC-CEE1-A810-E22D-211DAE6E3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4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A84545-94DD-29A4-ABD2-52365553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0B5973-4BAD-4CCC-156D-AA7350FDE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2A0F7E-3740-53A9-D0E9-BA76DEBC5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E4BF08-B743-DE0E-00E4-FA084616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710737-F3BF-9449-7B0D-35C6E8A3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824E012-E452-B2DB-1E6D-F35130218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2361EA-7C5B-7D3B-2132-0DEDC0F88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DF8D08-6BE5-0FB5-1AF1-BE28649AA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6D37A2-FC76-FDEC-C928-CB431EFA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396" y="635634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6-25-23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3C495-9063-5CA3-8FAD-861F827F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48E2F7-9BB6-5D22-063A-96AB72C4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5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08D6FA-BE70-A0A6-066F-92326428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5F3CD2-3EA8-32F5-BBCC-A20AA9A72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1EC17E-4B5B-4D06-F5A7-65121CB8C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5E92B1-E555-DE08-843F-0B3BEA8A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A2F879-0A30-0662-1AA5-A004B71AD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720352-11E2-CEC7-2802-A5B2D80B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C0C6640-4191-7071-0158-814142847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998ACA-F0EF-FAE6-6701-39336BFE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9C272B-8C90-81FD-907C-79C5EC563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D2F652B-8518-6407-2A91-E9CEE79CC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3866D8-6BF7-06B2-801C-F70023562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F1A0B2F-0FAD-4FA4-0CA4-2D74D44A5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2AAD436-C6A1-5258-E68D-F1A04103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76861D4-CC70-BAD7-73D6-C86298DD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720D66E-7E8B-4EC0-C8FB-ED185F85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E916AA3-C97A-45AA-AB8B-324BB57AC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1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2CD6F4-1582-C769-CA63-E6D24A8B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0D5A00A-F743-AA95-0CBC-48BCD07E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96E8352-3705-577A-E44B-8C19835A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6FFCC51-9258-358D-2E22-DCD32F65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2B50265-2BBC-D82D-9794-54B6D625B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5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8AC47D3-F31E-4D15-844A-BB65AC73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09BACB5-FDE1-9A4A-194D-77EE2EDE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30BC43A-1A59-BF0C-0DA6-D922B8F7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AD63CB-79CD-A596-DFBD-3B2BFF4BF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D5CC75-95AB-5EA3-349B-270BDCDA3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EEABEB-35DC-7548-18A0-52B3FE445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82DD8A-78BF-6604-A678-A1323E11C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ED3A96-9D67-940A-86D9-436C50F2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A12671-5079-6910-ECD6-6201C67D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02272A-5332-EC69-E88E-F27806BF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5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8BE7A8-9D58-373F-EC54-B7576EE7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8820AF2-B2EE-3F68-2D66-99882E7B0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88FF566-2472-58FA-8AB0-B820318B3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C4281B-8B7C-1808-26F8-282E0FA5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24EE2C-E0F7-C9CD-0ABA-646D05A7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409748-9050-E786-65F2-10582750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6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8CB4F54-5C7B-13CD-6CCD-FB133513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A3EC3D-EF33-83CA-C0DC-5DE54C17A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96DBCE-C02F-96BA-6A86-9D6CDF9BD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12C5D-D260-43EE-AA12-95E6905BD090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6BC576-E99C-2FB9-7F9D-D4E726D0B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525EEF-0051-7E94-8983-C81CDE10D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3E534B-53CF-F0EA-11D1-BBA6688B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F22C45-C627-ABD5-B7D4-D23F81677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938FB28-5998-8758-69B0-1C6B608AA3EC}"/>
              </a:ext>
            </a:extLst>
          </p:cNvPr>
          <p:cNvSpPr/>
          <p:nvPr/>
        </p:nvSpPr>
        <p:spPr>
          <a:xfrm>
            <a:off x="0" y="0"/>
            <a:ext cx="12192000" cy="67952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25B4F2-0F64-75E8-4EC1-58043113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E49624-3249-8A7D-6468-CE8C2D585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4293F5A-AC36-4C70-6822-C4DB4D7264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4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FD7DEB-B8CF-0C02-0F00-89BB6636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E9BBEC-283A-4BA8-42E4-288CCA13B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C8D869-B699-B43E-0DB8-4A77B29EB5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1" y="15551"/>
            <a:ext cx="12192000" cy="68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4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37B698B-7D1D-DB61-5A21-88818090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935"/>
            <a:ext cx="10515600" cy="2519265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/>
              <a:t>No desprecies el día de las </a:t>
            </a:r>
            <a:r>
              <a:rPr lang="en-US" dirty="0" err="1" smtClean="0"/>
              <a:t>peque</a:t>
            </a:r>
            <a:r>
              <a:rPr lang="es-ES" dirty="0" err="1" smtClean="0"/>
              <a:t>ñeces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Fe </a:t>
            </a:r>
            <a:r>
              <a:rPr lang="en-US" dirty="0" err="1" smtClean="0"/>
              <a:t>como</a:t>
            </a:r>
            <a:r>
              <a:rPr lang="en-US" dirty="0" smtClean="0"/>
              <a:t> un </a:t>
            </a:r>
            <a:r>
              <a:rPr lang="en-US" dirty="0" err="1" smtClean="0"/>
              <a:t>grano</a:t>
            </a:r>
            <a:r>
              <a:rPr lang="en-US" dirty="0" smtClean="0"/>
              <a:t> de </a:t>
            </a:r>
            <a:r>
              <a:rPr lang="en-US" dirty="0" err="1" smtClean="0"/>
              <a:t>mostaza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B238A5-AEC2-03EF-42DE-70A0C6A17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058" y="5699806"/>
            <a:ext cx="10515600" cy="934259"/>
          </a:xfrm>
        </p:spPr>
        <p:txBody>
          <a:bodyPr>
            <a:noAutofit/>
          </a:bodyPr>
          <a:lstStyle/>
          <a:p>
            <a:pPr algn="ctr" rtl="0"/>
            <a:r>
              <a:rPr lang="en-US" sz="3000" dirty="0"/>
              <a:t>Zacarías 4:10</a:t>
            </a:r>
          </a:p>
          <a:p>
            <a:pPr algn="ctr" rtl="0"/>
            <a:r>
              <a:rPr lang="en-US" sz="3000" dirty="0"/>
              <a:t>Lucas 17:5-6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56A13D-A863-2CFD-D751-A5DCAB8FF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83" y="3309967"/>
            <a:ext cx="3981033" cy="2389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B8BF48-14B8-F0CA-B1BC-249C33813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2565073"/>
            <a:ext cx="4095750" cy="41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68DABF-2562-837F-1555-DC3DFEA4A9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FE8B5A-7E00-B8C4-557C-4780387A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070" y="76200"/>
            <a:ext cx="10515600" cy="855663"/>
          </a:xfrm>
        </p:spPr>
        <p:txBody>
          <a:bodyPr/>
          <a:lstStyle/>
          <a:p>
            <a:pPr algn="ctr" rtl="0"/>
            <a:r>
              <a:rPr lang="en-US" u="sng" dirty="0">
                <a:solidFill>
                  <a:srgbClr val="0000FF"/>
                </a:solidFill>
              </a:rPr>
              <a:t>Fe </a:t>
            </a:r>
            <a:r>
              <a:rPr lang="en-US" u="sng" dirty="0" err="1" smtClean="0">
                <a:solidFill>
                  <a:srgbClr val="0000FF"/>
                </a:solidFill>
              </a:rPr>
              <a:t>como</a:t>
            </a:r>
            <a:r>
              <a:rPr lang="en-US" u="sng" dirty="0" smtClean="0">
                <a:solidFill>
                  <a:srgbClr val="0000FF"/>
                </a:solidFill>
              </a:rPr>
              <a:t> un </a:t>
            </a:r>
            <a:r>
              <a:rPr lang="en-US" u="sng" dirty="0" err="1" smtClean="0">
                <a:solidFill>
                  <a:srgbClr val="0000FF"/>
                </a:solidFill>
              </a:rPr>
              <a:t>grano</a:t>
            </a:r>
            <a:r>
              <a:rPr lang="en-US" u="sng" dirty="0" smtClean="0">
                <a:solidFill>
                  <a:srgbClr val="0000FF"/>
                </a:solidFill>
              </a:rPr>
              <a:t> de </a:t>
            </a:r>
            <a:r>
              <a:rPr lang="en-US" u="sng" dirty="0">
                <a:solidFill>
                  <a:srgbClr val="0000FF"/>
                </a:solidFill>
              </a:rPr>
              <a:t>mostaza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8718E5-B5E1-5B07-1229-B2D0E74BE878}"/>
              </a:ext>
            </a:extLst>
          </p:cNvPr>
          <p:cNvSpPr/>
          <p:nvPr/>
        </p:nvSpPr>
        <p:spPr>
          <a:xfrm>
            <a:off x="571500" y="4177553"/>
            <a:ext cx="11230170" cy="2435518"/>
          </a:xfrm>
          <a:prstGeom prst="rect">
            <a:avLst/>
          </a:prstGeom>
          <a:solidFill>
            <a:srgbClr val="DDDDDD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F0D0DF-B0A4-074C-8108-35413833F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91" y="931863"/>
            <a:ext cx="11700588" cy="556224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400" kern="100" baseline="30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s-ES" sz="3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" sz="34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 les dijo*: «Por la poca fe de ustedes; porque en verdad les digo que si tienen fe como un grano de mostaza, dirán a este monte: “Pásate de aquí allá”, y se pasará; y nada les será </a:t>
            </a:r>
            <a:r>
              <a:rPr lang="es-ES" sz="3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imposible</a:t>
            </a:r>
            <a:r>
              <a:rPr lang="en-US" sz="3400" kern="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b="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Mateo </a:t>
            </a:r>
            <a:r>
              <a:rPr lang="en-US" sz="3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17:14-20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400" kern="100" baseline="30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3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sz="34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apóstoles dijeron al Señor: «¡Auméntanos la fe!». </a:t>
            </a:r>
            <a:r>
              <a:rPr lang="es-ES" sz="3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s-ES" sz="34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Entonces el Señor dijo: «Si tuvieran fe como un grano de mostaza, dirían a este sicómoro: “Desarráigate y plántate en el mar”, y les obedecería</a:t>
            </a:r>
            <a:r>
              <a:rPr lang="es-ES" sz="34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400" kern="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Lucas </a:t>
            </a:r>
            <a:r>
              <a:rPr lang="en-US" sz="3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17:5-6</a:t>
            </a:r>
          </a:p>
          <a:p>
            <a:pPr marL="0" marR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7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US" sz="4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DESAFÍO DE LA TENTACIÓN (Lucas 17:1-2)</a:t>
            </a:r>
          </a:p>
          <a:p>
            <a:pPr marL="0" marR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DESAFÍO DEL PERDÓN (17:3-4)</a:t>
            </a:r>
          </a:p>
          <a:p>
            <a:pPr marL="0" marR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DESAFÍO DEL SERVICIO (17:7-10)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D94F48-10A2-D622-1494-66B1F107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159852"/>
            <a:ext cx="11838214" cy="726557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u="sng" dirty="0">
                <a:solidFill>
                  <a:srgbClr val="0000FF"/>
                </a:solidFill>
              </a:rPr>
              <a:t>Fe </a:t>
            </a:r>
            <a:r>
              <a:rPr lang="en-US" u="sng" dirty="0" err="1" smtClean="0">
                <a:solidFill>
                  <a:srgbClr val="0000FF"/>
                </a:solidFill>
              </a:rPr>
              <a:t>como</a:t>
            </a:r>
            <a:r>
              <a:rPr lang="en-US" u="sng" dirty="0" smtClean="0">
                <a:solidFill>
                  <a:srgbClr val="0000FF"/>
                </a:solidFill>
              </a:rPr>
              <a:t> un </a:t>
            </a:r>
            <a:r>
              <a:rPr lang="en-US" u="sng" dirty="0" err="1" smtClean="0">
                <a:solidFill>
                  <a:srgbClr val="0000FF"/>
                </a:solidFill>
              </a:rPr>
              <a:t>grano</a:t>
            </a:r>
            <a:r>
              <a:rPr lang="en-US" u="sng" dirty="0" smtClean="0">
                <a:solidFill>
                  <a:srgbClr val="0000FF"/>
                </a:solidFill>
              </a:rPr>
              <a:t> de </a:t>
            </a:r>
            <a:r>
              <a:rPr lang="en-US" u="sng" dirty="0" err="1" smtClean="0">
                <a:solidFill>
                  <a:srgbClr val="0000FF"/>
                </a:solidFill>
              </a:rPr>
              <a:t>mostaza</a:t>
            </a:r>
            <a:r>
              <a:rPr lang="en-US" u="sng" dirty="0">
                <a:solidFill>
                  <a:srgbClr val="0000FF"/>
                </a:solidFill>
              </a:rPr>
              <a:t>: </a:t>
            </a:r>
            <a:r>
              <a:rPr lang="en-US" u="sng" dirty="0" err="1" smtClean="0">
                <a:solidFill>
                  <a:srgbClr val="0000FF"/>
                </a:solidFill>
              </a:rPr>
              <a:t>Pequeña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  <a:r>
              <a:rPr lang="en-US" u="sng" dirty="0">
                <a:solidFill>
                  <a:srgbClr val="0000FF"/>
                </a:solidFill>
              </a:rPr>
              <a:t>pero poderosa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FB1BDC-2817-4EC2-FFDC-F2D578AAD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3711"/>
            <a:ext cx="12192000" cy="2621902"/>
          </a:xfrm>
        </p:spPr>
        <p:txBody>
          <a:bodyPr>
            <a:normAutofit/>
          </a:bodyPr>
          <a:lstStyle/>
          <a:p>
            <a:pPr algn="l" rtl="0"/>
            <a:r>
              <a:rPr lang="en-US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DESPRECIES EL DÍA DE LAS </a:t>
            </a:r>
            <a:r>
              <a:rPr lang="en-US" b="1" kern="1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PEQUEÑECES</a:t>
            </a:r>
            <a:endParaRPr lang="en-US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b="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Continuó él, y me dijo: «Esta es la palabra del SEÑOR a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Zorobabel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“No por el poder ni por la fuerza, sino por Mi Espíritu”, dice el SEÑOR de los ejércitos. </a:t>
            </a:r>
            <a:r>
              <a:rPr lang="es-ES" i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“¿Quién eres tú, oh gran monte? Ante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Zorobabel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convertirás en llanura; y él sacará la piedra clave entre aclamaciones de ‘¡Gracia, gracia a ella!’”». </a:t>
            </a:r>
            <a:r>
              <a:rPr lang="en-US" b="1" i="1" kern="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Zacarías</a:t>
            </a:r>
            <a:r>
              <a:rPr lang="en-US" b="1" i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4:6-7</a:t>
            </a:r>
          </a:p>
          <a:p>
            <a:pPr lvl="1"/>
            <a:r>
              <a:rPr lang="en-US" b="0" i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¿Pues quién ha despreciado el día de las pequeñeces? Estos siete se alegrarán cuando vean la plomada en la mano de </a:t>
            </a:r>
            <a:r>
              <a:rPr lang="es-ES" i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Zorobabel</a:t>
            </a:r>
            <a:r>
              <a:rPr lang="es-ES" i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b="0" i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</a:t>
            </a:r>
            <a:r>
              <a:rPr lang="en-US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10).</a:t>
            </a:r>
          </a:p>
          <a:p>
            <a:pPr algn="l" rtl="0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0259574-13A6-B243-7179-42660B3F59CC}"/>
              </a:ext>
            </a:extLst>
          </p:cNvPr>
          <p:cNvSpPr/>
          <p:nvPr/>
        </p:nvSpPr>
        <p:spPr>
          <a:xfrm>
            <a:off x="163286" y="3722915"/>
            <a:ext cx="5012871" cy="2973063"/>
          </a:xfrm>
          <a:prstGeom prst="rect">
            <a:avLst/>
          </a:prstGeom>
          <a:solidFill>
            <a:srgbClr val="DDDDDD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48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vara de Moisés que liberó a una nación de </a:t>
            </a:r>
            <a:r>
              <a:rPr lang="en-US" sz="2200" kern="1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Egipto</a:t>
            </a:r>
            <a:r>
              <a:rPr lang="en-US" sz="2200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Éxodo 4:1-9)</a:t>
            </a:r>
            <a:endParaRPr lang="en-US" sz="2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alimentó a toda la nación de Israel con un pan pequeño y </a:t>
            </a:r>
            <a:r>
              <a:rPr lang="en-US" sz="2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fino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Éxodo</a:t>
            </a:r>
            <a:r>
              <a:rPr lang="en-US" sz="22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16:14</a:t>
            </a:r>
            <a:endParaRPr lang="en-US" sz="22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quijada de un asno que en la mano de Sansón mató a mil filisteos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200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Cinco </a:t>
            </a:r>
            <a:r>
              <a:rPr lang="en-US" sz="2200" kern="1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piedras</a:t>
            </a:r>
            <a:r>
              <a:rPr lang="en-US" sz="2200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lisas</a:t>
            </a:r>
            <a:r>
              <a:rPr lang="en-US" sz="2200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derribaron al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gigante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Goliat</a:t>
            </a:r>
            <a:r>
              <a:rPr lang="en-US" sz="2200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17</a:t>
            </a:r>
            <a:r>
              <a:rPr lang="en-US" sz="2200" i="1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2CFBBA9-F12D-08AF-E6BC-EE578FFD63C8}"/>
              </a:ext>
            </a:extLst>
          </p:cNvPr>
          <p:cNvSpPr/>
          <p:nvPr/>
        </p:nvSpPr>
        <p:spPr>
          <a:xfrm>
            <a:off x="5339444" y="3722915"/>
            <a:ext cx="6662056" cy="2973063"/>
          </a:xfrm>
          <a:prstGeom prst="rect">
            <a:avLst/>
          </a:prstGeom>
          <a:solidFill>
            <a:srgbClr val="DDDDDD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puñado de harina y una vasija de aceite que sostuvieron a una viuda durante años de </a:t>
            </a:r>
            <a:r>
              <a:rPr lang="en-US" sz="2200" kern="1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hambre</a:t>
            </a:r>
            <a:r>
              <a:rPr lang="en-US" sz="2200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i="1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2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Reyes 4:1-7</a:t>
            </a:r>
            <a:r>
              <a:rPr lang="en-US" sz="2200" i="1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i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 hombres comunes y corrientes sin educación fueron elegidos para cambiar el mundo.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mensaje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poderoso</a:t>
            </a:r>
            <a:r>
              <a:rPr lang="en-US" sz="22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da </a:t>
            </a:r>
            <a:r>
              <a:rPr lang="en-US" sz="2200" kern="1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</a:t>
            </a:r>
            <a:r>
              <a:rPr lang="en-US" sz="22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200" kern="1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</a:t>
            </a:r>
            <a:r>
              <a:rPr lang="en-US" sz="22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200" kern="1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</a:t>
            </a:r>
            <a:r>
              <a:rPr lang="en-US" sz="2200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valioso tesoro, se llevó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vasos</a:t>
            </a:r>
            <a:r>
              <a:rPr lang="en-US" sz="2200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22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barro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baratos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Cinco panes de cebada y un par de peces que alimentaron a una multitud (</a:t>
            </a:r>
            <a:r>
              <a:rPr lang="en-US" sz="22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Mateo 14:13-21</a:t>
            </a:r>
            <a:r>
              <a:rPr lang="en-US" sz="22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7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AA267-7DC7-3988-F84E-4C836C9C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150522"/>
            <a:ext cx="10515600" cy="67990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u="sng" dirty="0">
                <a:solidFill>
                  <a:srgbClr val="0000FF"/>
                </a:solidFill>
              </a:rPr>
              <a:t>Fe </a:t>
            </a:r>
            <a:r>
              <a:rPr lang="en-US" u="sng" dirty="0" err="1" smtClean="0">
                <a:solidFill>
                  <a:srgbClr val="0000FF"/>
                </a:solidFill>
              </a:rPr>
              <a:t>como</a:t>
            </a:r>
            <a:r>
              <a:rPr lang="en-US" u="sng" dirty="0" smtClean="0">
                <a:solidFill>
                  <a:srgbClr val="0000FF"/>
                </a:solidFill>
              </a:rPr>
              <a:t> un </a:t>
            </a:r>
            <a:r>
              <a:rPr lang="en-US" u="sng" dirty="0" err="1" smtClean="0">
                <a:solidFill>
                  <a:srgbClr val="0000FF"/>
                </a:solidFill>
              </a:rPr>
              <a:t>grano</a:t>
            </a:r>
            <a:r>
              <a:rPr lang="en-US" u="sng" dirty="0" smtClean="0">
                <a:solidFill>
                  <a:srgbClr val="0000FF"/>
                </a:solidFill>
              </a:rPr>
              <a:t> de </a:t>
            </a:r>
            <a:r>
              <a:rPr lang="en-US" u="sng" dirty="0">
                <a:solidFill>
                  <a:srgbClr val="0000FF"/>
                </a:solidFill>
              </a:rPr>
              <a:t>mostaza – La fe es preciosa</a:t>
            </a:r>
            <a:endParaRPr lang="en-US" u="sng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8DAC4C7-175C-86C2-B637-081755A4564E}"/>
              </a:ext>
            </a:extLst>
          </p:cNvPr>
          <p:cNvSpPr/>
          <p:nvPr/>
        </p:nvSpPr>
        <p:spPr>
          <a:xfrm>
            <a:off x="130629" y="4408715"/>
            <a:ext cx="11980689" cy="2298764"/>
          </a:xfrm>
          <a:prstGeom prst="rect">
            <a:avLst/>
          </a:prstGeom>
          <a:solidFill>
            <a:srgbClr val="DDDDDD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72FE4-D233-7752-7167-B96AB71C0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0426"/>
            <a:ext cx="12192000" cy="594689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 pequeña – la fe del tamaño de un grano de mostaza – ¡SALVA!</a:t>
            </a:r>
          </a:p>
          <a:p>
            <a:pPr lvl="1" algn="l" rtl="0"/>
            <a:r>
              <a:rPr lang="en-U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haremos? </a:t>
            </a:r>
            <a:r>
              <a:rPr lang="en-US" i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Arrepiéntanse</a:t>
            </a:r>
            <a:r>
              <a:rPr lang="en-US" i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i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bautícense</a:t>
            </a:r>
            <a:r>
              <a:rPr lang="en-US" i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remisión de </a:t>
            </a:r>
            <a:r>
              <a:rPr lang="en-US" i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</a:t>
            </a:r>
            <a:r>
              <a:rPr lang="en-US" i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pecados y </a:t>
            </a:r>
            <a:r>
              <a:rPr lang="en-US" i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recibirán</a:t>
            </a:r>
            <a:r>
              <a:rPr lang="en-US" i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don del Espíritu Santo. (</a:t>
            </a:r>
            <a:r>
              <a:rPr lang="en-US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Hechos 2:37-38</a:t>
            </a:r>
            <a:r>
              <a:rPr lang="en-U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¡</a:t>
            </a:r>
            <a:r>
              <a:rPr lang="en-US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Pero </a:t>
            </a:r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US" kern="1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grano</a:t>
            </a:r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mostaza crece!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 bien, la fe es la certeza de lo que se espera, la </a:t>
            </a:r>
            <a:r>
              <a:rPr lang="es-ES" i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convicción</a:t>
            </a:r>
            <a:br>
              <a:rPr lang="es-ES" i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i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no se ve. </a:t>
            </a:r>
            <a:r>
              <a:rPr lang="en-US" b="1" i="1" kern="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Hebreos</a:t>
            </a:r>
            <a:r>
              <a:rPr lang="en-US" b="1" i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11:1</a:t>
            </a:r>
            <a:endParaRPr lang="en-US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i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sin fe es imposible agradar a Dios. Porque es necesario que </a:t>
            </a:r>
            <a:r>
              <a:rPr lang="es-ES" i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i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i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 acerca a Dios crea que Él existe, y que recompensa a los que lo </a:t>
            </a:r>
            <a:r>
              <a:rPr lang="es-ES" i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buscan</a:t>
            </a:r>
            <a:r>
              <a:rPr lang="en-US" i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b="1" i="1" kern="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Hebreos</a:t>
            </a:r>
            <a:r>
              <a:rPr lang="en-US" b="1" i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11:6</a:t>
            </a:r>
          </a:p>
          <a:p>
            <a:pPr marL="800100" lvl="1" indent="-342900" algn="l" rtl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2600" b="1" dirty="0" err="1"/>
              <a:t>Tener</a:t>
            </a:r>
            <a:r>
              <a:rPr lang="en-US" sz="2600" b="1" dirty="0"/>
              <a:t> </a:t>
            </a:r>
            <a:r>
              <a:rPr lang="en-US" sz="2600" b="1" dirty="0" err="1" smtClean="0"/>
              <a:t>fe</a:t>
            </a:r>
            <a:r>
              <a:rPr lang="en-US" sz="2600" b="1" dirty="0" smtClean="0"/>
              <a:t> </a:t>
            </a:r>
            <a:r>
              <a:rPr lang="en-US" sz="2600" b="1" dirty="0"/>
              <a:t>significa tener toda nuestra forma de percibir y responder a la vida transformada por Dios.</a:t>
            </a:r>
          </a:p>
          <a:p>
            <a:pPr lvl="1"/>
            <a:r>
              <a:rPr lang="en-US" sz="2600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Pedro 1:5-11</a:t>
            </a:r>
            <a:r>
              <a:rPr lang="en-US" sz="2600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baseline="30000" dirty="0" smtClean="0"/>
              <a:t>5</a:t>
            </a:r>
            <a:r>
              <a:rPr lang="es-ES" sz="2600" dirty="0" smtClean="0"/>
              <a:t>Por </a:t>
            </a:r>
            <a:r>
              <a:rPr lang="es-ES" sz="2600" dirty="0"/>
              <a:t>esta razón también, obrando con toda diligencia, añadan a su</a:t>
            </a:r>
            <a:r>
              <a:rPr lang="es-ES" sz="2600" b="1" dirty="0"/>
              <a:t> fe</a:t>
            </a:r>
            <a:r>
              <a:rPr lang="es-ES" sz="2600" dirty="0"/>
              <a:t>, </a:t>
            </a:r>
            <a:r>
              <a:rPr lang="es-ES" sz="2600" b="1" dirty="0"/>
              <a:t>virtud</a:t>
            </a:r>
            <a:r>
              <a:rPr lang="es-ES" sz="2600" dirty="0"/>
              <a:t>, y </a:t>
            </a:r>
            <a:r>
              <a:rPr lang="es-ES" sz="2600" b="1" dirty="0" smtClean="0"/>
              <a:t>conocimiento</a:t>
            </a:r>
            <a:r>
              <a:rPr lang="es-ES" sz="2600" b="1" dirty="0"/>
              <a:t>;  6  </a:t>
            </a:r>
            <a:r>
              <a:rPr lang="es-ES" sz="2600" b="1" dirty="0" smtClean="0"/>
              <a:t>dominio </a:t>
            </a:r>
            <a:r>
              <a:rPr lang="es-ES" sz="2600" b="1" dirty="0"/>
              <a:t>propio, </a:t>
            </a:r>
            <a:r>
              <a:rPr lang="es-ES" sz="2600" b="1" dirty="0" smtClean="0"/>
              <a:t>perseverancia</a:t>
            </a:r>
            <a:r>
              <a:rPr lang="es-ES" sz="2600" b="1" dirty="0"/>
              <a:t>, </a:t>
            </a:r>
            <a:r>
              <a:rPr lang="es-ES" sz="2600" b="1" dirty="0" smtClean="0"/>
              <a:t>piedad</a:t>
            </a:r>
            <a:r>
              <a:rPr lang="es-ES" sz="2600" b="1" dirty="0"/>
              <a:t>,  7 </a:t>
            </a:r>
            <a:r>
              <a:rPr lang="es-ES" sz="2600" b="1" dirty="0" smtClean="0"/>
              <a:t> fraternidad, </a:t>
            </a:r>
            <a:r>
              <a:rPr lang="es-ES" sz="2600" b="1" dirty="0"/>
              <a:t>amor</a:t>
            </a:r>
            <a:r>
              <a:rPr lang="es-ES" sz="2600" dirty="0"/>
              <a:t>.  8  Pues estas virtudes, al estar en ustedes y al abundar, no los dejarán </a:t>
            </a:r>
            <a:r>
              <a:rPr lang="es-ES" sz="2600" b="1" dirty="0"/>
              <a:t>ociosos</a:t>
            </a:r>
            <a:r>
              <a:rPr lang="es-ES" sz="2600" dirty="0"/>
              <a:t> ni </a:t>
            </a:r>
            <a:r>
              <a:rPr lang="es-ES" sz="2600" b="1" dirty="0"/>
              <a:t>estériles</a:t>
            </a:r>
            <a:r>
              <a:rPr lang="es-ES" sz="2600" dirty="0"/>
              <a:t> en el verdadero conocimiento de nuestro Señor Jesucristo.  9  Porque el que carece de estas virtudes es ciego o corto de vista, habiendo olvidado la purificación de sus pecados pasados.  10  Así que, hermanos, sean cada vez más diligentes para hacer firme su llamado y elección de parte de Dios. Porque mientras hagan estas cosas nunca caerán.  </a:t>
            </a:r>
            <a:endParaRPr lang="en-US" sz="26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F09A4E8-3DCE-0650-2931-E65965969BAD}"/>
              </a:ext>
            </a:extLst>
          </p:cNvPr>
          <p:cNvSpPr/>
          <p:nvPr/>
        </p:nvSpPr>
        <p:spPr>
          <a:xfrm>
            <a:off x="8026934" y="1510330"/>
            <a:ext cx="4084384" cy="1690070"/>
          </a:xfrm>
          <a:prstGeom prst="rect">
            <a:avLst/>
          </a:prstGeom>
          <a:solidFill>
            <a:srgbClr val="DDDDDD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u="sng" dirty="0">
                <a:solidFill>
                  <a:schemeClr val="tx1"/>
                </a:solidFill>
              </a:rPr>
              <a:t>TRES COSAS QUE SON PRECIOSAS PARA DIOS</a:t>
            </a:r>
          </a:p>
          <a:p>
            <a:pPr algn="ctr" rtl="0"/>
            <a:r>
              <a:rPr lang="en-US" sz="2000" b="1" dirty="0">
                <a:solidFill>
                  <a:schemeClr val="tx1"/>
                </a:solidFill>
              </a:rPr>
              <a:t>La </a:t>
            </a:r>
            <a:r>
              <a:rPr lang="en-US" sz="2000" b="1" dirty="0" err="1" smtClean="0">
                <a:solidFill>
                  <a:schemeClr val="tx1"/>
                </a:solidFill>
              </a:rPr>
              <a:t>sangre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de Cristo (1 </a:t>
            </a:r>
            <a:r>
              <a:rPr lang="en-US" sz="2000" b="1" dirty="0" smtClean="0">
                <a:solidFill>
                  <a:schemeClr val="tx1"/>
                </a:solidFill>
              </a:rPr>
              <a:t>Ped </a:t>
            </a:r>
            <a:r>
              <a:rPr lang="en-US" sz="2000" b="1" dirty="0">
                <a:solidFill>
                  <a:schemeClr val="tx1"/>
                </a:solidFill>
              </a:rPr>
              <a:t>1:19)</a:t>
            </a:r>
          </a:p>
          <a:p>
            <a:pPr algn="ctr" rtl="0"/>
            <a:r>
              <a:rPr lang="en-US" sz="2000" b="1" dirty="0">
                <a:solidFill>
                  <a:schemeClr val="tx1"/>
                </a:solidFill>
              </a:rPr>
              <a:t>Las </a:t>
            </a:r>
            <a:r>
              <a:rPr lang="en-US" sz="2000" b="1" dirty="0" err="1" smtClean="0">
                <a:solidFill>
                  <a:schemeClr val="tx1"/>
                </a:solidFill>
              </a:rPr>
              <a:t>promesas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de Dios (2 </a:t>
            </a:r>
            <a:r>
              <a:rPr lang="en-US" sz="2000" b="1" dirty="0" smtClean="0">
                <a:solidFill>
                  <a:schemeClr val="tx1"/>
                </a:solidFill>
              </a:rPr>
              <a:t>Ped </a:t>
            </a:r>
            <a:r>
              <a:rPr lang="en-US" sz="2000" b="1" dirty="0">
                <a:solidFill>
                  <a:schemeClr val="tx1"/>
                </a:solidFill>
              </a:rPr>
              <a:t>1:3-4)</a:t>
            </a:r>
          </a:p>
          <a:p>
            <a:pPr algn="ctr" rtl="0"/>
            <a:r>
              <a:rPr lang="en-US" sz="2000" b="1" dirty="0">
                <a:solidFill>
                  <a:schemeClr val="tx1"/>
                </a:solidFill>
              </a:rPr>
              <a:t>La </a:t>
            </a:r>
            <a:r>
              <a:rPr lang="en-US" sz="2000" b="1" dirty="0" err="1" smtClean="0">
                <a:solidFill>
                  <a:schemeClr val="tx1"/>
                </a:solidFill>
              </a:rPr>
              <a:t>fe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igualmente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preciosa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(2 </a:t>
            </a:r>
            <a:r>
              <a:rPr lang="en-US" sz="2000" b="1" dirty="0" smtClean="0">
                <a:solidFill>
                  <a:schemeClr val="tx1"/>
                </a:solidFill>
              </a:rPr>
              <a:t>Ped </a:t>
            </a:r>
            <a:r>
              <a:rPr lang="en-US" sz="2000" b="1" dirty="0">
                <a:solidFill>
                  <a:schemeClr val="tx1"/>
                </a:solidFill>
              </a:rPr>
              <a:t>1:1)</a:t>
            </a:r>
          </a:p>
        </p:txBody>
      </p:sp>
    </p:spTree>
    <p:extLst>
      <p:ext uri="{BB962C8B-B14F-4D97-AF65-F5344CB8AC3E}">
        <p14:creationId xmlns:p14="http://schemas.microsoft.com/office/powerpoint/2010/main" val="193897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AA267-7DC7-3988-F84E-4C836C9C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49" y="150522"/>
            <a:ext cx="11239501" cy="67990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u="sng" dirty="0">
                <a:solidFill>
                  <a:srgbClr val="0000FF"/>
                </a:solidFill>
              </a:rPr>
              <a:t>Fe </a:t>
            </a:r>
            <a:r>
              <a:rPr lang="en-US" u="sng" dirty="0" err="1" smtClean="0">
                <a:solidFill>
                  <a:srgbClr val="0000FF"/>
                </a:solidFill>
              </a:rPr>
              <a:t>como</a:t>
            </a:r>
            <a:r>
              <a:rPr lang="en-US" u="sng" dirty="0" smtClean="0">
                <a:solidFill>
                  <a:srgbClr val="0000FF"/>
                </a:solidFill>
              </a:rPr>
              <a:t> un </a:t>
            </a:r>
            <a:r>
              <a:rPr lang="en-US" u="sng" dirty="0" err="1" smtClean="0">
                <a:solidFill>
                  <a:srgbClr val="0000FF"/>
                </a:solidFill>
              </a:rPr>
              <a:t>grando</a:t>
            </a:r>
            <a:r>
              <a:rPr lang="en-US" u="sng" dirty="0" smtClean="0">
                <a:solidFill>
                  <a:srgbClr val="0000FF"/>
                </a:solidFill>
              </a:rPr>
              <a:t> de </a:t>
            </a:r>
            <a:r>
              <a:rPr lang="en-US" u="sng" dirty="0">
                <a:solidFill>
                  <a:srgbClr val="0000FF"/>
                </a:solidFill>
              </a:rPr>
              <a:t>mostaza: ¿cómo hacerla crecer?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72FE4-D233-7752-7167-B96AB71C0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0426"/>
            <a:ext cx="12192000" cy="602757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kern="1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 </a:t>
            </a:r>
            <a:r>
              <a:rPr lang="en-US" b="1" kern="1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pequeña</a:t>
            </a:r>
            <a:r>
              <a:rPr lang="en-US" b="1" kern="1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la </a:t>
            </a:r>
            <a:r>
              <a:rPr lang="en-US" b="1" kern="1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b="1" kern="1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b="1" kern="1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tamaño</a:t>
            </a:r>
            <a:r>
              <a:rPr lang="en-US" b="1" kern="1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un </a:t>
            </a:r>
            <a:r>
              <a:rPr lang="en-US" b="1" kern="1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grano</a:t>
            </a:r>
            <a:r>
              <a:rPr lang="en-US" b="1" kern="1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b="1" kern="1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mostaza</a:t>
            </a:r>
            <a:r>
              <a:rPr lang="en-US" b="1" kern="1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¡SALVA!</a:t>
            </a:r>
          </a:p>
          <a:p>
            <a:pPr lvl="1"/>
            <a:r>
              <a:rPr lang="es-ES" i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haremos? Arrepiéntanse y bautícense para la remisión de sus pecados y recibirán el don del Espíritu Santo. </a:t>
            </a:r>
            <a:r>
              <a:rPr lang="en-US" i="1" kern="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i="1" kern="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Hechos</a:t>
            </a:r>
            <a:r>
              <a:rPr lang="en-US" b="1" i="1" kern="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2:37-38</a:t>
            </a:r>
            <a:r>
              <a:rPr lang="en-US" i="1" kern="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i="1" kern="100" dirty="0" smtClean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r>
              <a:rPr lang="en-US" kern="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¡Pero un </a:t>
            </a:r>
            <a:r>
              <a:rPr lang="en-US" kern="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grano</a:t>
            </a:r>
            <a:r>
              <a:rPr lang="en-US" kern="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kern="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mostaza</a:t>
            </a:r>
            <a:r>
              <a:rPr lang="en-US" kern="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debe</a:t>
            </a:r>
            <a:r>
              <a:rPr lang="en-US" kern="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crecer</a:t>
            </a:r>
            <a:r>
              <a:rPr lang="en-US" kern="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lvl="1"/>
            <a:r>
              <a:rPr lang="en-US" i="1" kern="1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i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sin fe es imposible agradar a Dios</a:t>
            </a:r>
            <a:r>
              <a:rPr lang="en-US" i="1" kern="1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…” </a:t>
            </a:r>
            <a:r>
              <a:rPr lang="en-US" i="1" kern="1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</a:t>
            </a:r>
            <a:r>
              <a:rPr lang="en-US" i="1" kern="1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11:6</a:t>
            </a:r>
            <a:endParaRPr lang="en-US" i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ESCOGER </a:t>
            </a:r>
            <a:r>
              <a:rPr lang="en-US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FE</a:t>
            </a:r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0" i="1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Josué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24:15 – </a:t>
            </a:r>
            <a:r>
              <a:rPr lang="en-US" sz="2400" b="0" i="1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Escojan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hoy a </a:t>
            </a:r>
            <a:r>
              <a:rPr lang="en-US" sz="2400" b="0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quién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1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han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0" i="1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servir</a:t>
            </a:r>
            <a:endParaRPr lang="en-US" sz="2400" b="0" i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 POR </a:t>
            </a:r>
            <a:r>
              <a:rPr lang="en-US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400" b="0" i="1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Cor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5:7 </a:t>
            </a:r>
            <a:r>
              <a:rPr lang="en-US" sz="2400" b="0" i="1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Porque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por fe andamos, no </a:t>
            </a:r>
            <a:r>
              <a:rPr lang="en-US" sz="2400" b="0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vista </a:t>
            </a:r>
            <a:r>
              <a:rPr lang="en-US" sz="19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(Sal 119.105</a:t>
            </a:r>
            <a:r>
              <a:rPr lang="en-US" sz="19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900" b="0" i="1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en-US" sz="19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8.12; Ro </a:t>
            </a:r>
            <a:r>
              <a:rPr lang="en-US" sz="19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6:4</a:t>
            </a:r>
            <a:r>
              <a:rPr lang="en-US" sz="19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900" b="0" i="1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Ef</a:t>
            </a:r>
            <a:r>
              <a:rPr lang="en-US" sz="19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2:10</a:t>
            </a:r>
            <a:r>
              <a:rPr lang="en-US" sz="19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OÍR LA </a:t>
            </a:r>
            <a:r>
              <a:rPr lang="en-US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0" i="1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5:24– </a:t>
            </a:r>
            <a:r>
              <a:rPr lang="es-E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s-E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que oye Mi palabra y cree al que me envió, tiene vida eterna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0" i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PENSAR </a:t>
            </a:r>
            <a:r>
              <a:rPr lang="en-US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 LA FE</a:t>
            </a:r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0" i="1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Flp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2:5 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Haya, pues, en ustedes esta actitud que hubo también en Cristo </a:t>
            </a:r>
            <a:r>
              <a:rPr lang="es-E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Jesús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VER LA FE: </a:t>
            </a:r>
            <a:r>
              <a:rPr lang="en-US" sz="2400" b="0" i="1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Hebreos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12:2 - "Puestos los ojos en Jesús, el autor y consumador de la fe".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HABLAR </a:t>
            </a:r>
            <a:r>
              <a:rPr lang="en-US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FE: 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Lucas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17:5 – </a:t>
            </a:r>
            <a:r>
              <a:rPr lang="en-US" sz="2400" b="0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Señor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: «¡</a:t>
            </a:r>
            <a:r>
              <a:rPr lang="en-US" sz="2400" b="0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Auméntanos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400" b="0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!». (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Salmo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105:2)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EJERCER LA FE</a:t>
            </a:r>
            <a:r>
              <a:rPr lang="en-US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Santiago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2:18 </a:t>
            </a:r>
            <a:r>
              <a:rPr lang="en-US" sz="2400" b="0" i="1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0" i="1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mostraré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US" sz="2400" b="0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mis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1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obras</a:t>
            </a:r>
            <a:r>
              <a:rPr lang="en-US" sz="2400" b="0" i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0" i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l" rtl="0">
              <a:buFont typeface="+mj-lt"/>
              <a:buAutoNum type="arabicPeriod"/>
            </a:pPr>
            <a:endParaRPr lang="en-US" kern="1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25A35D-A327-1B35-A7E5-6C0459ED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D4ED30-4BF5-8F2B-6979-813E76FCB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3DD4FF-ADA9-F19C-8B02-218DF7AA26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20226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D5758E-5C77-970A-BF46-07C7ECEF1699}"/>
              </a:ext>
            </a:extLst>
          </p:cNvPr>
          <p:cNvSpPr txBox="1"/>
          <p:nvPr/>
        </p:nvSpPr>
        <p:spPr>
          <a:xfrm>
            <a:off x="0" y="5723434"/>
            <a:ext cx="12202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4400" b="1" dirty="0" err="1" smtClean="0">
                <a:solidFill>
                  <a:schemeClr val="bg1"/>
                </a:solidFill>
              </a:rPr>
              <a:t>Vayan</a:t>
            </a:r>
            <a:r>
              <a:rPr lang="en-US" sz="4400" b="1" dirty="0" smtClean="0">
                <a:solidFill>
                  <a:schemeClr val="bg1"/>
                </a:solidFill>
              </a:rPr>
              <a:t>			  </a:t>
            </a:r>
            <a:r>
              <a:rPr lang="en-US" sz="4400" b="1" dirty="0" err="1" smtClean="0">
                <a:solidFill>
                  <a:schemeClr val="bg1"/>
                </a:solidFill>
              </a:rPr>
              <a:t>Transmitan</a:t>
            </a:r>
            <a:r>
              <a:rPr lang="en-US" sz="4400" b="1" dirty="0" smtClean="0">
                <a:solidFill>
                  <a:schemeClr val="bg1"/>
                </a:solidFill>
              </a:rPr>
              <a:t>		  </a:t>
            </a:r>
            <a:r>
              <a:rPr lang="en-US" sz="4400" b="1" dirty="0" err="1" smtClean="0">
                <a:solidFill>
                  <a:schemeClr val="bg1"/>
                </a:solidFill>
              </a:rPr>
              <a:t>Crezcan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ACD4226-C466-6760-42A1-F24981C234C2}"/>
              </a:ext>
            </a:extLst>
          </p:cNvPr>
          <p:cNvSpPr txBox="1"/>
          <p:nvPr/>
        </p:nvSpPr>
        <p:spPr>
          <a:xfrm>
            <a:off x="0" y="497453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>
                <a:solidFill>
                  <a:srgbClr val="FFFFCC"/>
                </a:solidFill>
              </a:rPr>
              <a:t>FE</a:t>
            </a:r>
          </a:p>
        </p:txBody>
      </p:sp>
    </p:spTree>
    <p:extLst>
      <p:ext uri="{BB962C8B-B14F-4D97-AF65-F5344CB8AC3E}">
        <p14:creationId xmlns:p14="http://schemas.microsoft.com/office/powerpoint/2010/main" val="17774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1A7163-5637-1A3A-2B5A-D8A3F6F4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2DA155-5FE2-1403-2668-5B9E081BD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1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5E5C82-5CB8-4CEC-C92D-944DF2ED5A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9FF3F62-5F6B-BDAA-E172-A32C9519E1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2BA5AD-0847-D604-B950-6BD36BD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821" y="354848"/>
            <a:ext cx="4394718" cy="448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49AF454-ABD4-2D02-6E49-DEC989943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54" y="2744853"/>
            <a:ext cx="3979332" cy="23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588</Words>
  <Application>Microsoft Office PowerPoint</Application>
  <PresentationFormat>Widescreen</PresentationFormat>
  <Paragraphs>48</Paragraphs>
  <Slides>11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No desprecies el día de las pequeñeces Fe como un grano de mostaza</vt:lpstr>
      <vt:lpstr>Fe como un grano de mostaza</vt:lpstr>
      <vt:lpstr>Fe como un grano de mostaza: Pequeña pero poderosa</vt:lpstr>
      <vt:lpstr>Fe como un grano de mostaza – La fe es preciosa</vt:lpstr>
      <vt:lpstr>Fe como un grando de mostaza: ¿cómo hacerla crecer?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Not Despise the Day of Small Things Mustard See Faith</dc:title>
  <dc:creator>Larry Brown</dc:creator>
  <cp:lastModifiedBy>Esther Eubanks</cp:lastModifiedBy>
  <cp:revision>20</cp:revision>
  <dcterms:created xsi:type="dcterms:W3CDTF">2023-06-24T00:36:57Z</dcterms:created>
  <dcterms:modified xsi:type="dcterms:W3CDTF">2023-06-25T11:41:48Z</dcterms:modified>
</cp:coreProperties>
</file>