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300" r:id="rId2"/>
    <p:sldId id="286" r:id="rId3"/>
    <p:sldId id="287" r:id="rId4"/>
    <p:sldId id="260" r:id="rId5"/>
    <p:sldId id="264" r:id="rId6"/>
    <p:sldId id="267" r:id="rId7"/>
    <p:sldId id="273" r:id="rId8"/>
    <p:sldId id="265" r:id="rId9"/>
    <p:sldId id="340" r:id="rId10"/>
    <p:sldId id="271" r:id="rId11"/>
    <p:sldId id="341" r:id="rId12"/>
    <p:sldId id="269" r:id="rId13"/>
    <p:sldId id="290" r:id="rId14"/>
    <p:sldId id="342" r:id="rId15"/>
    <p:sldId id="343" r:id="rId16"/>
    <p:sldId id="344" r:id="rId17"/>
    <p:sldId id="345" r:id="rId18"/>
    <p:sldId id="346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9F50"/>
    <a:srgbClr val="E57F50"/>
    <a:srgbClr val="D37232"/>
    <a:srgbClr val="C1C1C1"/>
    <a:srgbClr val="FF2F92"/>
    <a:srgbClr val="FFFF66"/>
    <a:srgbClr val="FEFF00"/>
    <a:srgbClr val="9AC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7" autoAdjust="0"/>
    <p:restoredTop sz="88447" autoAdjust="0"/>
  </p:normalViewPr>
  <p:slideViewPr>
    <p:cSldViewPr snapToGrid="0" snapToObjects="1">
      <p:cViewPr varScale="1">
        <p:scale>
          <a:sx n="59" d="100"/>
          <a:sy n="59" d="100"/>
        </p:scale>
        <p:origin x="56" y="10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21903-F10E-7B4A-8F31-DFCBA429A77C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54F4A-77D7-9240-AC4A-DB0C7F18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4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A371B-76DC-584A-B554-8A59F8248B1A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tw1649a.jpg"/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Jeremías 9.23,24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05785" y="1977813"/>
            <a:ext cx="10590029" cy="45293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4000" dirty="0">
                <a:latin typeface="Bodoni 72 Book" pitchFamily="2" charset="0"/>
              </a:rPr>
              <a:t>Así dice el SEÑOR: «No se gloríe el sabio de su sabiduría, Ni se gloríe el poderoso de su poder, Ni el rico se gloríe de su riqueza; </a:t>
            </a:r>
            <a:r>
              <a:rPr lang="es-ES" sz="4000" dirty="0" smtClean="0">
                <a:latin typeface="Bodoni 72 Book" pitchFamily="2" charset="0"/>
              </a:rPr>
              <a:t>Pero </a:t>
            </a:r>
            <a:r>
              <a:rPr lang="es-ES" sz="4000" dirty="0">
                <a:latin typeface="Bodoni 72 Book" pitchFamily="2" charset="0"/>
              </a:rPr>
              <a:t>si alguien se gloría, gloríese de esto: De que me entiende y me conoce, Pues Yo soy el SEÑOR que hago misericordia, Derecho y justicia en la tierra, Porque en estas cosas me complazco», declara el SEÑOR. </a:t>
            </a:r>
            <a:endParaRPr lang="en-US" sz="4000" dirty="0">
              <a:latin typeface="Bodoni 72 Boo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967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47135" y="3225114"/>
            <a:ext cx="11689492" cy="3055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err="1">
                <a:latin typeface="Baskerville" panose="02020502070401020303" pitchFamily="18" charset="0"/>
                <a:ea typeface="Baskerville" panose="02020502070401020303" pitchFamily="18" charset="0"/>
              </a:rPr>
              <a:t>N</a:t>
            </a:r>
            <a:r>
              <a:rPr lang="en-US" sz="4400" b="1" dirty="0" err="1" smtClean="0">
                <a:latin typeface="Baskerville" panose="02020502070401020303" pitchFamily="18" charset="0"/>
                <a:ea typeface="Baskerville" panose="02020502070401020303" pitchFamily="18" charset="0"/>
              </a:rPr>
              <a:t>úm</a:t>
            </a:r>
            <a:r>
              <a:rPr lang="en-US" sz="4400" b="1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 26.60	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A Aarón le nacieron </a:t>
            </a:r>
            <a:r>
              <a:rPr lang="es-ES" sz="44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Nadab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, </a:t>
            </a:r>
            <a:r>
              <a:rPr lang="es-ES" sz="44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Abiú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, Eleazar e Itamar. </a:t>
            </a:r>
            <a:r>
              <a:rPr lang="es-ES" sz="44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61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  Pero </a:t>
            </a:r>
            <a:r>
              <a:rPr lang="es-ES" sz="44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Nadab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 y </a:t>
            </a:r>
            <a:r>
              <a:rPr lang="es-ES" sz="44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Abiú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 murieron cuando ofrecieron fuego extraño delante del SEÑOR. </a:t>
            </a:r>
            <a:endParaRPr lang="en-US" sz="4400" dirty="0">
              <a:latin typeface="Baskerville" panose="02020502070401020303" pitchFamily="18" charset="0"/>
              <a:ea typeface="Baskerville" panose="02020502070401020303" pitchFamily="18" charset="0"/>
              <a:cs typeface="Baskerville" charset="0"/>
            </a:endParaRPr>
          </a:p>
        </p:txBody>
      </p:sp>
      <p:pic>
        <p:nvPicPr>
          <p:cNvPr id="5" name="Picture 4" descr="potw1649a.jpg">
            <a:extLst>
              <a:ext uri="{FF2B5EF4-FFF2-40B4-BE49-F238E27FC236}">
                <a16:creationId xmlns:a16="http://schemas.microsoft.com/office/drawing/2014/main" xmlns="" id="{8F70B58F-BD43-F449-B900-7A36D7A4EF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9499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Lo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sagrado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que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es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la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santidad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–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Levítico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10</a:t>
            </a:r>
            <a:endParaRPr lang="en-US" dirty="0">
              <a:solidFill>
                <a:srgbClr val="FFFF00"/>
              </a:solidFill>
              <a:latin typeface="Bodoni 72 Smallcaps Book" charset="0"/>
              <a:ea typeface="Bodoni 72 Smallcaps Book" charset="0"/>
              <a:cs typeface="Bodoni 72 Smallcaps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04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47135" y="3225114"/>
            <a:ext cx="11689492" cy="3055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err="1">
                <a:latin typeface="Baskerville" panose="02020502070401020303" pitchFamily="18" charset="0"/>
                <a:ea typeface="Baskerville" panose="02020502070401020303" pitchFamily="18" charset="0"/>
              </a:rPr>
              <a:t>Núm</a:t>
            </a:r>
            <a:r>
              <a:rPr lang="en-US" sz="4400" b="1" dirty="0">
                <a:latin typeface="Baskerville" panose="02020502070401020303" pitchFamily="18" charset="0"/>
                <a:ea typeface="Baskerville" panose="02020502070401020303" pitchFamily="18" charset="0"/>
              </a:rPr>
              <a:t> 26.60	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A Aarón le nacieron </a:t>
            </a:r>
            <a:r>
              <a:rPr lang="es-ES" sz="44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Nadab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, </a:t>
            </a:r>
            <a:r>
              <a:rPr lang="es-ES" sz="44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Abiú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, Eleazar e Itamar. 61  Pero </a:t>
            </a:r>
            <a:r>
              <a:rPr lang="es-ES" sz="44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Nadab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 y </a:t>
            </a:r>
            <a:r>
              <a:rPr lang="es-ES" sz="44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Abiú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 murieron </a:t>
            </a:r>
            <a:r>
              <a:rPr lang="es-ES" sz="4400" b="1" u="sng" dirty="0">
                <a:solidFill>
                  <a:srgbClr val="FFFF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cuando ofrecieron fuego extraño 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delante del SEÑOR. </a:t>
            </a:r>
            <a:endParaRPr lang="en-US" sz="4400" dirty="0">
              <a:latin typeface="Baskerville" panose="02020502070401020303" pitchFamily="18" charset="0"/>
              <a:ea typeface="Baskerville" panose="02020502070401020303" pitchFamily="18" charset="0"/>
              <a:cs typeface="Baskerville" charset="0"/>
            </a:endParaRPr>
          </a:p>
        </p:txBody>
      </p:sp>
      <p:pic>
        <p:nvPicPr>
          <p:cNvPr id="5" name="Picture 4" descr="potw1649a.jpg">
            <a:extLst>
              <a:ext uri="{FF2B5EF4-FFF2-40B4-BE49-F238E27FC236}">
                <a16:creationId xmlns:a16="http://schemas.microsoft.com/office/drawing/2014/main" xmlns="" id="{8F70B58F-BD43-F449-B900-7A36D7A4EF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9499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Lo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sagrado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que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es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la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santidad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–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Levítico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10</a:t>
            </a:r>
            <a:endParaRPr lang="en-US" dirty="0">
              <a:solidFill>
                <a:srgbClr val="FFFF00"/>
              </a:solidFill>
              <a:latin typeface="Bodoni 72 Smallcaps Book" charset="0"/>
              <a:ea typeface="Bodoni 72 Smallcaps Book" charset="0"/>
              <a:cs typeface="Bodoni 72 Smallcaps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46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5486" y="2332037"/>
            <a:ext cx="10547176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4400" b="1" dirty="0" err="1" smtClean="0">
                <a:latin typeface="Baskerville" charset="0"/>
                <a:ea typeface="Baskerville" charset="0"/>
                <a:cs typeface="Baskerville" charset="0"/>
              </a:rPr>
              <a:t>N</a:t>
            </a:r>
            <a:r>
              <a:rPr lang="en-US" sz="4400" b="1" dirty="0" err="1" smtClean="0">
                <a:latin typeface="Baskerville" charset="0"/>
                <a:ea typeface="Baskerville" charset="0"/>
                <a:cs typeface="Baskerville" charset="0"/>
              </a:rPr>
              <a:t>úm</a:t>
            </a:r>
            <a:r>
              <a:rPr lang="en-US" sz="4400" b="1" dirty="0" smtClean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20.2-13</a:t>
            </a:r>
          </a:p>
          <a:p>
            <a:pPr lvl="1" algn="l" rtl="0"/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¿POR QUÉ es Dios tan </a:t>
            </a:r>
            <a:r>
              <a:rPr lang="en-US" sz="4400" b="1" dirty="0" err="1" smtClean="0">
                <a:latin typeface="Baskerville" charset="0"/>
                <a:ea typeface="Baskerville" charset="0"/>
                <a:cs typeface="Baskerville" charset="0"/>
              </a:rPr>
              <a:t>severo</a:t>
            </a:r>
            <a:r>
              <a:rPr lang="en-US" sz="4400" b="1" dirty="0" smtClean="0">
                <a:latin typeface="Baskerville" charset="0"/>
                <a:ea typeface="Baskerville" charset="0"/>
                <a:cs typeface="Baskerville" charset="0"/>
              </a:rPr>
              <a:t>? </a:t>
            </a:r>
            <a:r>
              <a:rPr lang="en-US" sz="4400" dirty="0" smtClean="0">
                <a:latin typeface="Baskerville" charset="0"/>
                <a:ea typeface="Baskerville" charset="0"/>
                <a:cs typeface="Baskerville" charset="0"/>
              </a:rPr>
              <a:t>(</a:t>
            </a: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Núm. 12.3)</a:t>
            </a:r>
          </a:p>
          <a:p>
            <a:pPr lvl="1" algn="l" rtl="0"/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¿QUÉ hizo mal Moisés?</a:t>
            </a:r>
          </a:p>
          <a:p>
            <a:pPr lvl="2" algn="l" rtl="0"/>
            <a:r>
              <a:rPr lang="en-US" sz="4400" b="1" dirty="0" smtClean="0">
                <a:latin typeface="Baskerville" charset="0"/>
                <a:ea typeface="Baskerville" charset="0"/>
                <a:cs typeface="Baskerville" charset="0"/>
              </a:rPr>
              <a:t>Vv. </a:t>
            </a:r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12,13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xmlns="" id="{0D76BD0A-FFD3-4346-B011-FFED476189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9499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Lo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sagrado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que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es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la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santidad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–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Levítico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10</a:t>
            </a:r>
            <a:endParaRPr lang="en-US" dirty="0">
              <a:solidFill>
                <a:srgbClr val="FFFF00"/>
              </a:solidFill>
              <a:latin typeface="Bodoni 72 Smallcaps Book" charset="0"/>
              <a:ea typeface="Bodoni 72 Smallcaps Book" charset="0"/>
              <a:cs typeface="Bodoni 72 Smallcaps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2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5699" y="2332037"/>
            <a:ext cx="10082268" cy="4525963"/>
          </a:xfrm>
        </p:spPr>
        <p:txBody>
          <a:bodyPr>
            <a:normAutofit/>
          </a:bodyPr>
          <a:lstStyle/>
          <a:p>
            <a:r>
              <a:rPr lang="en-US" sz="4400" b="1" dirty="0" err="1">
                <a:latin typeface="Baskerville" charset="0"/>
                <a:ea typeface="Baskerville" charset="0"/>
                <a:cs typeface="Baskerville" charset="0"/>
              </a:rPr>
              <a:t>Núm</a:t>
            </a:r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 20.2-13</a:t>
            </a:r>
          </a:p>
          <a:p>
            <a:pPr algn="l" rtl="0"/>
            <a:r>
              <a:rPr lang="en-US" sz="4400" b="1" dirty="0" smtClean="0">
                <a:latin typeface="Baskerville" charset="0"/>
                <a:ea typeface="Baskerville" charset="0"/>
                <a:cs typeface="Baskerville" charset="0"/>
              </a:rPr>
              <a:t>Sal. </a:t>
            </a:r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106.32,33; Deut. </a:t>
            </a:r>
            <a:r>
              <a:rPr lang="en-US" sz="4400" b="1" dirty="0" smtClean="0">
                <a:latin typeface="Baskerville" charset="0"/>
                <a:ea typeface="Baskerville" charset="0"/>
                <a:cs typeface="Baskerville" charset="0"/>
              </a:rPr>
              <a:t>3.26</a:t>
            </a:r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; 4.21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xmlns="" id="{21DD87E7-8F69-5547-8F4D-1461D0FAC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xmlns="" id="{E65145BB-66F5-804C-BE00-C1FB2E014A92}"/>
              </a:ext>
            </a:extLst>
          </p:cNvPr>
          <p:cNvSpPr/>
          <p:nvPr/>
        </p:nvSpPr>
        <p:spPr>
          <a:xfrm>
            <a:off x="0" y="4168768"/>
            <a:ext cx="12192000" cy="2414594"/>
          </a:xfrm>
          <a:prstGeom prst="wedgeRoundRectCallout">
            <a:avLst>
              <a:gd name="adj1" fmla="val -25286"/>
              <a:gd name="adj2" fmla="val -6568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400" dirty="0" smtClean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También </a:t>
            </a:r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hicieron que Él se enojara en las aguas de </a:t>
            </a:r>
            <a:r>
              <a:rPr lang="es-ES" sz="3400" dirty="0" err="1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Meriba</a:t>
            </a:r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, </a:t>
            </a:r>
            <a:endParaRPr lang="es-ES" sz="3400" dirty="0" smtClean="0">
              <a:solidFill>
                <a:schemeClr val="tx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r>
              <a:rPr lang="es-ES" sz="3400" dirty="0" smtClean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Y </a:t>
            </a:r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le fue mal a Moisés por culpa de ellos, </a:t>
            </a:r>
          </a:p>
          <a:p>
            <a:r>
              <a:rPr lang="es-ES" sz="3400" dirty="0" smtClean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Puesto </a:t>
            </a:r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que fueron rebeldes contra Su Espíritu, </a:t>
            </a:r>
            <a:endParaRPr lang="es-ES" sz="3400" dirty="0" smtClean="0">
              <a:solidFill>
                <a:schemeClr val="tx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r>
              <a:rPr lang="es-ES" sz="3400" dirty="0" smtClean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Y </a:t>
            </a:r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él habló precipitadamente con sus labios. </a:t>
            </a:r>
            <a:endParaRPr lang="en-US" sz="3400" dirty="0">
              <a:solidFill>
                <a:schemeClr val="tx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9499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Lo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sagrado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que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es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la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santidad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–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Levítico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10</a:t>
            </a:r>
            <a:endParaRPr lang="en-US" dirty="0">
              <a:solidFill>
                <a:srgbClr val="FFFF00"/>
              </a:solidFill>
              <a:latin typeface="Bodoni 72 Smallcaps Book" charset="0"/>
              <a:ea typeface="Bodoni 72 Smallcaps Book" charset="0"/>
              <a:cs typeface="Bodoni 72 Smallcaps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9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5699" y="2332037"/>
            <a:ext cx="10082268" cy="4525963"/>
          </a:xfrm>
        </p:spPr>
        <p:txBody>
          <a:bodyPr>
            <a:normAutofit/>
          </a:bodyPr>
          <a:lstStyle/>
          <a:p>
            <a:r>
              <a:rPr lang="en-US" sz="4400" b="1" dirty="0" err="1">
                <a:latin typeface="Baskerville" charset="0"/>
                <a:ea typeface="Baskerville" charset="0"/>
                <a:cs typeface="Baskerville" charset="0"/>
              </a:rPr>
              <a:t>Núm</a:t>
            </a:r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 20.2-13</a:t>
            </a:r>
          </a:p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Sal. 106.32,33; Deut. 3.26; 4.21</a:t>
            </a:r>
            <a:endParaRPr lang="en-US" sz="4400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xmlns="" id="{21DD87E7-8F69-5547-8F4D-1461D0FAC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xmlns="" id="{E65145BB-66F5-804C-BE00-C1FB2E014A92}"/>
              </a:ext>
            </a:extLst>
          </p:cNvPr>
          <p:cNvSpPr/>
          <p:nvPr/>
        </p:nvSpPr>
        <p:spPr>
          <a:xfrm>
            <a:off x="0" y="4168768"/>
            <a:ext cx="12192000" cy="2414594"/>
          </a:xfrm>
          <a:prstGeom prst="wedgeRoundRectCallout">
            <a:avLst>
              <a:gd name="adj1" fmla="val -25286"/>
              <a:gd name="adj2" fmla="val -6568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También hicieron que Él se enojara en las aguas de </a:t>
            </a:r>
            <a:r>
              <a:rPr lang="es-ES" sz="3400" dirty="0" err="1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Meriba</a:t>
            </a:r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, </a:t>
            </a:r>
          </a:p>
          <a:p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Y le fue mal a Moisés </a:t>
            </a:r>
            <a:r>
              <a:rPr lang="es-ES" sz="3400" b="1" u="sng" dirty="0">
                <a:solidFill>
                  <a:srgbClr val="FFFF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por culpa de ellos</a:t>
            </a:r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, </a:t>
            </a:r>
          </a:p>
          <a:p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Puesto que fueron rebeldes contra Su Espíritu, </a:t>
            </a:r>
          </a:p>
          <a:p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Y él habló precipitadamente con sus labios. </a:t>
            </a:r>
            <a:endParaRPr lang="en-US" sz="3400" dirty="0">
              <a:solidFill>
                <a:schemeClr val="tx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9499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Lo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sagrado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que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es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la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santidad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–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Levítico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10</a:t>
            </a:r>
            <a:endParaRPr lang="en-US" dirty="0">
              <a:solidFill>
                <a:srgbClr val="FFFF00"/>
              </a:solidFill>
              <a:latin typeface="Bodoni 72 Smallcaps Book" charset="0"/>
              <a:ea typeface="Bodoni 72 Smallcaps Book" charset="0"/>
              <a:cs typeface="Bodoni 72 Smallcaps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778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5699" y="2332037"/>
            <a:ext cx="10082268" cy="4525963"/>
          </a:xfrm>
        </p:spPr>
        <p:txBody>
          <a:bodyPr>
            <a:normAutofit/>
          </a:bodyPr>
          <a:lstStyle/>
          <a:p>
            <a:r>
              <a:rPr lang="en-US" sz="4400" b="1" dirty="0" err="1">
                <a:latin typeface="Baskerville" charset="0"/>
                <a:ea typeface="Baskerville" charset="0"/>
                <a:cs typeface="Baskerville" charset="0"/>
              </a:rPr>
              <a:t>Núm</a:t>
            </a:r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 20.2-13</a:t>
            </a:r>
          </a:p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Sal. 106.32,33; Deut. 3.26; 4.21</a:t>
            </a:r>
            <a:endParaRPr lang="en-US" sz="4400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xmlns="" id="{21DD87E7-8F69-5547-8F4D-1461D0FAC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xmlns="" id="{E65145BB-66F5-804C-BE00-C1FB2E014A92}"/>
              </a:ext>
            </a:extLst>
          </p:cNvPr>
          <p:cNvSpPr/>
          <p:nvPr/>
        </p:nvSpPr>
        <p:spPr>
          <a:xfrm>
            <a:off x="0" y="4168768"/>
            <a:ext cx="12192000" cy="2414594"/>
          </a:xfrm>
          <a:prstGeom prst="wedgeRoundRectCallout">
            <a:avLst>
              <a:gd name="adj1" fmla="val -25286"/>
              <a:gd name="adj2" fmla="val -6568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También hicieron que Él se enojara en las aguas de </a:t>
            </a:r>
            <a:r>
              <a:rPr lang="es-ES" sz="3400" dirty="0" err="1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Meriba</a:t>
            </a:r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, </a:t>
            </a:r>
          </a:p>
          <a:p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Y le fue mal a Moisés </a:t>
            </a:r>
            <a:r>
              <a:rPr lang="es-ES" sz="3400" b="1" u="sng" dirty="0">
                <a:solidFill>
                  <a:srgbClr val="FFFF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por culpa de ellos</a:t>
            </a:r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, </a:t>
            </a:r>
          </a:p>
          <a:p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Puesto que fueron rebeldes contra Su Espíritu, </a:t>
            </a:r>
          </a:p>
          <a:p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Y </a:t>
            </a:r>
            <a:r>
              <a:rPr lang="es-ES" sz="3400" b="1" u="sng" dirty="0">
                <a:solidFill>
                  <a:srgbClr val="FFFF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él habló precipitadamente con sus labios</a:t>
            </a:r>
            <a:r>
              <a:rPr lang="es-ES" sz="34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. </a:t>
            </a:r>
            <a:endParaRPr lang="en-US" sz="3400" dirty="0">
              <a:solidFill>
                <a:schemeClr val="tx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9499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Lo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sagrado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que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es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la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santidad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–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Levítico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10</a:t>
            </a:r>
            <a:endParaRPr lang="en-US" dirty="0">
              <a:solidFill>
                <a:srgbClr val="FFFF00"/>
              </a:solidFill>
              <a:latin typeface="Bodoni 72 Smallcaps Book" charset="0"/>
              <a:ea typeface="Bodoni 72 Smallcaps Book" charset="0"/>
              <a:cs typeface="Bodoni 72 Smallcaps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799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5699" y="2332037"/>
            <a:ext cx="10082268" cy="4525963"/>
          </a:xfrm>
        </p:spPr>
        <p:txBody>
          <a:bodyPr>
            <a:normAutofit lnSpcReduction="10000"/>
          </a:bodyPr>
          <a:lstStyle/>
          <a:p>
            <a:r>
              <a:rPr lang="en-US" sz="4400" b="1" dirty="0" err="1">
                <a:latin typeface="Baskerville" charset="0"/>
                <a:ea typeface="Baskerville" charset="0"/>
                <a:cs typeface="Baskerville" charset="0"/>
              </a:rPr>
              <a:t>Núm</a:t>
            </a:r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 20.2-13</a:t>
            </a:r>
          </a:p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Sal. 106.32,33; Deut. 3.26; 4.21</a:t>
            </a:r>
          </a:p>
          <a:p>
            <a:pPr algn="l" rtl="0"/>
            <a:r>
              <a:rPr lang="en-US" sz="4400" dirty="0" smtClean="0">
                <a:latin typeface="Baskerville" charset="0"/>
                <a:ea typeface="Baskerville" charset="0"/>
                <a:cs typeface="Baskerville" charset="0"/>
              </a:rPr>
              <a:t>¿</a:t>
            </a: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QUÉ hizo Moisés mal?</a:t>
            </a:r>
          </a:p>
          <a:p>
            <a:pPr lvl="1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"¿</a:t>
            </a:r>
            <a:r>
              <a:rPr lang="en-US" sz="4400" dirty="0" err="1">
                <a:latin typeface="Baskerville" charset="0"/>
                <a:ea typeface="Baskerville" charset="0"/>
                <a:cs typeface="Baskerville" charset="0"/>
              </a:rPr>
              <a:t>Sacar</a:t>
            </a:r>
            <a:r>
              <a:rPr lang="en-US" sz="4400" i="1" dirty="0" err="1">
                <a:latin typeface="Baskerville" charset="0"/>
                <a:ea typeface="Baskerville" charset="0"/>
                <a:cs typeface="Baskerville" charset="0"/>
              </a:rPr>
              <a:t>emos</a:t>
            </a: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en-US" sz="4400" dirty="0" err="1">
                <a:latin typeface="Baskerville" charset="0"/>
                <a:ea typeface="Baskerville" charset="0"/>
                <a:cs typeface="Baskerville" charset="0"/>
              </a:rPr>
              <a:t>agua</a:t>
            </a:r>
            <a:r>
              <a:rPr lang="is-IS" sz="4400" dirty="0" smtClean="0">
                <a:latin typeface="Baskerville" charset="0"/>
                <a:ea typeface="Baskerville" charset="0"/>
                <a:cs typeface="Baskerville" charset="0"/>
              </a:rPr>
              <a:t>…?”</a:t>
            </a:r>
            <a:endParaRPr lang="is-IS" sz="4400" dirty="0">
              <a:latin typeface="Baskerville" charset="0"/>
              <a:ea typeface="Baskerville" charset="0"/>
              <a:cs typeface="Baskerville" charset="0"/>
            </a:endParaRPr>
          </a:p>
          <a:p>
            <a:pPr lvl="1" algn="l" rtl="0"/>
            <a:r>
              <a:rPr lang="is-IS" sz="4400" dirty="0">
                <a:latin typeface="Baskerville" charset="0"/>
                <a:ea typeface="Baskerville" charset="0"/>
                <a:cs typeface="Baskerville" charset="0"/>
              </a:rPr>
              <a:t>Se equipara a sí mismo y a Aarón con Dios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xmlns="" id="{21DD87E7-8F69-5547-8F4D-1461D0FAC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9499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Lo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sagrado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que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es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la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santidad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–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Levítico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10</a:t>
            </a:r>
            <a:endParaRPr lang="en-US" dirty="0">
              <a:solidFill>
                <a:srgbClr val="FFFF00"/>
              </a:solidFill>
              <a:latin typeface="Bodoni 72 Smallcaps Book" charset="0"/>
              <a:ea typeface="Bodoni 72 Smallcaps Book" charset="0"/>
              <a:cs typeface="Bodoni 72 Smallcaps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4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5699" y="2332037"/>
            <a:ext cx="10082268" cy="4525963"/>
          </a:xfrm>
        </p:spPr>
        <p:txBody>
          <a:bodyPr>
            <a:normAutofit/>
          </a:bodyPr>
          <a:lstStyle/>
          <a:p>
            <a:r>
              <a:rPr lang="en-US" sz="4400" b="1" dirty="0" err="1">
                <a:latin typeface="Baskerville" charset="0"/>
                <a:ea typeface="Baskerville" charset="0"/>
                <a:cs typeface="Baskerville" charset="0"/>
              </a:rPr>
              <a:t>Núm</a:t>
            </a:r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 20.2-13</a:t>
            </a:r>
          </a:p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Sal. 106.32,33; Deut. 3.26; 4.21</a:t>
            </a:r>
          </a:p>
          <a:p>
            <a:pPr algn="l" rtl="0"/>
            <a:r>
              <a:rPr lang="en-US" sz="4400" b="1" dirty="0" err="1" smtClean="0">
                <a:latin typeface="Baskerville" charset="0"/>
                <a:ea typeface="Baskerville" charset="0"/>
                <a:cs typeface="Baskerville" charset="0"/>
              </a:rPr>
              <a:t>N</a:t>
            </a:r>
            <a:r>
              <a:rPr lang="en-US" sz="4400" b="1" dirty="0" err="1" smtClean="0">
                <a:latin typeface="Baskerville" charset="0"/>
                <a:ea typeface="Baskerville" charset="0"/>
                <a:cs typeface="Baskerville" charset="0"/>
              </a:rPr>
              <a:t>úm</a:t>
            </a:r>
            <a:r>
              <a:rPr lang="en-US" sz="4400" b="1" dirty="0" smtClean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27,14; Deut. 32.51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xmlns="" id="{21DD87E7-8F69-5547-8F4D-1461D0FAC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xmlns="" id="{9FD43F51-86A4-FF71-8154-32EDE29889B8}"/>
              </a:ext>
            </a:extLst>
          </p:cNvPr>
          <p:cNvSpPr/>
          <p:nvPr/>
        </p:nvSpPr>
        <p:spPr>
          <a:xfrm>
            <a:off x="0" y="4586991"/>
            <a:ext cx="12192000" cy="2271010"/>
          </a:xfrm>
          <a:prstGeom prst="wedgeRoundRectCallout">
            <a:avLst>
              <a:gd name="adj1" fmla="val 5734"/>
              <a:gd name="adj2" fmla="val -5417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porque ustedes me fueron infieles en medio de los israelitas en las aguas de </a:t>
            </a:r>
            <a:r>
              <a:rPr lang="es-ES" sz="3800" dirty="0" err="1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Meriba</a:t>
            </a:r>
            <a:r>
              <a:rPr lang="es-ES" sz="3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 de </a:t>
            </a:r>
            <a:r>
              <a:rPr lang="es-ES" sz="3800" dirty="0" err="1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Cades</a:t>
            </a:r>
            <a:r>
              <a:rPr lang="es-ES" sz="3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, en el desierto de </a:t>
            </a:r>
            <a:r>
              <a:rPr lang="es-ES" sz="3800" dirty="0" err="1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Zin</a:t>
            </a:r>
            <a:r>
              <a:rPr lang="es-ES" sz="3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, </a:t>
            </a:r>
            <a:r>
              <a:rPr lang="es-ES" sz="3800" b="1" u="sng" dirty="0">
                <a:solidFill>
                  <a:srgbClr val="FFFF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porque no me santificaron en medio de los israelitas</a:t>
            </a:r>
            <a:r>
              <a:rPr lang="es-ES" sz="3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. </a:t>
            </a:r>
            <a:endParaRPr lang="en-US" sz="3800" u="sng" dirty="0">
              <a:solidFill>
                <a:srgbClr val="FFFF00"/>
              </a:solidFill>
              <a:highlight>
                <a:srgbClr val="000000"/>
              </a:highlight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9499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Lo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sagrado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que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es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la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santidad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–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Levítico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10</a:t>
            </a:r>
            <a:endParaRPr lang="en-US" dirty="0">
              <a:solidFill>
                <a:srgbClr val="FFFF00"/>
              </a:solidFill>
              <a:latin typeface="Bodoni 72 Smallcaps Book" charset="0"/>
              <a:ea typeface="Bodoni 72 Smallcaps Book" charset="0"/>
              <a:cs typeface="Bodoni 72 Smallcaps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30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5699" y="2332037"/>
            <a:ext cx="10082268" cy="4525963"/>
          </a:xfrm>
        </p:spPr>
        <p:txBody>
          <a:bodyPr>
            <a:normAutofit/>
          </a:bodyPr>
          <a:lstStyle/>
          <a:p>
            <a:r>
              <a:rPr lang="en-US" sz="4400" b="1" dirty="0" err="1">
                <a:latin typeface="Baskerville" charset="0"/>
                <a:ea typeface="Baskerville" charset="0"/>
                <a:cs typeface="Baskerville" charset="0"/>
              </a:rPr>
              <a:t>Núm</a:t>
            </a:r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 20.2-13</a:t>
            </a:r>
          </a:p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Sal. 106.32,33; Deut. 3.26; 4.21</a:t>
            </a:r>
          </a:p>
          <a:p>
            <a:r>
              <a:rPr lang="en-US" sz="4400" b="1" dirty="0" err="1">
                <a:latin typeface="Baskerville" charset="0"/>
                <a:ea typeface="Baskerville" charset="0"/>
                <a:cs typeface="Baskerville" charset="0"/>
              </a:rPr>
              <a:t>Núm</a:t>
            </a:r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 27,14; Deut. 32.51</a:t>
            </a:r>
          </a:p>
          <a:p>
            <a:pPr algn="l" rtl="0"/>
            <a:r>
              <a:rPr lang="en-US" sz="4400" b="1" dirty="0" err="1" smtClean="0">
                <a:latin typeface="Baskerville" charset="0"/>
                <a:ea typeface="Baskerville" charset="0"/>
                <a:cs typeface="Baskerville" charset="0"/>
              </a:rPr>
              <a:t>Analogía</a:t>
            </a:r>
            <a:r>
              <a:rPr lang="en-US" sz="4400" b="1" dirty="0" smtClean="0">
                <a:latin typeface="Baskerville" charset="0"/>
                <a:ea typeface="Baskerville" charset="0"/>
                <a:cs typeface="Baskerville" charset="0"/>
              </a:rPr>
              <a:t>: El </a:t>
            </a:r>
            <a:r>
              <a:rPr lang="en-US" sz="4400" b="1" dirty="0" err="1" smtClean="0">
                <a:latin typeface="Baskerville" charset="0"/>
                <a:ea typeface="Baskerville" charset="0"/>
                <a:cs typeface="Baskerville" charset="0"/>
              </a:rPr>
              <a:t>sacrificio</a:t>
            </a:r>
            <a:r>
              <a:rPr lang="en-US" sz="4400" b="1" dirty="0" smtClean="0">
                <a:latin typeface="Baskerville" charset="0"/>
                <a:ea typeface="Baskerville" charset="0"/>
                <a:cs typeface="Baskerville" charset="0"/>
              </a:rPr>
              <a:t> de </a:t>
            </a:r>
            <a:r>
              <a:rPr lang="en-US" sz="4400" b="1" dirty="0" err="1" smtClean="0">
                <a:latin typeface="Baskerville" charset="0"/>
                <a:ea typeface="Baskerville" charset="0"/>
                <a:cs typeface="Baskerville" charset="0"/>
              </a:rPr>
              <a:t>una</a:t>
            </a:r>
            <a:r>
              <a:rPr lang="en-US" sz="4400" b="1" dirty="0" smtClean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en-US" sz="4400" b="1" dirty="0" err="1" smtClean="0">
                <a:latin typeface="Baskerville" charset="0"/>
                <a:ea typeface="Baskerville" charset="0"/>
                <a:cs typeface="Baskerville" charset="0"/>
              </a:rPr>
              <a:t>vida</a:t>
            </a:r>
            <a:endParaRPr lang="en-US" sz="4400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xmlns="" id="{21DD87E7-8F69-5547-8F4D-1461D0FAC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9499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Lo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sagrado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que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es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la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santidad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–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Levítico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10</a:t>
            </a:r>
            <a:endParaRPr lang="en-US" dirty="0">
              <a:solidFill>
                <a:srgbClr val="FFFF00"/>
              </a:solidFill>
              <a:latin typeface="Bodoni 72 Smallcaps Book" charset="0"/>
              <a:ea typeface="Bodoni 72 Smallcaps Book" charset="0"/>
              <a:cs typeface="Bodoni 72 Smallcaps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140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38407" y="246929"/>
            <a:ext cx="7243763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¿Tratamos a Dios como SANTO</a:t>
            </a:r>
            <a:r>
              <a:rPr lang="en-US" dirty="0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?</a:t>
            </a:r>
            <a:endParaRPr lang="en-US" sz="6600" dirty="0">
              <a:solidFill>
                <a:srgbClr val="FFFF00"/>
              </a:solidFill>
              <a:latin typeface="Bodoni 72 Smallcaps Book" charset="0"/>
              <a:ea typeface="Bodoni 72 Smallcaps Book" charset="0"/>
              <a:cs typeface="Bodoni 72 Smallcaps Book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71849" y="1913861"/>
            <a:ext cx="11721677" cy="4869632"/>
          </a:xfrm>
        </p:spPr>
        <p:txBody>
          <a:bodyPr>
            <a:noAutofit/>
          </a:bodyPr>
          <a:lstStyle/>
          <a:p>
            <a:pPr algn="l" rtl="0"/>
            <a:r>
              <a:rPr lang="en-US" sz="4000" b="1" dirty="0" err="1" smtClean="0">
                <a:latin typeface="Baskerville" charset="0"/>
                <a:ea typeface="Baskerville" charset="0"/>
                <a:cs typeface="Baskerville" charset="0"/>
              </a:rPr>
              <a:t>Ezeq</a:t>
            </a:r>
            <a:r>
              <a:rPr lang="en-US" sz="4000" b="1" dirty="0" smtClean="0">
                <a:latin typeface="Baskerville" charset="0"/>
                <a:ea typeface="Baskerville" charset="0"/>
                <a:cs typeface="Baskerville" charset="0"/>
              </a:rPr>
              <a:t>. l </a:t>
            </a:r>
            <a:r>
              <a:rPr lang="en-US" sz="4000" b="1" dirty="0">
                <a:latin typeface="Baskerville" charset="0"/>
                <a:ea typeface="Baskerville" charset="0"/>
                <a:cs typeface="Baskerville" charset="0"/>
              </a:rPr>
              <a:t>20.39-44</a:t>
            </a:r>
          </a:p>
          <a:p>
            <a:pPr lvl="1" algn="l" rtl="0"/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Ancianos en el </a:t>
            </a:r>
            <a:r>
              <a:rPr lang="en-US" sz="4000" dirty="0" err="1" smtClean="0">
                <a:latin typeface="Baskerville" charset="0"/>
                <a:ea typeface="Baskerville" charset="0"/>
                <a:cs typeface="Baskerville" charset="0"/>
              </a:rPr>
              <a:t>destierro</a:t>
            </a:r>
            <a:r>
              <a:rPr lang="en-US" sz="4000" dirty="0" smtClean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(</a:t>
            </a:r>
            <a:r>
              <a:rPr lang="en-US" sz="4000" dirty="0" err="1" smtClean="0">
                <a:latin typeface="Baskerville" charset="0"/>
                <a:ea typeface="Baskerville" charset="0"/>
                <a:cs typeface="Baskerville" charset="0"/>
              </a:rPr>
              <a:t>Ezeq</a:t>
            </a:r>
            <a:r>
              <a:rPr lang="en-US" sz="4000" dirty="0" smtClean="0">
                <a:latin typeface="Baskerville" charset="0"/>
                <a:ea typeface="Baskerville" charset="0"/>
                <a:cs typeface="Baskerville" charset="0"/>
              </a:rPr>
              <a:t>. </a:t>
            </a: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20.1-8; 14.1-5)</a:t>
            </a:r>
          </a:p>
          <a:p>
            <a:pPr lvl="1" algn="l" rtl="0"/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Ídolos en sus corazones (</a:t>
            </a:r>
            <a:r>
              <a:rPr lang="en-US" sz="4000" dirty="0" err="1" smtClean="0">
                <a:latin typeface="Baskerville" charset="0"/>
                <a:ea typeface="Baskerville" charset="0"/>
                <a:cs typeface="Baskerville" charset="0"/>
              </a:rPr>
              <a:t>Ezeq</a:t>
            </a:r>
            <a:r>
              <a:rPr lang="en-US" sz="4000" dirty="0" smtClean="0">
                <a:latin typeface="Baskerville" charset="0"/>
                <a:ea typeface="Baskerville" charset="0"/>
                <a:cs typeface="Baskerville" charset="0"/>
              </a:rPr>
              <a:t>. </a:t>
            </a: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14.4; 20.16)</a:t>
            </a:r>
          </a:p>
          <a:p>
            <a:pPr lvl="1" algn="l" rtl="0"/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¿Qué hay en NUESTROS CORAZONES? (1 </a:t>
            </a:r>
            <a:r>
              <a:rPr lang="en-US" sz="4000" dirty="0" smtClean="0">
                <a:latin typeface="Baskerville" charset="0"/>
                <a:ea typeface="Baskerville" charset="0"/>
                <a:cs typeface="Baskerville" charset="0"/>
              </a:rPr>
              <a:t>Ped. </a:t>
            </a: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3.15)</a:t>
            </a:r>
            <a:endParaRPr lang="en-US" sz="4000" b="1" dirty="0">
              <a:latin typeface="Baskerville" charset="0"/>
              <a:ea typeface="Baskerville" charset="0"/>
              <a:cs typeface="Baskerville" charset="0"/>
            </a:endParaRPr>
          </a:p>
          <a:p>
            <a:pPr algn="l" rtl="0"/>
            <a:r>
              <a:rPr lang="en-US" sz="4000" b="1" dirty="0" err="1" smtClean="0">
                <a:latin typeface="Baskerville" charset="0"/>
                <a:ea typeface="Baskerville" charset="0"/>
                <a:cs typeface="Baskerville" charset="0"/>
              </a:rPr>
              <a:t>Ezeq</a:t>
            </a:r>
            <a:r>
              <a:rPr lang="en-US" sz="4000" b="1" dirty="0" smtClean="0">
                <a:latin typeface="Baskerville" charset="0"/>
                <a:ea typeface="Baskerville" charset="0"/>
                <a:cs typeface="Baskerville" charset="0"/>
              </a:rPr>
              <a:t>. </a:t>
            </a:r>
            <a:r>
              <a:rPr lang="en-US" sz="4000" b="1" dirty="0">
                <a:latin typeface="Baskerville" charset="0"/>
                <a:ea typeface="Baskerville" charset="0"/>
                <a:cs typeface="Baskerville" charset="0"/>
              </a:rPr>
              <a:t>22,26; 44.23</a:t>
            </a:r>
          </a:p>
          <a:p>
            <a:pPr lvl="1" algn="l" rtl="0"/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¿Hacemos la DISTINCIÓN? (1 </a:t>
            </a:r>
            <a:r>
              <a:rPr lang="en-US" sz="4000" dirty="0" smtClean="0">
                <a:latin typeface="Baskerville" charset="0"/>
                <a:ea typeface="Baskerville" charset="0"/>
                <a:cs typeface="Baskerville" charset="0"/>
              </a:rPr>
              <a:t>Ped. 2.9</a:t>
            </a: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)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xmlns="" id="{7FFD5DED-9DE3-294B-B4C8-72FCE30BE6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9146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tw1649a.jpg"/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APOCALIPSIS 4.8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62763" y="2472386"/>
            <a:ext cx="10866474" cy="3947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>
                <a:latin typeface="Bodoni 72 Book" charset="0"/>
                <a:ea typeface="Bodoni 72 Book" charset="0"/>
                <a:cs typeface="Bodoni 72 Book" charset="0"/>
              </a:rPr>
              <a:t>Los cuatro seres vivientes, cada uno de ellos con seis alas, estaban llenos de ojos alrededor y por dentro, y día y noche no cesaban de decir: «SANTO, SANTO, SANTO es EL SEÑOR DIOS, EL TODOPODEROSO, el que era, el que es y el que ha de venir». </a:t>
            </a:r>
            <a:endParaRPr lang="en-US" sz="3800"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808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tw1649a.jpg"/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APOCALIPSIS 4.8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62763" y="2472386"/>
            <a:ext cx="10866474" cy="3947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>
                <a:latin typeface="Bodoni 72 Book" charset="0"/>
                <a:ea typeface="Bodoni 72 Book" charset="0"/>
                <a:cs typeface="Bodoni 72 Book" charset="0"/>
              </a:rPr>
              <a:t>Los cuatro seres vivientes, cada uno de ellos con seis alas, estaban llenos de ojos alrededor y por dentro, y día y noche no cesaban de decir: «</a:t>
            </a:r>
            <a:r>
              <a:rPr lang="es-ES" sz="4000" dirty="0">
                <a:solidFill>
                  <a:srgbClr val="FFFF00"/>
                </a:solidFill>
                <a:latin typeface="Bodoni 72 Book" charset="0"/>
                <a:ea typeface="Bodoni 72 Book" charset="0"/>
                <a:cs typeface="Bodoni 72 Book" charset="0"/>
              </a:rPr>
              <a:t>SANTO, SANTO, SANTO es EL SEÑOR DIOS</a:t>
            </a:r>
            <a:r>
              <a:rPr lang="es-ES" sz="4000" dirty="0">
                <a:latin typeface="Bodoni 72 Book" charset="0"/>
                <a:ea typeface="Bodoni 72 Book" charset="0"/>
                <a:cs typeface="Bodoni 72 Book" charset="0"/>
              </a:rPr>
              <a:t>, EL TODOPODEROSO, el que era, el que es y el que ha de venir». </a:t>
            </a:r>
            <a:endParaRPr lang="en-US" sz="3800"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2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8675" y="2155843"/>
            <a:ext cx="10363200" cy="1470025"/>
          </a:xfrm>
        </p:spPr>
        <p:txBody>
          <a:bodyPr>
            <a:noAutofit/>
          </a:bodyPr>
          <a:lstStyle/>
          <a:p>
            <a:pPr algn="l" rtl="0"/>
            <a:r>
              <a:rPr lang="en-US" sz="120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Dios es santo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368" y="4311686"/>
            <a:ext cx="11227632" cy="1752600"/>
          </a:xfrm>
        </p:spPr>
        <p:txBody>
          <a:bodyPr>
            <a:noAutofit/>
          </a:bodyPr>
          <a:lstStyle/>
          <a:p>
            <a:pPr algn="l" rtl="0"/>
            <a:r>
              <a:rPr lang="en-US" sz="6000" dirty="0">
                <a:latin typeface="Baskerville" charset="0"/>
                <a:ea typeface="Baskerville" charset="0"/>
                <a:cs typeface="Baskerville" charset="0"/>
              </a:rPr>
              <a:t>Un estudio </a:t>
            </a:r>
            <a:r>
              <a:rPr lang="en-US" sz="6000" dirty="0" err="1">
                <a:latin typeface="Baskerville" charset="0"/>
                <a:ea typeface="Baskerville" charset="0"/>
                <a:cs typeface="Baskerville" charset="0"/>
              </a:rPr>
              <a:t>en</a:t>
            </a:r>
            <a:r>
              <a:rPr lang="en-US" sz="6000" dirty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en-US" sz="6000" dirty="0" smtClean="0">
                <a:latin typeface="Baskerville" charset="0"/>
                <a:ea typeface="Baskerville" charset="0"/>
                <a:cs typeface="Baskerville" charset="0"/>
              </a:rPr>
              <a:t>Lev</a:t>
            </a:r>
            <a:r>
              <a:rPr lang="en-US" sz="6000" dirty="0">
                <a:latin typeface="Baskerville" charset="0"/>
                <a:ea typeface="Baskerville" charset="0"/>
                <a:cs typeface="Baskerville" charset="0"/>
              </a:rPr>
              <a:t>. 10 y </a:t>
            </a:r>
            <a:r>
              <a:rPr lang="en-US" sz="6000" dirty="0" err="1" smtClean="0">
                <a:latin typeface="Baskerville" charset="0"/>
                <a:ea typeface="Baskerville" charset="0"/>
                <a:cs typeface="Baskerville" charset="0"/>
              </a:rPr>
              <a:t>Núm</a:t>
            </a:r>
            <a:r>
              <a:rPr lang="en-US" sz="6000" dirty="0">
                <a:latin typeface="Baskerville" charset="0"/>
                <a:ea typeface="Baskerville" charset="0"/>
                <a:cs typeface="Baskerville" charset="0"/>
              </a:rPr>
              <a:t>. 20</a:t>
            </a:r>
          </a:p>
        </p:txBody>
      </p:sp>
      <p:pic>
        <p:nvPicPr>
          <p:cNvPr id="6" name="Picture 5" descr="potw1649a.jpg">
            <a:extLst>
              <a:ext uri="{FF2B5EF4-FFF2-40B4-BE49-F238E27FC236}">
                <a16:creationId xmlns:a16="http://schemas.microsoft.com/office/drawing/2014/main" xmlns="" id="{BB81AF5E-66E5-8542-8070-DA9F15D059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875A6735-B606-4A31-8199-C99DCD05E724}"/>
              </a:ext>
            </a:extLst>
          </p:cNvPr>
          <p:cNvSpPr txBox="1">
            <a:spLocks/>
          </p:cNvSpPr>
          <p:nvPr/>
        </p:nvSpPr>
        <p:spPr>
          <a:xfrm>
            <a:off x="2231036" y="292344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60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Entendiendo mejor a Dios:</a:t>
            </a:r>
          </a:p>
        </p:txBody>
      </p:sp>
    </p:spTree>
    <p:extLst>
      <p:ext uri="{BB962C8B-B14F-4D97-AF65-F5344CB8AC3E}">
        <p14:creationId xmlns:p14="http://schemas.microsoft.com/office/powerpoint/2010/main" val="40125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38400" y="416755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¿</a:t>
            </a:r>
            <a:r>
              <a:rPr lang="en-US" dirty="0" err="1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Qué</a:t>
            </a:r>
            <a:r>
              <a:rPr lang="en-US" dirty="0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significa</a:t>
            </a:r>
            <a:r>
              <a:rPr lang="en-US" dirty="0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ser</a:t>
            </a:r>
            <a:r>
              <a:rPr lang="en-US" dirty="0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santo</a:t>
            </a:r>
            <a:r>
              <a:rPr lang="en-US" dirty="0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? – </a:t>
            </a:r>
            <a:br>
              <a:rPr lang="en-US" dirty="0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 err="1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Levítico</a:t>
            </a:r>
            <a:r>
              <a:rPr lang="en-US" dirty="0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10</a:t>
            </a:r>
            <a:endParaRPr lang="en-US" dirty="0">
              <a:solidFill>
                <a:srgbClr val="FFFF00"/>
              </a:solidFill>
              <a:latin typeface="Bodoni 72 Smallcaps Book" charset="0"/>
              <a:ea typeface="Bodoni 72 Smallcaps Book" charset="0"/>
              <a:cs typeface="Bodoni 72 Smallcaps Book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0195" y="2572598"/>
            <a:ext cx="11137084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4400" dirty="0" err="1" smtClean="0">
                <a:latin typeface="Baskerville" charset="0"/>
                <a:ea typeface="Baskerville" charset="0"/>
                <a:cs typeface="Baskerville" charset="0"/>
              </a:rPr>
              <a:t>Contexto</a:t>
            </a:r>
            <a:endParaRPr lang="en-US" sz="4400" dirty="0">
              <a:latin typeface="Baskerville" charset="0"/>
              <a:ea typeface="Baskerville" charset="0"/>
              <a:cs typeface="Baskerville" charset="0"/>
            </a:endParaRPr>
          </a:p>
          <a:p>
            <a:pPr lvl="1" algn="l" rtl="0"/>
            <a:r>
              <a:rPr lang="en-US" sz="4100" dirty="0">
                <a:latin typeface="Baskerville" charset="0"/>
                <a:ea typeface="Baskerville" charset="0"/>
                <a:cs typeface="Baskerville" charset="0"/>
              </a:rPr>
              <a:t>Lev. 8 y 9 – Consagración de los Sacerdotes</a:t>
            </a:r>
          </a:p>
          <a:p>
            <a:pPr lvl="1" algn="l" rtl="0"/>
            <a:r>
              <a:rPr lang="en-US" sz="4100" dirty="0">
                <a:latin typeface="Baskerville" charset="0"/>
                <a:ea typeface="Baskerville" charset="0"/>
                <a:cs typeface="Baskerville" charset="0"/>
              </a:rPr>
              <a:t>Lev. 9.15-21 – Aarón santifica al pueblo</a:t>
            </a:r>
          </a:p>
          <a:p>
            <a:pPr lvl="1" algn="l" rtl="0"/>
            <a:r>
              <a:rPr lang="en-US" sz="4100" dirty="0">
                <a:latin typeface="Baskerville" charset="0"/>
                <a:ea typeface="Baskerville" charset="0"/>
                <a:cs typeface="Baskerville" charset="0"/>
              </a:rPr>
              <a:t>Lev. 9.22-24 – Dios muestra Su aprobación</a:t>
            </a:r>
          </a:p>
        </p:txBody>
      </p:sp>
      <p:pic>
        <p:nvPicPr>
          <p:cNvPr id="9" name="Picture 8" descr="potw1649a.jpg">
            <a:extLst>
              <a:ext uri="{FF2B5EF4-FFF2-40B4-BE49-F238E27FC236}">
                <a16:creationId xmlns:a16="http://schemas.microsoft.com/office/drawing/2014/main" xmlns="" id="{B4956E0B-474C-5E48-92CD-4F64A1E87C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154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38400" y="41675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¿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Qué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significa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ser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santo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? – 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Levítico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10</a:t>
            </a:r>
            <a:endParaRPr lang="en-US" dirty="0">
              <a:solidFill>
                <a:srgbClr val="FFFF00"/>
              </a:solidFill>
              <a:latin typeface="Bodoni 72 Smallcaps Book" charset="0"/>
              <a:ea typeface="Bodoni 72 Smallcaps Book" charset="0"/>
              <a:cs typeface="Bodoni 72 Smallcaps Book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20811" y="2332037"/>
            <a:ext cx="11046468" cy="4525963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Lev. 10.1-3</a:t>
            </a:r>
          </a:p>
          <a:p>
            <a:pPr lvl="1" algn="l" rtl="0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¿Por qué Dios reacciona de esta manera?</a:t>
            </a:r>
          </a:p>
          <a:p>
            <a:pPr lvl="1" algn="l" rtl="0"/>
            <a:r>
              <a:rPr lang="en-US" sz="4400" b="1" dirty="0" smtClean="0">
                <a:solidFill>
                  <a:srgbClr val="FFFF00"/>
                </a:solidFill>
                <a:latin typeface="Baskerville" charset="0"/>
                <a:ea typeface="Baskerville" charset="0"/>
                <a:cs typeface="Baskerville" charset="0"/>
              </a:rPr>
              <a:t>¡No </a:t>
            </a:r>
            <a:r>
              <a:rPr lang="en-US" sz="4400" b="1" dirty="0" err="1" smtClean="0">
                <a:solidFill>
                  <a:srgbClr val="FFFF00"/>
                </a:solidFill>
                <a:latin typeface="Baskerville" charset="0"/>
                <a:ea typeface="Baskerville" charset="0"/>
                <a:cs typeface="Baskerville" charset="0"/>
              </a:rPr>
              <a:t>trataron</a:t>
            </a:r>
            <a:r>
              <a:rPr lang="en-US" sz="4400" b="1" dirty="0" smtClean="0">
                <a:solidFill>
                  <a:srgbClr val="FFFF00"/>
                </a:solidFill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en-US" sz="4400" b="1" dirty="0">
                <a:solidFill>
                  <a:srgbClr val="FFFF00"/>
                </a:solidFill>
                <a:latin typeface="Baskerville" charset="0"/>
                <a:ea typeface="Baskerville" charset="0"/>
                <a:cs typeface="Baskerville" charset="0"/>
              </a:rPr>
              <a:t>a Dios como SANTO! (</a:t>
            </a:r>
            <a:r>
              <a:rPr lang="en-US" sz="4400" b="1" dirty="0" smtClean="0">
                <a:solidFill>
                  <a:srgbClr val="FFFF00"/>
                </a:solidFill>
                <a:latin typeface="Baskerville" charset="0"/>
                <a:ea typeface="Baskerville" charset="0"/>
                <a:cs typeface="Baskerville" charset="0"/>
              </a:rPr>
              <a:t>v. </a:t>
            </a:r>
            <a:r>
              <a:rPr lang="en-US" sz="4400" b="1" dirty="0">
                <a:solidFill>
                  <a:srgbClr val="FFFF00"/>
                </a:solidFill>
                <a:latin typeface="Baskerville" charset="0"/>
                <a:ea typeface="Baskerville" charset="0"/>
                <a:cs typeface="Baskerville" charset="0"/>
              </a:rPr>
              <a:t>3)</a:t>
            </a:r>
          </a:p>
          <a:p>
            <a:pPr algn="l" rtl="0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¿Cómo? (Definiendo lo que significa ser “Santo”)</a:t>
            </a:r>
          </a:p>
          <a:p>
            <a:pPr algn="l" rtl="0"/>
            <a:endParaRPr lang="en-US" dirty="0">
              <a:latin typeface="Baskerville" charset="0"/>
              <a:ea typeface="Baskerville" charset="0"/>
              <a:cs typeface="Baskerville" charset="0"/>
            </a:endParaRPr>
          </a:p>
          <a:p>
            <a:pPr lvl="1" algn="l" rtl="0"/>
            <a:endParaRPr lang="en-US" dirty="0">
              <a:latin typeface="Baskerville" charset="0"/>
              <a:ea typeface="Baskerville" charset="0"/>
              <a:cs typeface="Baskerville" charset="0"/>
            </a:endParaRPr>
          </a:p>
          <a:p>
            <a:pPr lvl="2" algn="l" rtl="0"/>
            <a:endParaRPr lang="en-US" b="1" dirty="0">
              <a:latin typeface="Baskerville" charset="0"/>
              <a:ea typeface="Baskerville" charset="0"/>
              <a:cs typeface="Baskerville" charset="0"/>
            </a:endParaRPr>
          </a:p>
          <a:p>
            <a:pPr algn="l" rtl="0"/>
            <a:endParaRPr lang="en-US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xmlns="" id="{56CA79F3-B701-2C4B-B508-CFCA06FD92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386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9654" y="1876721"/>
            <a:ext cx="10221528" cy="5114925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4000" b="1" u="sng" dirty="0" smtClean="0">
                <a:latin typeface="Baskerville" charset="0"/>
                <a:ea typeface="Baskerville" charset="0"/>
                <a:cs typeface="Baskerville" charset="0"/>
              </a:rPr>
              <a:t>CUÁNTO </a:t>
            </a:r>
            <a:r>
              <a:rPr lang="en-US" sz="4000" b="1" u="sng" dirty="0">
                <a:latin typeface="Baskerville" charset="0"/>
                <a:ea typeface="Baskerville" charset="0"/>
                <a:cs typeface="Baskerville" charset="0"/>
              </a:rPr>
              <a:t>le importa a </a:t>
            </a:r>
            <a:r>
              <a:rPr lang="en-US" sz="4000" b="1" u="sng" dirty="0" smtClean="0">
                <a:latin typeface="Baskerville" charset="0"/>
                <a:ea typeface="Baskerville" charset="0"/>
                <a:cs typeface="Baskerville" charset="0"/>
              </a:rPr>
              <a:t>Dios</a:t>
            </a:r>
            <a:r>
              <a:rPr lang="is-IS" sz="4000" b="1" u="sng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sz="4000" b="1" u="sng" dirty="0">
              <a:latin typeface="Baskerville" charset="0"/>
              <a:ea typeface="Baskerville" charset="0"/>
              <a:cs typeface="Baskerville" charset="0"/>
            </a:endParaRPr>
          </a:p>
          <a:p>
            <a:pPr algn="l" rtl="0"/>
            <a:r>
              <a:rPr lang="en-US" sz="4000" b="1" dirty="0">
                <a:latin typeface="Baskerville" charset="0"/>
                <a:ea typeface="Baskerville" charset="0"/>
                <a:cs typeface="Baskerville" charset="0"/>
              </a:rPr>
              <a:t>Lev. 10.6,7</a:t>
            </a:r>
          </a:p>
          <a:p>
            <a:pPr lvl="1" algn="l" rtl="0"/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NO se </a:t>
            </a:r>
            <a:r>
              <a:rPr lang="en-US" sz="4000" dirty="0" err="1">
                <a:latin typeface="Baskerville" charset="0"/>
                <a:ea typeface="Baskerville" charset="0"/>
                <a:cs typeface="Baskerville" charset="0"/>
              </a:rPr>
              <a:t>permite</a:t>
            </a: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en-US" sz="4000" dirty="0" err="1" smtClean="0">
                <a:latin typeface="Baskerville" charset="0"/>
                <a:ea typeface="Baskerville" charset="0"/>
                <a:cs typeface="Baskerville" charset="0"/>
              </a:rPr>
              <a:t>lamentar</a:t>
            </a:r>
            <a:endParaRPr lang="en-US" sz="4000" dirty="0">
              <a:latin typeface="Baskerville" charset="0"/>
              <a:ea typeface="Baskerville" charset="0"/>
              <a:cs typeface="Baskerville" charset="0"/>
            </a:endParaRPr>
          </a:p>
          <a:p>
            <a:pPr lvl="1" algn="l" rtl="0"/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NO se permite asistir al funeral/entierro</a:t>
            </a:r>
          </a:p>
          <a:p>
            <a:pPr lvl="1" algn="l" rtl="0"/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“</a:t>
            </a:r>
            <a:r>
              <a:rPr lang="en-US" sz="4000" dirty="0" err="1" smtClean="0">
                <a:latin typeface="Baskerville" charset="0"/>
                <a:ea typeface="Baskerville" charset="0"/>
                <a:cs typeface="Baskerville" charset="0"/>
              </a:rPr>
              <a:t>Porque</a:t>
            </a:r>
            <a:r>
              <a:rPr lang="en-US" sz="4000" dirty="0" smtClean="0">
                <a:latin typeface="Baskerville" charset="0"/>
                <a:ea typeface="Baskerville" charset="0"/>
                <a:cs typeface="Baskerville" charset="0"/>
              </a:rPr>
              <a:t> el </a:t>
            </a:r>
            <a:r>
              <a:rPr lang="en-US" sz="4000" dirty="0" err="1" smtClean="0">
                <a:latin typeface="Baskerville" charset="0"/>
                <a:ea typeface="Baskerville" charset="0"/>
                <a:cs typeface="Baskerville" charset="0"/>
              </a:rPr>
              <a:t>aceite</a:t>
            </a:r>
            <a:r>
              <a:rPr lang="en-US" sz="4000" dirty="0" smtClean="0">
                <a:latin typeface="Baskerville" charset="0"/>
                <a:ea typeface="Baskerville" charset="0"/>
                <a:cs typeface="Baskerville" charset="0"/>
              </a:rPr>
              <a:t> de </a:t>
            </a:r>
            <a:r>
              <a:rPr lang="en-US" sz="4000" dirty="0" err="1" smtClean="0">
                <a:latin typeface="Baskerville" charset="0"/>
                <a:ea typeface="Baskerville" charset="0"/>
                <a:cs typeface="Baskerville" charset="0"/>
              </a:rPr>
              <a:t>unción</a:t>
            </a:r>
            <a:r>
              <a:rPr lang="en-US" sz="4000" dirty="0" smtClean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del Señor está </a:t>
            </a:r>
            <a:r>
              <a:rPr lang="en-US" sz="4000" dirty="0" err="1">
                <a:latin typeface="Baskerville" charset="0"/>
                <a:ea typeface="Baskerville" charset="0"/>
                <a:cs typeface="Baskerville" charset="0"/>
              </a:rPr>
              <a:t>sobre</a:t>
            </a: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en-US" sz="4000" dirty="0" err="1" smtClean="0">
                <a:latin typeface="Baskerville" charset="0"/>
                <a:ea typeface="Baskerville" charset="0"/>
                <a:cs typeface="Baskerville" charset="0"/>
              </a:rPr>
              <a:t>ustedes</a:t>
            </a:r>
            <a:r>
              <a:rPr lang="en-US" sz="4000" dirty="0" smtClean="0">
                <a:latin typeface="Baskerville" charset="0"/>
                <a:ea typeface="Baskerville" charset="0"/>
                <a:cs typeface="Baskerville" charset="0"/>
              </a:rPr>
              <a:t>” </a:t>
            </a: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(</a:t>
            </a:r>
            <a:r>
              <a:rPr lang="en-US" sz="4000" dirty="0">
                <a:solidFill>
                  <a:srgbClr val="FFFF00"/>
                </a:solidFill>
                <a:latin typeface="Baskerville" charset="0"/>
                <a:ea typeface="Baskerville" charset="0"/>
                <a:cs typeface="Baskerville" charset="0"/>
              </a:rPr>
              <a:t>SANTO</a:t>
            </a: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18777" y="274638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Lo </a:t>
            </a:r>
            <a:r>
              <a:rPr lang="en-US" dirty="0" err="1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sagrado</a:t>
            </a:r>
            <a:r>
              <a:rPr lang="en-US" dirty="0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que </a:t>
            </a:r>
            <a:r>
              <a:rPr lang="en-US" dirty="0" err="1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es</a:t>
            </a:r>
            <a:r>
              <a:rPr lang="en-US" dirty="0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la 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santidad –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Levítico 10</a:t>
            </a:r>
          </a:p>
        </p:txBody>
      </p:sp>
      <p:pic>
        <p:nvPicPr>
          <p:cNvPr id="5" name="Picture 4" descr="potw1649a.jpg">
            <a:extLst>
              <a:ext uri="{FF2B5EF4-FFF2-40B4-BE49-F238E27FC236}">
                <a16:creationId xmlns:a16="http://schemas.microsoft.com/office/drawing/2014/main" xmlns="" id="{7376BCDA-E0A4-6F4E-9433-1431CF63A7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8801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3357" y="2430481"/>
            <a:ext cx="11405286" cy="38429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b="1" dirty="0" err="1" smtClean="0">
                <a:latin typeface="Baskerville" panose="02020502070401020303" pitchFamily="18" charset="0"/>
                <a:ea typeface="Baskerville" panose="02020502070401020303" pitchFamily="18" charset="0"/>
              </a:rPr>
              <a:t>Núm</a:t>
            </a:r>
            <a:r>
              <a:rPr lang="en-US" sz="4400" b="1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 3.3 	</a:t>
            </a:r>
            <a:r>
              <a:rPr lang="es-ES" sz="44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Estos 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son los nombres de los hijos de Aarón, los sacerdotes ungidos, a quienes él ordenó para que ministraran como sacerdotes. </a:t>
            </a:r>
            <a:r>
              <a:rPr lang="es-ES" sz="44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4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  Pero </a:t>
            </a:r>
            <a:r>
              <a:rPr lang="es-ES" sz="44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Nadab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 y </a:t>
            </a:r>
            <a:r>
              <a:rPr lang="es-ES" sz="44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Abiú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 murieron delante del SEÑOR cuando ofrecieron fuego extraño ante el SEÑOR en el desierto de Sinaí; y no tuvieron hijos. Y Eleazar e Itamar ejercieron el sacerdocio durante la vida de su padre Aarón. 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499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Lo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sagrado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que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es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la </a:t>
            </a: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santidad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–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Levítico</a:t>
            </a: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10</a:t>
            </a:r>
            <a:endParaRPr lang="en-US" dirty="0">
              <a:solidFill>
                <a:srgbClr val="FFFF00"/>
              </a:solidFill>
              <a:latin typeface="Bodoni 72 Smallcaps Book" charset="0"/>
              <a:ea typeface="Bodoni 72 Smallcaps Book" charset="0"/>
              <a:cs typeface="Bodoni 72 Smallcaps Book" charset="0"/>
            </a:endParaRPr>
          </a:p>
        </p:txBody>
      </p:sp>
      <p:pic>
        <p:nvPicPr>
          <p:cNvPr id="5" name="Picture 4" descr="potw1649a.jpg">
            <a:extLst>
              <a:ext uri="{FF2B5EF4-FFF2-40B4-BE49-F238E27FC236}">
                <a16:creationId xmlns:a16="http://schemas.microsoft.com/office/drawing/2014/main" xmlns="" id="{74A7832A-9382-8749-8B2F-226EA4D46A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4660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3357" y="2430481"/>
            <a:ext cx="11405286" cy="38429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b="1" dirty="0" err="1">
                <a:latin typeface="Baskerville" panose="02020502070401020303" pitchFamily="18" charset="0"/>
                <a:ea typeface="Baskerville" panose="02020502070401020303" pitchFamily="18" charset="0"/>
              </a:rPr>
              <a:t>Núm</a:t>
            </a:r>
            <a:r>
              <a:rPr lang="en-US" sz="4400" b="1" dirty="0">
                <a:latin typeface="Baskerville" panose="02020502070401020303" pitchFamily="18" charset="0"/>
                <a:ea typeface="Baskerville" panose="02020502070401020303" pitchFamily="18" charset="0"/>
              </a:rPr>
              <a:t> 3.3 	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Estos son los nombres de los hijos de Aarón, los sacerdotes ungidos, a quienes él ordenó para que ministraran como sacerdotes. 4  Pero </a:t>
            </a:r>
            <a:r>
              <a:rPr lang="es-ES" sz="44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Nadab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 y </a:t>
            </a:r>
            <a:r>
              <a:rPr lang="es-ES" sz="44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Abiú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 murieron delante del SEÑOR </a:t>
            </a:r>
            <a:r>
              <a:rPr lang="es-ES" sz="4400" b="1" u="sng" dirty="0">
                <a:solidFill>
                  <a:srgbClr val="FFFF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cuando ofrecieron fuego extraño</a:t>
            </a:r>
            <a:r>
              <a:rPr lang="es-ES" sz="4400" dirty="0">
                <a:latin typeface="Baskerville" panose="02020502070401020303" pitchFamily="18" charset="0"/>
                <a:ea typeface="Baskerville" panose="02020502070401020303" pitchFamily="18" charset="0"/>
              </a:rPr>
              <a:t> ante el SEÑOR en el desierto de Sinaí; y no tuvieron hijos. Y Eleazar e Itamar ejercieron el sacerdocio durante la vida de su padre Aarón. </a:t>
            </a:r>
            <a:endParaRPr lang="en-US" sz="4400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5" name="Picture 4" descr="potw1649a.jpg">
            <a:extLst>
              <a:ext uri="{FF2B5EF4-FFF2-40B4-BE49-F238E27FC236}">
                <a16:creationId xmlns:a16="http://schemas.microsoft.com/office/drawing/2014/main" xmlns="" id="{74A7832A-9382-8749-8B2F-226EA4D46A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994992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Lo sagrado que es la santidad –</a:t>
            </a:r>
            <a:br>
              <a:rPr lang="en-US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smtClean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Levítico 10</a:t>
            </a:r>
            <a:endParaRPr lang="en-US" dirty="0">
              <a:solidFill>
                <a:srgbClr val="FFFF00"/>
              </a:solidFill>
              <a:latin typeface="Bodoni 72 Smallcaps Book" charset="0"/>
              <a:ea typeface="Bodoni 72 Smallcaps Book" charset="0"/>
              <a:cs typeface="Bodoni 72 Smallcaps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262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10149</TotalTime>
  <Words>673</Words>
  <Application>Microsoft Office PowerPoint</Application>
  <PresentationFormat>Widescreen</PresentationFormat>
  <Paragraphs>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Baskerville</vt:lpstr>
      <vt:lpstr>Bodoni 72 Book</vt:lpstr>
      <vt:lpstr>Bodoni 72 Smallcaps Book</vt:lpstr>
      <vt:lpstr>Calibri</vt:lpstr>
      <vt:lpstr>Office Theme</vt:lpstr>
      <vt:lpstr>Jeremías 9.23,24</vt:lpstr>
      <vt:lpstr>APOCALIPSIS 4.8</vt:lpstr>
      <vt:lpstr>APOCALIPSIS 4.8</vt:lpstr>
      <vt:lpstr>Dios es santo</vt:lpstr>
      <vt:lpstr>¿Qué significa ser santo? –  Levítico 10</vt:lpstr>
      <vt:lpstr>¿Qué significa ser santo? –  Levítico 10</vt:lpstr>
      <vt:lpstr>Lo sagrado que es la santidad – Levítico 10</vt:lpstr>
      <vt:lpstr>Lo sagrado que es la santidad – Levítico 10</vt:lpstr>
      <vt:lpstr>PowerPoint Presentation</vt:lpstr>
      <vt:lpstr>Lo sagrado que es la santidad – Levítico 10</vt:lpstr>
      <vt:lpstr>Lo sagrado que es la santidad – Levítico 10</vt:lpstr>
      <vt:lpstr>Lo sagrado que es la santidad – Levítico 10</vt:lpstr>
      <vt:lpstr>Lo sagrado que es la santidad – Levítico 10</vt:lpstr>
      <vt:lpstr>Lo sagrado que es la santidad – Levítico 10</vt:lpstr>
      <vt:lpstr>Lo sagrado que es la santidad – Levítico 10</vt:lpstr>
      <vt:lpstr>Lo sagrado que es la santidad – Levítico 10</vt:lpstr>
      <vt:lpstr>Lo sagrado que es la santidad – Levítico 10</vt:lpstr>
      <vt:lpstr>Lo sagrado que es la santidad – Levítico 10</vt:lpstr>
      <vt:lpstr>¿Tratamos a Dios como SANTO?</vt:lpstr>
    </vt:vector>
  </TitlesOfParts>
  <Company>Florida College (Temple Terrace, FL)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Bunting</dc:creator>
  <cp:lastModifiedBy>Esther Eubanks</cp:lastModifiedBy>
  <cp:revision>105</cp:revision>
  <cp:lastPrinted>2017-06-28T16:09:12Z</cp:lastPrinted>
  <dcterms:created xsi:type="dcterms:W3CDTF">2017-06-28T15:34:13Z</dcterms:created>
  <dcterms:modified xsi:type="dcterms:W3CDTF">2023-06-11T20:14:55Z</dcterms:modified>
</cp:coreProperties>
</file>