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6" r:id="rId2"/>
    <p:sldId id="263" r:id="rId3"/>
    <p:sldId id="265" r:id="rId4"/>
    <p:sldId id="266" r:id="rId5"/>
    <p:sldId id="260" r:id="rId6"/>
    <p:sldId id="268" r:id="rId7"/>
    <p:sldId id="267" r:id="rId8"/>
    <p:sldId id="258" r:id="rId9"/>
    <p:sldId id="269" r:id="rId10"/>
    <p:sldId id="259" r:id="rId11"/>
    <p:sldId id="270" r:id="rId12"/>
    <p:sldId id="257" r:id="rId13"/>
    <p:sldId id="262" r:id="rId1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p:restoredTop sz="77687"/>
  </p:normalViewPr>
  <p:slideViewPr>
    <p:cSldViewPr snapToGrid="0">
      <p:cViewPr varScale="1">
        <p:scale>
          <a:sx n="118" d="100"/>
          <a:sy n="118" d="100"/>
        </p:scale>
        <p:origin x="82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F6918-652C-CF41-B2E9-D354C194BF01}" type="datetimeFigureOut">
              <a:rPr lang="en-US" smtClean="0"/>
              <a:t>7/9/23</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CFDC1-4819-EF42-AD17-0790A7F7EC71}" type="slidenum">
              <a:rPr lang="en-US" smtClean="0"/>
              <a:t>‹#›</a:t>
            </a:fld>
            <a:endParaRPr lang="en-US"/>
          </a:p>
        </p:txBody>
      </p:sp>
    </p:spTree>
    <p:extLst>
      <p:ext uri="{BB962C8B-B14F-4D97-AF65-F5344CB8AC3E}">
        <p14:creationId xmlns:p14="http://schemas.microsoft.com/office/powerpoint/2010/main" val="4148393825"/>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won’t say everything that could be said about this – but I am 100% certain it is good for us to stop and remember this story!  Peter , Jude,  and John all thought it was a critical story to remember.</a:t>
            </a:r>
          </a:p>
          <a:p>
            <a:endParaRPr lang="en-US" dirty="0"/>
          </a:p>
          <a:p>
            <a:r>
              <a:rPr lang="en-US" dirty="0"/>
              <a:t>* Strong reminder – Scripture is not just speaking to the nation of Israel who would hear the story of their journey to the Promise Land.  Or who needed to learn to fear the Lord in their day.  Scripture is speaking to US.  God is revealing Himself to US today and it is imperative that we learn the lessons our Father has preserved.  For Peter particularly… it is a matter of life and death.</a:t>
            </a:r>
          </a:p>
        </p:txBody>
      </p:sp>
      <p:sp>
        <p:nvSpPr>
          <p:cNvPr id="4" name="Slide Number Placeholder 3"/>
          <p:cNvSpPr>
            <a:spLocks noGrp="1"/>
          </p:cNvSpPr>
          <p:nvPr>
            <p:ph type="sldNum" sz="quarter" idx="5"/>
          </p:nvPr>
        </p:nvSpPr>
        <p:spPr/>
        <p:txBody>
          <a:bodyPr/>
          <a:lstStyle/>
          <a:p>
            <a:fld id="{418CFDC1-4819-EF42-AD17-0790A7F7EC71}" type="slidenum">
              <a:rPr lang="en-US" smtClean="0"/>
              <a:t>1</a:t>
            </a:fld>
            <a:endParaRPr lang="en-US"/>
          </a:p>
        </p:txBody>
      </p:sp>
    </p:spTree>
    <p:extLst>
      <p:ext uri="{BB962C8B-B14F-4D97-AF65-F5344CB8AC3E}">
        <p14:creationId xmlns:p14="http://schemas.microsoft.com/office/powerpoint/2010/main" val="2274426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Words in Balaam’s prophecy shows us how God views HIS people – even after they have sinned in the past.</a:t>
            </a:r>
          </a:p>
          <a:p>
            <a:endParaRPr lang="en-US" dirty="0"/>
          </a:p>
          <a:p>
            <a:r>
              <a:rPr lang="en-US" dirty="0"/>
              <a:t>God’s words in Balaam’s prophecy even point towards the future Kingdom!</a:t>
            </a:r>
          </a:p>
        </p:txBody>
      </p:sp>
      <p:sp>
        <p:nvSpPr>
          <p:cNvPr id="4" name="Slide Number Placeholder 3"/>
          <p:cNvSpPr>
            <a:spLocks noGrp="1"/>
          </p:cNvSpPr>
          <p:nvPr>
            <p:ph type="sldNum" sz="quarter" idx="5"/>
          </p:nvPr>
        </p:nvSpPr>
        <p:spPr/>
        <p:txBody>
          <a:bodyPr/>
          <a:lstStyle/>
          <a:p>
            <a:fld id="{418CFDC1-4819-EF42-AD17-0790A7F7EC71}" type="slidenum">
              <a:rPr lang="en-US" smtClean="0"/>
              <a:t>10</a:t>
            </a:fld>
            <a:endParaRPr lang="en-US"/>
          </a:p>
        </p:txBody>
      </p:sp>
    </p:spTree>
    <p:extLst>
      <p:ext uri="{BB962C8B-B14F-4D97-AF65-F5344CB8AC3E}">
        <p14:creationId xmlns:p14="http://schemas.microsoft.com/office/powerpoint/2010/main" val="1668194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God’s Words in Balaam’s prophecy shows us how God views HIS people – even after they have sinned in the past.</a:t>
            </a:r>
          </a:p>
          <a:p>
            <a:endParaRPr lang="en-US" dirty="0"/>
          </a:p>
          <a:p>
            <a:r>
              <a:rPr lang="en-US" dirty="0"/>
              <a:t>God’s words in Balaam’s prophecy even point towards the future Kingdom!</a:t>
            </a:r>
          </a:p>
        </p:txBody>
      </p:sp>
      <p:sp>
        <p:nvSpPr>
          <p:cNvPr id="4" name="Slide Number Placeholder 3"/>
          <p:cNvSpPr>
            <a:spLocks noGrp="1"/>
          </p:cNvSpPr>
          <p:nvPr>
            <p:ph type="sldNum" sz="quarter" idx="5"/>
          </p:nvPr>
        </p:nvSpPr>
        <p:spPr/>
        <p:txBody>
          <a:bodyPr/>
          <a:lstStyle/>
          <a:p>
            <a:fld id="{418CFDC1-4819-EF42-AD17-0790A7F7EC71}" type="slidenum">
              <a:rPr lang="en-US" smtClean="0"/>
              <a:t>11</a:t>
            </a:fld>
            <a:endParaRPr lang="en-US"/>
          </a:p>
        </p:txBody>
      </p:sp>
    </p:spTree>
    <p:extLst>
      <p:ext uri="{BB962C8B-B14F-4D97-AF65-F5344CB8AC3E}">
        <p14:creationId xmlns:p14="http://schemas.microsoft.com/office/powerpoint/2010/main" val="273840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Trying To Impress The Wrong People Is A Devastating Decision.</a:t>
            </a:r>
          </a:p>
          <a:p>
            <a:endParaRPr lang="en-US" dirty="0"/>
          </a:p>
          <a:p>
            <a:r>
              <a:rPr lang="en-US" dirty="0"/>
              <a:t>&gt; Am I trying to impress people with clothing that is immodest?  What a trainwreck.</a:t>
            </a:r>
          </a:p>
          <a:p>
            <a:r>
              <a:rPr lang="en-US" dirty="0"/>
              <a:t>&gt; Am I trying to impress people who don’t even know God? What a misguided ambition!</a:t>
            </a:r>
          </a:p>
          <a:p>
            <a:endParaRPr lang="en-US" dirty="0"/>
          </a:p>
          <a:p>
            <a:r>
              <a:rPr lang="en-US" dirty="0"/>
              <a:t>Do I Want To Hear.</a:t>
            </a:r>
          </a:p>
          <a:p>
            <a:pPr lvl="1"/>
            <a:r>
              <a:rPr lang="en-US" sz="1000" dirty="0">
                <a:latin typeface="+mj-lt"/>
              </a:rPr>
              <a:t>Regardless of the Messenger?</a:t>
            </a:r>
          </a:p>
          <a:p>
            <a:pPr lvl="1"/>
            <a:r>
              <a:rPr lang="en-US" sz="1000" dirty="0">
                <a:latin typeface="+mj-lt"/>
              </a:rPr>
              <a:t>Regardless of the Message? (Num. 24:10-11)</a:t>
            </a:r>
          </a:p>
          <a:p>
            <a:endParaRPr lang="en-US" dirty="0"/>
          </a:p>
          <a:p>
            <a:endParaRPr lang="en-US" dirty="0"/>
          </a:p>
          <a:p>
            <a:r>
              <a:rPr lang="en-US" dirty="0"/>
              <a:t>Beware of flattery! (Proverbs 29:5 - </a:t>
            </a:r>
            <a:r>
              <a:rPr lang="en-US" b="0" i="0" dirty="0">
                <a:solidFill>
                  <a:srgbClr val="000000"/>
                </a:solidFill>
                <a:effectLst/>
                <a:latin typeface="Segoe UI" panose="020B0502040204020203" pitchFamily="34" charset="0"/>
              </a:rPr>
              <a:t>A man who flatters his neighbor spreads a net for his feet.)</a:t>
            </a:r>
            <a:endParaRPr lang="en-US" dirty="0"/>
          </a:p>
          <a:p>
            <a:endParaRPr lang="en-US" dirty="0"/>
          </a:p>
          <a:p>
            <a:r>
              <a:rPr lang="en-US" dirty="0"/>
              <a:t>Please – DON’T GO – with people who want you to do what you KNOW you can’t do!</a:t>
            </a:r>
          </a:p>
          <a:p>
            <a:endParaRPr lang="en-US" dirty="0"/>
          </a:p>
          <a:p>
            <a:endParaRPr lang="en-US" dirty="0"/>
          </a:p>
          <a:p>
            <a:endParaRPr lang="en-US" dirty="0"/>
          </a:p>
          <a:p>
            <a:r>
              <a:rPr lang="en-US" dirty="0"/>
              <a:t>Who I want to impress will determine WHERE I want to be and what I want to have.</a:t>
            </a:r>
          </a:p>
          <a:p>
            <a:endParaRPr lang="en-US" dirty="0"/>
          </a:p>
          <a:p>
            <a:r>
              <a:rPr lang="en-US" dirty="0"/>
              <a:t>Num. 31:16 and Rev. 2:14 </a:t>
            </a:r>
          </a:p>
          <a:p>
            <a:endParaRPr lang="en-US" dirty="0"/>
          </a:p>
          <a:p>
            <a:endParaRPr lang="en-US" dirty="0"/>
          </a:p>
          <a:p>
            <a:r>
              <a:rPr lang="en-US" dirty="0"/>
              <a:t>DO I WANT TO HEAR?</a:t>
            </a:r>
          </a:p>
          <a:p>
            <a:r>
              <a:rPr lang="en-US" dirty="0"/>
              <a:t>(23:25 – and 24:10-11.  He gets so frustrated! He wants Balaam to stop in the middle of the blessings.)</a:t>
            </a:r>
          </a:p>
          <a:p>
            <a:endParaRPr lang="en-US" dirty="0"/>
          </a:p>
          <a:p>
            <a:r>
              <a:rPr lang="en-US" dirty="0"/>
              <a:t>TREAT OTHERS WHO SEE MORE… Humility to listen and accept that they are looking out for me!  </a:t>
            </a:r>
          </a:p>
          <a:p>
            <a:pPr marL="171450" indent="-171450">
              <a:buFontTx/>
              <a:buChar char="-"/>
            </a:pPr>
            <a:r>
              <a:rPr lang="en-US" dirty="0"/>
              <a:t>Please don’t take that job.</a:t>
            </a:r>
          </a:p>
          <a:p>
            <a:pPr marL="171450" indent="-171450">
              <a:buFontTx/>
              <a:buChar char="-"/>
            </a:pPr>
            <a:r>
              <a:rPr lang="en-US" dirty="0"/>
              <a:t>Please don’t rush into that marriage.</a:t>
            </a:r>
          </a:p>
          <a:p>
            <a:pPr marL="171450" indent="-171450">
              <a:buFontTx/>
              <a:buChar char="-"/>
            </a:pPr>
            <a:r>
              <a:rPr lang="en-US" dirty="0"/>
              <a:t>Please don’t dwell on that failure.</a:t>
            </a:r>
          </a:p>
          <a:p>
            <a:pPr marL="171450" indent="-171450">
              <a:buFontTx/>
              <a:buChar char="-"/>
            </a:pPr>
            <a:r>
              <a:rPr lang="en-US" dirty="0"/>
              <a:t>Please don’t take this lightly.</a:t>
            </a:r>
          </a:p>
          <a:p>
            <a:pPr marL="171450" indent="-171450">
              <a:buFontTx/>
              <a:buChar char="-"/>
            </a:pPr>
            <a:endParaRPr lang="en-US" dirty="0"/>
          </a:p>
          <a:p>
            <a:pPr marL="171450" indent="-171450">
              <a:buFontTx/>
              <a:buChar char="-"/>
            </a:pPr>
            <a:endParaRPr lang="en-US" dirty="0"/>
          </a:p>
          <a:p>
            <a:pPr marL="0" indent="0">
              <a:buFontTx/>
              <a:buNone/>
            </a:pPr>
            <a:r>
              <a:rPr lang="en-US" dirty="0"/>
              <a:t>STUMBLING BLOCKS…</a:t>
            </a:r>
          </a:p>
          <a:p>
            <a:pPr marL="171450" indent="-171450">
              <a:buFontTx/>
              <a:buChar char="-"/>
            </a:pPr>
            <a:endParaRPr lang="en-US" dirty="0"/>
          </a:p>
          <a:p>
            <a:pPr marL="171450" indent="-171450">
              <a:buFontTx/>
              <a:buChar char="-"/>
            </a:pPr>
            <a:endParaRPr lang="en-US" dirty="0"/>
          </a:p>
          <a:p>
            <a:pPr marL="0" indent="0">
              <a:buFontTx/>
              <a:buNone/>
            </a:pPr>
            <a:r>
              <a:rPr lang="en-US" dirty="0"/>
              <a:t>HOW WILL I BE REMEMBERED… Not just that he fell – but that he had been moving that way over the course of many bad decisions, day after day.  That he had ignored and rejected his conscience.  </a:t>
            </a:r>
          </a:p>
          <a:p>
            <a:pPr marL="0" indent="0">
              <a:buFontTx/>
              <a:buNone/>
            </a:pPr>
            <a:endParaRPr lang="en-US" dirty="0"/>
          </a:p>
          <a:p>
            <a:pPr marL="0" indent="0">
              <a:buFontTx/>
              <a:buNone/>
            </a:pPr>
            <a:r>
              <a:rPr lang="en-US" dirty="0"/>
              <a:t>Numbers 23:10 – He wants to die the death of the righteous – but isn’t willing to LIVE the life of a TRUE servant of God.</a:t>
            </a:r>
          </a:p>
        </p:txBody>
      </p:sp>
      <p:sp>
        <p:nvSpPr>
          <p:cNvPr id="4" name="Slide Number Placeholder 3"/>
          <p:cNvSpPr>
            <a:spLocks noGrp="1"/>
          </p:cNvSpPr>
          <p:nvPr>
            <p:ph type="sldNum" sz="quarter" idx="5"/>
          </p:nvPr>
        </p:nvSpPr>
        <p:spPr/>
        <p:txBody>
          <a:bodyPr/>
          <a:lstStyle/>
          <a:p>
            <a:fld id="{418CFDC1-4819-EF42-AD17-0790A7F7EC71}" type="slidenum">
              <a:rPr lang="en-US" smtClean="0"/>
              <a:t>12</a:t>
            </a:fld>
            <a:endParaRPr lang="en-US"/>
          </a:p>
        </p:txBody>
      </p:sp>
    </p:spTree>
    <p:extLst>
      <p:ext uri="{BB962C8B-B14F-4D97-AF65-F5344CB8AC3E}">
        <p14:creationId xmlns:p14="http://schemas.microsoft.com/office/powerpoint/2010/main" val="201623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for a moment about a FAITH that doesn’t save.</a:t>
            </a:r>
          </a:p>
          <a:p>
            <a:endParaRPr lang="en-US" dirty="0"/>
          </a:p>
          <a:p>
            <a:r>
              <a:rPr lang="en-US" dirty="0"/>
              <a:t>He knows who God is.</a:t>
            </a:r>
          </a:p>
          <a:p>
            <a:r>
              <a:rPr lang="en-US" dirty="0"/>
              <a:t>He knows what God commands.</a:t>
            </a:r>
          </a:p>
          <a:p>
            <a:r>
              <a:rPr lang="en-US" dirty="0"/>
              <a:t>He speaks God’s words.</a:t>
            </a:r>
          </a:p>
          <a:p>
            <a:endParaRPr lang="en-US" dirty="0"/>
          </a:p>
          <a:p>
            <a:r>
              <a:rPr lang="en-US" dirty="0"/>
              <a:t>But He is not loyal to God above all others.</a:t>
            </a:r>
          </a:p>
          <a:p>
            <a:r>
              <a:rPr lang="en-US" dirty="0"/>
              <a:t>He does not love God more than fame and fortune.</a:t>
            </a:r>
          </a:p>
          <a:p>
            <a:endParaRPr lang="en-US" dirty="0"/>
          </a:p>
          <a:p>
            <a:r>
              <a:rPr lang="en-US" dirty="0"/>
              <a:t>We are inviting you tonight to follow the WAY OF JESUS.  The true King. </a:t>
            </a:r>
            <a:r>
              <a:rPr lang="en-US"/>
              <a:t>The true Savior.</a:t>
            </a:r>
            <a:endParaRPr lang="en-US" dirty="0"/>
          </a:p>
        </p:txBody>
      </p:sp>
      <p:sp>
        <p:nvSpPr>
          <p:cNvPr id="4" name="Slide Number Placeholder 3"/>
          <p:cNvSpPr>
            <a:spLocks noGrp="1"/>
          </p:cNvSpPr>
          <p:nvPr>
            <p:ph type="sldNum" sz="quarter" idx="5"/>
          </p:nvPr>
        </p:nvSpPr>
        <p:spPr/>
        <p:txBody>
          <a:bodyPr/>
          <a:lstStyle/>
          <a:p>
            <a:fld id="{418CFDC1-4819-EF42-AD17-0790A7F7EC71}" type="slidenum">
              <a:rPr lang="en-US" smtClean="0"/>
              <a:t>13</a:t>
            </a:fld>
            <a:endParaRPr lang="en-US"/>
          </a:p>
        </p:txBody>
      </p:sp>
    </p:spTree>
    <p:extLst>
      <p:ext uri="{BB962C8B-B14F-4D97-AF65-F5344CB8AC3E}">
        <p14:creationId xmlns:p14="http://schemas.microsoft.com/office/powerpoint/2010/main" val="211813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Israel has traveled along the edges of Edom and Moab, they have had to battle two kings.</a:t>
            </a:r>
          </a:p>
          <a:p>
            <a:endParaRPr lang="en-US" dirty="0"/>
          </a:p>
          <a:p>
            <a:r>
              <a:rPr lang="en-US" dirty="0" err="1"/>
              <a:t>Balak</a:t>
            </a:r>
            <a:r>
              <a:rPr lang="en-US" dirty="0"/>
              <a:t> is so full of fear – that he decides to launch a pre-emptive strike on Israel.</a:t>
            </a:r>
          </a:p>
          <a:p>
            <a:endParaRPr lang="en-US" dirty="0"/>
          </a:p>
          <a:p>
            <a:endParaRPr lang="en-US" dirty="0"/>
          </a:p>
          <a:p>
            <a:r>
              <a:rPr lang="en-US" dirty="0"/>
              <a:t>Deut. 23:4 – of Mesopotamia.</a:t>
            </a:r>
          </a:p>
        </p:txBody>
      </p:sp>
      <p:sp>
        <p:nvSpPr>
          <p:cNvPr id="4" name="Slide Number Placeholder 3"/>
          <p:cNvSpPr>
            <a:spLocks noGrp="1"/>
          </p:cNvSpPr>
          <p:nvPr>
            <p:ph type="sldNum" sz="quarter" idx="5"/>
          </p:nvPr>
        </p:nvSpPr>
        <p:spPr/>
        <p:txBody>
          <a:bodyPr/>
          <a:lstStyle/>
          <a:p>
            <a:fld id="{418CFDC1-4819-EF42-AD17-0790A7F7EC71}" type="slidenum">
              <a:rPr lang="en-US" smtClean="0"/>
              <a:t>2</a:t>
            </a:fld>
            <a:endParaRPr lang="en-US"/>
          </a:p>
        </p:txBody>
      </p:sp>
    </p:spTree>
    <p:extLst>
      <p:ext uri="{BB962C8B-B14F-4D97-AF65-F5344CB8AC3E}">
        <p14:creationId xmlns:p14="http://schemas.microsoft.com/office/powerpoint/2010/main" val="216399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they are not even in MOAB, and have no plan of attacking Moab, but as we see in the first few verses – the People are terrified because nearly 2 million strangers are camped out.</a:t>
            </a:r>
          </a:p>
          <a:p>
            <a:endParaRPr lang="en-US" dirty="0"/>
          </a:p>
          <a:p>
            <a:endParaRPr lang="en-US" dirty="0"/>
          </a:p>
        </p:txBody>
      </p:sp>
      <p:sp>
        <p:nvSpPr>
          <p:cNvPr id="4" name="Slide Number Placeholder 3"/>
          <p:cNvSpPr>
            <a:spLocks noGrp="1"/>
          </p:cNvSpPr>
          <p:nvPr>
            <p:ph type="sldNum" sz="quarter" idx="5"/>
          </p:nvPr>
        </p:nvSpPr>
        <p:spPr/>
        <p:txBody>
          <a:bodyPr/>
          <a:lstStyle/>
          <a:p>
            <a:fld id="{418CFDC1-4819-EF42-AD17-0790A7F7EC71}" type="slidenum">
              <a:rPr lang="en-US" smtClean="0"/>
              <a:t>3</a:t>
            </a:fld>
            <a:endParaRPr lang="en-US"/>
          </a:p>
        </p:txBody>
      </p:sp>
    </p:spTree>
    <p:extLst>
      <p:ext uri="{BB962C8B-B14F-4D97-AF65-F5344CB8AC3E}">
        <p14:creationId xmlns:p14="http://schemas.microsoft.com/office/powerpoint/2010/main" val="309789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also beneficial to think about this being in the PLAINS of Moab, because it helps us understand how </a:t>
            </a:r>
            <a:r>
              <a:rPr lang="en-US" dirty="0" err="1"/>
              <a:t>Balak</a:t>
            </a:r>
            <a:r>
              <a:rPr lang="en-US" dirty="0"/>
              <a:t> selects several positions where from the higher ground he and Balaam can look down and see this mass of people camping in the plains below.</a:t>
            </a:r>
          </a:p>
        </p:txBody>
      </p:sp>
      <p:sp>
        <p:nvSpPr>
          <p:cNvPr id="4" name="Slide Number Placeholder 3"/>
          <p:cNvSpPr>
            <a:spLocks noGrp="1"/>
          </p:cNvSpPr>
          <p:nvPr>
            <p:ph type="sldNum" sz="quarter" idx="5"/>
          </p:nvPr>
        </p:nvSpPr>
        <p:spPr/>
        <p:txBody>
          <a:bodyPr/>
          <a:lstStyle/>
          <a:p>
            <a:fld id="{418CFDC1-4819-EF42-AD17-0790A7F7EC71}" type="slidenum">
              <a:rPr lang="en-US" smtClean="0"/>
              <a:t>4</a:t>
            </a:fld>
            <a:endParaRPr lang="en-US"/>
          </a:p>
        </p:txBody>
      </p:sp>
    </p:spTree>
    <p:extLst>
      <p:ext uri="{BB962C8B-B14F-4D97-AF65-F5344CB8AC3E}">
        <p14:creationId xmlns:p14="http://schemas.microsoft.com/office/powerpoint/2010/main" val="1189078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Narrative of Numbers doesn’t actually require these chapters. They could be taken out and you’d still get the message.  But this unexpected prophet is given 3 whole chapters – because his life is treated by Scripture as an always relevant, always important warning.</a:t>
            </a:r>
          </a:p>
          <a:p>
            <a:endParaRPr lang="en-US" dirty="0"/>
          </a:p>
          <a:p>
            <a:r>
              <a:rPr lang="en-US" dirty="0"/>
              <a:t>This story unfolds masterfully. A big reason it is so memorable because it has so many Plot Twists… So many unexpected turns that grab our attention and make us wonder WHY these things are unfolding in such a unique way.</a:t>
            </a:r>
          </a:p>
          <a:p>
            <a:endParaRPr lang="en-US" dirty="0"/>
          </a:p>
          <a:p>
            <a:r>
              <a:rPr lang="en-US" dirty="0"/>
              <a:t>Don’t let knowing this story cause you to overlook how many twist and turns this narrative follows.</a:t>
            </a:r>
          </a:p>
          <a:p>
            <a:endParaRPr lang="en-US" dirty="0"/>
          </a:p>
          <a:p>
            <a:r>
              <a:rPr lang="en-US" dirty="0"/>
              <a:t>ODD juxtaposition – how can a prophet of God be wrapped up in superstition and heathenism?</a:t>
            </a:r>
          </a:p>
          <a:p>
            <a:endParaRPr lang="en-US" dirty="0"/>
          </a:p>
          <a:p>
            <a:r>
              <a:rPr lang="en-US" dirty="0"/>
              <a:t>BALAK – declined?  The world is often confident in the attractiveness of it’s rewards.  As peter wrote – they think it strange that we don’t run with them into excesses of sin any longer.</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00" dirty="0"/>
              <a:t>God Both Permits &amp; Is Angry About Balaam’s Journey.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18CFDC1-4819-EF42-AD17-0790A7F7EC71}" type="slidenum">
              <a:rPr lang="en-US" smtClean="0"/>
              <a:t>5</a:t>
            </a:fld>
            <a:endParaRPr lang="en-US"/>
          </a:p>
        </p:txBody>
      </p:sp>
    </p:spTree>
    <p:extLst>
      <p:ext uri="{BB962C8B-B14F-4D97-AF65-F5344CB8AC3E}">
        <p14:creationId xmlns:p14="http://schemas.microsoft.com/office/powerpoint/2010/main" val="2043067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22:23-35</a:t>
            </a:r>
          </a:p>
          <a:p>
            <a:endParaRPr lang="en-US" dirty="0"/>
          </a:p>
          <a:p>
            <a:r>
              <a:rPr lang="en-US" dirty="0"/>
              <a:t>The Angel and the Donkey are the only one who really honor God here.</a:t>
            </a:r>
          </a:p>
          <a:p>
            <a:endParaRPr lang="en-US" dirty="0"/>
          </a:p>
          <a:p>
            <a:endParaRPr lang="en-US" dirty="0"/>
          </a:p>
        </p:txBody>
      </p:sp>
      <p:sp>
        <p:nvSpPr>
          <p:cNvPr id="4" name="Slide Number Placeholder 3"/>
          <p:cNvSpPr>
            <a:spLocks noGrp="1"/>
          </p:cNvSpPr>
          <p:nvPr>
            <p:ph type="sldNum" sz="quarter" idx="5"/>
          </p:nvPr>
        </p:nvSpPr>
        <p:spPr/>
        <p:txBody>
          <a:bodyPr/>
          <a:lstStyle/>
          <a:p>
            <a:fld id="{418CFDC1-4819-EF42-AD17-0790A7F7EC71}" type="slidenum">
              <a:rPr lang="en-US" smtClean="0"/>
              <a:t>6</a:t>
            </a:fld>
            <a:endParaRPr lang="en-US"/>
          </a:p>
        </p:txBody>
      </p:sp>
    </p:spTree>
    <p:extLst>
      <p:ext uri="{BB962C8B-B14F-4D97-AF65-F5344CB8AC3E}">
        <p14:creationId xmlns:p14="http://schemas.microsoft.com/office/powerpoint/2010/main" val="3469542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Narrative of Numbers doesn’t actually require these chapters. They could be taken out and you’d still get the message.  But this unexpected prophet is given 3 whole chapters – because his life is treated by Scripture as an always relevant, always important warning.</a:t>
            </a:r>
          </a:p>
          <a:p>
            <a:endParaRPr lang="en-US" dirty="0"/>
          </a:p>
          <a:p>
            <a:r>
              <a:rPr lang="en-US" dirty="0"/>
              <a:t>This story unfolds masterfully. A big reason it is so memorable because it has so many Plot Twists… So many unexpected turns that grab our attention and make us wonder WHY these things are unfolding in such a unique way.</a:t>
            </a:r>
          </a:p>
          <a:p>
            <a:endParaRPr lang="en-US" dirty="0"/>
          </a:p>
          <a:p>
            <a:r>
              <a:rPr lang="en-US" dirty="0"/>
              <a:t>Don’t let knowing this story cause you to overlook how many twist and turns this narrative follows.</a:t>
            </a:r>
          </a:p>
          <a:p>
            <a:endParaRPr lang="en-US" dirty="0"/>
          </a:p>
          <a:p>
            <a:r>
              <a:rPr lang="en-US" dirty="0"/>
              <a:t>ODD juxtaposition – how can a prophet of God be wrapped up in superstition and heathenism?</a:t>
            </a:r>
          </a:p>
          <a:p>
            <a:endParaRPr lang="en-US" dirty="0"/>
          </a:p>
          <a:p>
            <a:r>
              <a:rPr lang="en-US" dirty="0"/>
              <a:t>BALAK – declined?  The world is often confident in the attractiveness of it’s rewards.  As peter wrote – they think it strange that we don’t run with them into excesses of sin any longer.</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sz="1000" dirty="0"/>
              <a:t>God Both Permits &amp; Is Angry About Balaam’s Journey.</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18CFDC1-4819-EF42-AD17-0790A7F7EC71}" type="slidenum">
              <a:rPr lang="en-US" smtClean="0"/>
              <a:t>7</a:t>
            </a:fld>
            <a:endParaRPr lang="en-US"/>
          </a:p>
        </p:txBody>
      </p:sp>
    </p:spTree>
    <p:extLst>
      <p:ext uri="{BB962C8B-B14F-4D97-AF65-F5344CB8AC3E}">
        <p14:creationId xmlns:p14="http://schemas.microsoft.com/office/powerpoint/2010/main" val="320675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underestimate how powerful these temptations are!</a:t>
            </a:r>
          </a:p>
          <a:p>
            <a:endParaRPr lang="en-US" dirty="0"/>
          </a:p>
          <a:p>
            <a:r>
              <a:rPr lang="en-US" dirty="0"/>
              <a:t>This is a textbook case of greed</a:t>
            </a:r>
          </a:p>
          <a:p>
            <a:endParaRPr lang="en-US" dirty="0"/>
          </a:p>
          <a:p>
            <a:r>
              <a:rPr lang="en-US" dirty="0"/>
              <a:t>We need to think of Balaam’s Character.  Balaam’s Journey.  And Balaam’s Fall.</a:t>
            </a:r>
          </a:p>
          <a:p>
            <a:endParaRPr lang="en-US" dirty="0"/>
          </a:p>
          <a:p>
            <a:pPr marL="171450" indent="-171450">
              <a:buFont typeface="Arial" panose="020B0604020202020204" pitchFamily="34" charset="0"/>
              <a:buChar char="•"/>
            </a:pPr>
            <a:r>
              <a:rPr lang="en-US" dirty="0"/>
              <a:t>Interesting Side Note:  Part of our insight into Balaam’s heart is his cruelty towards animals.  When people are cruel and hurtful to animals that are weak and helpless – their own hearts get darker.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US" dirty="0"/>
              <a:t>Every adult here should be uncomfortable to realize how much we have in common with Balaam.   He knew God. He was able to teach others about God.  He had a reputation for his relationship with God.  And people were patient with him.</a:t>
            </a:r>
          </a:p>
          <a:p>
            <a:endParaRPr lang="en-US" dirty="0"/>
          </a:p>
          <a:p>
            <a:r>
              <a:rPr lang="en-US" dirty="0"/>
              <a:t>Balaam Becomes His Own Worst Enemy!  Satan will target the weak spots in our hearts.</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Super Obvious, But Also The Downfall of Millions in Every Generation.</a:t>
            </a:r>
          </a:p>
          <a:p>
            <a:endParaRPr lang="en-US" dirty="0"/>
          </a:p>
          <a:p>
            <a:endParaRPr lang="en-US" dirty="0"/>
          </a:p>
          <a:p>
            <a:r>
              <a:rPr lang="en-US" dirty="0"/>
              <a:t>He is literally a lesson in a wasted life.  In someone who had EVERY ADVANTAGE.  Who had everything going for Him.  And threw it all away.</a:t>
            </a:r>
          </a:p>
          <a:p>
            <a:endParaRPr lang="en-US" dirty="0"/>
          </a:p>
          <a:p>
            <a:r>
              <a:rPr lang="en-US" dirty="0"/>
              <a:t>False Prophets: He might as well have had a “For Sale” sign in his front yard. He sold his soul for a chance at fame and fortune.</a:t>
            </a:r>
          </a:p>
        </p:txBody>
      </p:sp>
      <p:sp>
        <p:nvSpPr>
          <p:cNvPr id="4" name="Slide Number Placeholder 3"/>
          <p:cNvSpPr>
            <a:spLocks noGrp="1"/>
          </p:cNvSpPr>
          <p:nvPr>
            <p:ph type="sldNum" sz="quarter" idx="5"/>
          </p:nvPr>
        </p:nvSpPr>
        <p:spPr/>
        <p:txBody>
          <a:bodyPr/>
          <a:lstStyle/>
          <a:p>
            <a:fld id="{418CFDC1-4819-EF42-AD17-0790A7F7EC71}" type="slidenum">
              <a:rPr lang="en-US" smtClean="0"/>
              <a:t>8</a:t>
            </a:fld>
            <a:endParaRPr lang="en-US"/>
          </a:p>
        </p:txBody>
      </p:sp>
    </p:spTree>
    <p:extLst>
      <p:ext uri="{BB962C8B-B14F-4D97-AF65-F5344CB8AC3E}">
        <p14:creationId xmlns:p14="http://schemas.microsoft.com/office/powerpoint/2010/main" val="199158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underestimate how powerful these temptations are!</a:t>
            </a:r>
          </a:p>
          <a:p>
            <a:endParaRPr lang="en-US" dirty="0"/>
          </a:p>
          <a:p>
            <a:r>
              <a:rPr lang="en-US" dirty="0"/>
              <a:t>This is a textbook case of greed</a:t>
            </a:r>
          </a:p>
          <a:p>
            <a:endParaRPr lang="en-US" dirty="0"/>
          </a:p>
          <a:p>
            <a:r>
              <a:rPr lang="en-US" dirty="0"/>
              <a:t>We need to think of Balaam’s Character.  Balaam’s Journey.  And Balaam’s Fall.</a:t>
            </a:r>
          </a:p>
          <a:p>
            <a:endParaRPr lang="en-US" dirty="0"/>
          </a:p>
          <a:p>
            <a:pPr marL="171450" indent="-171450">
              <a:buFont typeface="Arial" panose="020B0604020202020204" pitchFamily="34" charset="0"/>
              <a:buChar char="•"/>
            </a:pPr>
            <a:r>
              <a:rPr lang="en-US" dirty="0"/>
              <a:t>Interesting Side Note:  Part of our insight into Balaam’s heart is his cruelty towards animals.  When people are cruel and hurtful to animals that are weak and helpless – their own hearts get darker.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r>
              <a:rPr lang="en-US" dirty="0"/>
              <a:t>Every adult here should be uncomfortable to realize how much we have in common with Balaam.   He knew God. He was able to teach others about God.  He had a reputation for his relationship with God.  And people were patient with him.</a:t>
            </a:r>
          </a:p>
          <a:p>
            <a:endParaRPr lang="en-US" dirty="0"/>
          </a:p>
          <a:p>
            <a:r>
              <a:rPr lang="en-US" dirty="0"/>
              <a:t>Balaam Becomes His Own Worst Enemy!  Satan will target the weak spots in our hearts.</a:t>
            </a:r>
          </a:p>
          <a:p>
            <a:endParaRPr lang="en-US" dirty="0"/>
          </a:p>
          <a:p>
            <a:pPr marL="0" marR="0" lvl="0" indent="0" algn="l" defTabSz="713232" rtl="0" eaLnBrk="1" fontAlgn="auto" latinLnBrk="0" hangingPunct="1">
              <a:lnSpc>
                <a:spcPct val="100000"/>
              </a:lnSpc>
              <a:spcBef>
                <a:spcPts val="0"/>
              </a:spcBef>
              <a:spcAft>
                <a:spcPts val="0"/>
              </a:spcAft>
              <a:buClrTx/>
              <a:buSzTx/>
              <a:buFontTx/>
              <a:buNone/>
              <a:tabLst/>
              <a:defRPr/>
            </a:pPr>
            <a:r>
              <a:rPr lang="en-US" dirty="0"/>
              <a:t>Super Obvious, But Also The Downfall of Millions in Every Generation.</a:t>
            </a:r>
          </a:p>
          <a:p>
            <a:endParaRPr lang="en-US" dirty="0"/>
          </a:p>
          <a:p>
            <a:endParaRPr lang="en-US" dirty="0"/>
          </a:p>
          <a:p>
            <a:r>
              <a:rPr lang="en-US" dirty="0"/>
              <a:t>He is literally a lesson in a wasted life.  In someone who had EVERY ADVANTAGE.  Who had everything going for Him.  And threw it all away.</a:t>
            </a:r>
          </a:p>
          <a:p>
            <a:endParaRPr lang="en-US" dirty="0"/>
          </a:p>
          <a:p>
            <a:r>
              <a:rPr lang="en-US" dirty="0"/>
              <a:t>False Prophets: He might as well have had a “For Sale” sign in his front yard. He sold his soul for a chance at fame and fortune.</a:t>
            </a:r>
          </a:p>
        </p:txBody>
      </p:sp>
      <p:sp>
        <p:nvSpPr>
          <p:cNvPr id="4" name="Slide Number Placeholder 3"/>
          <p:cNvSpPr>
            <a:spLocks noGrp="1"/>
          </p:cNvSpPr>
          <p:nvPr>
            <p:ph type="sldNum" sz="quarter" idx="5"/>
          </p:nvPr>
        </p:nvSpPr>
        <p:spPr/>
        <p:txBody>
          <a:bodyPr/>
          <a:lstStyle/>
          <a:p>
            <a:fld id="{418CFDC1-4819-EF42-AD17-0790A7F7EC71}" type="slidenum">
              <a:rPr lang="en-US" smtClean="0"/>
              <a:t>9</a:t>
            </a:fld>
            <a:endParaRPr lang="en-US"/>
          </a:p>
        </p:txBody>
      </p:sp>
    </p:spTree>
    <p:extLst>
      <p:ext uri="{BB962C8B-B14F-4D97-AF65-F5344CB8AC3E}">
        <p14:creationId xmlns:p14="http://schemas.microsoft.com/office/powerpoint/2010/main" val="2275179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93977C-9978-3B4A-A2DD-821AEDC2714C}" type="datetimeFigureOut">
              <a:rPr lang="en-US" smtClean="0"/>
              <a:t>7/9/23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406593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3977C-9978-3B4A-A2DD-821AEDC2714C}" type="datetimeFigureOut">
              <a:rPr lang="en-US" smtClean="0"/>
              <a:t>7/9/23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218628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93977C-9978-3B4A-A2DD-821AEDC2714C}" type="datetimeFigureOut">
              <a:rPr lang="en-US" smtClean="0"/>
              <a:t>7/9/23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31193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093977C-9978-3B4A-A2DD-821AEDC2714C}" type="datetimeFigureOut">
              <a:rPr lang="en-US" smtClean="0"/>
              <a:t>7/9/23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246039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93977C-9978-3B4A-A2DD-821AEDC2714C}" type="datetimeFigureOut">
              <a:rPr lang="en-US" smtClean="0"/>
              <a:t>7/9/23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198164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93977C-9978-3B4A-A2DD-821AEDC2714C}" type="datetimeFigureOut">
              <a:rPr lang="en-US" smtClean="0"/>
              <a:t>7/9/23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372133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93977C-9978-3B4A-A2DD-821AEDC2714C}" type="datetimeFigureOut">
              <a:rPr lang="en-US" smtClean="0"/>
              <a:t>7/9/23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401922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93977C-9978-3B4A-A2DD-821AEDC2714C}" type="datetimeFigureOut">
              <a:rPr lang="en-US" smtClean="0"/>
              <a:t>7/9/23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174908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3977C-9978-3B4A-A2DD-821AEDC2714C}" type="datetimeFigureOut">
              <a:rPr lang="en-US" smtClean="0"/>
              <a:t>7/9/23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120146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93977C-9978-3B4A-A2DD-821AEDC2714C}" type="datetimeFigureOut">
              <a:rPr lang="en-US" smtClean="0"/>
              <a:t>7/9/23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141136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093977C-9978-3B4A-A2DD-821AEDC2714C}" type="datetimeFigureOut">
              <a:rPr lang="en-US" smtClean="0"/>
              <a:t>7/9/23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37507-32BA-AE4C-973C-B015D96B09CD}" type="slidenum">
              <a:rPr lang="en-US" smtClean="0"/>
              <a:t>‹#›</a:t>
            </a:fld>
            <a:endParaRPr lang="en-US"/>
          </a:p>
        </p:txBody>
      </p:sp>
    </p:spTree>
    <p:extLst>
      <p:ext uri="{BB962C8B-B14F-4D97-AF65-F5344CB8AC3E}">
        <p14:creationId xmlns:p14="http://schemas.microsoft.com/office/powerpoint/2010/main" val="117484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3093977C-9978-3B4A-A2DD-821AEDC2714C}" type="datetimeFigureOut">
              <a:rPr lang="en-US" smtClean="0"/>
              <a:t>7/9/23</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4337507-32BA-AE4C-973C-B015D96B09CD}" type="slidenum">
              <a:rPr lang="en-US" smtClean="0"/>
              <a:t>‹#›</a:t>
            </a:fld>
            <a:endParaRPr lang="en-US"/>
          </a:p>
        </p:txBody>
      </p:sp>
    </p:spTree>
    <p:extLst>
      <p:ext uri="{BB962C8B-B14F-4D97-AF65-F5344CB8AC3E}">
        <p14:creationId xmlns:p14="http://schemas.microsoft.com/office/powerpoint/2010/main" val="596608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7FC23-B088-8004-C836-C48143F4BBE7}"/>
              </a:ext>
            </a:extLst>
          </p:cNvPr>
          <p:cNvSpPr>
            <a:spLocks noGrp="1"/>
          </p:cNvSpPr>
          <p:nvPr>
            <p:ph type="ctrTitle"/>
          </p:nvPr>
        </p:nvSpPr>
        <p:spPr/>
        <p:txBody>
          <a:bodyPr/>
          <a:lstStyle/>
          <a:p>
            <a:r>
              <a:rPr lang="en-US" dirty="0"/>
              <a:t>The Way of Balaam </a:t>
            </a:r>
            <a:br>
              <a:rPr lang="en-US" dirty="0"/>
            </a:br>
            <a:r>
              <a:rPr lang="en-US" dirty="0"/>
              <a:t>2 Peter 2:15-16</a:t>
            </a:r>
          </a:p>
        </p:txBody>
      </p:sp>
      <p:sp>
        <p:nvSpPr>
          <p:cNvPr id="3" name="Subtitle 2">
            <a:extLst>
              <a:ext uri="{FF2B5EF4-FFF2-40B4-BE49-F238E27FC236}">
                <a16:creationId xmlns:a16="http://schemas.microsoft.com/office/drawing/2014/main" id="{632F3CCE-DAED-7765-3C0B-4D537311F3E2}"/>
              </a:ext>
            </a:extLst>
          </p:cNvPr>
          <p:cNvSpPr>
            <a:spLocks noGrp="1"/>
          </p:cNvSpPr>
          <p:nvPr>
            <p:ph type="subTitle" idx="1"/>
          </p:nvPr>
        </p:nvSpPr>
        <p:spPr/>
        <p:txBody>
          <a:bodyPr/>
          <a:lstStyle/>
          <a:p>
            <a:endParaRPr lang="en-US"/>
          </a:p>
        </p:txBody>
      </p:sp>
      <p:pic>
        <p:nvPicPr>
          <p:cNvPr id="5" name="Picture 4" descr="A donkey with a red stripe">
            <a:extLst>
              <a:ext uri="{FF2B5EF4-FFF2-40B4-BE49-F238E27FC236}">
                <a16:creationId xmlns:a16="http://schemas.microsoft.com/office/drawing/2014/main" id="{576AF77A-6AFB-42D1-7614-FBA94541131D}"/>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407119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37F4-4995-3527-4DA2-4C6878C395B3}"/>
              </a:ext>
            </a:extLst>
          </p:cNvPr>
          <p:cNvSpPr>
            <a:spLocks noGrp="1"/>
          </p:cNvSpPr>
          <p:nvPr>
            <p:ph type="title"/>
          </p:nvPr>
        </p:nvSpPr>
        <p:spPr>
          <a:xfrm>
            <a:off x="628650" y="304270"/>
            <a:ext cx="7886700" cy="2309183"/>
          </a:xfrm>
        </p:spPr>
        <p:txBody>
          <a:bodyPr>
            <a:normAutofit/>
          </a:bodyPr>
          <a:lstStyle/>
          <a:p>
            <a:pPr algn="ctr"/>
            <a:r>
              <a:rPr lang="en-US" sz="4000" dirty="0"/>
              <a:t>When God Is For Us, </a:t>
            </a:r>
            <a:br>
              <a:rPr lang="en-US" sz="4000" dirty="0"/>
            </a:br>
            <a:r>
              <a:rPr lang="en-US" sz="4000" dirty="0">
                <a:solidFill>
                  <a:schemeClr val="accent2"/>
                </a:solidFill>
              </a:rPr>
              <a:t>We Have Nothing To Fear.</a:t>
            </a:r>
          </a:p>
        </p:txBody>
      </p:sp>
      <p:sp>
        <p:nvSpPr>
          <p:cNvPr id="3" name="Content Placeholder 2">
            <a:extLst>
              <a:ext uri="{FF2B5EF4-FFF2-40B4-BE49-F238E27FC236}">
                <a16:creationId xmlns:a16="http://schemas.microsoft.com/office/drawing/2014/main" id="{34252B13-ECBD-AF8A-1759-D5A8779DA859}"/>
              </a:ext>
            </a:extLst>
          </p:cNvPr>
          <p:cNvSpPr>
            <a:spLocks noGrp="1"/>
          </p:cNvSpPr>
          <p:nvPr>
            <p:ph idx="1"/>
          </p:nvPr>
        </p:nvSpPr>
        <p:spPr>
          <a:xfrm>
            <a:off x="454477" y="3101546"/>
            <a:ext cx="8264979" cy="2309183"/>
          </a:xfrm>
        </p:spPr>
        <p:txBody>
          <a:bodyPr>
            <a:normAutofit/>
          </a:bodyPr>
          <a:lstStyle/>
          <a:p>
            <a:r>
              <a:rPr lang="en-US" baseline="30000" dirty="0"/>
              <a:t>5</a:t>
            </a:r>
            <a:r>
              <a:rPr lang="en-US" dirty="0"/>
              <a:t> How fair are your tents, O Jacob, Your dwellings, O Israel!</a:t>
            </a:r>
            <a:br>
              <a:rPr lang="en-US" dirty="0"/>
            </a:br>
            <a:r>
              <a:rPr lang="en-US" baseline="30000" dirty="0"/>
              <a:t>6</a:t>
            </a:r>
            <a:r>
              <a:rPr lang="en-US" dirty="0"/>
              <a:t> “Like valleys that stretch out, Like gardens beside the river,</a:t>
            </a:r>
            <a:br>
              <a:rPr lang="en-US" dirty="0"/>
            </a:br>
            <a:r>
              <a:rPr lang="en-US" dirty="0"/>
              <a:t>Like aloes planted by the Lord, Like cedars beside the waters.</a:t>
            </a:r>
            <a:br>
              <a:rPr lang="en-US" dirty="0"/>
            </a:br>
            <a:r>
              <a:rPr lang="en-US" baseline="30000" dirty="0"/>
              <a:t>7</a:t>
            </a:r>
            <a:r>
              <a:rPr lang="en-US" dirty="0"/>
              <a:t> “Water will flow from his buckets, And his seed will be by many waters, And his king shall be higher than Agag, And his kingdom shall be exalted.</a:t>
            </a:r>
            <a:br>
              <a:rPr lang="en-US" dirty="0"/>
            </a:br>
            <a:r>
              <a:rPr lang="en-US" dirty="0"/>
              <a:t>    (Numbers 24:5-7)</a:t>
            </a:r>
          </a:p>
        </p:txBody>
      </p:sp>
    </p:spTree>
    <p:extLst>
      <p:ext uri="{BB962C8B-B14F-4D97-AF65-F5344CB8AC3E}">
        <p14:creationId xmlns:p14="http://schemas.microsoft.com/office/powerpoint/2010/main" val="127681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37F4-4995-3527-4DA2-4C6878C395B3}"/>
              </a:ext>
            </a:extLst>
          </p:cNvPr>
          <p:cNvSpPr>
            <a:spLocks noGrp="1"/>
          </p:cNvSpPr>
          <p:nvPr>
            <p:ph type="title"/>
          </p:nvPr>
        </p:nvSpPr>
        <p:spPr>
          <a:xfrm>
            <a:off x="628650" y="304270"/>
            <a:ext cx="7886700" cy="2309183"/>
          </a:xfrm>
        </p:spPr>
        <p:txBody>
          <a:bodyPr>
            <a:normAutofit/>
          </a:bodyPr>
          <a:lstStyle/>
          <a:p>
            <a:pPr algn="ctr"/>
            <a:r>
              <a:rPr lang="en-US" sz="4000" dirty="0"/>
              <a:t>When God Is For Us, </a:t>
            </a:r>
            <a:br>
              <a:rPr lang="en-US" sz="4000" dirty="0"/>
            </a:br>
            <a:r>
              <a:rPr lang="en-US" sz="4000" dirty="0">
                <a:solidFill>
                  <a:schemeClr val="accent2"/>
                </a:solidFill>
              </a:rPr>
              <a:t>We Have Nothing To Fear.</a:t>
            </a:r>
          </a:p>
        </p:txBody>
      </p:sp>
      <p:sp>
        <p:nvSpPr>
          <p:cNvPr id="3" name="Content Placeholder 2">
            <a:extLst>
              <a:ext uri="{FF2B5EF4-FFF2-40B4-BE49-F238E27FC236}">
                <a16:creationId xmlns:a16="http://schemas.microsoft.com/office/drawing/2014/main" id="{34252B13-ECBD-AF8A-1759-D5A8779DA859}"/>
              </a:ext>
            </a:extLst>
          </p:cNvPr>
          <p:cNvSpPr>
            <a:spLocks noGrp="1"/>
          </p:cNvSpPr>
          <p:nvPr>
            <p:ph idx="1"/>
          </p:nvPr>
        </p:nvSpPr>
        <p:spPr>
          <a:xfrm>
            <a:off x="454477" y="3101546"/>
            <a:ext cx="8264979" cy="2450168"/>
          </a:xfrm>
        </p:spPr>
        <p:txBody>
          <a:bodyPr>
            <a:normAutofit/>
          </a:bodyPr>
          <a:lstStyle/>
          <a:p>
            <a:r>
              <a:rPr lang="en-US" baseline="30000" dirty="0"/>
              <a:t>16 </a:t>
            </a:r>
            <a:r>
              <a:rPr lang="en-US" dirty="0"/>
              <a:t>The oracle of him who hears the words of God, And knows the knowledge of the Most High, Who sees the vision of the Almighty, </a:t>
            </a:r>
            <a:br>
              <a:rPr lang="en-US" dirty="0"/>
            </a:br>
            <a:r>
              <a:rPr lang="en-US" dirty="0"/>
              <a:t>Falling down, yet having his eyes uncovered.</a:t>
            </a:r>
            <a:br>
              <a:rPr lang="en-US" dirty="0"/>
            </a:br>
            <a:r>
              <a:rPr lang="en-US" baseline="30000" dirty="0"/>
              <a:t>17</a:t>
            </a:r>
            <a:r>
              <a:rPr lang="en-US" dirty="0"/>
              <a:t> “I see him, but not now; I behold him, but not near; </a:t>
            </a:r>
            <a:br>
              <a:rPr lang="en-US" dirty="0"/>
            </a:br>
            <a:r>
              <a:rPr lang="en-US" dirty="0"/>
              <a:t>A star shall come forth from Jacob, A scepter shall rise from Israel,</a:t>
            </a:r>
            <a:br>
              <a:rPr lang="en-US" dirty="0"/>
            </a:br>
            <a:r>
              <a:rPr lang="en-US" dirty="0"/>
              <a:t>And shall crush through the forehead of Moab, </a:t>
            </a:r>
            <a:br>
              <a:rPr lang="en-US" dirty="0"/>
            </a:br>
            <a:r>
              <a:rPr lang="en-US" dirty="0"/>
              <a:t>And tear down all the sons of </a:t>
            </a:r>
            <a:r>
              <a:rPr lang="en-US" dirty="0" err="1"/>
              <a:t>Sheth</a:t>
            </a:r>
            <a:r>
              <a:rPr lang="en-US" dirty="0"/>
              <a:t>. (Numbers 24:16-17)</a:t>
            </a:r>
          </a:p>
        </p:txBody>
      </p:sp>
    </p:spTree>
    <p:extLst>
      <p:ext uri="{BB962C8B-B14F-4D97-AF65-F5344CB8AC3E}">
        <p14:creationId xmlns:p14="http://schemas.microsoft.com/office/powerpoint/2010/main" val="36692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1359-5D40-EC8D-DC6C-111D8C78A328}"/>
              </a:ext>
            </a:extLst>
          </p:cNvPr>
          <p:cNvSpPr>
            <a:spLocks noGrp="1"/>
          </p:cNvSpPr>
          <p:nvPr>
            <p:ph type="title"/>
          </p:nvPr>
        </p:nvSpPr>
        <p:spPr/>
        <p:txBody>
          <a:bodyPr>
            <a:normAutofit/>
          </a:bodyPr>
          <a:lstStyle/>
          <a:p>
            <a:pPr algn="ctr"/>
            <a:r>
              <a:rPr lang="en-US" sz="4000" dirty="0"/>
              <a:t>Avoiding The Sins of Balaam</a:t>
            </a:r>
          </a:p>
        </p:txBody>
      </p:sp>
      <p:sp>
        <p:nvSpPr>
          <p:cNvPr id="3" name="Content Placeholder 2">
            <a:extLst>
              <a:ext uri="{FF2B5EF4-FFF2-40B4-BE49-F238E27FC236}">
                <a16:creationId xmlns:a16="http://schemas.microsoft.com/office/drawing/2014/main" id="{2459A2AA-0A12-BDC6-C6DD-CDAFF4AE1F2E}"/>
              </a:ext>
            </a:extLst>
          </p:cNvPr>
          <p:cNvSpPr>
            <a:spLocks noGrp="1"/>
          </p:cNvSpPr>
          <p:nvPr>
            <p:ph idx="1"/>
          </p:nvPr>
        </p:nvSpPr>
        <p:spPr>
          <a:xfrm>
            <a:off x="628650" y="1408908"/>
            <a:ext cx="8297636" cy="4001822"/>
          </a:xfrm>
        </p:spPr>
        <p:txBody>
          <a:bodyPr>
            <a:normAutofit/>
          </a:bodyPr>
          <a:lstStyle/>
          <a:p>
            <a:r>
              <a:rPr lang="en-US" sz="2400" dirty="0">
                <a:latin typeface="+mj-lt"/>
              </a:rPr>
              <a:t>What Is My Reputation Today? </a:t>
            </a:r>
            <a:r>
              <a:rPr lang="en-US" sz="2000" dirty="0">
                <a:latin typeface="+mj-lt"/>
              </a:rPr>
              <a:t>(Num. 22:6, Prov. 22:1)</a:t>
            </a:r>
          </a:p>
          <a:p>
            <a:r>
              <a:rPr lang="en-US" sz="2400" dirty="0">
                <a:latin typeface="+mj-lt"/>
              </a:rPr>
              <a:t>Who Do I Care About Impressing? </a:t>
            </a:r>
            <a:r>
              <a:rPr lang="en-US" sz="2000" dirty="0">
                <a:latin typeface="+mj-lt"/>
              </a:rPr>
              <a:t>(Gal. 1:10)</a:t>
            </a:r>
          </a:p>
          <a:p>
            <a:r>
              <a:rPr lang="en-US" sz="2400" dirty="0">
                <a:latin typeface="+mj-lt"/>
              </a:rPr>
              <a:t>Do I Really Want To Hear God’s Message? </a:t>
            </a:r>
            <a:r>
              <a:rPr lang="en-US" sz="2000" dirty="0">
                <a:latin typeface="+mj-lt"/>
              </a:rPr>
              <a:t>(Gal. 4:16, Num. 24:10-11)</a:t>
            </a:r>
          </a:p>
          <a:p>
            <a:r>
              <a:rPr lang="en-US" sz="2400" dirty="0">
                <a:latin typeface="+mj-lt"/>
              </a:rPr>
              <a:t>How Do I Treat Others Who See More Than Me?</a:t>
            </a:r>
          </a:p>
          <a:p>
            <a:r>
              <a:rPr lang="en-US" sz="2400" dirty="0">
                <a:latin typeface="+mj-lt"/>
              </a:rPr>
              <a:t>Am I On Guard For The Stumbling Blocks Ahead? </a:t>
            </a:r>
            <a:r>
              <a:rPr lang="en-US" sz="2000" dirty="0">
                <a:latin typeface="+mj-lt"/>
              </a:rPr>
              <a:t>(Rom. 14:13)</a:t>
            </a:r>
          </a:p>
          <a:p>
            <a:r>
              <a:rPr lang="en-US" sz="2400" dirty="0">
                <a:latin typeface="+mj-lt"/>
              </a:rPr>
              <a:t>Will My Advice Lead Others Closer To God? </a:t>
            </a:r>
            <a:r>
              <a:rPr lang="en-US" sz="2000" dirty="0">
                <a:latin typeface="+mj-lt"/>
              </a:rPr>
              <a:t>(James 5:19-20)</a:t>
            </a:r>
          </a:p>
          <a:p>
            <a:r>
              <a:rPr lang="en-US" sz="2400" dirty="0">
                <a:latin typeface="+mj-lt"/>
              </a:rPr>
              <a:t>How Will I Be Remembered In The Future? </a:t>
            </a:r>
          </a:p>
        </p:txBody>
      </p:sp>
    </p:spTree>
    <p:extLst>
      <p:ext uri="{BB962C8B-B14F-4D97-AF65-F5344CB8AC3E}">
        <p14:creationId xmlns:p14="http://schemas.microsoft.com/office/powerpoint/2010/main" val="418795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7FC23-B088-8004-C836-C48143F4BBE7}"/>
              </a:ext>
            </a:extLst>
          </p:cNvPr>
          <p:cNvSpPr>
            <a:spLocks noGrp="1"/>
          </p:cNvSpPr>
          <p:nvPr>
            <p:ph type="ctrTitle"/>
          </p:nvPr>
        </p:nvSpPr>
        <p:spPr/>
        <p:txBody>
          <a:bodyPr/>
          <a:lstStyle/>
          <a:p>
            <a:r>
              <a:rPr lang="en-US" dirty="0"/>
              <a:t>The Way of Balaam </a:t>
            </a:r>
            <a:br>
              <a:rPr lang="en-US" dirty="0"/>
            </a:br>
            <a:r>
              <a:rPr lang="en-US" dirty="0"/>
              <a:t>2 Peter 2:15-16</a:t>
            </a:r>
          </a:p>
        </p:txBody>
      </p:sp>
      <p:sp>
        <p:nvSpPr>
          <p:cNvPr id="3" name="Subtitle 2">
            <a:extLst>
              <a:ext uri="{FF2B5EF4-FFF2-40B4-BE49-F238E27FC236}">
                <a16:creationId xmlns:a16="http://schemas.microsoft.com/office/drawing/2014/main" id="{632F3CCE-DAED-7765-3C0B-4D537311F3E2}"/>
              </a:ext>
            </a:extLst>
          </p:cNvPr>
          <p:cNvSpPr>
            <a:spLocks noGrp="1"/>
          </p:cNvSpPr>
          <p:nvPr>
            <p:ph type="subTitle" idx="1"/>
          </p:nvPr>
        </p:nvSpPr>
        <p:spPr/>
        <p:txBody>
          <a:bodyPr/>
          <a:lstStyle/>
          <a:p>
            <a:endParaRPr lang="en-US"/>
          </a:p>
        </p:txBody>
      </p:sp>
      <p:pic>
        <p:nvPicPr>
          <p:cNvPr id="5" name="Picture 4" descr="A donkey with a red stripe">
            <a:extLst>
              <a:ext uri="{FF2B5EF4-FFF2-40B4-BE49-F238E27FC236}">
                <a16:creationId xmlns:a16="http://schemas.microsoft.com/office/drawing/2014/main" id="{576AF77A-6AFB-42D1-7614-FBA94541131D}"/>
              </a:ext>
            </a:extLst>
          </p:cNvPr>
          <p:cNvPicPr>
            <a:picLocks noChangeAspect="1"/>
          </p:cNvPicPr>
          <p:nvPr/>
        </p:nvPicPr>
        <p:blipFill>
          <a:blip r:embed="rId3"/>
          <a:stretch>
            <a:fillRect/>
          </a:stretch>
        </p:blipFill>
        <p:spPr>
          <a:xfrm>
            <a:off x="0" y="0"/>
            <a:ext cx="9144000" cy="5715000"/>
          </a:xfrm>
          <a:prstGeom prst="rect">
            <a:avLst/>
          </a:prstGeom>
        </p:spPr>
      </p:pic>
    </p:spTree>
    <p:extLst>
      <p:ext uri="{BB962C8B-B14F-4D97-AF65-F5344CB8AC3E}">
        <p14:creationId xmlns:p14="http://schemas.microsoft.com/office/powerpoint/2010/main" val="421521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the middle east&#10;&#10;Description automatically generated">
            <a:extLst>
              <a:ext uri="{FF2B5EF4-FFF2-40B4-BE49-F238E27FC236}">
                <a16:creationId xmlns:a16="http://schemas.microsoft.com/office/drawing/2014/main" id="{9C496ACA-6A69-6AFF-80AE-314A824857E4}"/>
              </a:ext>
            </a:extLst>
          </p:cNvPr>
          <p:cNvPicPr>
            <a:picLocks noChangeAspect="1"/>
          </p:cNvPicPr>
          <p:nvPr/>
        </p:nvPicPr>
        <p:blipFill>
          <a:blip r:embed="rId3"/>
          <a:stretch>
            <a:fillRect/>
          </a:stretch>
        </p:blipFill>
        <p:spPr>
          <a:xfrm>
            <a:off x="-1" y="1414221"/>
            <a:ext cx="9144577" cy="3997158"/>
          </a:xfrm>
          <a:prstGeom prst="rect">
            <a:avLst/>
          </a:prstGeom>
        </p:spPr>
      </p:pic>
      <p:sp>
        <p:nvSpPr>
          <p:cNvPr id="2" name="Title 1">
            <a:extLst>
              <a:ext uri="{FF2B5EF4-FFF2-40B4-BE49-F238E27FC236}">
                <a16:creationId xmlns:a16="http://schemas.microsoft.com/office/drawing/2014/main" id="{D43F8351-C1D2-6F96-AB93-8DBD199EDA8E}"/>
              </a:ext>
            </a:extLst>
          </p:cNvPr>
          <p:cNvSpPr>
            <a:spLocks noGrp="1"/>
          </p:cNvSpPr>
          <p:nvPr>
            <p:ph type="title"/>
          </p:nvPr>
        </p:nvSpPr>
        <p:spPr/>
        <p:txBody>
          <a:bodyPr>
            <a:normAutofit/>
          </a:bodyPr>
          <a:lstStyle/>
          <a:p>
            <a:pPr algn="ctr"/>
            <a:r>
              <a:rPr lang="en-US" sz="4000" dirty="0">
                <a:solidFill>
                  <a:schemeClr val="bg1"/>
                </a:solidFill>
              </a:rPr>
              <a:t>Numbers 22-24</a:t>
            </a:r>
          </a:p>
        </p:txBody>
      </p:sp>
    </p:spTree>
    <p:extLst>
      <p:ext uri="{BB962C8B-B14F-4D97-AF65-F5344CB8AC3E}">
        <p14:creationId xmlns:p14="http://schemas.microsoft.com/office/powerpoint/2010/main" val="355281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8351-C1D2-6F96-AB93-8DBD199EDA8E}"/>
              </a:ext>
            </a:extLst>
          </p:cNvPr>
          <p:cNvSpPr>
            <a:spLocks noGrp="1"/>
          </p:cNvSpPr>
          <p:nvPr>
            <p:ph type="title"/>
          </p:nvPr>
        </p:nvSpPr>
        <p:spPr/>
        <p:txBody>
          <a:bodyPr>
            <a:normAutofit/>
          </a:bodyPr>
          <a:lstStyle/>
          <a:p>
            <a:pPr algn="ctr"/>
            <a:r>
              <a:rPr lang="en-US" sz="4000" dirty="0">
                <a:solidFill>
                  <a:schemeClr val="bg1"/>
                </a:solidFill>
              </a:rPr>
              <a:t>Numbers 22-24</a:t>
            </a:r>
          </a:p>
        </p:txBody>
      </p:sp>
      <p:pic>
        <p:nvPicPr>
          <p:cNvPr id="3" name="Picture 2" descr="A map of the sea&#10;&#10;Description automatically generated">
            <a:extLst>
              <a:ext uri="{FF2B5EF4-FFF2-40B4-BE49-F238E27FC236}">
                <a16:creationId xmlns:a16="http://schemas.microsoft.com/office/drawing/2014/main" id="{CC898DC9-DE93-3AA9-D980-5B4727EAD27A}"/>
              </a:ext>
            </a:extLst>
          </p:cNvPr>
          <p:cNvPicPr>
            <a:picLocks noChangeAspect="1"/>
          </p:cNvPicPr>
          <p:nvPr/>
        </p:nvPicPr>
        <p:blipFill>
          <a:blip r:embed="rId3"/>
          <a:stretch>
            <a:fillRect/>
          </a:stretch>
        </p:blipFill>
        <p:spPr>
          <a:xfrm>
            <a:off x="1403591" y="1141715"/>
            <a:ext cx="6336818" cy="4269014"/>
          </a:xfrm>
          <a:prstGeom prst="rect">
            <a:avLst/>
          </a:prstGeom>
        </p:spPr>
      </p:pic>
    </p:spTree>
    <p:extLst>
      <p:ext uri="{BB962C8B-B14F-4D97-AF65-F5344CB8AC3E}">
        <p14:creationId xmlns:p14="http://schemas.microsoft.com/office/powerpoint/2010/main" val="25469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8351-C1D2-6F96-AB93-8DBD199EDA8E}"/>
              </a:ext>
            </a:extLst>
          </p:cNvPr>
          <p:cNvSpPr>
            <a:spLocks noGrp="1"/>
          </p:cNvSpPr>
          <p:nvPr>
            <p:ph type="title"/>
          </p:nvPr>
        </p:nvSpPr>
        <p:spPr/>
        <p:txBody>
          <a:bodyPr>
            <a:normAutofit/>
          </a:bodyPr>
          <a:lstStyle/>
          <a:p>
            <a:pPr algn="ctr"/>
            <a:r>
              <a:rPr lang="en-US" sz="4000" dirty="0">
                <a:solidFill>
                  <a:schemeClr val="bg1"/>
                </a:solidFill>
              </a:rPr>
              <a:t>Numbers 22-24</a:t>
            </a:r>
          </a:p>
        </p:txBody>
      </p:sp>
      <p:pic>
        <p:nvPicPr>
          <p:cNvPr id="5" name="Picture 4" descr="A close-up of a map&#10;&#10;Description automatically generated">
            <a:extLst>
              <a:ext uri="{FF2B5EF4-FFF2-40B4-BE49-F238E27FC236}">
                <a16:creationId xmlns:a16="http://schemas.microsoft.com/office/drawing/2014/main" id="{B328248D-64D2-A6C6-A070-115C6842BCDB}"/>
              </a:ext>
            </a:extLst>
          </p:cNvPr>
          <p:cNvPicPr>
            <a:picLocks noChangeAspect="1"/>
          </p:cNvPicPr>
          <p:nvPr/>
        </p:nvPicPr>
        <p:blipFill rotWithShape="1">
          <a:blip r:embed="rId3"/>
          <a:srcRect b="5760"/>
          <a:stretch/>
        </p:blipFill>
        <p:spPr>
          <a:xfrm>
            <a:off x="1033016" y="1183820"/>
            <a:ext cx="7077968" cy="4095751"/>
          </a:xfrm>
          <a:prstGeom prst="rect">
            <a:avLst/>
          </a:prstGeom>
        </p:spPr>
      </p:pic>
    </p:spTree>
    <p:extLst>
      <p:ext uri="{BB962C8B-B14F-4D97-AF65-F5344CB8AC3E}">
        <p14:creationId xmlns:p14="http://schemas.microsoft.com/office/powerpoint/2010/main" val="396082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078A-9D5B-5FD9-F935-EED7486EFBB0}"/>
              </a:ext>
            </a:extLst>
          </p:cNvPr>
          <p:cNvSpPr>
            <a:spLocks noGrp="1"/>
          </p:cNvSpPr>
          <p:nvPr>
            <p:ph type="title"/>
          </p:nvPr>
        </p:nvSpPr>
        <p:spPr/>
        <p:txBody>
          <a:bodyPr/>
          <a:lstStyle/>
          <a:p>
            <a:pPr algn="ctr"/>
            <a:r>
              <a:rPr lang="en-US" dirty="0"/>
              <a:t>The </a:t>
            </a:r>
            <a:r>
              <a:rPr lang="en-US" dirty="0">
                <a:solidFill>
                  <a:schemeClr val="accent2"/>
                </a:solidFill>
              </a:rPr>
              <a:t>Unexpected</a:t>
            </a:r>
            <a:r>
              <a:rPr lang="en-US" dirty="0"/>
              <a:t> Story of </a:t>
            </a:r>
            <a:r>
              <a:rPr lang="en-US" dirty="0" err="1"/>
              <a:t>Balak</a:t>
            </a:r>
            <a:r>
              <a:rPr lang="en-US" dirty="0"/>
              <a:t> &amp; Balaam</a:t>
            </a:r>
          </a:p>
        </p:txBody>
      </p:sp>
      <p:sp>
        <p:nvSpPr>
          <p:cNvPr id="3" name="Content Placeholder 2">
            <a:extLst>
              <a:ext uri="{FF2B5EF4-FFF2-40B4-BE49-F238E27FC236}">
                <a16:creationId xmlns:a16="http://schemas.microsoft.com/office/drawing/2014/main" id="{C6635089-11D2-D026-2F7C-092FAB223A7B}"/>
              </a:ext>
            </a:extLst>
          </p:cNvPr>
          <p:cNvSpPr>
            <a:spLocks noGrp="1"/>
          </p:cNvSpPr>
          <p:nvPr>
            <p:ph idx="1"/>
          </p:nvPr>
        </p:nvSpPr>
        <p:spPr>
          <a:xfrm>
            <a:off x="628650" y="1408908"/>
            <a:ext cx="7886700" cy="4306092"/>
          </a:xfrm>
        </p:spPr>
        <p:txBody>
          <a:bodyPr>
            <a:normAutofit/>
          </a:bodyPr>
          <a:lstStyle/>
          <a:p>
            <a:pPr marL="0" indent="0" algn="ctr">
              <a:buNone/>
            </a:pPr>
            <a:r>
              <a:rPr lang="en-US" sz="2400" b="1" dirty="0"/>
              <a:t>Balaam Declines </a:t>
            </a:r>
            <a:r>
              <a:rPr lang="en-US" sz="2400" b="1" dirty="0" err="1"/>
              <a:t>Balak’s</a:t>
            </a:r>
            <a:r>
              <a:rPr lang="en-US" sz="2400" b="1" dirty="0"/>
              <a:t> Invitation.</a:t>
            </a:r>
            <a:br>
              <a:rPr lang="en-US" sz="2400" b="1" dirty="0"/>
            </a:br>
            <a:r>
              <a:rPr lang="en-US" sz="2000" dirty="0"/>
              <a:t>(Numbers 22:6-14)</a:t>
            </a:r>
            <a:br>
              <a:rPr lang="en-US" sz="2000" dirty="0"/>
            </a:br>
            <a:endParaRPr lang="en-US" sz="600" dirty="0"/>
          </a:p>
          <a:p>
            <a:pPr marL="0" indent="0" algn="ctr">
              <a:buNone/>
            </a:pPr>
            <a:r>
              <a:rPr lang="en-US" sz="2400" b="1" dirty="0"/>
              <a:t>God Is Angry About Balaam’s Journey.</a:t>
            </a:r>
            <a:br>
              <a:rPr lang="en-US" sz="2400" b="1" dirty="0"/>
            </a:br>
            <a:r>
              <a:rPr lang="en-US" sz="2000" dirty="0"/>
              <a:t>(Numbers 22:22-35)</a:t>
            </a:r>
            <a:br>
              <a:rPr lang="en-US" sz="2000" dirty="0"/>
            </a:br>
            <a:endParaRPr lang="en-US" sz="600" dirty="0"/>
          </a:p>
        </p:txBody>
      </p:sp>
    </p:spTree>
    <p:extLst>
      <p:ext uri="{BB962C8B-B14F-4D97-AF65-F5344CB8AC3E}">
        <p14:creationId xmlns:p14="http://schemas.microsoft.com/office/powerpoint/2010/main" val="11232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078A-9D5B-5FD9-F935-EED7486EFBB0}"/>
              </a:ext>
            </a:extLst>
          </p:cNvPr>
          <p:cNvSpPr>
            <a:spLocks noGrp="1"/>
          </p:cNvSpPr>
          <p:nvPr>
            <p:ph type="title"/>
          </p:nvPr>
        </p:nvSpPr>
        <p:spPr/>
        <p:txBody>
          <a:bodyPr/>
          <a:lstStyle/>
          <a:p>
            <a:pPr algn="ctr"/>
            <a:r>
              <a:rPr lang="en-US" dirty="0"/>
              <a:t>The </a:t>
            </a:r>
            <a:r>
              <a:rPr lang="en-US" dirty="0">
                <a:solidFill>
                  <a:schemeClr val="accent2"/>
                </a:solidFill>
              </a:rPr>
              <a:t>Unexpected</a:t>
            </a:r>
            <a:r>
              <a:rPr lang="en-US" dirty="0"/>
              <a:t> Story of </a:t>
            </a:r>
            <a:r>
              <a:rPr lang="en-US" dirty="0" err="1"/>
              <a:t>Balak</a:t>
            </a:r>
            <a:r>
              <a:rPr lang="en-US" dirty="0"/>
              <a:t> &amp; Balaam</a:t>
            </a:r>
          </a:p>
        </p:txBody>
      </p:sp>
      <p:pic>
        <p:nvPicPr>
          <p:cNvPr id="5" name="Picture 4" descr="A donkey with a saddle on its back&#10;&#10;Description automatically generated">
            <a:extLst>
              <a:ext uri="{FF2B5EF4-FFF2-40B4-BE49-F238E27FC236}">
                <a16:creationId xmlns:a16="http://schemas.microsoft.com/office/drawing/2014/main" id="{E3771980-02A3-9FEC-E403-18A810637A74}"/>
              </a:ext>
            </a:extLst>
          </p:cNvPr>
          <p:cNvPicPr>
            <a:picLocks noChangeAspect="1"/>
          </p:cNvPicPr>
          <p:nvPr/>
        </p:nvPicPr>
        <p:blipFill>
          <a:blip r:embed="rId3"/>
          <a:stretch>
            <a:fillRect/>
          </a:stretch>
        </p:blipFill>
        <p:spPr>
          <a:xfrm>
            <a:off x="729343" y="1408907"/>
            <a:ext cx="7685314" cy="4002768"/>
          </a:xfrm>
          <a:prstGeom prst="rect">
            <a:avLst/>
          </a:prstGeom>
        </p:spPr>
      </p:pic>
    </p:spTree>
    <p:extLst>
      <p:ext uri="{BB962C8B-B14F-4D97-AF65-F5344CB8AC3E}">
        <p14:creationId xmlns:p14="http://schemas.microsoft.com/office/powerpoint/2010/main" val="17480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078A-9D5B-5FD9-F935-EED7486EFBB0}"/>
              </a:ext>
            </a:extLst>
          </p:cNvPr>
          <p:cNvSpPr>
            <a:spLocks noGrp="1"/>
          </p:cNvSpPr>
          <p:nvPr>
            <p:ph type="title"/>
          </p:nvPr>
        </p:nvSpPr>
        <p:spPr/>
        <p:txBody>
          <a:bodyPr/>
          <a:lstStyle/>
          <a:p>
            <a:pPr algn="ctr"/>
            <a:r>
              <a:rPr lang="en-US" dirty="0"/>
              <a:t>The </a:t>
            </a:r>
            <a:r>
              <a:rPr lang="en-US" dirty="0">
                <a:solidFill>
                  <a:schemeClr val="accent2"/>
                </a:solidFill>
              </a:rPr>
              <a:t>Unexpected</a:t>
            </a:r>
            <a:r>
              <a:rPr lang="en-US" dirty="0"/>
              <a:t> Story of </a:t>
            </a:r>
            <a:r>
              <a:rPr lang="en-US" dirty="0" err="1"/>
              <a:t>Balak</a:t>
            </a:r>
            <a:r>
              <a:rPr lang="en-US" dirty="0"/>
              <a:t> &amp; Balaam</a:t>
            </a:r>
          </a:p>
        </p:txBody>
      </p:sp>
      <p:sp>
        <p:nvSpPr>
          <p:cNvPr id="3" name="Content Placeholder 2">
            <a:extLst>
              <a:ext uri="{FF2B5EF4-FFF2-40B4-BE49-F238E27FC236}">
                <a16:creationId xmlns:a16="http://schemas.microsoft.com/office/drawing/2014/main" id="{C6635089-11D2-D026-2F7C-092FAB223A7B}"/>
              </a:ext>
            </a:extLst>
          </p:cNvPr>
          <p:cNvSpPr>
            <a:spLocks noGrp="1"/>
          </p:cNvSpPr>
          <p:nvPr>
            <p:ph idx="1"/>
          </p:nvPr>
        </p:nvSpPr>
        <p:spPr>
          <a:xfrm>
            <a:off x="628650" y="1408908"/>
            <a:ext cx="7886700" cy="4306092"/>
          </a:xfrm>
        </p:spPr>
        <p:txBody>
          <a:bodyPr>
            <a:normAutofit/>
          </a:bodyPr>
          <a:lstStyle/>
          <a:p>
            <a:pPr marL="0" indent="0" algn="ctr">
              <a:buNone/>
            </a:pPr>
            <a:r>
              <a:rPr lang="en-US" sz="2400" b="1" dirty="0"/>
              <a:t>Balaam Declines </a:t>
            </a:r>
            <a:r>
              <a:rPr lang="en-US" sz="2400" b="1" dirty="0" err="1"/>
              <a:t>Balak’s</a:t>
            </a:r>
            <a:r>
              <a:rPr lang="en-US" sz="2400" b="1" dirty="0"/>
              <a:t> Invitation.</a:t>
            </a:r>
            <a:br>
              <a:rPr lang="en-US" sz="2400" b="1" dirty="0"/>
            </a:br>
            <a:r>
              <a:rPr lang="en-US" sz="2000" dirty="0"/>
              <a:t>(Numbers 22:6-14)</a:t>
            </a:r>
            <a:br>
              <a:rPr lang="en-US" sz="2000" dirty="0"/>
            </a:br>
            <a:endParaRPr lang="en-US" sz="600" dirty="0"/>
          </a:p>
          <a:p>
            <a:pPr marL="0" indent="0" algn="ctr">
              <a:buNone/>
            </a:pPr>
            <a:r>
              <a:rPr lang="en-US" sz="2400" b="1" dirty="0"/>
              <a:t>God Is Angry About Balaam’s Journey.</a:t>
            </a:r>
            <a:br>
              <a:rPr lang="en-US" sz="2400" b="1" dirty="0"/>
            </a:br>
            <a:r>
              <a:rPr lang="en-US" sz="2000" dirty="0"/>
              <a:t>(Numbers 22:22-35)</a:t>
            </a:r>
            <a:br>
              <a:rPr lang="en-US" sz="2000" dirty="0"/>
            </a:br>
            <a:endParaRPr lang="en-US" sz="600" dirty="0"/>
          </a:p>
          <a:p>
            <a:pPr marL="0" indent="0" algn="ctr">
              <a:buNone/>
            </a:pPr>
            <a:r>
              <a:rPr lang="en-US" sz="2400" b="1" dirty="0"/>
              <a:t>Balaam’s Curse Is Turned Into A Blessing.</a:t>
            </a:r>
            <a:br>
              <a:rPr lang="en-US" sz="2400" dirty="0"/>
            </a:br>
            <a:r>
              <a:rPr lang="en-US" sz="2000" dirty="0"/>
              <a:t>(Numbers 23:8)</a:t>
            </a:r>
            <a:br>
              <a:rPr lang="en-US" sz="2000" dirty="0"/>
            </a:br>
            <a:endParaRPr lang="en-US" sz="600" dirty="0"/>
          </a:p>
          <a:p>
            <a:pPr marL="0" indent="0" algn="ctr">
              <a:buNone/>
            </a:pPr>
            <a:r>
              <a:rPr lang="en-US" sz="2400" b="1" dirty="0" err="1"/>
              <a:t>Balak</a:t>
            </a:r>
            <a:r>
              <a:rPr lang="en-US" sz="2400" b="1" dirty="0"/>
              <a:t> Multiplies His Bad Decisions.</a:t>
            </a:r>
            <a:br>
              <a:rPr lang="en-US" sz="2400" b="1" dirty="0"/>
            </a:br>
            <a:r>
              <a:rPr lang="en-US" sz="2000" dirty="0"/>
              <a:t>(Num. 23:20,24, Num. 24:3-5, Num. 24:17)</a:t>
            </a:r>
            <a:br>
              <a:rPr lang="en-US" sz="2000" dirty="0"/>
            </a:br>
            <a:endParaRPr lang="en-US" sz="600" dirty="0"/>
          </a:p>
          <a:p>
            <a:pPr marL="0" indent="0" algn="ctr">
              <a:buNone/>
            </a:pPr>
            <a:r>
              <a:rPr lang="en-US" sz="2400" b="1" dirty="0"/>
              <a:t>Balaam Teaches </a:t>
            </a:r>
            <a:r>
              <a:rPr lang="en-US" sz="2400" b="1" dirty="0" err="1"/>
              <a:t>Balak</a:t>
            </a:r>
            <a:r>
              <a:rPr lang="en-US" sz="2400" b="1" dirty="0"/>
              <a:t> To Tempt Israel With Idolatry.</a:t>
            </a:r>
            <a:br>
              <a:rPr lang="en-US" sz="2400" dirty="0"/>
            </a:br>
            <a:r>
              <a:rPr lang="en-US" sz="2000" dirty="0"/>
              <a:t>(Numbers 24:14, Numbers 31:16)</a:t>
            </a:r>
            <a:endParaRPr lang="en-US" sz="2400" dirty="0"/>
          </a:p>
        </p:txBody>
      </p:sp>
    </p:spTree>
    <p:extLst>
      <p:ext uri="{BB962C8B-B14F-4D97-AF65-F5344CB8AC3E}">
        <p14:creationId xmlns:p14="http://schemas.microsoft.com/office/powerpoint/2010/main" val="172681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F156-5061-98E8-1C27-E57E30F7416B}"/>
              </a:ext>
            </a:extLst>
          </p:cNvPr>
          <p:cNvSpPr>
            <a:spLocks noGrp="1"/>
          </p:cNvSpPr>
          <p:nvPr>
            <p:ph type="title"/>
          </p:nvPr>
        </p:nvSpPr>
        <p:spPr>
          <a:xfrm>
            <a:off x="628650" y="304270"/>
            <a:ext cx="7886700" cy="2216507"/>
          </a:xfrm>
        </p:spPr>
        <p:txBody>
          <a:bodyPr>
            <a:normAutofit/>
          </a:bodyPr>
          <a:lstStyle/>
          <a:p>
            <a:pPr algn="ctr"/>
            <a:r>
              <a:rPr lang="en-US" sz="4000" dirty="0"/>
              <a:t>The “Way of Balaam” </a:t>
            </a:r>
            <a:br>
              <a:rPr lang="en-US" sz="4000" dirty="0"/>
            </a:br>
            <a:r>
              <a:rPr lang="en-US" sz="4000" dirty="0"/>
              <a:t>Is A </a:t>
            </a:r>
            <a:r>
              <a:rPr lang="en-US" sz="4000" dirty="0">
                <a:solidFill>
                  <a:schemeClr val="accent2"/>
                </a:solidFill>
              </a:rPr>
              <a:t>Permanent Warning </a:t>
            </a:r>
            <a:br>
              <a:rPr lang="en-US" sz="4000" dirty="0"/>
            </a:br>
            <a:r>
              <a:rPr lang="en-US" sz="4000" dirty="0"/>
              <a:t>For The People of God.</a:t>
            </a:r>
          </a:p>
        </p:txBody>
      </p:sp>
      <p:sp>
        <p:nvSpPr>
          <p:cNvPr id="3" name="Content Placeholder 2">
            <a:extLst>
              <a:ext uri="{FF2B5EF4-FFF2-40B4-BE49-F238E27FC236}">
                <a16:creationId xmlns:a16="http://schemas.microsoft.com/office/drawing/2014/main" id="{53EA68F4-F0C3-C7FC-9294-16779A7A904E}"/>
              </a:ext>
            </a:extLst>
          </p:cNvPr>
          <p:cNvSpPr>
            <a:spLocks noGrp="1"/>
          </p:cNvSpPr>
          <p:nvPr>
            <p:ph idx="1"/>
          </p:nvPr>
        </p:nvSpPr>
        <p:spPr>
          <a:xfrm>
            <a:off x="628650" y="2767914"/>
            <a:ext cx="8428264" cy="2947086"/>
          </a:xfrm>
        </p:spPr>
        <p:txBody>
          <a:bodyPr>
            <a:normAutofit/>
          </a:bodyPr>
          <a:lstStyle/>
          <a:p>
            <a:r>
              <a:rPr lang="en-US" sz="2400" dirty="0"/>
              <a:t>Triple-Problem: Extremely Enticing, Deceptively Evil, </a:t>
            </a:r>
            <a:br>
              <a:rPr lang="en-US" sz="2400" dirty="0"/>
            </a:br>
            <a:r>
              <a:rPr lang="en-US" sz="2400" dirty="0"/>
              <a:t>&amp; Tragically Unprofitable.</a:t>
            </a:r>
          </a:p>
          <a:p>
            <a:pPr lvl="1"/>
            <a:r>
              <a:rPr lang="en-US" sz="2000" dirty="0"/>
              <a:t>2 Peter 2:15-16, Jude 11, Revelation 2:14</a:t>
            </a:r>
          </a:p>
          <a:p>
            <a:r>
              <a:rPr lang="en-US" sz="2400" dirty="0"/>
              <a:t>Please, Don’t Beg God For Something That Isn’t Good For You.</a:t>
            </a:r>
          </a:p>
          <a:p>
            <a:r>
              <a:rPr lang="en-US" sz="2400" dirty="0"/>
              <a:t>Please, Remember That Some False Prophets May Know God’s Word But They Aren’t Living By Them.</a:t>
            </a:r>
          </a:p>
          <a:p>
            <a:pPr lvl="1"/>
            <a:r>
              <a:rPr lang="en-US" sz="2000" dirty="0"/>
              <a:t>2 Peter 2:21-22</a:t>
            </a:r>
          </a:p>
        </p:txBody>
      </p:sp>
    </p:spTree>
    <p:extLst>
      <p:ext uri="{BB962C8B-B14F-4D97-AF65-F5344CB8AC3E}">
        <p14:creationId xmlns:p14="http://schemas.microsoft.com/office/powerpoint/2010/main" val="8149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F156-5061-98E8-1C27-E57E30F7416B}"/>
              </a:ext>
            </a:extLst>
          </p:cNvPr>
          <p:cNvSpPr>
            <a:spLocks noGrp="1"/>
          </p:cNvSpPr>
          <p:nvPr>
            <p:ph type="title"/>
          </p:nvPr>
        </p:nvSpPr>
        <p:spPr>
          <a:xfrm>
            <a:off x="628650" y="304270"/>
            <a:ext cx="7886700" cy="2216507"/>
          </a:xfrm>
        </p:spPr>
        <p:txBody>
          <a:bodyPr>
            <a:normAutofit/>
          </a:bodyPr>
          <a:lstStyle/>
          <a:p>
            <a:pPr algn="ctr"/>
            <a:r>
              <a:rPr lang="en-US" sz="4000" dirty="0"/>
              <a:t>The “Way of Balaam” </a:t>
            </a:r>
            <a:br>
              <a:rPr lang="en-US" sz="4000" dirty="0"/>
            </a:br>
            <a:r>
              <a:rPr lang="en-US" sz="4000" dirty="0"/>
              <a:t>Is A </a:t>
            </a:r>
            <a:r>
              <a:rPr lang="en-US" sz="4000" dirty="0">
                <a:solidFill>
                  <a:schemeClr val="accent2"/>
                </a:solidFill>
              </a:rPr>
              <a:t>Permanent Warning </a:t>
            </a:r>
            <a:br>
              <a:rPr lang="en-US" sz="4000" dirty="0"/>
            </a:br>
            <a:r>
              <a:rPr lang="en-US" sz="4000" dirty="0"/>
              <a:t>For The People of God.</a:t>
            </a:r>
          </a:p>
        </p:txBody>
      </p:sp>
      <p:sp>
        <p:nvSpPr>
          <p:cNvPr id="3" name="Content Placeholder 2">
            <a:extLst>
              <a:ext uri="{FF2B5EF4-FFF2-40B4-BE49-F238E27FC236}">
                <a16:creationId xmlns:a16="http://schemas.microsoft.com/office/drawing/2014/main" id="{53EA68F4-F0C3-C7FC-9294-16779A7A904E}"/>
              </a:ext>
            </a:extLst>
          </p:cNvPr>
          <p:cNvSpPr>
            <a:spLocks noGrp="1"/>
          </p:cNvSpPr>
          <p:nvPr>
            <p:ph idx="1"/>
          </p:nvPr>
        </p:nvSpPr>
        <p:spPr>
          <a:xfrm>
            <a:off x="628650" y="3050944"/>
            <a:ext cx="3943350" cy="2304830"/>
          </a:xfrm>
        </p:spPr>
        <p:txBody>
          <a:bodyPr>
            <a:normAutofit/>
          </a:bodyPr>
          <a:lstStyle/>
          <a:p>
            <a:r>
              <a:rPr lang="en-US" sz="2400" dirty="0"/>
              <a:t>Balaam Is Self-Serving,</a:t>
            </a:r>
          </a:p>
          <a:p>
            <a:r>
              <a:rPr lang="en-US" sz="2400" dirty="0"/>
              <a:t>Fixated On Earthly Riches,</a:t>
            </a:r>
          </a:p>
          <a:p>
            <a:r>
              <a:rPr lang="en-US" sz="2400" dirty="0"/>
              <a:t>Easily Frustrated,</a:t>
            </a:r>
          </a:p>
          <a:p>
            <a:r>
              <a:rPr lang="en-US" sz="2400" dirty="0"/>
              <a:t>And A Dangerous </a:t>
            </a:r>
            <a:br>
              <a:rPr lang="en-US" sz="2400" dirty="0"/>
            </a:br>
            <a:r>
              <a:rPr lang="en-US" sz="2400" dirty="0"/>
              <a:t>Stumbling Block.</a:t>
            </a:r>
          </a:p>
        </p:txBody>
      </p:sp>
      <p:sp>
        <p:nvSpPr>
          <p:cNvPr id="4" name="Content Placeholder 2">
            <a:extLst>
              <a:ext uri="{FF2B5EF4-FFF2-40B4-BE49-F238E27FC236}">
                <a16:creationId xmlns:a16="http://schemas.microsoft.com/office/drawing/2014/main" id="{8764F1B2-6A83-F94B-2CB1-6DE05333BCDC}"/>
              </a:ext>
            </a:extLst>
          </p:cNvPr>
          <p:cNvSpPr txBox="1">
            <a:spLocks/>
          </p:cNvSpPr>
          <p:nvPr/>
        </p:nvSpPr>
        <p:spPr>
          <a:xfrm>
            <a:off x="4800599" y="3050944"/>
            <a:ext cx="3943350" cy="23048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Jesus Lives To </a:t>
            </a:r>
            <a:r>
              <a:rPr lang="en-US" sz="2400" dirty="0">
                <a:solidFill>
                  <a:schemeClr val="accent4">
                    <a:lumMod val="60000"/>
                    <a:lumOff val="40000"/>
                  </a:schemeClr>
                </a:solidFill>
              </a:rPr>
              <a:t>Serve Others</a:t>
            </a:r>
            <a:r>
              <a:rPr lang="en-US" sz="2400" dirty="0"/>
              <a:t>,</a:t>
            </a:r>
          </a:p>
          <a:p>
            <a:r>
              <a:rPr lang="en-US" sz="2400" dirty="0"/>
              <a:t>Lay Up </a:t>
            </a:r>
            <a:r>
              <a:rPr lang="en-US" sz="2400" dirty="0">
                <a:solidFill>
                  <a:schemeClr val="accent4">
                    <a:lumMod val="60000"/>
                    <a:lumOff val="40000"/>
                  </a:schemeClr>
                </a:solidFill>
              </a:rPr>
              <a:t>Treasure In Heaven</a:t>
            </a:r>
            <a:r>
              <a:rPr lang="en-US" sz="2400" dirty="0"/>
              <a:t>,</a:t>
            </a:r>
          </a:p>
          <a:p>
            <a:r>
              <a:rPr lang="en-US" sz="2400" dirty="0">
                <a:solidFill>
                  <a:schemeClr val="accent4">
                    <a:lumMod val="60000"/>
                    <a:lumOff val="40000"/>
                  </a:schemeClr>
                </a:solidFill>
              </a:rPr>
              <a:t>Turn The Other Cheek</a:t>
            </a:r>
            <a:r>
              <a:rPr lang="en-US" sz="2400" dirty="0"/>
              <a:t>,</a:t>
            </a:r>
          </a:p>
          <a:p>
            <a:r>
              <a:rPr lang="en-US" sz="2400" dirty="0"/>
              <a:t>And To </a:t>
            </a:r>
            <a:r>
              <a:rPr lang="en-US" sz="2400" dirty="0">
                <a:solidFill>
                  <a:schemeClr val="accent4">
                    <a:lumMod val="60000"/>
                    <a:lumOff val="40000"/>
                  </a:schemeClr>
                </a:solidFill>
              </a:rPr>
              <a:t>Lift Up Others</a:t>
            </a:r>
            <a:br>
              <a:rPr lang="en-US" sz="2400" dirty="0"/>
            </a:br>
            <a:r>
              <a:rPr lang="en-US" sz="2400" dirty="0"/>
              <a:t>Who Have Fallen.</a:t>
            </a:r>
          </a:p>
          <a:p>
            <a:endParaRPr lang="en-US" dirty="0"/>
          </a:p>
        </p:txBody>
      </p:sp>
      <p:sp>
        <p:nvSpPr>
          <p:cNvPr id="5" name="Left-Right Arrow 4">
            <a:extLst>
              <a:ext uri="{FF2B5EF4-FFF2-40B4-BE49-F238E27FC236}">
                <a16:creationId xmlns:a16="http://schemas.microsoft.com/office/drawing/2014/main" id="{E650F811-F127-B249-41C5-ED6460AFCCE6}"/>
              </a:ext>
            </a:extLst>
          </p:cNvPr>
          <p:cNvSpPr/>
          <p:nvPr/>
        </p:nvSpPr>
        <p:spPr>
          <a:xfrm>
            <a:off x="2857500" y="2397356"/>
            <a:ext cx="3429000" cy="533400"/>
          </a:xfrm>
          <a:prstGeom prst="leftRightArrow">
            <a:avLst/>
          </a:prstGeom>
          <a:solidFill>
            <a:schemeClr val="accent2"/>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50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5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500"/>
                                        <p:tgtEl>
                                          <p:spTgt spid="4">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432</TotalTime>
  <Words>2052</Words>
  <Application>Microsoft Macintosh PowerPoint</Application>
  <PresentationFormat>On-screen Show (16:10)</PresentationFormat>
  <Paragraphs>187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Segoe UI</vt:lpstr>
      <vt:lpstr>Office Theme</vt:lpstr>
      <vt:lpstr>The Way of Balaam  2 Peter 2:15-16</vt:lpstr>
      <vt:lpstr>Numbers 22-24</vt:lpstr>
      <vt:lpstr>Numbers 22-24</vt:lpstr>
      <vt:lpstr>Numbers 22-24</vt:lpstr>
      <vt:lpstr>The Unexpected Story of Balak &amp; Balaam</vt:lpstr>
      <vt:lpstr>The Unexpected Story of Balak &amp; Balaam</vt:lpstr>
      <vt:lpstr>The Unexpected Story of Balak &amp; Balaam</vt:lpstr>
      <vt:lpstr>The “Way of Balaam”  Is A Permanent Warning  For The People of God.</vt:lpstr>
      <vt:lpstr>The “Way of Balaam”  Is A Permanent Warning  For The People of God.</vt:lpstr>
      <vt:lpstr>When God Is For Us,  We Have Nothing To Fear.</vt:lpstr>
      <vt:lpstr>When God Is For Us,  We Have Nothing To Fear.</vt:lpstr>
      <vt:lpstr>Avoiding The Sins of Balaam</vt:lpstr>
      <vt:lpstr>The Way of Balaam  2 Peter 2:15-16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Phillip Shumake</cp:lastModifiedBy>
  <cp:revision>91</cp:revision>
  <dcterms:created xsi:type="dcterms:W3CDTF">2023-07-08T20:13:55Z</dcterms:created>
  <dcterms:modified xsi:type="dcterms:W3CDTF">2023-07-09T19:06:22Z</dcterms:modified>
</cp:coreProperties>
</file>