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7" r:id="rId2"/>
    <p:sldId id="256" r:id="rId3"/>
    <p:sldId id="337" r:id="rId4"/>
    <p:sldId id="335" r:id="rId5"/>
    <p:sldId id="338" r:id="rId6"/>
    <p:sldId id="339" r:id="rId7"/>
    <p:sldId id="316" r:id="rId8"/>
    <p:sldId id="332" r:id="rId9"/>
    <p:sldId id="336" r:id="rId10"/>
    <p:sldId id="330" r:id="rId11"/>
    <p:sldId id="258" r:id="rId12"/>
  </p:sldIdLst>
  <p:sldSz cx="9144000" cy="5715000" type="screen16x10"/>
  <p:notesSz cx="9144000" cy="6858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0A8"/>
    <a:srgbClr val="0B8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9"/>
    <p:restoredTop sz="71361"/>
  </p:normalViewPr>
  <p:slideViewPr>
    <p:cSldViewPr snapToGrid="0" snapToObjects="1">
      <p:cViewPr varScale="1">
        <p:scale>
          <a:sx n="107" d="100"/>
          <a:sy n="107" d="100"/>
        </p:scale>
        <p:origin x="1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5C76-73BE-984C-A196-92DBE36584BA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449263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869978"/>
            <a:ext cx="7315200" cy="3739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29603" y="428627"/>
            <a:ext cx="912284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9C588-45DB-BE44-AA2E-D4F6CBFE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Hebrews 6:15 – does one act of impatience disqualify us from becoming a patient person – certainly not.</a:t>
            </a:r>
          </a:p>
          <a:p>
            <a:endParaRPr lang="en-US" dirty="0"/>
          </a:p>
          <a:p>
            <a:r>
              <a:rPr lang="en-US" dirty="0"/>
              <a:t>In fact, in our impatience, when things STILL don’t go as hoped – we are forced to be more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6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Impatient Speech…</a:t>
            </a:r>
          </a:p>
          <a:p>
            <a:endParaRPr lang="en-US" dirty="0"/>
          </a:p>
          <a:p>
            <a:r>
              <a:rPr lang="en-US" dirty="0"/>
              <a:t>Interrupting.</a:t>
            </a:r>
          </a:p>
          <a:p>
            <a:endParaRPr lang="en-US" dirty="0"/>
          </a:p>
          <a:p>
            <a:r>
              <a:rPr lang="en-US" dirty="0"/>
              <a:t>Talking Over Others.</a:t>
            </a:r>
          </a:p>
          <a:p>
            <a:endParaRPr lang="en-US" dirty="0"/>
          </a:p>
          <a:p>
            <a:r>
              <a:rPr lang="en-US" dirty="0"/>
              <a:t>Rash answers without listening.</a:t>
            </a:r>
          </a:p>
          <a:p>
            <a:endParaRPr lang="en-US" dirty="0"/>
          </a:p>
          <a:p>
            <a:r>
              <a:rPr lang="en-US" dirty="0"/>
              <a:t>Outbursts.</a:t>
            </a:r>
          </a:p>
          <a:p>
            <a:endParaRPr lang="en-US" dirty="0"/>
          </a:p>
          <a:p>
            <a:r>
              <a:rPr lang="en-US" dirty="0"/>
              <a:t>Not really listening.  Self-Promoting.</a:t>
            </a:r>
          </a:p>
          <a:p>
            <a:endParaRPr lang="en-US" dirty="0"/>
          </a:p>
          <a:p>
            <a:r>
              <a:rPr lang="en-US" dirty="0"/>
              <a:t>Demanding Questions… Do you? Do you?  Do you?</a:t>
            </a:r>
          </a:p>
          <a:p>
            <a:endParaRPr lang="en-US" dirty="0"/>
          </a:p>
          <a:p>
            <a:r>
              <a:rPr lang="en-US" dirty="0"/>
              <a:t>Pride.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81C2A"/>
                </a:solidFill>
                <a:effectLst/>
                <a:latin typeface="system-ui"/>
              </a:rPr>
              <a:t>patience is persevering towards a goal, enduring trials, or expectantly waiting for a promise to be fulfilled.</a:t>
            </a:r>
          </a:p>
          <a:p>
            <a:endParaRPr lang="en-US" b="0" i="0" dirty="0">
              <a:solidFill>
                <a:srgbClr val="081C2A"/>
              </a:solidFill>
              <a:effectLst/>
              <a:latin typeface="system-ui"/>
            </a:endParaRPr>
          </a:p>
          <a:p>
            <a:r>
              <a:rPr lang="en-US" b="0" i="0" dirty="0">
                <a:solidFill>
                  <a:srgbClr val="081C2A"/>
                </a:solidFill>
                <a:effectLst/>
                <a:latin typeface="system-ui"/>
              </a:rPr>
              <a:t>Def: </a:t>
            </a:r>
            <a:r>
              <a:rPr lang="en-US" b="0" i="0" dirty="0" err="1">
                <a:solidFill>
                  <a:srgbClr val="081C2A"/>
                </a:solidFill>
                <a:effectLst/>
                <a:latin typeface="system-ui"/>
              </a:rPr>
              <a:t>Thayers</a:t>
            </a:r>
            <a:r>
              <a:rPr lang="en-US" b="0" i="0" dirty="0">
                <a:solidFill>
                  <a:srgbClr val="081C2A"/>
                </a:solidFill>
                <a:effectLst/>
                <a:latin typeface="system-ui"/>
              </a:rPr>
              <a:t>…</a:t>
            </a:r>
          </a:p>
          <a:p>
            <a:endParaRPr lang="en-US" b="0" i="0" dirty="0">
              <a:solidFill>
                <a:srgbClr val="081C2A"/>
              </a:solidFill>
              <a:effectLst/>
              <a:latin typeface="system-u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Disrespect, Unloving, Unfair, Persecution</a:t>
            </a:r>
          </a:p>
          <a:p>
            <a:r>
              <a:rPr lang="en-US" dirty="0"/>
              <a:t>Patience Reveals Our Faith In…</a:t>
            </a:r>
          </a:p>
          <a:p>
            <a:pPr lvl="1"/>
            <a:r>
              <a:rPr lang="en-US" dirty="0"/>
              <a:t>God’s Timing</a:t>
            </a:r>
          </a:p>
          <a:p>
            <a:pPr lvl="1"/>
            <a:r>
              <a:rPr lang="en-US" dirty="0"/>
              <a:t>God’s Omniscience</a:t>
            </a:r>
          </a:p>
          <a:p>
            <a:pPr lvl="1"/>
            <a:r>
              <a:rPr lang="en-US" dirty="0"/>
              <a:t>God’s Omnipotence</a:t>
            </a:r>
          </a:p>
          <a:p>
            <a:pPr lvl="1"/>
            <a:r>
              <a:rPr lang="en-US" dirty="0"/>
              <a:t>God’s Love</a:t>
            </a:r>
          </a:p>
          <a:p>
            <a:r>
              <a:rPr lang="en-US" dirty="0"/>
              <a:t>Hebrews 12:1 – Active “Run with Endurance”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A6E8CC"/>
                </a:solidFill>
              </a:rPr>
              <a:t>Moral – Therapeutic – Deism</a:t>
            </a:r>
          </a:p>
          <a:p>
            <a:endParaRPr lang="en-US" dirty="0">
              <a:solidFill>
                <a:srgbClr val="A6E8CC"/>
              </a:solidFill>
            </a:endParaRPr>
          </a:p>
          <a:p>
            <a:r>
              <a:rPr lang="en-US" dirty="0">
                <a:solidFill>
                  <a:srgbClr val="A6E8CC"/>
                </a:solidFill>
              </a:rPr>
              <a:t>A God exists who created and ordered the world and watches over human life on earth.</a:t>
            </a:r>
          </a:p>
          <a:p>
            <a:r>
              <a:rPr lang="en-US" dirty="0">
                <a:solidFill>
                  <a:srgbClr val="A6E8CC"/>
                </a:solidFill>
              </a:rPr>
              <a:t>God wants people to be good, nice, and fair to each other, as taught in the Bible and by most world religions.</a:t>
            </a:r>
          </a:p>
          <a:p>
            <a:r>
              <a:rPr lang="en-US" dirty="0">
                <a:solidFill>
                  <a:srgbClr val="A6E8CC"/>
                </a:solidFill>
              </a:rPr>
              <a:t>The central goal of life is to be happy and to feel good about oneself.</a:t>
            </a:r>
          </a:p>
          <a:p>
            <a:r>
              <a:rPr lang="en-US" dirty="0">
                <a:solidFill>
                  <a:srgbClr val="A6E8CC"/>
                </a:solidFill>
              </a:rPr>
              <a:t>God does not need to be particularly involved in one's life except when God is needed to resolve a problem.</a:t>
            </a:r>
          </a:p>
          <a:p>
            <a:r>
              <a:rPr lang="en-US" dirty="0">
                <a:solidFill>
                  <a:srgbClr val="A6E8CC"/>
                </a:solidFill>
              </a:rPr>
              <a:t>Good people go to heaven when they die.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6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phrases are beneficial and acknowledge our responsibility…</a:t>
            </a:r>
          </a:p>
          <a:p>
            <a:endParaRPr lang="en-US" dirty="0"/>
          </a:p>
          <a:p>
            <a:r>
              <a:rPr lang="en-US" dirty="0"/>
              <a:t>Book: Great shift in perspective.  In our crazy world, someone just gave me the gift of rest and quiet.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6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www.gotquestions.org</a:t>
            </a:r>
            <a:r>
              <a:rPr lang="en-US" dirty="0"/>
              <a:t>/fruit-Holy-Spirit-</a:t>
            </a:r>
            <a:r>
              <a:rPr lang="en-US" dirty="0" err="1"/>
              <a:t>patience.html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did this look like in the life of Noah?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70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20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74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4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1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6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46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30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14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74C5-CC5E-1E40-9646-63BA41DD5E80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332618"/>
          </a:xfrm>
        </p:spPr>
        <p:txBody>
          <a:bodyPr>
            <a:normAutofit/>
          </a:bodyPr>
          <a:lstStyle/>
          <a:p>
            <a:r>
              <a:rPr lang="en-US" sz="4400" dirty="0"/>
              <a:t>Common Ground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6697"/>
            <a:ext cx="7886700" cy="3928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000" dirty="0">
                <a:effectLst/>
              </a:rPr>
              <a:t>What additional problems did Abraham and Sarah create due to their impatience?</a:t>
            </a:r>
          </a:p>
          <a:p>
            <a:pPr marL="0" indent="0" algn="ctr">
              <a:buNone/>
            </a:pPr>
            <a:r>
              <a:rPr lang="en-US" sz="4000" dirty="0"/>
              <a:t>(Genesis 16:1-16)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06283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7E13-316E-03E6-BE51-AFE128C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Short Term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0C25-124E-1CC5-BAB1-71FBA0C4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" y="1521354"/>
            <a:ext cx="8159750" cy="3626115"/>
          </a:xfrm>
        </p:spPr>
        <p:txBody>
          <a:bodyPr>
            <a:normAutofit/>
          </a:bodyPr>
          <a:lstStyle/>
          <a:p>
            <a:r>
              <a:rPr lang="en-US" dirty="0"/>
              <a:t>Patience Is More Than Waiting.</a:t>
            </a:r>
          </a:p>
          <a:p>
            <a:pPr lvl="1"/>
            <a:r>
              <a:rPr lang="en-US" dirty="0"/>
              <a:t>Patience Includes Waiting with the Right Attitude and Behaviors. (1 Corinthians 13:4)</a:t>
            </a:r>
          </a:p>
          <a:p>
            <a:r>
              <a:rPr lang="en-US" dirty="0"/>
              <a:t>Patience Is Doing The Right Thing For Longer Than You Wanted To.</a:t>
            </a:r>
          </a:p>
          <a:p>
            <a:pPr lvl="1"/>
            <a:r>
              <a:rPr lang="en-US" dirty="0"/>
              <a:t>I am resolved to do the right thing for a minute, an hour, a day, a week, a year, a season, a lifetime.</a:t>
            </a:r>
          </a:p>
          <a:p>
            <a:r>
              <a:rPr lang="en-US" dirty="0"/>
              <a:t>Key Text: James 5:7-11</a:t>
            </a:r>
          </a:p>
        </p:txBody>
      </p:sp>
    </p:spTree>
    <p:extLst>
      <p:ext uri="{BB962C8B-B14F-4D97-AF65-F5344CB8AC3E}">
        <p14:creationId xmlns:p14="http://schemas.microsoft.com/office/powerpoint/2010/main" val="613416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61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54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7E13-316E-03E6-BE51-AFE128C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Term Thinking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0C25-124E-1CC5-BAB1-71FBA0C4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" y="1521354"/>
            <a:ext cx="8159750" cy="36261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Where did the Israelites turn when they became impatient? (Numbers 21:4-9)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did Judas show short-term thinking in…</a:t>
            </a:r>
          </a:p>
          <a:p>
            <a:pPr lvl="1"/>
            <a:r>
              <a:rPr lang="en-US" dirty="0"/>
              <a:t>His speech? (John 12:4-6)</a:t>
            </a:r>
          </a:p>
          <a:p>
            <a:pPr lvl="1"/>
            <a:r>
              <a:rPr lang="en-US" dirty="0"/>
              <a:t>His greed? (Matthew 26:14-16)</a:t>
            </a:r>
          </a:p>
          <a:p>
            <a:pPr lvl="1"/>
            <a:r>
              <a:rPr lang="en-US" dirty="0"/>
              <a:t>His suicide? (Matthew 27:1-5)</a:t>
            </a:r>
          </a:p>
          <a:p>
            <a:pPr lvl="1"/>
            <a:endParaRPr lang="en-US" dirty="0"/>
          </a:p>
          <a:p>
            <a:r>
              <a:rPr lang="en-US" dirty="0"/>
              <a:t>What does impatient speech look like today?</a:t>
            </a:r>
          </a:p>
        </p:txBody>
      </p:sp>
    </p:spTree>
    <p:extLst>
      <p:ext uri="{BB962C8B-B14F-4D97-AF65-F5344CB8AC3E}">
        <p14:creationId xmlns:p14="http://schemas.microsoft.com/office/powerpoint/2010/main" val="283994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73E7-8661-0D5C-3F36-C1F5D6F1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70" y="304271"/>
            <a:ext cx="8290460" cy="1104636"/>
          </a:xfrm>
        </p:spPr>
        <p:txBody>
          <a:bodyPr/>
          <a:lstStyle/>
          <a:p>
            <a:r>
              <a:rPr lang="en-US" dirty="0"/>
              <a:t>Patience In the New Testament: Col. 1:11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CB14-469B-66E0-E9F3-E8F28482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70" y="1199408"/>
            <a:ext cx="8360971" cy="4515591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 err="1">
                <a:highlight>
                  <a:srgbClr val="000080"/>
                </a:highlight>
              </a:rPr>
              <a:t>Hypomone</a:t>
            </a:r>
            <a:r>
              <a:rPr lang="en-US" dirty="0">
                <a:highlight>
                  <a:srgbClr val="000080"/>
                </a:highlight>
              </a:rPr>
              <a:t>” (</a:t>
            </a:r>
            <a:r>
              <a:rPr lang="en-US" dirty="0" err="1">
                <a:highlight>
                  <a:srgbClr val="000080"/>
                </a:highlight>
              </a:rPr>
              <a:t>Strongs</a:t>
            </a:r>
            <a:r>
              <a:rPr lang="en-US" dirty="0">
                <a:highlight>
                  <a:srgbClr val="000080"/>
                </a:highlight>
              </a:rPr>
              <a:t> #5281)</a:t>
            </a:r>
          </a:p>
          <a:p>
            <a:pPr lvl="1"/>
            <a:r>
              <a:rPr lang="en-US" dirty="0"/>
              <a:t>Used 32 times in the NT.</a:t>
            </a:r>
          </a:p>
          <a:p>
            <a:pPr lvl="1"/>
            <a:r>
              <a:rPr lang="en-US" dirty="0"/>
              <a:t>Examples: Luke 8:15, Romans 5:3-4, Heb. 10:36, Heb. 12:1</a:t>
            </a:r>
          </a:p>
          <a:p>
            <a:pPr lvl="1"/>
            <a:r>
              <a:rPr lang="en-US" dirty="0"/>
              <a:t>“Steadfastness, Constancy, Endurance: in the N. T. the characteristic of a man who is </a:t>
            </a:r>
            <a:r>
              <a:rPr lang="en-US" dirty="0" err="1"/>
              <a:t>unswerved</a:t>
            </a:r>
            <a:r>
              <a:rPr lang="en-US" dirty="0"/>
              <a:t> from his deliberate purpose and his loyalty to faith and piety by even the greatest trials and sufferings”</a:t>
            </a:r>
          </a:p>
          <a:p>
            <a:r>
              <a:rPr lang="en-US" dirty="0">
                <a:highlight>
                  <a:srgbClr val="000080"/>
                </a:highlight>
              </a:rPr>
              <a:t>“</a:t>
            </a:r>
            <a:r>
              <a:rPr lang="en-US" dirty="0" err="1">
                <a:highlight>
                  <a:srgbClr val="000080"/>
                </a:highlight>
              </a:rPr>
              <a:t>Makrothymia</a:t>
            </a:r>
            <a:r>
              <a:rPr lang="en-US" dirty="0">
                <a:highlight>
                  <a:srgbClr val="000080"/>
                </a:highlight>
              </a:rPr>
              <a:t>” (</a:t>
            </a:r>
            <a:r>
              <a:rPr lang="en-US" dirty="0" err="1">
                <a:highlight>
                  <a:srgbClr val="000080"/>
                </a:highlight>
              </a:rPr>
              <a:t>Strongs</a:t>
            </a:r>
            <a:r>
              <a:rPr lang="en-US" dirty="0">
                <a:highlight>
                  <a:srgbClr val="000080"/>
                </a:highlight>
              </a:rPr>
              <a:t> #3115)</a:t>
            </a:r>
          </a:p>
          <a:p>
            <a:pPr lvl="1"/>
            <a:r>
              <a:rPr lang="en-US" dirty="0"/>
              <a:t>Used 14 times in the NT.</a:t>
            </a:r>
          </a:p>
          <a:p>
            <a:pPr lvl="1"/>
            <a:r>
              <a:rPr lang="en-US" dirty="0"/>
              <a:t>Examples: </a:t>
            </a:r>
            <a:r>
              <a:rPr lang="en-US" u="sng" dirty="0"/>
              <a:t>Gal. 5:22, Eph. 4:2, Col. 3:12, </a:t>
            </a:r>
            <a:r>
              <a:rPr lang="en-US" dirty="0"/>
              <a:t>Heb 6:12, 2 Peter 3:15</a:t>
            </a:r>
          </a:p>
          <a:p>
            <a:pPr lvl="1"/>
            <a:r>
              <a:rPr lang="en-US" dirty="0"/>
              <a:t>Compound Word: “long” and “passion” or “temper”</a:t>
            </a:r>
          </a:p>
          <a:p>
            <a:pPr lvl="1"/>
            <a:r>
              <a:rPr lang="en-US" dirty="0"/>
              <a:t>“Patience, Endurance, Steadfastness, </a:t>
            </a:r>
            <a:r>
              <a:rPr lang="en-US" dirty="0" err="1"/>
              <a:t>Perserverane</a:t>
            </a:r>
            <a:r>
              <a:rPr lang="en-US" dirty="0"/>
              <a:t> </a:t>
            </a:r>
            <a:r>
              <a:rPr lang="en-US" u="sng" dirty="0"/>
              <a:t>especially as shown in bearing troubles and ills…slowness in avenging wrongs.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700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B3A7-D47D-CCFD-82CD-1772A76E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Patience In The Example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630C-8A61-2A5E-B91F-C9BC74A6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4426"/>
            <a:ext cx="3088327" cy="3283043"/>
          </a:xfrm>
        </p:spPr>
        <p:txBody>
          <a:bodyPr/>
          <a:lstStyle/>
          <a:p>
            <a:r>
              <a:rPr lang="en-US" dirty="0"/>
              <a:t>Luke 7:36-50</a:t>
            </a:r>
          </a:p>
          <a:p>
            <a:endParaRPr lang="en-US" dirty="0"/>
          </a:p>
          <a:p>
            <a:r>
              <a:rPr lang="en-US" dirty="0"/>
              <a:t>Mark 11:27-33</a:t>
            </a:r>
          </a:p>
          <a:p>
            <a:endParaRPr lang="en-US" dirty="0"/>
          </a:p>
          <a:p>
            <a:r>
              <a:rPr lang="en-US" dirty="0"/>
              <a:t>John 8:45-51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82C903-6D7A-D387-5C04-43E1B14B158E}"/>
              </a:ext>
            </a:extLst>
          </p:cNvPr>
          <p:cNvSpPr/>
          <p:nvPr/>
        </p:nvSpPr>
        <p:spPr>
          <a:xfrm>
            <a:off x="3351566" y="1864426"/>
            <a:ext cx="2440868" cy="45126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schemeClr val="bg1"/>
                </a:solidFill>
                <a:latin typeface="Calibri" panose="020F0502020204030204"/>
              </a:rPr>
              <a:t>Criticism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9D5278-FAD7-973F-4576-EEC2C044C898}"/>
              </a:ext>
            </a:extLst>
          </p:cNvPr>
          <p:cNvSpPr/>
          <p:nvPr/>
        </p:nvSpPr>
        <p:spPr>
          <a:xfrm>
            <a:off x="6074482" y="1864426"/>
            <a:ext cx="2440868" cy="45126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schemeClr val="bg1"/>
                </a:solidFill>
                <a:latin typeface="Calibri" panose="020F0502020204030204"/>
              </a:rPr>
              <a:t>A Story…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FDEFA5-FE15-1448-6353-6D8FDD772002}"/>
              </a:ext>
            </a:extLst>
          </p:cNvPr>
          <p:cNvSpPr/>
          <p:nvPr/>
        </p:nvSpPr>
        <p:spPr>
          <a:xfrm>
            <a:off x="3351566" y="2852804"/>
            <a:ext cx="2440868" cy="45126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schemeClr val="bg1"/>
                </a:solidFill>
                <a:latin typeface="Calibri" panose="020F0502020204030204"/>
              </a:rPr>
              <a:t>Dishonesty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57E261-66DA-FD3C-9108-755D7D369082}"/>
              </a:ext>
            </a:extLst>
          </p:cNvPr>
          <p:cNvSpPr/>
          <p:nvPr/>
        </p:nvSpPr>
        <p:spPr>
          <a:xfrm>
            <a:off x="6074482" y="2852804"/>
            <a:ext cx="2440868" cy="45126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schemeClr val="bg1"/>
                </a:solidFill>
                <a:latin typeface="Calibri" panose="020F0502020204030204"/>
              </a:rPr>
              <a:t>A Question…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3CEDE8-8634-77E5-D5B8-E88AF821B900}"/>
              </a:ext>
            </a:extLst>
          </p:cNvPr>
          <p:cNvSpPr/>
          <p:nvPr/>
        </p:nvSpPr>
        <p:spPr>
          <a:xfrm>
            <a:off x="3351566" y="3774505"/>
            <a:ext cx="2440868" cy="45126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schemeClr val="bg1"/>
                </a:solidFill>
                <a:latin typeface="Calibri" panose="020F0502020204030204"/>
              </a:rPr>
              <a:t>Accusations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0BCA2A-B8BE-B7EF-BB19-7AAFC53DF3EB}"/>
              </a:ext>
            </a:extLst>
          </p:cNvPr>
          <p:cNvSpPr/>
          <p:nvPr/>
        </p:nvSpPr>
        <p:spPr>
          <a:xfrm>
            <a:off x="6074482" y="3774505"/>
            <a:ext cx="2440868" cy="45126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schemeClr val="bg1"/>
                </a:solidFill>
                <a:latin typeface="Calibri" panose="020F0502020204030204"/>
              </a:rPr>
              <a:t>A Rebuke…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2818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332618"/>
          </a:xfrm>
        </p:spPr>
        <p:txBody>
          <a:bodyPr>
            <a:normAutofit/>
          </a:bodyPr>
          <a:lstStyle/>
          <a:p>
            <a:r>
              <a:rPr lang="en-US" sz="4400" dirty="0"/>
              <a:t>Fill In The Blank…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6697"/>
            <a:ext cx="7886700" cy="3928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When we practice patience, </a:t>
            </a:r>
            <a:br>
              <a:rPr lang="en-US" sz="4000" dirty="0"/>
            </a:br>
            <a:r>
              <a:rPr lang="en-US" sz="4000" dirty="0"/>
              <a:t>it reveals our faith in </a:t>
            </a:r>
            <a:br>
              <a:rPr lang="en-US" sz="4000" dirty="0"/>
            </a:br>
            <a:r>
              <a:rPr lang="en-US" sz="4000" dirty="0"/>
              <a:t>God’s __________.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00980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7E13-316E-03E6-BE51-AFE128C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Short Term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0C25-124E-1CC5-BAB1-71FBA0C4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" y="1521354"/>
            <a:ext cx="8159750" cy="3626115"/>
          </a:xfrm>
        </p:spPr>
        <p:txBody>
          <a:bodyPr>
            <a:normAutofit/>
          </a:bodyPr>
          <a:lstStyle/>
          <a:p>
            <a:r>
              <a:rPr lang="en-US" dirty="0"/>
              <a:t>Reasons We Show Patience…</a:t>
            </a:r>
          </a:p>
          <a:p>
            <a:pPr lvl="1"/>
            <a:r>
              <a:rPr lang="en-US" dirty="0"/>
              <a:t>I believe you can learn this new skill.</a:t>
            </a:r>
          </a:p>
          <a:p>
            <a:pPr lvl="1"/>
            <a:r>
              <a:rPr lang="en-US" dirty="0"/>
              <a:t>I believe my personal safety is at risk if I proceed.</a:t>
            </a:r>
          </a:p>
          <a:p>
            <a:pPr lvl="1"/>
            <a:r>
              <a:rPr lang="en-US" dirty="0"/>
              <a:t>I believe God is pleased by my waiting.</a:t>
            </a:r>
          </a:p>
          <a:p>
            <a:pPr lvl="1"/>
            <a:r>
              <a:rPr lang="en-US" dirty="0"/>
              <a:t>I believe God is giving me an opportunity to grow.</a:t>
            </a:r>
          </a:p>
          <a:p>
            <a:pPr lvl="1"/>
            <a:r>
              <a:rPr lang="en-US" dirty="0"/>
              <a:t>I believe a superior outcome is likely with more time.</a:t>
            </a:r>
          </a:p>
          <a:p>
            <a:pPr lvl="1"/>
            <a:r>
              <a:rPr lang="en-US" dirty="0"/>
              <a:t>I believe in communicating respect for others.</a:t>
            </a:r>
          </a:p>
          <a:p>
            <a:pPr lvl="1"/>
            <a:r>
              <a:rPr lang="en-US" dirty="0"/>
              <a:t>I believe it is just, given all the patience shown to me.</a:t>
            </a:r>
          </a:p>
          <a:p>
            <a:pPr lvl="1"/>
            <a:r>
              <a:rPr lang="en-US" dirty="0"/>
              <a:t>Others…</a:t>
            </a:r>
          </a:p>
        </p:txBody>
      </p:sp>
    </p:spTree>
    <p:extLst>
      <p:ext uri="{BB962C8B-B14F-4D97-AF65-F5344CB8AC3E}">
        <p14:creationId xmlns:p14="http://schemas.microsoft.com/office/powerpoint/2010/main" val="1135786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FC8C-3F3F-4F4D-B769-FB38E1F3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Grateful For Periods of Patience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A55C7-1C07-0072-044C-E84D3DDE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22" y="1521354"/>
            <a:ext cx="3515836" cy="3187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“I’m sorry </a:t>
            </a:r>
            <a:br>
              <a:rPr lang="en-US" dirty="0"/>
            </a:br>
            <a:r>
              <a:rPr lang="en-US" dirty="0"/>
              <a:t>I was late”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“Thank you for</a:t>
            </a:r>
            <a:br>
              <a:rPr lang="en-US" dirty="0"/>
            </a:br>
            <a:r>
              <a:rPr lang="en-US" dirty="0"/>
              <a:t> your patience.”</a:t>
            </a:r>
          </a:p>
        </p:txBody>
      </p:sp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FAFB615C-6C6D-91F1-2CB7-7C4ED596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45" y="1521354"/>
            <a:ext cx="2099788" cy="31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7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5601-3DA6-A67F-284D-ECCD5964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Patience &amp;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B07C-9EE9-D3E9-3501-CB6F75BA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00" y="1486072"/>
            <a:ext cx="7577199" cy="36261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“Patience comes from </a:t>
            </a:r>
            <a:r>
              <a:rPr lang="en-US" b="1" dirty="0"/>
              <a:t>a position of power. </a:t>
            </a:r>
            <a:br>
              <a:rPr lang="en-US" dirty="0"/>
            </a:br>
            <a:r>
              <a:rPr lang="en-US" dirty="0"/>
              <a:t>A person may have the ability to take revenge or cause trouble, but patience brings self-restraint and careful thinking. Losing patience is a sign of weakness. We are patient through trying situations out of hope for a coming deliverance; we are patient with a trying person out of compassion. We choose to love that person and want what’s best for him.”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9CEEF6-D32F-3279-EF4A-3DBBB0132AE4}"/>
              </a:ext>
            </a:extLst>
          </p:cNvPr>
          <p:cNvSpPr/>
          <p:nvPr/>
        </p:nvSpPr>
        <p:spPr>
          <a:xfrm>
            <a:off x="546263" y="1187532"/>
            <a:ext cx="8052212" cy="422319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0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6207</TotalTime>
  <Words>831</Words>
  <Application>Microsoft Macintosh PowerPoint</Application>
  <PresentationFormat>On-screen Show (16:10)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system-ui</vt:lpstr>
      <vt:lpstr>Office Theme</vt:lpstr>
      <vt:lpstr>Common Ground Question:</vt:lpstr>
      <vt:lpstr>PowerPoint Presentation</vt:lpstr>
      <vt:lpstr>The Short Term Thinking of…</vt:lpstr>
      <vt:lpstr>Patience In the New Testament: Col. 1:11</vt:lpstr>
      <vt:lpstr>Patience In The Example of Jesus</vt:lpstr>
      <vt:lpstr>Fill In The Blank…</vt:lpstr>
      <vt:lpstr>Overcoming Short Term Thinking</vt:lpstr>
      <vt:lpstr>Being Grateful For Periods of Patience</vt:lpstr>
      <vt:lpstr>Patience &amp; Power</vt:lpstr>
      <vt:lpstr>Overcoming Short Term Thinking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Phillip Shumake</cp:lastModifiedBy>
  <cp:revision>279</cp:revision>
  <cp:lastPrinted>2023-07-12T20:32:07Z</cp:lastPrinted>
  <dcterms:created xsi:type="dcterms:W3CDTF">2023-05-24T15:45:29Z</dcterms:created>
  <dcterms:modified xsi:type="dcterms:W3CDTF">2023-07-12T20:32:15Z</dcterms:modified>
</cp:coreProperties>
</file>