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91" r:id="rId2"/>
    <p:sldId id="335" r:id="rId3"/>
    <p:sldId id="343" r:id="rId4"/>
    <p:sldId id="266" r:id="rId5"/>
    <p:sldId id="336" r:id="rId6"/>
    <p:sldId id="337" r:id="rId7"/>
    <p:sldId id="340" r:id="rId8"/>
    <p:sldId id="339" r:id="rId9"/>
    <p:sldId id="346" r:id="rId10"/>
    <p:sldId id="347" r:id="rId11"/>
    <p:sldId id="338" r:id="rId12"/>
    <p:sldId id="300" r:id="rId13"/>
    <p:sldId id="341" r:id="rId14"/>
    <p:sldId id="342" r:id="rId15"/>
    <p:sldId id="311" r:id="rId16"/>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B65B"/>
    <a:srgbClr val="BA7548"/>
    <a:srgbClr val="E8A9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97"/>
    <p:restoredTop sz="69184"/>
  </p:normalViewPr>
  <p:slideViewPr>
    <p:cSldViewPr snapToGrid="0" snapToObjects="1">
      <p:cViewPr varScale="1">
        <p:scale>
          <a:sx n="98" d="100"/>
          <a:sy n="98" d="100"/>
        </p:scale>
        <p:origin x="184" y="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99A4BE-D271-5C4E-B337-408866D316CA}" type="datetimeFigureOut">
              <a:rPr lang="en-US" smtClean="0"/>
              <a:t>7/14/23</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ECE295-408C-3F45-9A87-CD73C22947FC}" type="slidenum">
              <a:rPr lang="en-US" smtClean="0"/>
              <a:t>‹#›</a:t>
            </a:fld>
            <a:endParaRPr lang="en-US"/>
          </a:p>
        </p:txBody>
      </p:sp>
    </p:spTree>
    <p:extLst>
      <p:ext uri="{BB962C8B-B14F-4D97-AF65-F5344CB8AC3E}">
        <p14:creationId xmlns:p14="http://schemas.microsoft.com/office/powerpoint/2010/main" val="682617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take your Bibles to John 7 and imagine listening to Jesus in the courtyard of the temple.</a:t>
            </a:r>
          </a:p>
        </p:txBody>
      </p:sp>
      <p:sp>
        <p:nvSpPr>
          <p:cNvPr id="4" name="Slide Number Placeholder 3"/>
          <p:cNvSpPr>
            <a:spLocks noGrp="1"/>
          </p:cNvSpPr>
          <p:nvPr>
            <p:ph type="sldNum" sz="quarter" idx="5"/>
          </p:nvPr>
        </p:nvSpPr>
        <p:spPr/>
        <p:txBody>
          <a:bodyPr/>
          <a:lstStyle/>
          <a:p>
            <a:fld id="{EAECE295-408C-3F45-9A87-CD73C22947FC}" type="slidenum">
              <a:rPr lang="en-US" smtClean="0"/>
              <a:t>1</a:t>
            </a:fld>
            <a:endParaRPr lang="en-US"/>
          </a:p>
        </p:txBody>
      </p:sp>
    </p:spTree>
    <p:extLst>
      <p:ext uri="{BB962C8B-B14F-4D97-AF65-F5344CB8AC3E}">
        <p14:creationId xmlns:p14="http://schemas.microsoft.com/office/powerpoint/2010/main" val="1727366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sz="1600" dirty="0"/>
              <a:t>Correction.</a:t>
            </a:r>
          </a:p>
          <a:p>
            <a:endParaRPr lang="en-US" sz="1600" dirty="0"/>
          </a:p>
          <a:p>
            <a:r>
              <a:rPr lang="en-US" sz="1600" dirty="0"/>
              <a:t>Not just gentle towards those we can tell are sincere and trying, and want to do what is right.</a:t>
            </a:r>
          </a:p>
          <a:p>
            <a:r>
              <a:rPr lang="en-US" sz="1600" dirty="0"/>
              <a:t>Gentle towards those who hate us, who oppose us, who are promoting what is wrong. – YES, Christian – be gentle in the hard times!</a:t>
            </a:r>
          </a:p>
          <a:p>
            <a:endParaRPr lang="en-US" sz="1600" dirty="0"/>
          </a:p>
          <a:p>
            <a:r>
              <a:rPr lang="en-US" sz="1600" dirty="0"/>
              <a:t>GOAL:  Repentance.</a:t>
            </a:r>
          </a:p>
          <a:p>
            <a:endParaRPr lang="en-US" sz="1600" dirty="0"/>
          </a:p>
          <a:p>
            <a:r>
              <a:rPr lang="en-US" sz="1600" dirty="0"/>
              <a:t>REQUIRES: </a:t>
            </a:r>
          </a:p>
          <a:p>
            <a:r>
              <a:rPr lang="en-US" sz="1600" dirty="0"/>
              <a:t>A.) The Truth.  We are seeking to share not just our opinion, but the TRUTH of God’s word.</a:t>
            </a:r>
          </a:p>
          <a:p>
            <a:r>
              <a:rPr lang="en-US" sz="1600" dirty="0"/>
              <a:t>B.) Insight: To realize they’ve been going the wrong direction.  To realize their need and ability to change. Think Prodigal Son.</a:t>
            </a:r>
          </a:p>
          <a:p>
            <a:r>
              <a:rPr lang="en-US" sz="1600" dirty="0"/>
              <a:t>C.) Devil: Escape, to see the danger they are in, the trap they are being held by,  the punishment that awaits if they don’t change, and the God who DIED to rescue them.</a:t>
            </a:r>
          </a:p>
          <a:p>
            <a:endParaRPr lang="en-US" sz="1600" dirty="0"/>
          </a:p>
          <a:p>
            <a:endParaRPr lang="en-US" sz="1600" dirty="0"/>
          </a:p>
          <a:p>
            <a:endParaRPr lang="en-US" sz="1600" dirty="0"/>
          </a:p>
        </p:txBody>
      </p:sp>
      <p:sp>
        <p:nvSpPr>
          <p:cNvPr id="4" name="Slide Number Placeholder 3"/>
          <p:cNvSpPr>
            <a:spLocks noGrp="1"/>
          </p:cNvSpPr>
          <p:nvPr>
            <p:ph type="sldNum" sz="quarter" idx="5"/>
          </p:nvPr>
        </p:nvSpPr>
        <p:spPr/>
        <p:txBody>
          <a:bodyPr/>
          <a:lstStyle/>
          <a:p>
            <a:fld id="{EAECE295-408C-3F45-9A87-CD73C22947FC}" type="slidenum">
              <a:rPr lang="en-US" smtClean="0"/>
              <a:t>11</a:t>
            </a:fld>
            <a:endParaRPr lang="en-US"/>
          </a:p>
        </p:txBody>
      </p:sp>
    </p:spTree>
    <p:extLst>
      <p:ext uri="{BB962C8B-B14F-4D97-AF65-F5344CB8AC3E}">
        <p14:creationId xmlns:p14="http://schemas.microsoft.com/office/powerpoint/2010/main" val="1925123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TONE:  Long after people have forgotten what you have said, they will remember how you made them feel.</a:t>
            </a:r>
          </a:p>
          <a:p>
            <a:endParaRPr lang="en-US" dirty="0"/>
          </a:p>
          <a:p>
            <a:r>
              <a:rPr lang="en-US" dirty="0"/>
              <a:t>We associate Gold &amp; Silver with their financial value. But Bible writers uses them not only to speak of the vessels of kings, but to contrast them with the kind of fragile and weak vessels that crumble under pressure.</a:t>
            </a:r>
          </a:p>
          <a:p>
            <a:endParaRPr lang="en-US" dirty="0"/>
          </a:p>
          <a:p>
            <a:r>
              <a:rPr lang="en-US" sz="1200" dirty="0"/>
              <a:t>They Get Dents &amp; Scratches But Do Not Crumble.</a:t>
            </a:r>
          </a:p>
          <a:p>
            <a:r>
              <a:rPr lang="en-US" sz="1200" dirty="0"/>
              <a:t>They CAN Handle The Heat.</a:t>
            </a:r>
          </a:p>
          <a:p>
            <a:r>
              <a:rPr lang="en-US" sz="1200" dirty="0"/>
              <a:t>They May Lose Their Shine, But Not Their Value! (Ps. 71, 17-18)</a:t>
            </a:r>
          </a:p>
          <a:p>
            <a:endParaRPr lang="en-US" sz="1200" dirty="0"/>
          </a:p>
          <a:p>
            <a:r>
              <a:rPr lang="en-US" sz="1200" dirty="0"/>
              <a:t>Gold Cups at the Temple… Ezra 5:13-16… They had been taken, but they had not been destroyed.  They could be RESTORED!</a:t>
            </a:r>
          </a:p>
          <a:p>
            <a:endParaRPr lang="en-US" sz="1200" dirty="0"/>
          </a:p>
          <a:p>
            <a:r>
              <a:rPr lang="en-US" sz="1200" dirty="0"/>
              <a:t>Appeal to GOD’s STANDARD.</a:t>
            </a:r>
          </a:p>
          <a:p>
            <a:endParaRPr lang="en-US" sz="1200" dirty="0"/>
          </a:p>
          <a:p>
            <a:endParaRPr lang="en-US" sz="1200" dirty="0"/>
          </a:p>
          <a:p>
            <a:endParaRPr lang="en-US" sz="1200" dirty="0"/>
          </a:p>
          <a:p>
            <a:r>
              <a:rPr lang="en-US" sz="1200" dirty="0"/>
              <a:t>Look For Common Ground.</a:t>
            </a:r>
          </a:p>
          <a:p>
            <a:r>
              <a:rPr lang="en-US" sz="1200" dirty="0"/>
              <a:t>Imitate The Approach of Jesus.</a:t>
            </a:r>
          </a:p>
          <a:p>
            <a:endParaRPr lang="en-US" sz="1200" dirty="0"/>
          </a:p>
          <a:p>
            <a:endParaRPr lang="en-US" sz="1200" dirty="0"/>
          </a:p>
          <a:p>
            <a:r>
              <a:rPr lang="en-US" sz="1200" dirty="0"/>
              <a:t>STICK TO THE FACTS: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Contend For Matters of Eternal Significance.  We do not need to volunteer our opinion about the latest news of the day.</a:t>
            </a:r>
          </a:p>
          <a:p>
            <a:r>
              <a:rPr lang="en-US" sz="1200" dirty="0"/>
              <a:t>Eternal Significance… None of us have unlimited influence.</a:t>
            </a:r>
          </a:p>
        </p:txBody>
      </p:sp>
      <p:sp>
        <p:nvSpPr>
          <p:cNvPr id="4" name="Slide Number Placeholder 3"/>
          <p:cNvSpPr>
            <a:spLocks noGrp="1"/>
          </p:cNvSpPr>
          <p:nvPr>
            <p:ph type="sldNum" sz="quarter" idx="5"/>
          </p:nvPr>
        </p:nvSpPr>
        <p:spPr/>
        <p:txBody>
          <a:bodyPr/>
          <a:lstStyle/>
          <a:p>
            <a:fld id="{EAECE295-408C-3F45-9A87-CD73C22947FC}" type="slidenum">
              <a:rPr lang="en-US" smtClean="0"/>
              <a:t>12</a:t>
            </a:fld>
            <a:endParaRPr lang="en-US"/>
          </a:p>
        </p:txBody>
      </p:sp>
    </p:spTree>
    <p:extLst>
      <p:ext uri="{BB962C8B-B14F-4D97-AF65-F5344CB8AC3E}">
        <p14:creationId xmlns:p14="http://schemas.microsoft.com/office/powerpoint/2010/main" val="1304241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I’m not going to get my way.</a:t>
            </a:r>
          </a:p>
          <a:p>
            <a:endParaRPr lang="en-US" sz="1200" dirty="0">
              <a:solidFill>
                <a:schemeClr val="tx1"/>
              </a:solidFill>
            </a:endParaRPr>
          </a:p>
          <a:p>
            <a:r>
              <a:rPr lang="en-US" sz="1200" dirty="0">
                <a:solidFill>
                  <a:schemeClr val="tx1"/>
                </a:solidFill>
              </a:rPr>
              <a:t>I’m going to have to give up always being “right.”</a:t>
            </a:r>
          </a:p>
          <a:p>
            <a:endParaRPr lang="en-US" sz="1200" dirty="0">
              <a:solidFill>
                <a:schemeClr val="tx1"/>
              </a:solidFill>
            </a:endParaRPr>
          </a:p>
          <a:p>
            <a:r>
              <a:rPr lang="en-US" sz="1200" dirty="0">
                <a:solidFill>
                  <a:schemeClr val="tx1"/>
                </a:solidFill>
              </a:rPr>
              <a:t>My responsibility is to be Gentle.  Their responsibility is to Repent.</a:t>
            </a:r>
          </a:p>
        </p:txBody>
      </p:sp>
      <p:sp>
        <p:nvSpPr>
          <p:cNvPr id="4" name="Slide Number Placeholder 3"/>
          <p:cNvSpPr>
            <a:spLocks noGrp="1"/>
          </p:cNvSpPr>
          <p:nvPr>
            <p:ph type="sldNum" sz="quarter" idx="5"/>
          </p:nvPr>
        </p:nvSpPr>
        <p:spPr/>
        <p:txBody>
          <a:bodyPr/>
          <a:lstStyle/>
          <a:p>
            <a:fld id="{EAECE295-408C-3F45-9A87-CD73C22947FC}" type="slidenum">
              <a:rPr lang="en-US" smtClean="0"/>
              <a:t>13</a:t>
            </a:fld>
            <a:endParaRPr lang="en-US"/>
          </a:p>
        </p:txBody>
      </p:sp>
    </p:spTree>
    <p:extLst>
      <p:ext uri="{BB962C8B-B14F-4D97-AF65-F5344CB8AC3E}">
        <p14:creationId xmlns:p14="http://schemas.microsoft.com/office/powerpoint/2010/main" val="2802276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not just WHAT we do – BUT HOW WE DO IT.</a:t>
            </a:r>
          </a:p>
          <a:p>
            <a:endParaRPr lang="en-US" dirty="0"/>
          </a:p>
          <a:p>
            <a:r>
              <a:rPr lang="en-US" dirty="0"/>
              <a:t>There are lost people all around us… Let us call them back to the CROSS of JESUS CHRIST.</a:t>
            </a:r>
          </a:p>
        </p:txBody>
      </p:sp>
      <p:sp>
        <p:nvSpPr>
          <p:cNvPr id="4" name="Slide Number Placeholder 3"/>
          <p:cNvSpPr>
            <a:spLocks noGrp="1"/>
          </p:cNvSpPr>
          <p:nvPr>
            <p:ph type="sldNum" sz="quarter" idx="5"/>
          </p:nvPr>
        </p:nvSpPr>
        <p:spPr/>
        <p:txBody>
          <a:bodyPr/>
          <a:lstStyle/>
          <a:p>
            <a:fld id="{EAECE295-408C-3F45-9A87-CD73C22947FC}" type="slidenum">
              <a:rPr lang="en-US" smtClean="0"/>
              <a:t>14</a:t>
            </a:fld>
            <a:endParaRPr lang="en-US"/>
          </a:p>
        </p:txBody>
      </p:sp>
    </p:spTree>
    <p:extLst>
      <p:ext uri="{BB962C8B-B14F-4D97-AF65-F5344CB8AC3E}">
        <p14:creationId xmlns:p14="http://schemas.microsoft.com/office/powerpoint/2010/main" val="2480468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you determined to be a vessel for honor in the household of God?  I pray that you are.</a:t>
            </a:r>
          </a:p>
          <a:p>
            <a:endParaRPr lang="en-US" dirty="0"/>
          </a:p>
          <a:p>
            <a:r>
              <a:rPr lang="en-US" dirty="0"/>
              <a:t>What kind of vessel will you be?</a:t>
            </a:r>
          </a:p>
          <a:p>
            <a:endParaRPr lang="en-US" dirty="0"/>
          </a:p>
          <a:p>
            <a:r>
              <a:rPr lang="en-US" dirty="0"/>
              <a:t>We learned tonight that part of being a vessel of honor is being “cleansed.”  The only way for us to be fully cleansed is in the blood of Jesus.</a:t>
            </a:r>
          </a:p>
        </p:txBody>
      </p:sp>
      <p:sp>
        <p:nvSpPr>
          <p:cNvPr id="4" name="Slide Number Placeholder 3"/>
          <p:cNvSpPr>
            <a:spLocks noGrp="1"/>
          </p:cNvSpPr>
          <p:nvPr>
            <p:ph type="sldNum" sz="quarter" idx="5"/>
          </p:nvPr>
        </p:nvSpPr>
        <p:spPr/>
        <p:txBody>
          <a:bodyPr/>
          <a:lstStyle/>
          <a:p>
            <a:fld id="{EAECE295-408C-3F45-9A87-CD73C22947FC}" type="slidenum">
              <a:rPr lang="en-US" smtClean="0"/>
              <a:t>15</a:t>
            </a:fld>
            <a:endParaRPr lang="en-US"/>
          </a:p>
        </p:txBody>
      </p:sp>
    </p:spTree>
    <p:extLst>
      <p:ext uri="{BB962C8B-B14F-4D97-AF65-F5344CB8AC3E}">
        <p14:creationId xmlns:p14="http://schemas.microsoft.com/office/powerpoint/2010/main" val="2127287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Tonight I want us to begin with one of the most powerful descriptions of Jesus’ preaching. In John 7:46.</a:t>
            </a:r>
          </a:p>
        </p:txBody>
      </p:sp>
      <p:sp>
        <p:nvSpPr>
          <p:cNvPr id="4" name="Slide Number Placeholder 3"/>
          <p:cNvSpPr>
            <a:spLocks noGrp="1"/>
          </p:cNvSpPr>
          <p:nvPr>
            <p:ph type="sldNum" sz="quarter" idx="5"/>
          </p:nvPr>
        </p:nvSpPr>
        <p:spPr/>
        <p:txBody>
          <a:bodyPr/>
          <a:lstStyle/>
          <a:p>
            <a:fld id="{EAECE295-408C-3F45-9A87-CD73C22947FC}" type="slidenum">
              <a:rPr lang="en-US" smtClean="0"/>
              <a:t>2</a:t>
            </a:fld>
            <a:endParaRPr lang="en-US"/>
          </a:p>
        </p:txBody>
      </p:sp>
    </p:spTree>
    <p:extLst>
      <p:ext uri="{BB962C8B-B14F-4D97-AF65-F5344CB8AC3E}">
        <p14:creationId xmlns:p14="http://schemas.microsoft.com/office/powerpoint/2010/main" val="3141494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Tonight I want us to begin with one of the most powerful descriptions of Jesus’ preaching. In John 7:46.</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a:solidFill>
                  <a:srgbClr val="000000"/>
                </a:solidFill>
                <a:effectLst/>
                <a:latin typeface="system-ui"/>
              </a:rPr>
              <a:t>TASK AT HAND… (</a:t>
            </a:r>
            <a:r>
              <a:rPr lang="en-US" b="1" i="0" baseline="0" dirty="0">
                <a:solidFill>
                  <a:srgbClr val="000000"/>
                </a:solidFill>
                <a:effectLst/>
                <a:latin typeface="system-ui"/>
              </a:rPr>
              <a:t> </a:t>
            </a:r>
            <a:r>
              <a:rPr lang="en-US" b="1" i="0" baseline="30000" dirty="0">
                <a:solidFill>
                  <a:srgbClr val="000000"/>
                </a:solidFill>
                <a:effectLst/>
                <a:latin typeface="system-ui"/>
              </a:rPr>
              <a:t>13 </a:t>
            </a:r>
            <a:r>
              <a:rPr lang="en-US" b="0" i="0" dirty="0">
                <a:solidFill>
                  <a:srgbClr val="000000"/>
                </a:solidFill>
                <a:effectLst/>
                <a:latin typeface="system-ui"/>
              </a:rPr>
              <a:t>But evil men and impostors will proceed </a:t>
            </a:r>
            <a:r>
              <a:rPr lang="en-US" b="0" i="1" dirty="0">
                <a:solidFill>
                  <a:srgbClr val="000000"/>
                </a:solidFill>
                <a:effectLst/>
                <a:latin typeface="system-ui"/>
              </a:rPr>
              <a:t>from bad</a:t>
            </a:r>
            <a:r>
              <a:rPr lang="en-US" b="0" i="0" dirty="0">
                <a:solidFill>
                  <a:srgbClr val="000000"/>
                </a:solidFill>
                <a:effectLst/>
                <a:latin typeface="system-ui"/>
              </a:rPr>
              <a:t> to worse, deceiving and being deceived. )</a:t>
            </a:r>
            <a:endParaRPr lang="en-US" dirty="0"/>
          </a:p>
          <a:p>
            <a:endParaRPr lang="en-US" dirty="0"/>
          </a:p>
          <a:p>
            <a:endParaRPr lang="en-US" dirty="0"/>
          </a:p>
          <a:p>
            <a:r>
              <a:rPr lang="en-US" dirty="0"/>
              <a:t>In my judgment this is one of the most important lessons in this series.</a:t>
            </a:r>
          </a:p>
          <a:p>
            <a:endParaRPr lang="en-US" dirty="0"/>
          </a:p>
          <a:p>
            <a:r>
              <a:rPr lang="en-US" dirty="0"/>
              <a:t>It is so easy to be like the people around us who SHOUT over one another.</a:t>
            </a:r>
          </a:p>
          <a:p>
            <a:endParaRPr lang="en-US" dirty="0"/>
          </a:p>
          <a:p>
            <a:r>
              <a:rPr lang="en-US" dirty="0"/>
              <a:t>It is so easy to think that the “ends justify the means” and that in order to get people to know the Lord, we need to be more aggressive.</a:t>
            </a:r>
          </a:p>
          <a:p>
            <a:endParaRPr lang="en-US" dirty="0"/>
          </a:p>
          <a:p>
            <a:r>
              <a:rPr lang="en-US" dirty="0"/>
              <a:t>Or to make the opposite mistake and think that given all the noise we constantly endure – the best thing we can do is keep our mouth shut and not add anything to the drama.</a:t>
            </a:r>
          </a:p>
          <a:p>
            <a:endParaRPr lang="en-US" dirty="0"/>
          </a:p>
          <a:p>
            <a:r>
              <a:rPr lang="en-US" dirty="0"/>
              <a:t>* The Truth is that we can’t get in a shouting match and we can’t sit on the sidelines.  </a:t>
            </a:r>
          </a:p>
          <a:p>
            <a:endParaRPr lang="en-US" dirty="0"/>
          </a:p>
          <a:p>
            <a:r>
              <a:rPr lang="en-US" dirty="0"/>
              <a:t>We are called to CORRECT WITH GENTLNENSS…</a:t>
            </a:r>
          </a:p>
          <a:p>
            <a:endParaRPr lang="en-US" dirty="0"/>
          </a:p>
          <a:p>
            <a:r>
              <a:rPr lang="en-US" dirty="0"/>
              <a:t>No one does this perfectly – but from the most seasoned elder here to the most young Christian here – we can always improve in this area.</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AECE295-408C-3F45-9A87-CD73C22947FC}" type="slidenum">
              <a:rPr lang="en-US" smtClean="0"/>
              <a:t>3</a:t>
            </a:fld>
            <a:endParaRPr lang="en-US"/>
          </a:p>
        </p:txBody>
      </p:sp>
    </p:spTree>
    <p:extLst>
      <p:ext uri="{BB962C8B-B14F-4D97-AF65-F5344CB8AC3E}">
        <p14:creationId xmlns:p14="http://schemas.microsoft.com/office/powerpoint/2010/main" val="3566627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49225"/>
            <a:ext cx="4248150" cy="2655888"/>
          </a:xfrm>
        </p:spPr>
      </p:sp>
      <p:sp>
        <p:nvSpPr>
          <p:cNvPr id="3" name="Notes Placeholder 2"/>
          <p:cNvSpPr>
            <a:spLocks noGrp="1"/>
          </p:cNvSpPr>
          <p:nvPr>
            <p:ph type="body" idx="1"/>
          </p:nvPr>
        </p:nvSpPr>
        <p:spPr/>
        <p:txBody>
          <a:bodyPr/>
          <a:lstStyle/>
          <a:p>
            <a:r>
              <a:rPr lang="en-US" sz="2000" dirty="0"/>
              <a:t>Jesus was the MASTER at Correcting with Gentleness.  We want to imitate Him, and see what </a:t>
            </a:r>
            <a:r>
              <a:rPr lang="en-US" sz="2000" dirty="0" err="1"/>
              <a:t>instructinos</a:t>
            </a:r>
            <a:r>
              <a:rPr lang="en-US" sz="2000" dirty="0"/>
              <a:t> Paul gives that will make us USEFUL VESSELS FOR HONOR….</a:t>
            </a:r>
          </a:p>
          <a:p>
            <a:endParaRPr lang="en-US" sz="2000" dirty="0"/>
          </a:p>
          <a:p>
            <a:r>
              <a:rPr lang="en-US" sz="2000" dirty="0"/>
              <a:t>2 Tim. 2;25 – also translated as MEEKNESS.</a:t>
            </a:r>
          </a:p>
          <a:p>
            <a:endParaRPr lang="en-US" sz="2000" dirty="0"/>
          </a:p>
          <a:p>
            <a:r>
              <a:rPr lang="en-US" sz="2000" dirty="0"/>
              <a:t>The classic strength under control we often discuss.</a:t>
            </a:r>
          </a:p>
          <a:p>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baseline="0" dirty="0">
                <a:solidFill>
                  <a:srgbClr val="000000"/>
                </a:solidFill>
                <a:effectLst/>
                <a:latin typeface="system-ui"/>
              </a:rPr>
              <a:t>TASK AT HAND… (</a:t>
            </a:r>
            <a:r>
              <a:rPr lang="en-US" sz="2000" b="1" i="0" baseline="0" dirty="0">
                <a:solidFill>
                  <a:srgbClr val="000000"/>
                </a:solidFill>
                <a:effectLst/>
                <a:latin typeface="system-ui"/>
              </a:rPr>
              <a:t> </a:t>
            </a:r>
            <a:r>
              <a:rPr lang="en-US" sz="2000" b="1" i="0" baseline="30000" dirty="0">
                <a:solidFill>
                  <a:srgbClr val="000000"/>
                </a:solidFill>
                <a:effectLst/>
                <a:latin typeface="system-ui"/>
              </a:rPr>
              <a:t>13 </a:t>
            </a:r>
            <a:r>
              <a:rPr lang="en-US" sz="2000" b="0" i="0" dirty="0">
                <a:solidFill>
                  <a:srgbClr val="000000"/>
                </a:solidFill>
                <a:effectLst/>
                <a:latin typeface="system-ui"/>
              </a:rPr>
              <a:t>But evil men and impostors will proceed </a:t>
            </a:r>
            <a:r>
              <a:rPr lang="en-US" sz="2000" b="0" i="1" dirty="0">
                <a:solidFill>
                  <a:srgbClr val="000000"/>
                </a:solidFill>
                <a:effectLst/>
                <a:latin typeface="system-ui"/>
              </a:rPr>
              <a:t>from bad</a:t>
            </a:r>
            <a:r>
              <a:rPr lang="en-US" sz="2000" b="0" i="0" dirty="0">
                <a:solidFill>
                  <a:srgbClr val="000000"/>
                </a:solidFill>
                <a:effectLst/>
                <a:latin typeface="system-ui"/>
              </a:rPr>
              <a:t> to worse, deceiving and being deceived. )</a:t>
            </a:r>
            <a:endParaRPr lang="en-US" sz="2000" dirty="0"/>
          </a:p>
          <a:p>
            <a:endParaRPr lang="en-US" sz="2000" dirty="0"/>
          </a:p>
          <a:p>
            <a:endParaRPr lang="en-US" sz="2000" dirty="0"/>
          </a:p>
          <a:p>
            <a:r>
              <a:rPr lang="en-US" sz="2000" dirty="0"/>
              <a:t>In my judgment this is one of the most important lessons in this series.</a:t>
            </a:r>
          </a:p>
          <a:p>
            <a:endParaRPr lang="en-US" sz="2000" dirty="0"/>
          </a:p>
          <a:p>
            <a:r>
              <a:rPr lang="en-US" sz="2000" dirty="0"/>
              <a:t>It is so easy to be like the people around us who SHOUT over one another.</a:t>
            </a:r>
          </a:p>
          <a:p>
            <a:endParaRPr lang="en-US" sz="2000" dirty="0"/>
          </a:p>
          <a:p>
            <a:r>
              <a:rPr lang="en-US" sz="2000" dirty="0"/>
              <a:t>It is so easy to think that the “ends justify the means” and that in order to get people to know the Lord, we need to be more aggressive.</a:t>
            </a:r>
          </a:p>
          <a:p>
            <a:endParaRPr lang="en-US" sz="2000" dirty="0"/>
          </a:p>
          <a:p>
            <a:r>
              <a:rPr lang="en-US" sz="2000" dirty="0"/>
              <a:t>Or to make the opposite mistake and think that given all the noise we constantly endure – the best thing we can do is keep our mouth shut and not add anything to the drama.</a:t>
            </a:r>
          </a:p>
          <a:p>
            <a:endParaRPr lang="en-US" sz="2000" dirty="0"/>
          </a:p>
          <a:p>
            <a:r>
              <a:rPr lang="en-US" sz="2000" dirty="0"/>
              <a:t>* The Truth is that we can’t get in a shouting match and we can’t sit on the sidelines.  </a:t>
            </a:r>
          </a:p>
          <a:p>
            <a:endParaRPr lang="en-US" sz="2000" dirty="0"/>
          </a:p>
          <a:p>
            <a:r>
              <a:rPr lang="en-US" sz="2000" dirty="0"/>
              <a:t>We are called to CORRECT WITH GENTLNENSS…</a:t>
            </a:r>
          </a:p>
          <a:p>
            <a:endParaRPr lang="en-US" sz="2000" dirty="0"/>
          </a:p>
          <a:p>
            <a:r>
              <a:rPr lang="en-US" sz="2000" dirty="0"/>
              <a:t>No one does this perfectly – but from the most seasoned elder here to the most young Christian here – we can always improve in this area.</a:t>
            </a:r>
          </a:p>
          <a:p>
            <a:endParaRPr lang="en-US" sz="2000" dirty="0"/>
          </a:p>
          <a:p>
            <a:endParaRPr lang="en-US" sz="2000" dirty="0"/>
          </a:p>
        </p:txBody>
      </p:sp>
      <p:sp>
        <p:nvSpPr>
          <p:cNvPr id="4" name="Slide Number Placeholder 3"/>
          <p:cNvSpPr>
            <a:spLocks noGrp="1"/>
          </p:cNvSpPr>
          <p:nvPr>
            <p:ph type="sldNum" sz="quarter" idx="5"/>
          </p:nvPr>
        </p:nvSpPr>
        <p:spPr/>
        <p:txBody>
          <a:bodyPr/>
          <a:lstStyle/>
          <a:p>
            <a:fld id="{3EF295CB-5F1D-7742-AE24-DE14A0BD9B5B}" type="slidenum">
              <a:rPr lang="en-US" smtClean="0"/>
              <a:t>4</a:t>
            </a:fld>
            <a:endParaRPr lang="en-US"/>
          </a:p>
        </p:txBody>
      </p:sp>
    </p:spTree>
    <p:extLst>
      <p:ext uri="{BB962C8B-B14F-4D97-AF65-F5344CB8AC3E}">
        <p14:creationId xmlns:p14="http://schemas.microsoft.com/office/powerpoint/2010/main" val="745115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us are more BOLD in our personality.</a:t>
            </a:r>
          </a:p>
          <a:p>
            <a:r>
              <a:rPr lang="en-US" dirty="0"/>
              <a:t>Some of us are more TIMID in our personality.</a:t>
            </a:r>
          </a:p>
          <a:p>
            <a:endParaRPr lang="en-US" dirty="0"/>
          </a:p>
          <a:p>
            <a:endParaRPr lang="en-US" dirty="0"/>
          </a:p>
          <a:p>
            <a:r>
              <a:rPr lang="en-US" dirty="0"/>
              <a:t>Gentle – this person has CONFIDENCE…but they aren’t using </a:t>
            </a:r>
            <a:r>
              <a:rPr lang="en-US" dirty="0" err="1"/>
              <a:t>wordly</a:t>
            </a:r>
            <a:r>
              <a:rPr lang="en-US" dirty="0"/>
              <a:t> force, nor are they hiding the truth.</a:t>
            </a:r>
          </a:p>
          <a:p>
            <a:endParaRPr lang="en-US" dirty="0"/>
          </a:p>
          <a:p>
            <a:r>
              <a:rPr lang="en-US" dirty="0"/>
              <a:t>So forceful – that people resent it.  They win the battle and lose the war.</a:t>
            </a:r>
          </a:p>
          <a:p>
            <a:endParaRPr lang="en-US" dirty="0"/>
          </a:p>
          <a:p>
            <a:r>
              <a:rPr lang="en-US" dirty="0"/>
              <a:t>“Correcting” is a very powerful term here!!</a:t>
            </a:r>
          </a:p>
          <a:p>
            <a:endParaRPr lang="en-US" dirty="0"/>
          </a:p>
          <a:p>
            <a:endParaRPr lang="en-US" dirty="0"/>
          </a:p>
          <a:p>
            <a:r>
              <a:rPr lang="en-US" dirty="0"/>
              <a:t>Correction – from the world’s methods will be like scourging.</a:t>
            </a:r>
          </a:p>
          <a:p>
            <a:r>
              <a:rPr lang="en-US" dirty="0"/>
              <a:t>Correction – from God’s perfect authority and power – heavenly discipline.</a:t>
            </a:r>
          </a:p>
          <a:p>
            <a:r>
              <a:rPr lang="en-US" dirty="0"/>
              <a:t>Correction – from Christians – MUST BE GENTLE.</a:t>
            </a:r>
          </a:p>
        </p:txBody>
      </p:sp>
      <p:sp>
        <p:nvSpPr>
          <p:cNvPr id="4" name="Slide Number Placeholder 3"/>
          <p:cNvSpPr>
            <a:spLocks noGrp="1"/>
          </p:cNvSpPr>
          <p:nvPr>
            <p:ph type="sldNum" sz="quarter" idx="5"/>
          </p:nvPr>
        </p:nvSpPr>
        <p:spPr/>
        <p:txBody>
          <a:bodyPr/>
          <a:lstStyle/>
          <a:p>
            <a:fld id="{EAECE295-408C-3F45-9A87-CD73C22947FC}" type="slidenum">
              <a:rPr lang="en-US" smtClean="0"/>
              <a:t>6</a:t>
            </a:fld>
            <a:endParaRPr lang="en-US"/>
          </a:p>
        </p:txBody>
      </p:sp>
    </p:spTree>
    <p:extLst>
      <p:ext uri="{BB962C8B-B14F-4D97-AF65-F5344CB8AC3E}">
        <p14:creationId xmlns:p14="http://schemas.microsoft.com/office/powerpoint/2010/main" val="1983388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sz="2000" dirty="0"/>
              <a:t>“In our</a:t>
            </a:r>
          </a:p>
          <a:p>
            <a:endParaRPr lang="en-US" sz="2000" dirty="0"/>
          </a:p>
          <a:p>
            <a:endParaRPr lang="en-US" sz="2000" dirty="0"/>
          </a:p>
          <a:p>
            <a:r>
              <a:rPr lang="en-US" sz="2000" dirty="0"/>
              <a:t>As Jesus said – the Meek shall INHERIT the earth.  (Not take it by force.  Not storm the gates and overpower the evil.  But Inherit.  Receive it as a Gift. )</a:t>
            </a:r>
          </a:p>
        </p:txBody>
      </p:sp>
      <p:sp>
        <p:nvSpPr>
          <p:cNvPr id="4" name="Slide Number Placeholder 3"/>
          <p:cNvSpPr>
            <a:spLocks noGrp="1"/>
          </p:cNvSpPr>
          <p:nvPr>
            <p:ph type="sldNum" sz="quarter" idx="5"/>
          </p:nvPr>
        </p:nvSpPr>
        <p:spPr/>
        <p:txBody>
          <a:bodyPr/>
          <a:lstStyle/>
          <a:p>
            <a:fld id="{EAECE295-408C-3F45-9A87-CD73C22947FC}" type="slidenum">
              <a:rPr lang="en-US" smtClean="0"/>
              <a:t>7</a:t>
            </a:fld>
            <a:endParaRPr lang="en-US"/>
          </a:p>
        </p:txBody>
      </p:sp>
    </p:spTree>
    <p:extLst>
      <p:ext uri="{BB962C8B-B14F-4D97-AF65-F5344CB8AC3E}">
        <p14:creationId xmlns:p14="http://schemas.microsoft.com/office/powerpoint/2010/main" val="3435503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Great to see some Inspired Examples that hit the sweet spot.</a:t>
            </a:r>
          </a:p>
          <a:p>
            <a:endParaRPr lang="en-US" sz="1200" dirty="0"/>
          </a:p>
          <a:p>
            <a:r>
              <a:rPr lang="en-US" sz="1200" dirty="0"/>
              <a:t>It’s not generic “Gentleness”.   We are talking about gentle correction.  (All of which seems unpleasant at first. According to Hebrews.)</a:t>
            </a:r>
          </a:p>
          <a:p>
            <a:endParaRPr lang="en-US" sz="1200" dirty="0"/>
          </a:p>
          <a:p>
            <a:r>
              <a:rPr lang="en-US" sz="1200" dirty="0"/>
              <a:t>They are LIKE JESUS.</a:t>
            </a:r>
          </a:p>
          <a:p>
            <a:endParaRPr lang="en-US" sz="1200" dirty="0"/>
          </a:p>
          <a:p>
            <a:r>
              <a:rPr lang="en-US" sz="1200" dirty="0"/>
              <a:t>They quote applicable Scriptures.</a:t>
            </a:r>
          </a:p>
          <a:p>
            <a:endParaRPr lang="en-US" sz="1200" dirty="0"/>
          </a:p>
          <a:p>
            <a:r>
              <a:rPr lang="en-US" sz="1200" dirty="0"/>
              <a:t>They are resolved, and will not try to dominate, but they are unyielding in their faith.</a:t>
            </a:r>
          </a:p>
        </p:txBody>
      </p:sp>
      <p:sp>
        <p:nvSpPr>
          <p:cNvPr id="4" name="Slide Number Placeholder 3"/>
          <p:cNvSpPr>
            <a:spLocks noGrp="1"/>
          </p:cNvSpPr>
          <p:nvPr>
            <p:ph type="sldNum" sz="quarter" idx="5"/>
          </p:nvPr>
        </p:nvSpPr>
        <p:spPr/>
        <p:txBody>
          <a:bodyPr/>
          <a:lstStyle/>
          <a:p>
            <a:fld id="{EAECE295-408C-3F45-9A87-CD73C22947FC}" type="slidenum">
              <a:rPr lang="en-US" smtClean="0"/>
              <a:t>8</a:t>
            </a:fld>
            <a:endParaRPr lang="en-US"/>
          </a:p>
        </p:txBody>
      </p:sp>
    </p:spTree>
    <p:extLst>
      <p:ext uri="{BB962C8B-B14F-4D97-AF65-F5344CB8AC3E}">
        <p14:creationId xmlns:p14="http://schemas.microsoft.com/office/powerpoint/2010/main" val="2678156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r>
              <a:rPr lang="en-US" sz="1200" dirty="0"/>
              <a:t>PERISH – this is temporary and destructive thinking.</a:t>
            </a:r>
          </a:p>
          <a:p>
            <a:endParaRPr lang="en-US" sz="1200" dirty="0"/>
          </a:p>
          <a:p>
            <a:r>
              <a:rPr lang="en-US" sz="1200" dirty="0"/>
              <a:t>HEART – this is a heart issue – greed and pride are holding you back.</a:t>
            </a:r>
          </a:p>
          <a:p>
            <a:endParaRPr lang="en-US" sz="1200" dirty="0"/>
          </a:p>
          <a:p>
            <a:r>
              <a:rPr lang="en-US" sz="1200" dirty="0"/>
              <a:t>REPENT – you need to make an immediate change.</a:t>
            </a:r>
          </a:p>
          <a:p>
            <a:endParaRPr lang="en-US" sz="1200" dirty="0"/>
          </a:p>
          <a:p>
            <a:r>
              <a:rPr lang="en-US" sz="1200" dirty="0"/>
              <a:t>GALL of BITTERNESS and BONDAGE – I see what’s really driving this request and it’s not pure.  You are in a terrible state.</a:t>
            </a:r>
          </a:p>
          <a:p>
            <a:endParaRPr lang="en-US" sz="1200" dirty="0"/>
          </a:p>
          <a:p>
            <a:pPr marL="171450" indent="-171450">
              <a:buFont typeface="Arial" panose="020B0604020202020204" pitchFamily="34" charset="0"/>
              <a:buChar char="•"/>
            </a:pPr>
            <a:r>
              <a:rPr lang="en-US" sz="1200" dirty="0"/>
              <a:t>Did this lead to Simon storming off and saying – How Dare You!  No one talks to me this way!!  </a:t>
            </a:r>
          </a:p>
          <a:p>
            <a:pPr marL="171450" indent="-171450">
              <a:buFont typeface="Arial" panose="020B0604020202020204" pitchFamily="34" charset="0"/>
              <a:buChar char="•"/>
            </a:pPr>
            <a:endParaRPr lang="en-US" sz="1200" dirty="0"/>
          </a:p>
          <a:p>
            <a:pPr marL="0" indent="0">
              <a:buFont typeface="Arial" panose="020B0604020202020204" pitchFamily="34" charset="0"/>
              <a:buNone/>
            </a:pPr>
            <a:r>
              <a:rPr lang="en-US" sz="1200" dirty="0"/>
              <a:t>Nope, Simon pleads with Peter for prayers for forgiveness.  Simon has a: You are right, I don’t know what I was thinking, response.</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TRUTH – COME TO SENSES – ESCAPE – the exact 3 things in our Key Text from 2 Tim 2!</a:t>
            </a:r>
          </a:p>
        </p:txBody>
      </p:sp>
      <p:sp>
        <p:nvSpPr>
          <p:cNvPr id="4" name="Slide Number Placeholder 3"/>
          <p:cNvSpPr>
            <a:spLocks noGrp="1"/>
          </p:cNvSpPr>
          <p:nvPr>
            <p:ph type="sldNum" sz="quarter" idx="5"/>
          </p:nvPr>
        </p:nvSpPr>
        <p:spPr/>
        <p:txBody>
          <a:bodyPr/>
          <a:lstStyle/>
          <a:p>
            <a:fld id="{EAECE295-408C-3F45-9A87-CD73C22947FC}" type="slidenum">
              <a:rPr lang="en-US" smtClean="0"/>
              <a:t>9</a:t>
            </a:fld>
            <a:endParaRPr lang="en-US"/>
          </a:p>
        </p:txBody>
      </p:sp>
    </p:spTree>
    <p:extLst>
      <p:ext uri="{BB962C8B-B14F-4D97-AF65-F5344CB8AC3E}">
        <p14:creationId xmlns:p14="http://schemas.microsoft.com/office/powerpoint/2010/main" val="1032528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You are a liar and you know you are lying.</a:t>
            </a:r>
          </a:p>
          <a:p>
            <a:endParaRPr lang="en-US" sz="1200" dirty="0"/>
          </a:p>
          <a:p>
            <a:r>
              <a:rPr lang="en-US" sz="1200" dirty="0"/>
              <a:t>You are imitating Satan’s tactics and siding with evil over good.</a:t>
            </a:r>
          </a:p>
          <a:p>
            <a:endParaRPr lang="en-US" sz="1200" dirty="0"/>
          </a:p>
          <a:p>
            <a:r>
              <a:rPr lang="en-US" sz="1200" dirty="0"/>
              <a:t>Isn’t it time you stop twisting every good and Godly thing around you!</a:t>
            </a:r>
          </a:p>
          <a:p>
            <a:endParaRPr lang="en-US" sz="1200" dirty="0"/>
          </a:p>
          <a:p>
            <a:r>
              <a:rPr lang="en-US" sz="1200" dirty="0"/>
              <a:t>You need some time to reflect and SEE just how far from God you’ve moved! Just how much damage you are causing. Just how against your Creator you’ve worked!</a:t>
            </a:r>
          </a:p>
        </p:txBody>
      </p:sp>
      <p:sp>
        <p:nvSpPr>
          <p:cNvPr id="4" name="Slide Number Placeholder 3"/>
          <p:cNvSpPr>
            <a:spLocks noGrp="1"/>
          </p:cNvSpPr>
          <p:nvPr>
            <p:ph type="sldNum" sz="quarter" idx="5"/>
          </p:nvPr>
        </p:nvSpPr>
        <p:spPr/>
        <p:txBody>
          <a:bodyPr/>
          <a:lstStyle/>
          <a:p>
            <a:fld id="{EAECE295-408C-3F45-9A87-CD73C22947FC}" type="slidenum">
              <a:rPr lang="en-US" smtClean="0"/>
              <a:t>10</a:t>
            </a:fld>
            <a:endParaRPr lang="en-US"/>
          </a:p>
        </p:txBody>
      </p:sp>
    </p:spTree>
    <p:extLst>
      <p:ext uri="{BB962C8B-B14F-4D97-AF65-F5344CB8AC3E}">
        <p14:creationId xmlns:p14="http://schemas.microsoft.com/office/powerpoint/2010/main" val="1278252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F9B161-79A7-5844-9991-4A27AE04C86D}" type="datetimeFigureOut">
              <a:rPr lang="en-US" smtClean="0"/>
              <a:t>7/14/23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555410194"/>
      </p:ext>
    </p:extLst>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F9B161-79A7-5844-9991-4A27AE04C86D}" type="datetimeFigureOut">
              <a:rPr lang="en-US" smtClean="0"/>
              <a:t>7/14/23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636538272"/>
      </p:ext>
    </p:extLst>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F9B161-79A7-5844-9991-4A27AE04C86D}" type="datetimeFigureOut">
              <a:rPr lang="en-US" smtClean="0"/>
              <a:t>7/14/23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1228377359"/>
      </p:ext>
    </p:extLst>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6F9B161-79A7-5844-9991-4A27AE04C86D}" type="datetimeFigureOut">
              <a:rPr lang="en-US" smtClean="0"/>
              <a:t>7/14/23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1541625745"/>
      </p:ext>
    </p:extLst>
  </p:cSld>
  <p:clrMapOvr>
    <a:masterClrMapping/>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F9B161-79A7-5844-9991-4A27AE04C86D}" type="datetimeFigureOut">
              <a:rPr lang="en-US" smtClean="0"/>
              <a:t>7/14/23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627126566"/>
      </p:ext>
    </p:extLst>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F9B161-79A7-5844-9991-4A27AE04C86D}" type="datetimeFigureOut">
              <a:rPr lang="en-US" smtClean="0"/>
              <a:t>7/14/23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628220987"/>
      </p:ext>
    </p:extLst>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F9B161-79A7-5844-9991-4A27AE04C86D}" type="datetimeFigureOut">
              <a:rPr lang="en-US" smtClean="0"/>
              <a:t>7/14/23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1671180614"/>
      </p:ext>
    </p:extLst>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F9B161-79A7-5844-9991-4A27AE04C86D}" type="datetimeFigureOut">
              <a:rPr lang="en-US" smtClean="0"/>
              <a:t>7/14/23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760300077"/>
      </p:ext>
    </p:extLst>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9B161-79A7-5844-9991-4A27AE04C86D}" type="datetimeFigureOut">
              <a:rPr lang="en-US" smtClean="0"/>
              <a:t>7/14/23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3840878704"/>
      </p:ext>
    </p:extLst>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6F9B161-79A7-5844-9991-4A27AE04C86D}" type="datetimeFigureOut">
              <a:rPr lang="en-US" smtClean="0"/>
              <a:t>7/14/23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114115589"/>
      </p:ext>
    </p:extLst>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6F9B161-79A7-5844-9991-4A27AE04C86D}" type="datetimeFigureOut">
              <a:rPr lang="en-US" smtClean="0"/>
              <a:t>7/14/23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09747624"/>
      </p:ext>
    </p:extLst>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A6F9B161-79A7-5844-9991-4A27AE04C86D}" type="datetimeFigureOut">
              <a:rPr lang="en-US" smtClean="0"/>
              <a:t>7/14/23</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A32D2647-BA21-AC45-8083-8D6986A7D38C}" type="slidenum">
              <a:rPr lang="en-US" smtClean="0"/>
              <a:t>‹#›</a:t>
            </a:fld>
            <a:endParaRPr lang="en-US"/>
          </a:p>
        </p:txBody>
      </p:sp>
    </p:spTree>
    <p:extLst>
      <p:ext uri="{BB962C8B-B14F-4D97-AF65-F5344CB8AC3E}">
        <p14:creationId xmlns:p14="http://schemas.microsoft.com/office/powerpoint/2010/main" val="2596472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trips dir="rd"/>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47730-C347-1B47-84A0-05D8BA019099}"/>
              </a:ext>
            </a:extLst>
          </p:cNvPr>
          <p:cNvSpPr>
            <a:spLocks noGrp="1"/>
          </p:cNvSpPr>
          <p:nvPr>
            <p:ph type="ctrTitle"/>
          </p:nvPr>
        </p:nvSpPr>
        <p:spPr/>
        <p:txBody>
          <a:bodyPr/>
          <a:lstStyle/>
          <a:p>
            <a:r>
              <a:rPr lang="en-US" dirty="0"/>
              <a:t>2023 Theme</a:t>
            </a:r>
          </a:p>
        </p:txBody>
      </p:sp>
      <p:sp>
        <p:nvSpPr>
          <p:cNvPr id="3" name="Subtitle 2">
            <a:extLst>
              <a:ext uri="{FF2B5EF4-FFF2-40B4-BE49-F238E27FC236}">
                <a16:creationId xmlns:a16="http://schemas.microsoft.com/office/drawing/2014/main" id="{58145974-F578-BD42-8AFC-24F2A8E62F71}"/>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A96C5DD8-6612-DB4A-8412-42E98B71BB7C}"/>
              </a:ext>
            </a:extLst>
          </p:cNvPr>
          <p:cNvPicPr>
            <a:picLocks noChangeAspect="1"/>
          </p:cNvPicPr>
          <p:nvPr/>
        </p:nvPicPr>
        <p:blipFill>
          <a:blip r:embed="rId3"/>
          <a:stretch>
            <a:fillRect/>
          </a:stretch>
        </p:blipFill>
        <p:spPr>
          <a:xfrm>
            <a:off x="0" y="689"/>
            <a:ext cx="9144000" cy="5713621"/>
          </a:xfrm>
          <a:prstGeom prst="rect">
            <a:avLst/>
          </a:prstGeom>
        </p:spPr>
      </p:pic>
    </p:spTree>
    <p:extLst>
      <p:ext uri="{BB962C8B-B14F-4D97-AF65-F5344CB8AC3E}">
        <p14:creationId xmlns:p14="http://schemas.microsoft.com/office/powerpoint/2010/main" val="354608044"/>
      </p:ext>
    </p:extLst>
  </p:cSld>
  <p:clrMapOvr>
    <a:masterClrMapping/>
  </p:clrMapOvr>
  <p:transition spd="slow">
    <p:strips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1DF5239-B7D7-814F-98C6-52D04EB13985}"/>
              </a:ext>
            </a:extLst>
          </p:cNvPr>
          <p:cNvSpPr>
            <a:spLocks noGrp="1"/>
          </p:cNvSpPr>
          <p:nvPr>
            <p:ph type="title"/>
          </p:nvPr>
        </p:nvSpPr>
        <p:spPr>
          <a:xfrm>
            <a:off x="628650" y="1025547"/>
            <a:ext cx="7886700" cy="1158853"/>
          </a:xfrm>
        </p:spPr>
        <p:txBody>
          <a:bodyPr>
            <a:normAutofit/>
          </a:bodyPr>
          <a:lstStyle/>
          <a:p>
            <a:pPr algn="ctr"/>
            <a:r>
              <a:rPr lang="en-US" sz="4400" i="1" dirty="0"/>
              <a:t>Learning From The Apostles</a:t>
            </a:r>
            <a:endParaRPr lang="en-US" sz="4400" dirty="0"/>
          </a:p>
        </p:txBody>
      </p:sp>
      <p:sp>
        <p:nvSpPr>
          <p:cNvPr id="9" name="Content Placeholder 8">
            <a:extLst>
              <a:ext uri="{FF2B5EF4-FFF2-40B4-BE49-F238E27FC236}">
                <a16:creationId xmlns:a16="http://schemas.microsoft.com/office/drawing/2014/main" id="{20058097-046B-EF4B-B030-915E6F631984}"/>
              </a:ext>
            </a:extLst>
          </p:cNvPr>
          <p:cNvSpPr>
            <a:spLocks noGrp="1"/>
          </p:cNvSpPr>
          <p:nvPr>
            <p:ph idx="1"/>
          </p:nvPr>
        </p:nvSpPr>
        <p:spPr>
          <a:xfrm>
            <a:off x="343274" y="2049490"/>
            <a:ext cx="8536565" cy="3554476"/>
          </a:xfrm>
        </p:spPr>
        <p:txBody>
          <a:bodyPr>
            <a:noAutofit/>
          </a:bodyPr>
          <a:lstStyle/>
          <a:p>
            <a:r>
              <a:rPr lang="en-US" b="1" baseline="30000" dirty="0"/>
              <a:t>8 </a:t>
            </a:r>
            <a:r>
              <a:rPr lang="en-US" dirty="0"/>
              <a:t>But </a:t>
            </a:r>
            <a:r>
              <a:rPr lang="en-US" dirty="0" err="1"/>
              <a:t>Elymas</a:t>
            </a:r>
            <a:r>
              <a:rPr lang="en-US" dirty="0"/>
              <a:t> the magician (for so his name is translated) was opposing them, seeking to turn the proconsul away from the faith. </a:t>
            </a:r>
            <a:r>
              <a:rPr lang="en-US" b="1" baseline="30000" dirty="0"/>
              <a:t>9 </a:t>
            </a:r>
            <a:r>
              <a:rPr lang="en-US" dirty="0"/>
              <a:t>But Saul, who was also </a:t>
            </a:r>
            <a:r>
              <a:rPr lang="en-US" i="1" dirty="0"/>
              <a:t>known as</a:t>
            </a:r>
            <a:r>
              <a:rPr lang="en-US" dirty="0"/>
              <a:t> Paul, filled with the Holy Spirit, fixed his gaze on him, </a:t>
            </a:r>
            <a:r>
              <a:rPr lang="en-US" b="1" baseline="30000" dirty="0"/>
              <a:t>10 </a:t>
            </a:r>
            <a:r>
              <a:rPr lang="en-US" dirty="0"/>
              <a:t>and said, “You who are </a:t>
            </a:r>
            <a:r>
              <a:rPr lang="en-US" dirty="0">
                <a:solidFill>
                  <a:srgbClr val="FBB65B"/>
                </a:solidFill>
              </a:rPr>
              <a:t>full of all deceit and fraud</a:t>
            </a:r>
            <a:r>
              <a:rPr lang="en-US" dirty="0"/>
              <a:t>, you </a:t>
            </a:r>
            <a:r>
              <a:rPr lang="en-US" dirty="0">
                <a:solidFill>
                  <a:srgbClr val="FBB65B"/>
                </a:solidFill>
              </a:rPr>
              <a:t>son of the devil</a:t>
            </a:r>
            <a:r>
              <a:rPr lang="en-US" dirty="0"/>
              <a:t>, you </a:t>
            </a:r>
            <a:r>
              <a:rPr lang="en-US" dirty="0">
                <a:solidFill>
                  <a:srgbClr val="FBB65B"/>
                </a:solidFill>
              </a:rPr>
              <a:t>enemy of all righteousness</a:t>
            </a:r>
            <a:r>
              <a:rPr lang="en-US" dirty="0"/>
              <a:t>, will you not cease to make </a:t>
            </a:r>
            <a:r>
              <a:rPr lang="en-US" dirty="0">
                <a:solidFill>
                  <a:srgbClr val="FBB65B"/>
                </a:solidFill>
              </a:rPr>
              <a:t>crooked the straight ways of the Lord</a:t>
            </a:r>
            <a:r>
              <a:rPr lang="en-US" dirty="0"/>
              <a:t>? </a:t>
            </a:r>
            <a:r>
              <a:rPr lang="en-US" b="1" baseline="30000" dirty="0"/>
              <a:t>11 </a:t>
            </a:r>
            <a:r>
              <a:rPr lang="en-US" dirty="0"/>
              <a:t>Now, behold, the hand of the Lord is upon you, and </a:t>
            </a:r>
            <a:r>
              <a:rPr lang="en-US" u="sng" dirty="0"/>
              <a:t>you will be blind and not see the sun </a:t>
            </a:r>
            <a:r>
              <a:rPr lang="en-US" b="1" u="sng" dirty="0"/>
              <a:t>for a time</a:t>
            </a:r>
            <a:r>
              <a:rPr lang="en-US" dirty="0"/>
              <a:t>.” And immediately a mist and a darkness fell upon him, and he went about seeking those who would lead him by the hand. </a:t>
            </a:r>
            <a:r>
              <a:rPr lang="en-US" b="1" baseline="30000" dirty="0"/>
              <a:t>12 </a:t>
            </a:r>
            <a:r>
              <a:rPr lang="en-US" dirty="0"/>
              <a:t>Then the proconsul believed when he saw what had happened, being </a:t>
            </a:r>
            <a:r>
              <a:rPr lang="en-US" b="1" dirty="0"/>
              <a:t>amazed at the teaching of the Lord.</a:t>
            </a:r>
          </a:p>
        </p:txBody>
      </p:sp>
      <p:grpSp>
        <p:nvGrpSpPr>
          <p:cNvPr id="2" name="Group 1">
            <a:extLst>
              <a:ext uri="{FF2B5EF4-FFF2-40B4-BE49-F238E27FC236}">
                <a16:creationId xmlns:a16="http://schemas.microsoft.com/office/drawing/2014/main" id="{DD583E50-B883-B045-A5F2-741F3CE7DCBE}"/>
              </a:ext>
            </a:extLst>
          </p:cNvPr>
          <p:cNvGrpSpPr/>
          <p:nvPr/>
        </p:nvGrpSpPr>
        <p:grpSpPr>
          <a:xfrm>
            <a:off x="2650331" y="687409"/>
            <a:ext cx="3843338" cy="528638"/>
            <a:chOff x="2690023" y="692827"/>
            <a:chExt cx="3843338" cy="528638"/>
          </a:xfrm>
        </p:grpSpPr>
        <p:sp>
          <p:nvSpPr>
            <p:cNvPr id="11" name="Rounded Rectangle 10">
              <a:extLst>
                <a:ext uri="{FF2B5EF4-FFF2-40B4-BE49-F238E27FC236}">
                  <a16:creationId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7E9A195-CB79-6243-A10C-7EA50D052DBA}"/>
                </a:ext>
              </a:extLst>
            </p:cNvPr>
            <p:cNvSpPr txBox="1"/>
            <p:nvPr/>
          </p:nvSpPr>
          <p:spPr>
            <a:xfrm>
              <a:off x="2788920" y="692827"/>
              <a:ext cx="3648456" cy="523220"/>
            </a:xfrm>
            <a:prstGeom prst="rect">
              <a:avLst/>
            </a:prstGeom>
            <a:noFill/>
          </p:spPr>
          <p:txBody>
            <a:bodyPr wrap="square" rtlCol="0">
              <a:spAutoFit/>
            </a:bodyPr>
            <a:lstStyle/>
            <a:p>
              <a:pPr algn="ctr"/>
              <a:r>
                <a:rPr lang="en-US" sz="2800" b="1" i="1" dirty="0">
                  <a:solidFill>
                    <a:schemeClr val="bg1"/>
                  </a:solidFill>
                </a:rPr>
                <a:t>Acts 13:6-12</a:t>
              </a:r>
            </a:p>
          </p:txBody>
        </p:sp>
      </p:grpSp>
    </p:spTree>
    <p:extLst>
      <p:ext uri="{BB962C8B-B14F-4D97-AF65-F5344CB8AC3E}">
        <p14:creationId xmlns:p14="http://schemas.microsoft.com/office/powerpoint/2010/main" val="1175842806"/>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3EA70-94D4-8741-9201-6032E102A325}"/>
              </a:ext>
            </a:extLst>
          </p:cNvPr>
          <p:cNvPicPr>
            <a:picLocks noChangeAspect="1"/>
          </p:cNvPicPr>
          <p:nvPr/>
        </p:nvPicPr>
        <p:blipFill>
          <a:blip r:embed="rId3"/>
          <a:stretch>
            <a:fillRect/>
          </a:stretch>
        </p:blipFill>
        <p:spPr>
          <a:xfrm>
            <a:off x="0" y="689"/>
            <a:ext cx="9144000" cy="5713621"/>
          </a:xfrm>
          <a:prstGeom prst="rect">
            <a:avLst/>
          </a:prstGeom>
        </p:spPr>
      </p:pic>
      <p:sp>
        <p:nvSpPr>
          <p:cNvPr id="18" name="Title 1">
            <a:extLst>
              <a:ext uri="{FF2B5EF4-FFF2-40B4-BE49-F238E27FC236}">
                <a16:creationId xmlns:a16="http://schemas.microsoft.com/office/drawing/2014/main" id="{F39CA80C-929D-C940-A475-C18583FD9FD5}"/>
              </a:ext>
            </a:extLst>
          </p:cNvPr>
          <p:cNvSpPr txBox="1">
            <a:spLocks/>
          </p:cNvSpPr>
          <p:nvPr/>
        </p:nvSpPr>
        <p:spPr>
          <a:xfrm>
            <a:off x="1289609" y="584618"/>
            <a:ext cx="6470072" cy="5024762"/>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i="1" dirty="0">
                <a:solidFill>
                  <a:schemeClr val="bg1"/>
                </a:solidFill>
              </a:rPr>
              <a:t>“with </a:t>
            </a:r>
            <a:r>
              <a:rPr lang="en-US" sz="3600" i="1" dirty="0">
                <a:solidFill>
                  <a:srgbClr val="FBB65B"/>
                </a:solidFill>
              </a:rPr>
              <a:t>gentleness</a:t>
            </a:r>
            <a:r>
              <a:rPr lang="en-US" sz="3600" i="1" dirty="0">
                <a:solidFill>
                  <a:schemeClr val="bg1"/>
                </a:solidFill>
              </a:rPr>
              <a:t> </a:t>
            </a:r>
            <a:br>
              <a:rPr lang="en-US" sz="3600" i="1" dirty="0">
                <a:solidFill>
                  <a:schemeClr val="bg1"/>
                </a:solidFill>
              </a:rPr>
            </a:br>
            <a:r>
              <a:rPr lang="en-US" sz="3600" i="1" dirty="0">
                <a:solidFill>
                  <a:srgbClr val="FBB65B"/>
                </a:solidFill>
              </a:rPr>
              <a:t>correcting</a:t>
            </a:r>
            <a:r>
              <a:rPr lang="en-US" sz="3600" i="1" dirty="0">
                <a:solidFill>
                  <a:schemeClr val="bg1"/>
                </a:solidFill>
              </a:rPr>
              <a:t> those who are in opposition, if perhaps God may grant them repentance leading to the knowledge of the truth, and they may come to their senses and escape from the snare of the devil, having been held captive by him</a:t>
            </a:r>
            <a:br>
              <a:rPr lang="en-US" sz="3600" i="1" dirty="0">
                <a:solidFill>
                  <a:schemeClr val="bg1"/>
                </a:solidFill>
              </a:rPr>
            </a:br>
            <a:r>
              <a:rPr lang="en-US" sz="3600" i="1" dirty="0">
                <a:solidFill>
                  <a:schemeClr val="bg1"/>
                </a:solidFill>
              </a:rPr>
              <a:t> to do his will.”</a:t>
            </a:r>
            <a:br>
              <a:rPr lang="en-US" sz="3600" i="1" dirty="0">
                <a:solidFill>
                  <a:schemeClr val="bg1"/>
                </a:solidFill>
              </a:rPr>
            </a:br>
            <a:r>
              <a:rPr lang="en-US" i="1" dirty="0">
                <a:solidFill>
                  <a:schemeClr val="bg1"/>
                </a:solidFill>
              </a:rPr>
              <a:t>(2 Timothy 2:25-26)</a:t>
            </a:r>
          </a:p>
        </p:txBody>
      </p:sp>
      <p:pic>
        <p:nvPicPr>
          <p:cNvPr id="7" name="Picture 6" descr="A white line in a circle&#10;&#10;Description automatically generated">
            <a:extLst>
              <a:ext uri="{FF2B5EF4-FFF2-40B4-BE49-F238E27FC236}">
                <a16:creationId xmlns:a16="http://schemas.microsoft.com/office/drawing/2014/main" id="{0218CDB8-39FA-9942-6846-94F9E8AB437D}"/>
              </a:ext>
            </a:extLst>
          </p:cNvPr>
          <p:cNvPicPr>
            <a:picLocks noChangeAspect="1"/>
          </p:cNvPicPr>
          <p:nvPr/>
        </p:nvPicPr>
        <p:blipFill>
          <a:blip r:embed="rId4"/>
          <a:stretch>
            <a:fillRect/>
          </a:stretch>
        </p:blipFill>
        <p:spPr>
          <a:xfrm>
            <a:off x="1462141" y="1455088"/>
            <a:ext cx="2458107" cy="755374"/>
          </a:xfrm>
          <a:prstGeom prst="rect">
            <a:avLst/>
          </a:prstGeom>
        </p:spPr>
      </p:pic>
      <p:sp>
        <p:nvSpPr>
          <p:cNvPr id="11" name="Freeform 10">
            <a:extLst>
              <a:ext uri="{FF2B5EF4-FFF2-40B4-BE49-F238E27FC236}">
                <a16:creationId xmlns:a16="http://schemas.microsoft.com/office/drawing/2014/main" id="{483FB45A-DF30-6D0F-1DC1-FEDC469C1D21}"/>
              </a:ext>
            </a:extLst>
          </p:cNvPr>
          <p:cNvSpPr/>
          <p:nvPr/>
        </p:nvSpPr>
        <p:spPr>
          <a:xfrm rot="277026">
            <a:off x="3920248" y="2482189"/>
            <a:ext cx="1499191" cy="136848"/>
          </a:xfrm>
          <a:custGeom>
            <a:avLst/>
            <a:gdLst>
              <a:gd name="connsiteX0" fmla="*/ 0 w 1499191"/>
              <a:gd name="connsiteY0" fmla="*/ 136848 h 136848"/>
              <a:gd name="connsiteX1" fmla="*/ 818707 w 1499191"/>
              <a:gd name="connsiteY1" fmla="*/ 9257 h 136848"/>
              <a:gd name="connsiteX2" fmla="*/ 1499191 w 1499191"/>
              <a:gd name="connsiteY2" fmla="*/ 19890 h 136848"/>
            </a:gdLst>
            <a:ahLst/>
            <a:cxnLst>
              <a:cxn ang="0">
                <a:pos x="connsiteX0" y="connsiteY0"/>
              </a:cxn>
              <a:cxn ang="0">
                <a:pos x="connsiteX1" y="connsiteY1"/>
              </a:cxn>
              <a:cxn ang="0">
                <a:pos x="connsiteX2" y="connsiteY2"/>
              </a:cxn>
            </a:cxnLst>
            <a:rect l="l" t="t" r="r" b="b"/>
            <a:pathLst>
              <a:path w="1499191" h="136848">
                <a:moveTo>
                  <a:pt x="0" y="136848"/>
                </a:moveTo>
                <a:cubicBezTo>
                  <a:pt x="284421" y="82799"/>
                  <a:pt x="568842" y="28750"/>
                  <a:pt x="818707" y="9257"/>
                </a:cubicBezTo>
                <a:cubicBezTo>
                  <a:pt x="1068572" y="-10236"/>
                  <a:pt x="1283881" y="4827"/>
                  <a:pt x="1499191" y="19890"/>
                </a:cubicBezTo>
              </a:path>
            </a:pathLst>
          </a:custGeom>
          <a:noFill/>
          <a:ln w="254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14235C96-EBF8-7B9B-3EDE-E14144947BC4}"/>
              </a:ext>
            </a:extLst>
          </p:cNvPr>
          <p:cNvCxnSpPr/>
          <p:nvPr/>
        </p:nvCxnSpPr>
        <p:spPr>
          <a:xfrm>
            <a:off x="2423160" y="3044952"/>
            <a:ext cx="3968496" cy="0"/>
          </a:xfrm>
          <a:prstGeom prst="line">
            <a:avLst/>
          </a:prstGeom>
          <a:ln w="254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2EDC51B-E44F-83B1-8500-84A23EA53E58}"/>
              </a:ext>
            </a:extLst>
          </p:cNvPr>
          <p:cNvCxnSpPr>
            <a:cxnSpLocks/>
          </p:cNvCxnSpPr>
          <p:nvPr/>
        </p:nvCxnSpPr>
        <p:spPr>
          <a:xfrm>
            <a:off x="3233928" y="3489960"/>
            <a:ext cx="3496056" cy="0"/>
          </a:xfrm>
          <a:prstGeom prst="line">
            <a:avLst/>
          </a:prstGeom>
          <a:ln w="254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FA75028-C9AA-ECEC-E7F0-133C347FF44E}"/>
              </a:ext>
            </a:extLst>
          </p:cNvPr>
          <p:cNvCxnSpPr>
            <a:cxnSpLocks/>
          </p:cNvCxnSpPr>
          <p:nvPr/>
        </p:nvCxnSpPr>
        <p:spPr>
          <a:xfrm>
            <a:off x="1485900" y="3998976"/>
            <a:ext cx="5926577" cy="0"/>
          </a:xfrm>
          <a:prstGeom prst="line">
            <a:avLst/>
          </a:prstGeom>
          <a:ln w="254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6689303"/>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1DF5239-B7D7-814F-98C6-52D04EB13985}"/>
              </a:ext>
            </a:extLst>
          </p:cNvPr>
          <p:cNvSpPr>
            <a:spLocks noGrp="1"/>
          </p:cNvSpPr>
          <p:nvPr>
            <p:ph type="title"/>
          </p:nvPr>
        </p:nvSpPr>
        <p:spPr>
          <a:xfrm>
            <a:off x="628650" y="1025547"/>
            <a:ext cx="7886700" cy="1158853"/>
          </a:xfrm>
        </p:spPr>
        <p:txBody>
          <a:bodyPr>
            <a:normAutofit/>
          </a:bodyPr>
          <a:lstStyle/>
          <a:p>
            <a:pPr algn="ctr"/>
            <a:r>
              <a:rPr lang="en-US" sz="4400" i="1" dirty="0"/>
              <a:t>Teaching With Gentleness</a:t>
            </a:r>
            <a:endParaRPr lang="en-US" sz="4400" dirty="0"/>
          </a:p>
        </p:txBody>
      </p:sp>
      <p:sp>
        <p:nvSpPr>
          <p:cNvPr id="9" name="Content Placeholder 8">
            <a:extLst>
              <a:ext uri="{FF2B5EF4-FFF2-40B4-BE49-F238E27FC236}">
                <a16:creationId xmlns:a16="http://schemas.microsoft.com/office/drawing/2014/main" id="{20058097-046B-EF4B-B030-915E6F631984}"/>
              </a:ext>
            </a:extLst>
          </p:cNvPr>
          <p:cNvSpPr>
            <a:spLocks noGrp="1"/>
          </p:cNvSpPr>
          <p:nvPr>
            <p:ph idx="1"/>
          </p:nvPr>
        </p:nvSpPr>
        <p:spPr>
          <a:xfrm>
            <a:off x="434715" y="2049490"/>
            <a:ext cx="8536565" cy="3175000"/>
          </a:xfrm>
        </p:spPr>
        <p:txBody>
          <a:bodyPr>
            <a:noAutofit/>
          </a:bodyPr>
          <a:lstStyle/>
          <a:p>
            <a:r>
              <a:rPr lang="en-US" sz="2400" dirty="0"/>
              <a:t>Use A Tone So Compassionate, It Is Memorable. (1 Thess. 2:7)</a:t>
            </a:r>
          </a:p>
          <a:p>
            <a:r>
              <a:rPr lang="en-US" sz="2400" dirty="0"/>
              <a:t>Stick To The Facts To Avoid Distractions. (2 Timothy 2:23)</a:t>
            </a:r>
          </a:p>
          <a:p>
            <a:r>
              <a:rPr lang="en-US" sz="2400" dirty="0"/>
              <a:t>Prepare In Order To Persuade, Not To Dominate.</a:t>
            </a:r>
          </a:p>
          <a:p>
            <a:r>
              <a:rPr lang="en-US" sz="2400" dirty="0"/>
              <a:t>Trust God For The Increase. We Are Only Planting &amp; Watering.</a:t>
            </a:r>
          </a:p>
          <a:p>
            <a:r>
              <a:rPr lang="en-US" sz="2400" dirty="0"/>
              <a:t>Remember The Value of The Souls Involved.</a:t>
            </a:r>
          </a:p>
          <a:p>
            <a:r>
              <a:rPr lang="en-US" sz="2400" dirty="0"/>
              <a:t>Consider The Maturity of Those In Opposition.</a:t>
            </a:r>
          </a:p>
          <a:p>
            <a:r>
              <a:rPr lang="en-US" sz="2400" dirty="0"/>
              <a:t>Think About &amp; Invest In Your Future Relationship.</a:t>
            </a:r>
          </a:p>
        </p:txBody>
      </p:sp>
      <p:grpSp>
        <p:nvGrpSpPr>
          <p:cNvPr id="2" name="Group 1">
            <a:extLst>
              <a:ext uri="{FF2B5EF4-FFF2-40B4-BE49-F238E27FC236}">
                <a16:creationId xmlns:a16="http://schemas.microsoft.com/office/drawing/2014/main" id="{DD583E50-B883-B045-A5F2-741F3CE7DCBE}"/>
              </a:ext>
            </a:extLst>
          </p:cNvPr>
          <p:cNvGrpSpPr/>
          <p:nvPr/>
        </p:nvGrpSpPr>
        <p:grpSpPr>
          <a:xfrm>
            <a:off x="2650331" y="687409"/>
            <a:ext cx="3843338" cy="528638"/>
            <a:chOff x="2690023" y="692827"/>
            <a:chExt cx="3843338" cy="528638"/>
          </a:xfrm>
        </p:grpSpPr>
        <p:sp>
          <p:nvSpPr>
            <p:cNvPr id="11" name="Rounded Rectangle 10">
              <a:extLst>
                <a:ext uri="{FF2B5EF4-FFF2-40B4-BE49-F238E27FC236}">
                  <a16:creationId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7E9A195-CB79-6243-A10C-7EA50D052DBA}"/>
                </a:ext>
              </a:extLst>
            </p:cNvPr>
            <p:cNvSpPr txBox="1"/>
            <p:nvPr/>
          </p:nvSpPr>
          <p:spPr>
            <a:xfrm>
              <a:off x="2788920" y="692827"/>
              <a:ext cx="3648456" cy="523220"/>
            </a:xfrm>
            <a:prstGeom prst="rect">
              <a:avLst/>
            </a:prstGeom>
            <a:noFill/>
          </p:spPr>
          <p:txBody>
            <a:bodyPr wrap="square" rtlCol="0">
              <a:spAutoFit/>
            </a:bodyPr>
            <a:lstStyle/>
            <a:p>
              <a:pPr algn="ctr"/>
              <a:r>
                <a:rPr lang="en-US" sz="2800" b="1" i="1" dirty="0">
                  <a:solidFill>
                    <a:schemeClr val="bg1"/>
                  </a:solidFill>
                </a:rPr>
                <a:t>2 Timothy 2:24</a:t>
              </a:r>
            </a:p>
          </p:txBody>
        </p:sp>
      </p:grpSp>
    </p:spTree>
    <p:extLst>
      <p:ext uri="{BB962C8B-B14F-4D97-AF65-F5344CB8AC3E}">
        <p14:creationId xmlns:p14="http://schemas.microsoft.com/office/powerpoint/2010/main" val="1016750538"/>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left)">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wipe(left)">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1DF5239-B7D7-814F-98C6-52D04EB13985}"/>
              </a:ext>
            </a:extLst>
          </p:cNvPr>
          <p:cNvSpPr>
            <a:spLocks noGrp="1"/>
          </p:cNvSpPr>
          <p:nvPr>
            <p:ph type="title"/>
          </p:nvPr>
        </p:nvSpPr>
        <p:spPr>
          <a:xfrm>
            <a:off x="628650" y="1025547"/>
            <a:ext cx="7886700" cy="1158853"/>
          </a:xfrm>
        </p:spPr>
        <p:txBody>
          <a:bodyPr>
            <a:normAutofit/>
          </a:bodyPr>
          <a:lstStyle/>
          <a:p>
            <a:pPr algn="ctr"/>
            <a:r>
              <a:rPr lang="en-US" sz="4400" i="1" dirty="0"/>
              <a:t>Accepting The Outcomes</a:t>
            </a:r>
            <a:endParaRPr lang="en-US" sz="4400" dirty="0"/>
          </a:p>
        </p:txBody>
      </p:sp>
      <p:sp>
        <p:nvSpPr>
          <p:cNvPr id="9" name="Content Placeholder 8">
            <a:extLst>
              <a:ext uri="{FF2B5EF4-FFF2-40B4-BE49-F238E27FC236}">
                <a16:creationId xmlns:a16="http://schemas.microsoft.com/office/drawing/2014/main" id="{20058097-046B-EF4B-B030-915E6F631984}"/>
              </a:ext>
            </a:extLst>
          </p:cNvPr>
          <p:cNvSpPr>
            <a:spLocks noGrp="1"/>
          </p:cNvSpPr>
          <p:nvPr>
            <p:ph idx="1"/>
          </p:nvPr>
        </p:nvSpPr>
        <p:spPr>
          <a:xfrm>
            <a:off x="434715" y="2372496"/>
            <a:ext cx="8536565" cy="2851993"/>
          </a:xfrm>
        </p:spPr>
        <p:txBody>
          <a:bodyPr>
            <a:noAutofit/>
          </a:bodyPr>
          <a:lstStyle/>
          <a:p>
            <a:r>
              <a:rPr lang="en-US" sz="2400" dirty="0"/>
              <a:t>Not Everyone Will Respond Correctly…</a:t>
            </a:r>
          </a:p>
          <a:p>
            <a:r>
              <a:rPr lang="en-US" sz="2400" dirty="0"/>
              <a:t>You Will Be Misunderstood…</a:t>
            </a:r>
          </a:p>
          <a:p>
            <a:r>
              <a:rPr lang="en-US" sz="2400" dirty="0"/>
              <a:t>You Will Be Mistreated…</a:t>
            </a:r>
          </a:p>
          <a:p>
            <a:r>
              <a:rPr lang="en-US" sz="2800" dirty="0">
                <a:solidFill>
                  <a:srgbClr val="FBB65B"/>
                </a:solidFill>
              </a:rPr>
              <a:t>But God Is Searching For Those Who Will Be Humble.</a:t>
            </a:r>
          </a:p>
        </p:txBody>
      </p:sp>
      <p:grpSp>
        <p:nvGrpSpPr>
          <p:cNvPr id="2" name="Group 1">
            <a:extLst>
              <a:ext uri="{FF2B5EF4-FFF2-40B4-BE49-F238E27FC236}">
                <a16:creationId xmlns:a16="http://schemas.microsoft.com/office/drawing/2014/main" id="{DD583E50-B883-B045-A5F2-741F3CE7DCBE}"/>
              </a:ext>
            </a:extLst>
          </p:cNvPr>
          <p:cNvGrpSpPr/>
          <p:nvPr/>
        </p:nvGrpSpPr>
        <p:grpSpPr>
          <a:xfrm>
            <a:off x="2650331" y="687409"/>
            <a:ext cx="3843338" cy="528638"/>
            <a:chOff x="2690023" y="692827"/>
            <a:chExt cx="3843338" cy="528638"/>
          </a:xfrm>
        </p:grpSpPr>
        <p:sp>
          <p:nvSpPr>
            <p:cNvPr id="11" name="Rounded Rectangle 10">
              <a:extLst>
                <a:ext uri="{FF2B5EF4-FFF2-40B4-BE49-F238E27FC236}">
                  <a16:creationId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7E9A195-CB79-6243-A10C-7EA50D052DBA}"/>
                </a:ext>
              </a:extLst>
            </p:cNvPr>
            <p:cNvSpPr txBox="1"/>
            <p:nvPr/>
          </p:nvSpPr>
          <p:spPr>
            <a:xfrm>
              <a:off x="2788920" y="692827"/>
              <a:ext cx="3648456" cy="523220"/>
            </a:xfrm>
            <a:prstGeom prst="rect">
              <a:avLst/>
            </a:prstGeom>
            <a:noFill/>
          </p:spPr>
          <p:txBody>
            <a:bodyPr wrap="square" rtlCol="0">
              <a:spAutoFit/>
            </a:bodyPr>
            <a:lstStyle/>
            <a:p>
              <a:pPr algn="ctr"/>
              <a:r>
                <a:rPr lang="en-US" sz="2800" b="1" i="1" dirty="0">
                  <a:solidFill>
                    <a:schemeClr val="bg1"/>
                  </a:solidFill>
                </a:rPr>
                <a:t>Vessels For Honor</a:t>
              </a:r>
            </a:p>
          </p:txBody>
        </p:sp>
      </p:grpSp>
    </p:spTree>
    <p:extLst>
      <p:ext uri="{BB962C8B-B14F-4D97-AF65-F5344CB8AC3E}">
        <p14:creationId xmlns:p14="http://schemas.microsoft.com/office/powerpoint/2010/main" val="3623060073"/>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0724D64-1503-2804-7759-C55605CAA6FB}"/>
              </a:ext>
            </a:extLst>
          </p:cNvPr>
          <p:cNvCxnSpPr>
            <a:cxnSpLocks/>
          </p:cNvCxnSpPr>
          <p:nvPr/>
        </p:nvCxnSpPr>
        <p:spPr>
          <a:xfrm>
            <a:off x="604655" y="1008993"/>
            <a:ext cx="3200400" cy="0"/>
          </a:xfrm>
          <a:prstGeom prst="line">
            <a:avLst/>
          </a:prstGeom>
          <a:ln w="25400">
            <a:solidFill>
              <a:srgbClr val="E8A953"/>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ABB0534-ECE2-23A6-CFCD-C6003A330321}"/>
              </a:ext>
            </a:extLst>
          </p:cNvPr>
          <p:cNvCxnSpPr>
            <a:cxnSpLocks/>
          </p:cNvCxnSpPr>
          <p:nvPr/>
        </p:nvCxnSpPr>
        <p:spPr>
          <a:xfrm>
            <a:off x="5442767" y="1008993"/>
            <a:ext cx="3200400" cy="0"/>
          </a:xfrm>
          <a:prstGeom prst="line">
            <a:avLst/>
          </a:prstGeom>
          <a:ln w="25400">
            <a:solidFill>
              <a:srgbClr val="E8A953"/>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A554DF3-BF29-7412-6BA0-8E64536C7640}"/>
              </a:ext>
            </a:extLst>
          </p:cNvPr>
          <p:cNvSpPr txBox="1"/>
          <p:nvPr/>
        </p:nvSpPr>
        <p:spPr>
          <a:xfrm>
            <a:off x="3952972" y="-134471"/>
            <a:ext cx="1788921" cy="3154710"/>
          </a:xfrm>
          <a:prstGeom prst="rect">
            <a:avLst/>
          </a:prstGeom>
          <a:noFill/>
        </p:spPr>
        <p:txBody>
          <a:bodyPr wrap="square" rtlCol="0">
            <a:spAutoFit/>
          </a:bodyPr>
          <a:lstStyle/>
          <a:p>
            <a:r>
              <a:rPr lang="en-US" sz="19900" dirty="0">
                <a:solidFill>
                  <a:srgbClr val="FBB65B"/>
                </a:solidFill>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9FE83A5E-E16A-538F-F0E3-8693707F6C8D}"/>
              </a:ext>
            </a:extLst>
          </p:cNvPr>
          <p:cNvSpPr txBox="1"/>
          <p:nvPr/>
        </p:nvSpPr>
        <p:spPr>
          <a:xfrm>
            <a:off x="3952972" y="3675528"/>
            <a:ext cx="1788921" cy="3154710"/>
          </a:xfrm>
          <a:prstGeom prst="rect">
            <a:avLst/>
          </a:prstGeom>
          <a:noFill/>
        </p:spPr>
        <p:txBody>
          <a:bodyPr wrap="square" rtlCol="0">
            <a:spAutoFit/>
          </a:bodyPr>
          <a:lstStyle/>
          <a:p>
            <a:r>
              <a:rPr lang="en-US" sz="19900" dirty="0">
                <a:solidFill>
                  <a:srgbClr val="FBB65B"/>
                </a:solidFill>
                <a:latin typeface="Times New Roman" panose="02020603050405020304" pitchFamily="18" charset="0"/>
                <a:cs typeface="Times New Roman" panose="02020603050405020304" pitchFamily="18" charset="0"/>
              </a:rPr>
              <a:t>”</a:t>
            </a:r>
          </a:p>
        </p:txBody>
      </p:sp>
      <p:cxnSp>
        <p:nvCxnSpPr>
          <p:cNvPr id="9" name="Straight Connector 8">
            <a:extLst>
              <a:ext uri="{FF2B5EF4-FFF2-40B4-BE49-F238E27FC236}">
                <a16:creationId xmlns:a16="http://schemas.microsoft.com/office/drawing/2014/main" id="{0A7D5F9C-D6BD-CA16-81F1-4CD3690177B2}"/>
              </a:ext>
            </a:extLst>
          </p:cNvPr>
          <p:cNvCxnSpPr>
            <a:cxnSpLocks/>
          </p:cNvCxnSpPr>
          <p:nvPr/>
        </p:nvCxnSpPr>
        <p:spPr>
          <a:xfrm>
            <a:off x="604655" y="4805546"/>
            <a:ext cx="3200400" cy="0"/>
          </a:xfrm>
          <a:prstGeom prst="line">
            <a:avLst/>
          </a:prstGeom>
          <a:ln w="25400">
            <a:solidFill>
              <a:srgbClr val="E8A953"/>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C8B60D8-17D8-82DA-B614-8C994DC71772}"/>
              </a:ext>
            </a:extLst>
          </p:cNvPr>
          <p:cNvCxnSpPr>
            <a:cxnSpLocks/>
          </p:cNvCxnSpPr>
          <p:nvPr/>
        </p:nvCxnSpPr>
        <p:spPr>
          <a:xfrm>
            <a:off x="5442767" y="4805546"/>
            <a:ext cx="3200400" cy="0"/>
          </a:xfrm>
          <a:prstGeom prst="line">
            <a:avLst/>
          </a:prstGeom>
          <a:ln w="25400">
            <a:solidFill>
              <a:srgbClr val="E8A953"/>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CC25144-74DF-645C-DC0F-0C12DB0E4057}"/>
              </a:ext>
            </a:extLst>
          </p:cNvPr>
          <p:cNvSpPr txBox="1"/>
          <p:nvPr/>
        </p:nvSpPr>
        <p:spPr>
          <a:xfrm>
            <a:off x="622806" y="1635244"/>
            <a:ext cx="7917026" cy="2769989"/>
          </a:xfrm>
          <a:prstGeom prst="rect">
            <a:avLst/>
          </a:prstGeom>
          <a:noFill/>
        </p:spPr>
        <p:txBody>
          <a:bodyPr wrap="square" rtlCol="0">
            <a:spAutoFit/>
          </a:bodyPr>
          <a:lstStyle/>
          <a:p>
            <a:pPr algn="ctr"/>
            <a:r>
              <a:rPr lang="en-US" sz="3200" b="1" dirty="0">
                <a:solidFill>
                  <a:schemeClr val="bg1"/>
                </a:solidFill>
                <a:effectLst/>
                <a:latin typeface="Arial" panose="020B0604020202020204" pitchFamily="34" charset="0"/>
                <a:cs typeface="Arial" panose="020B0604020202020204" pitchFamily="34" charset="0"/>
              </a:rPr>
              <a:t>REPROVE, </a:t>
            </a:r>
            <a:r>
              <a:rPr lang="en-US" sz="3200" b="1" dirty="0">
                <a:solidFill>
                  <a:schemeClr val="bg1"/>
                </a:solidFill>
                <a:latin typeface="Arial" panose="020B0604020202020204" pitchFamily="34" charset="0"/>
                <a:cs typeface="Arial" panose="020B0604020202020204" pitchFamily="34" charset="0"/>
              </a:rPr>
              <a:t>REBUKE, </a:t>
            </a:r>
            <a:r>
              <a:rPr lang="en-US" sz="3200" b="1" dirty="0">
                <a:solidFill>
                  <a:schemeClr val="bg1"/>
                </a:solidFill>
                <a:effectLst/>
                <a:latin typeface="Arial" panose="020B0604020202020204" pitchFamily="34" charset="0"/>
                <a:cs typeface="Arial" panose="020B0604020202020204" pitchFamily="34" charset="0"/>
              </a:rPr>
              <a:t>EXHORT, WITH </a:t>
            </a:r>
            <a:br>
              <a:rPr lang="en-US" sz="3200" b="1" dirty="0">
                <a:solidFill>
                  <a:schemeClr val="bg1"/>
                </a:solidFill>
                <a:effectLst/>
                <a:latin typeface="Arial" panose="020B0604020202020204" pitchFamily="34" charset="0"/>
                <a:cs typeface="Arial" panose="020B0604020202020204" pitchFamily="34" charset="0"/>
              </a:rPr>
            </a:br>
            <a:r>
              <a:rPr lang="en-US" sz="6500" b="1" dirty="0">
                <a:solidFill>
                  <a:srgbClr val="FBB65B"/>
                </a:solidFill>
                <a:effectLst/>
                <a:latin typeface="Arial" panose="020B0604020202020204" pitchFamily="34" charset="0"/>
                <a:cs typeface="Arial" panose="020B0604020202020204" pitchFamily="34" charset="0"/>
              </a:rPr>
              <a:t>GREAT</a:t>
            </a:r>
            <a:r>
              <a:rPr lang="en-US" sz="6500" b="1" dirty="0">
                <a:solidFill>
                  <a:schemeClr val="bg1"/>
                </a:solidFill>
                <a:effectLst/>
                <a:latin typeface="Arial" panose="020B0604020202020204" pitchFamily="34" charset="0"/>
                <a:cs typeface="Arial" panose="020B0604020202020204" pitchFamily="34" charset="0"/>
              </a:rPr>
              <a:t> </a:t>
            </a:r>
            <a:r>
              <a:rPr lang="en-US" sz="6500" b="1" dirty="0">
                <a:solidFill>
                  <a:srgbClr val="FBB65B"/>
                </a:solidFill>
                <a:effectLst/>
                <a:latin typeface="Arial" panose="020B0604020202020204" pitchFamily="34" charset="0"/>
                <a:cs typeface="Arial" panose="020B0604020202020204" pitchFamily="34" charset="0"/>
              </a:rPr>
              <a:t>PATIENCE</a:t>
            </a:r>
          </a:p>
          <a:p>
            <a:pPr algn="ctr"/>
            <a:r>
              <a:rPr lang="en-US" sz="4800" b="1" dirty="0">
                <a:solidFill>
                  <a:schemeClr val="bg1"/>
                </a:solidFill>
                <a:latin typeface="Arial" panose="020B0604020202020204" pitchFamily="34" charset="0"/>
                <a:cs typeface="Arial" panose="020B0604020202020204" pitchFamily="34" charset="0"/>
              </a:rPr>
              <a:t>&amp;</a:t>
            </a:r>
            <a:r>
              <a:rPr lang="en-US" sz="4800" b="1" dirty="0">
                <a:solidFill>
                  <a:schemeClr val="bg1"/>
                </a:solidFill>
                <a:effectLst/>
                <a:latin typeface="Arial" panose="020B0604020202020204" pitchFamily="34" charset="0"/>
                <a:cs typeface="Arial" panose="020B0604020202020204" pitchFamily="34" charset="0"/>
              </a:rPr>
              <a:t> </a:t>
            </a:r>
            <a:r>
              <a:rPr lang="en-US" sz="7700" b="1" dirty="0">
                <a:solidFill>
                  <a:schemeClr val="bg1"/>
                </a:solidFill>
                <a:effectLst/>
                <a:latin typeface="Arial" panose="020B0604020202020204" pitchFamily="34" charset="0"/>
                <a:cs typeface="Arial" panose="020B0604020202020204" pitchFamily="34" charset="0"/>
              </a:rPr>
              <a:t>INSTRUCTION</a:t>
            </a:r>
            <a:endParaRPr lang="en-US" sz="77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7290460"/>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47730-C347-1B47-84A0-05D8BA019099}"/>
              </a:ext>
            </a:extLst>
          </p:cNvPr>
          <p:cNvSpPr>
            <a:spLocks noGrp="1"/>
          </p:cNvSpPr>
          <p:nvPr>
            <p:ph type="ctrTitle"/>
          </p:nvPr>
        </p:nvSpPr>
        <p:spPr/>
        <p:txBody>
          <a:bodyPr/>
          <a:lstStyle/>
          <a:p>
            <a:r>
              <a:rPr lang="en-US" dirty="0"/>
              <a:t>2023 Theme</a:t>
            </a:r>
          </a:p>
        </p:txBody>
      </p:sp>
      <p:sp>
        <p:nvSpPr>
          <p:cNvPr id="3" name="Subtitle 2">
            <a:extLst>
              <a:ext uri="{FF2B5EF4-FFF2-40B4-BE49-F238E27FC236}">
                <a16:creationId xmlns:a16="http://schemas.microsoft.com/office/drawing/2014/main" id="{58145974-F578-BD42-8AFC-24F2A8E62F71}"/>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A96C5DD8-6612-DB4A-8412-42E98B71BB7C}"/>
              </a:ext>
            </a:extLst>
          </p:cNvPr>
          <p:cNvPicPr>
            <a:picLocks noChangeAspect="1"/>
          </p:cNvPicPr>
          <p:nvPr/>
        </p:nvPicPr>
        <p:blipFill>
          <a:blip r:embed="rId3"/>
          <a:stretch>
            <a:fillRect/>
          </a:stretch>
        </p:blipFill>
        <p:spPr>
          <a:xfrm>
            <a:off x="0" y="689"/>
            <a:ext cx="9144000" cy="5713621"/>
          </a:xfrm>
          <a:prstGeom prst="rect">
            <a:avLst/>
          </a:prstGeom>
        </p:spPr>
      </p:pic>
    </p:spTree>
    <p:extLst>
      <p:ext uri="{BB962C8B-B14F-4D97-AF65-F5344CB8AC3E}">
        <p14:creationId xmlns:p14="http://schemas.microsoft.com/office/powerpoint/2010/main" val="3681140152"/>
      </p:ext>
    </p:extLst>
  </p:cSld>
  <p:clrMapOvr>
    <a:masterClrMapping/>
  </p:clrMapOvr>
  <p:transition spd="slow">
    <p:strips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0724D64-1503-2804-7759-C55605CAA6FB}"/>
              </a:ext>
            </a:extLst>
          </p:cNvPr>
          <p:cNvCxnSpPr>
            <a:cxnSpLocks/>
          </p:cNvCxnSpPr>
          <p:nvPr/>
        </p:nvCxnSpPr>
        <p:spPr>
          <a:xfrm>
            <a:off x="604655" y="1008993"/>
            <a:ext cx="3200400" cy="0"/>
          </a:xfrm>
          <a:prstGeom prst="line">
            <a:avLst/>
          </a:prstGeom>
          <a:ln w="25400">
            <a:solidFill>
              <a:srgbClr val="E8A953"/>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ABB0534-ECE2-23A6-CFCD-C6003A330321}"/>
              </a:ext>
            </a:extLst>
          </p:cNvPr>
          <p:cNvCxnSpPr>
            <a:cxnSpLocks/>
          </p:cNvCxnSpPr>
          <p:nvPr/>
        </p:nvCxnSpPr>
        <p:spPr>
          <a:xfrm>
            <a:off x="3805055" y="1008993"/>
            <a:ext cx="4838112" cy="0"/>
          </a:xfrm>
          <a:prstGeom prst="line">
            <a:avLst/>
          </a:prstGeom>
          <a:ln w="25400">
            <a:solidFill>
              <a:srgbClr val="E8A95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A7D5F9C-D6BD-CA16-81F1-4CD3690177B2}"/>
              </a:ext>
            </a:extLst>
          </p:cNvPr>
          <p:cNvCxnSpPr>
            <a:cxnSpLocks/>
          </p:cNvCxnSpPr>
          <p:nvPr/>
        </p:nvCxnSpPr>
        <p:spPr>
          <a:xfrm>
            <a:off x="604655" y="4805546"/>
            <a:ext cx="3200400" cy="0"/>
          </a:xfrm>
          <a:prstGeom prst="line">
            <a:avLst/>
          </a:prstGeom>
          <a:ln w="25400">
            <a:solidFill>
              <a:srgbClr val="E8A953"/>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C8B60D8-17D8-82DA-B614-8C994DC71772}"/>
              </a:ext>
            </a:extLst>
          </p:cNvPr>
          <p:cNvCxnSpPr>
            <a:cxnSpLocks/>
          </p:cNvCxnSpPr>
          <p:nvPr/>
        </p:nvCxnSpPr>
        <p:spPr>
          <a:xfrm>
            <a:off x="3805055" y="4805546"/>
            <a:ext cx="4838112" cy="0"/>
          </a:xfrm>
          <a:prstGeom prst="line">
            <a:avLst/>
          </a:prstGeom>
          <a:ln w="25400">
            <a:solidFill>
              <a:srgbClr val="E8A953"/>
            </a:solidFill>
          </a:ln>
        </p:spPr>
        <p:style>
          <a:lnRef idx="1">
            <a:schemeClr val="accent1"/>
          </a:lnRef>
          <a:fillRef idx="0">
            <a:schemeClr val="accent1"/>
          </a:fillRef>
          <a:effectRef idx="0">
            <a:schemeClr val="accent1"/>
          </a:effectRef>
          <a:fontRef idx="minor">
            <a:schemeClr val="tx1"/>
          </a:fontRef>
        </p:style>
      </p:cxnSp>
      <p:pic>
        <p:nvPicPr>
          <p:cNvPr id="3" name="Picture 2" descr="A model of a building&#10;&#10;Description automatically generated">
            <a:extLst>
              <a:ext uri="{FF2B5EF4-FFF2-40B4-BE49-F238E27FC236}">
                <a16:creationId xmlns:a16="http://schemas.microsoft.com/office/drawing/2014/main" id="{86FE61F7-5698-0715-C25A-75A545465C75}"/>
              </a:ext>
            </a:extLst>
          </p:cNvPr>
          <p:cNvPicPr>
            <a:picLocks noChangeAspect="1"/>
          </p:cNvPicPr>
          <p:nvPr/>
        </p:nvPicPr>
        <p:blipFill rotWithShape="1">
          <a:blip r:embed="rId3"/>
          <a:srcRect b="50000"/>
          <a:stretch/>
        </p:blipFill>
        <p:spPr>
          <a:xfrm>
            <a:off x="591935" y="1519474"/>
            <a:ext cx="8038508" cy="2676052"/>
          </a:xfrm>
          <a:prstGeom prst="rect">
            <a:avLst/>
          </a:prstGeom>
        </p:spPr>
      </p:pic>
    </p:spTree>
    <p:extLst>
      <p:ext uri="{BB962C8B-B14F-4D97-AF65-F5344CB8AC3E}">
        <p14:creationId xmlns:p14="http://schemas.microsoft.com/office/powerpoint/2010/main" val="1885282058"/>
      </p:ext>
    </p:extLst>
  </p:cSld>
  <p:clrMapOvr>
    <a:masterClrMapping/>
  </p:clrMapOvr>
  <p:transition spd="slow">
    <p:strips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0724D64-1503-2804-7759-C55605CAA6FB}"/>
              </a:ext>
            </a:extLst>
          </p:cNvPr>
          <p:cNvCxnSpPr>
            <a:cxnSpLocks/>
          </p:cNvCxnSpPr>
          <p:nvPr/>
        </p:nvCxnSpPr>
        <p:spPr>
          <a:xfrm>
            <a:off x="604655" y="1008993"/>
            <a:ext cx="3200400" cy="0"/>
          </a:xfrm>
          <a:prstGeom prst="line">
            <a:avLst/>
          </a:prstGeom>
          <a:ln w="25400">
            <a:solidFill>
              <a:srgbClr val="E8A953"/>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ABB0534-ECE2-23A6-CFCD-C6003A330321}"/>
              </a:ext>
            </a:extLst>
          </p:cNvPr>
          <p:cNvCxnSpPr>
            <a:cxnSpLocks/>
          </p:cNvCxnSpPr>
          <p:nvPr/>
        </p:nvCxnSpPr>
        <p:spPr>
          <a:xfrm>
            <a:off x="5442767" y="1008993"/>
            <a:ext cx="3200400" cy="0"/>
          </a:xfrm>
          <a:prstGeom prst="line">
            <a:avLst/>
          </a:prstGeom>
          <a:ln w="25400">
            <a:solidFill>
              <a:srgbClr val="E8A953"/>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A554DF3-BF29-7412-6BA0-8E64536C7640}"/>
              </a:ext>
            </a:extLst>
          </p:cNvPr>
          <p:cNvSpPr txBox="1"/>
          <p:nvPr/>
        </p:nvSpPr>
        <p:spPr>
          <a:xfrm>
            <a:off x="3952972" y="-134471"/>
            <a:ext cx="1788921" cy="3154710"/>
          </a:xfrm>
          <a:prstGeom prst="rect">
            <a:avLst/>
          </a:prstGeom>
          <a:noFill/>
        </p:spPr>
        <p:txBody>
          <a:bodyPr wrap="square" rtlCol="0">
            <a:spAutoFit/>
          </a:bodyPr>
          <a:lstStyle/>
          <a:p>
            <a:r>
              <a:rPr lang="en-US" sz="19900" dirty="0">
                <a:solidFill>
                  <a:srgbClr val="FBB65B"/>
                </a:solidFill>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9FE83A5E-E16A-538F-F0E3-8693707F6C8D}"/>
              </a:ext>
            </a:extLst>
          </p:cNvPr>
          <p:cNvSpPr txBox="1"/>
          <p:nvPr/>
        </p:nvSpPr>
        <p:spPr>
          <a:xfrm>
            <a:off x="3952972" y="3675528"/>
            <a:ext cx="1788921" cy="3154710"/>
          </a:xfrm>
          <a:prstGeom prst="rect">
            <a:avLst/>
          </a:prstGeom>
          <a:noFill/>
        </p:spPr>
        <p:txBody>
          <a:bodyPr wrap="square" rtlCol="0">
            <a:spAutoFit/>
          </a:bodyPr>
          <a:lstStyle/>
          <a:p>
            <a:r>
              <a:rPr lang="en-US" sz="19900" dirty="0">
                <a:solidFill>
                  <a:srgbClr val="FBB65B"/>
                </a:solidFill>
                <a:latin typeface="Times New Roman" panose="02020603050405020304" pitchFamily="18" charset="0"/>
                <a:cs typeface="Times New Roman" panose="02020603050405020304" pitchFamily="18" charset="0"/>
              </a:rPr>
              <a:t>”</a:t>
            </a:r>
          </a:p>
        </p:txBody>
      </p:sp>
      <p:cxnSp>
        <p:nvCxnSpPr>
          <p:cNvPr id="9" name="Straight Connector 8">
            <a:extLst>
              <a:ext uri="{FF2B5EF4-FFF2-40B4-BE49-F238E27FC236}">
                <a16:creationId xmlns:a16="http://schemas.microsoft.com/office/drawing/2014/main" id="{0A7D5F9C-D6BD-CA16-81F1-4CD3690177B2}"/>
              </a:ext>
            </a:extLst>
          </p:cNvPr>
          <p:cNvCxnSpPr>
            <a:cxnSpLocks/>
          </p:cNvCxnSpPr>
          <p:nvPr/>
        </p:nvCxnSpPr>
        <p:spPr>
          <a:xfrm>
            <a:off x="604655" y="4805546"/>
            <a:ext cx="3200400" cy="0"/>
          </a:xfrm>
          <a:prstGeom prst="line">
            <a:avLst/>
          </a:prstGeom>
          <a:ln w="25400">
            <a:solidFill>
              <a:srgbClr val="E8A953"/>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C8B60D8-17D8-82DA-B614-8C994DC71772}"/>
              </a:ext>
            </a:extLst>
          </p:cNvPr>
          <p:cNvCxnSpPr>
            <a:cxnSpLocks/>
          </p:cNvCxnSpPr>
          <p:nvPr/>
        </p:nvCxnSpPr>
        <p:spPr>
          <a:xfrm>
            <a:off x="5442767" y="4805546"/>
            <a:ext cx="3200400" cy="0"/>
          </a:xfrm>
          <a:prstGeom prst="line">
            <a:avLst/>
          </a:prstGeom>
          <a:ln w="25400">
            <a:solidFill>
              <a:srgbClr val="E8A953"/>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CC25144-74DF-645C-DC0F-0C12DB0E4057}"/>
              </a:ext>
            </a:extLst>
          </p:cNvPr>
          <p:cNvSpPr txBox="1"/>
          <p:nvPr/>
        </p:nvSpPr>
        <p:spPr>
          <a:xfrm>
            <a:off x="726141" y="1694330"/>
            <a:ext cx="7570694" cy="2369880"/>
          </a:xfrm>
          <a:prstGeom prst="rect">
            <a:avLst/>
          </a:prstGeom>
          <a:noFill/>
        </p:spPr>
        <p:txBody>
          <a:bodyPr wrap="square" rtlCol="0">
            <a:spAutoFit/>
          </a:bodyPr>
          <a:lstStyle/>
          <a:p>
            <a:pPr algn="ctr"/>
            <a:r>
              <a:rPr lang="en-US" sz="4400" b="1" dirty="0">
                <a:solidFill>
                  <a:schemeClr val="bg1"/>
                </a:solidFill>
                <a:effectLst/>
                <a:latin typeface="Arial" panose="020B0604020202020204" pitchFamily="34" charset="0"/>
                <a:cs typeface="Arial" panose="020B0604020202020204" pitchFamily="34" charset="0"/>
              </a:rPr>
              <a:t>NO ONE</a:t>
            </a:r>
          </a:p>
          <a:p>
            <a:pPr algn="ctr"/>
            <a:r>
              <a:rPr lang="en-US" sz="4400" b="1" dirty="0">
                <a:solidFill>
                  <a:schemeClr val="bg1"/>
                </a:solidFill>
                <a:latin typeface="Arial" panose="020B0604020202020204" pitchFamily="34" charset="0"/>
                <a:cs typeface="Arial" panose="020B0604020202020204" pitchFamily="34" charset="0"/>
              </a:rPr>
              <a:t>EVER SPOKE THE WAY</a:t>
            </a:r>
          </a:p>
          <a:p>
            <a:pPr algn="ctr"/>
            <a:r>
              <a:rPr lang="en-US" sz="6000" b="1" dirty="0">
                <a:solidFill>
                  <a:schemeClr val="bg1"/>
                </a:solidFill>
                <a:latin typeface="Arial" panose="020B0604020202020204" pitchFamily="34" charset="0"/>
                <a:cs typeface="Arial" panose="020B0604020202020204" pitchFamily="34" charset="0"/>
              </a:rPr>
              <a:t>THIS MAN DOES.</a:t>
            </a:r>
          </a:p>
        </p:txBody>
      </p:sp>
    </p:spTree>
    <p:extLst>
      <p:ext uri="{BB962C8B-B14F-4D97-AF65-F5344CB8AC3E}">
        <p14:creationId xmlns:p14="http://schemas.microsoft.com/office/powerpoint/2010/main" val="1772131837"/>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F162799-461A-D643-82D8-30F3D6038A6F}"/>
              </a:ext>
            </a:extLst>
          </p:cNvPr>
          <p:cNvGraphicFramePr>
            <a:graphicFrameLocks noGrp="1"/>
          </p:cNvGraphicFramePr>
          <p:nvPr/>
        </p:nvGraphicFramePr>
        <p:xfrm>
          <a:off x="391886" y="338101"/>
          <a:ext cx="8399417" cy="5077605"/>
        </p:xfrm>
        <a:graphic>
          <a:graphicData uri="http://schemas.openxmlformats.org/drawingml/2006/table">
            <a:tbl>
              <a:tblPr firstRow="1" firstCol="1" bandRow="1">
                <a:tableStyleId>{C083E6E3-FA7D-4D7B-A595-EF9225AFEA82}</a:tableStyleId>
              </a:tblPr>
              <a:tblGrid>
                <a:gridCol w="5677491">
                  <a:extLst>
                    <a:ext uri="{9D8B030D-6E8A-4147-A177-3AD203B41FA5}">
                      <a16:colId xmlns:a16="http://schemas.microsoft.com/office/drawing/2014/main" val="20000"/>
                    </a:ext>
                  </a:extLst>
                </a:gridCol>
                <a:gridCol w="2721926">
                  <a:extLst>
                    <a:ext uri="{9D8B030D-6E8A-4147-A177-3AD203B41FA5}">
                      <a16:colId xmlns:a16="http://schemas.microsoft.com/office/drawing/2014/main" val="20001"/>
                    </a:ext>
                  </a:extLst>
                </a:gridCol>
              </a:tblGrid>
              <a:tr h="390585">
                <a:tc>
                  <a:txBody>
                    <a:bodyPr/>
                    <a:lstStyle/>
                    <a:p>
                      <a:pPr marL="0" marR="0" algn="ctr">
                        <a:spcBef>
                          <a:spcPts val="0"/>
                        </a:spcBef>
                        <a:spcAft>
                          <a:spcPts val="0"/>
                        </a:spcAft>
                      </a:pPr>
                      <a:r>
                        <a:rPr lang="en-US" sz="1600" dirty="0">
                          <a:solidFill>
                            <a:schemeClr val="bg1"/>
                          </a:solidFill>
                          <a:effectLst/>
                        </a:rPr>
                        <a:t>Sermon Title</a:t>
                      </a:r>
                      <a:endParaRPr lang="en-US" sz="200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ctr">
                        <a:spcBef>
                          <a:spcPts val="0"/>
                        </a:spcBef>
                        <a:spcAft>
                          <a:spcPts val="0"/>
                        </a:spcAft>
                      </a:pPr>
                      <a:r>
                        <a:rPr lang="en-US" sz="1600" dirty="0">
                          <a:solidFill>
                            <a:schemeClr val="bg1"/>
                          </a:solidFill>
                          <a:effectLst/>
                        </a:rPr>
                        <a:t>Sundays at</a:t>
                      </a:r>
                      <a:r>
                        <a:rPr lang="en-US" sz="1600" baseline="0" dirty="0">
                          <a:solidFill>
                            <a:schemeClr val="bg1"/>
                          </a:solidFill>
                          <a:effectLst/>
                        </a:rPr>
                        <a:t> </a:t>
                      </a:r>
                      <a:r>
                        <a:rPr lang="en-US" sz="1600" dirty="0">
                          <a:solidFill>
                            <a:schemeClr val="bg1"/>
                          </a:solidFill>
                          <a:effectLst/>
                        </a:rPr>
                        <a:t>6:00 P.M.</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0"/>
                  </a:ext>
                </a:extLst>
              </a:tr>
              <a:tr h="390585">
                <a:tc>
                  <a:txBody>
                    <a:bodyPr/>
                    <a:lstStyle/>
                    <a:p>
                      <a:pPr marL="0" marR="0">
                        <a:spcBef>
                          <a:spcPts val="0"/>
                        </a:spcBef>
                        <a:spcAft>
                          <a:spcPts val="0"/>
                        </a:spcAft>
                      </a:pPr>
                      <a:r>
                        <a:rPr lang="en-US" sz="1600" dirty="0">
                          <a:solidFill>
                            <a:schemeClr val="bg1"/>
                          </a:solidFill>
                          <a:effectLst/>
                        </a:rPr>
                        <a:t>  Intro: Vessels for Honor</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1"/>
                  </a:ext>
                </a:extLst>
              </a:tr>
              <a:tr h="390585">
                <a:tc>
                  <a:txBody>
                    <a:bodyPr/>
                    <a:lstStyle/>
                    <a:p>
                      <a:pPr marL="0" marR="0">
                        <a:spcBef>
                          <a:spcPts val="0"/>
                        </a:spcBef>
                        <a:spcAft>
                          <a:spcPts val="0"/>
                        </a:spcAft>
                      </a:pPr>
                      <a:r>
                        <a:rPr lang="en-US" sz="1600" dirty="0">
                          <a:solidFill>
                            <a:schemeClr val="bg1"/>
                          </a:solidFill>
                          <a:effectLst/>
                        </a:rPr>
                        <a:t>  Be Strong In God’s Grace</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2"/>
                  </a:ext>
                </a:extLst>
              </a:tr>
              <a:tr h="390585">
                <a:tc>
                  <a:txBody>
                    <a:bodyPr/>
                    <a:lstStyle/>
                    <a:p>
                      <a:pPr marL="0" marR="0">
                        <a:spcBef>
                          <a:spcPts val="0"/>
                        </a:spcBef>
                        <a:spcAft>
                          <a:spcPts val="0"/>
                        </a:spcAft>
                      </a:pPr>
                      <a:r>
                        <a:rPr lang="en-US" sz="1600" dirty="0">
                          <a:solidFill>
                            <a:schemeClr val="bg1"/>
                          </a:solidFill>
                          <a:effectLst/>
                        </a:rPr>
                        <a:t>  Treasuring Scripture</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2:15</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3"/>
                  </a:ext>
                </a:extLst>
              </a:tr>
              <a:tr h="390585">
                <a:tc>
                  <a:txBody>
                    <a:bodyPr/>
                    <a:lstStyle/>
                    <a:p>
                      <a:pPr marL="0" marR="0">
                        <a:spcBef>
                          <a:spcPts val="0"/>
                        </a:spcBef>
                        <a:spcAft>
                          <a:spcPts val="0"/>
                        </a:spcAft>
                      </a:pPr>
                      <a:r>
                        <a:rPr lang="en-US" sz="1600" dirty="0">
                          <a:solidFill>
                            <a:schemeClr val="bg1"/>
                          </a:solidFill>
                          <a:effectLst/>
                        </a:rPr>
                        <a:t>  Escaping Entanglements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2:4</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4"/>
                  </a:ext>
                </a:extLst>
              </a:tr>
              <a:tr h="390585">
                <a:tc>
                  <a:txBody>
                    <a:bodyPr/>
                    <a:lstStyle/>
                    <a:p>
                      <a:pPr marL="0" marR="0">
                        <a:spcBef>
                          <a:spcPts val="0"/>
                        </a:spcBef>
                        <a:spcAft>
                          <a:spcPts val="0"/>
                        </a:spcAft>
                      </a:pPr>
                      <a:r>
                        <a:rPr lang="en-US" sz="1600" dirty="0">
                          <a:solidFill>
                            <a:schemeClr val="bg1"/>
                          </a:solidFill>
                          <a:effectLst/>
                        </a:rPr>
                        <a:t>  Avoiding Ungodly Influences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2:14-18</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5"/>
                  </a:ext>
                </a:extLst>
              </a:tr>
              <a:tr h="390585">
                <a:tc>
                  <a:txBody>
                    <a:bodyPr/>
                    <a:lstStyle/>
                    <a:p>
                      <a:pPr marL="0" marR="0">
                        <a:spcBef>
                          <a:spcPts val="0"/>
                        </a:spcBef>
                        <a:spcAft>
                          <a:spcPts val="0"/>
                        </a:spcAft>
                      </a:pPr>
                      <a:r>
                        <a:rPr lang="en-US" sz="1600" dirty="0">
                          <a:solidFill>
                            <a:schemeClr val="bg1"/>
                          </a:solidFill>
                          <a:effectLst/>
                        </a:rPr>
                        <a:t>  Refining My Speech</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2:14-18</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6"/>
                  </a:ext>
                </a:extLst>
              </a:tr>
              <a:tr h="390585">
                <a:tc>
                  <a:txBody>
                    <a:bodyPr/>
                    <a:lstStyle/>
                    <a:p>
                      <a:pPr marL="0" marR="0">
                        <a:spcBef>
                          <a:spcPts val="0"/>
                        </a:spcBef>
                        <a:spcAft>
                          <a:spcPts val="0"/>
                        </a:spcAft>
                      </a:pPr>
                      <a:r>
                        <a:rPr lang="en-US" sz="1600" dirty="0">
                          <a:solidFill>
                            <a:schemeClr val="bg1"/>
                          </a:solidFill>
                          <a:effectLst/>
                        </a:rPr>
                        <a:t>  Calling On The Lord From A Pure Heart</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2:22</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7"/>
                  </a:ext>
                </a:extLst>
              </a:tr>
              <a:tr h="390585">
                <a:tc>
                  <a:txBody>
                    <a:bodyPr/>
                    <a:lstStyle/>
                    <a:p>
                      <a:pPr marL="0" marR="0">
                        <a:spcBef>
                          <a:spcPts val="0"/>
                        </a:spcBef>
                        <a:spcAft>
                          <a:spcPts val="0"/>
                        </a:spcAft>
                      </a:pPr>
                      <a:r>
                        <a:rPr lang="en-US" sz="1600" dirty="0">
                          <a:solidFill>
                            <a:schemeClr val="bg1"/>
                          </a:solidFill>
                          <a:effectLst/>
                        </a:rPr>
                        <a:t>  Enduring All Things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2:3-13</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8"/>
                  </a:ext>
                </a:extLst>
              </a:tr>
              <a:tr h="390585">
                <a:tc>
                  <a:txBody>
                    <a:bodyPr/>
                    <a:lstStyle/>
                    <a:p>
                      <a:pPr marL="0" marR="0">
                        <a:spcBef>
                          <a:spcPts val="0"/>
                        </a:spcBef>
                        <a:spcAft>
                          <a:spcPts val="0"/>
                        </a:spcAft>
                      </a:pPr>
                      <a:r>
                        <a:rPr lang="en-US" sz="1600" dirty="0">
                          <a:solidFill>
                            <a:schemeClr val="bg1"/>
                          </a:solidFill>
                          <a:effectLst/>
                        </a:rPr>
                        <a:t>  Refreshing &amp; Encouraging One Another</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2:22</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9"/>
                  </a:ext>
                </a:extLst>
              </a:tr>
              <a:tr h="390585">
                <a:tc>
                  <a:txBody>
                    <a:bodyPr/>
                    <a:lstStyle/>
                    <a:p>
                      <a:pPr marL="0" marR="0">
                        <a:spcBef>
                          <a:spcPts val="0"/>
                        </a:spcBef>
                        <a:spcAft>
                          <a:spcPts val="0"/>
                        </a:spcAft>
                      </a:pPr>
                      <a:r>
                        <a:rPr lang="en-US" sz="1600" dirty="0">
                          <a:solidFill>
                            <a:schemeClr val="bg1"/>
                          </a:solidFill>
                          <a:effectLst/>
                        </a:rPr>
                        <a:t>  Passing The Faith To The Next Generation</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2:2</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10"/>
                  </a:ext>
                </a:extLst>
              </a:tr>
              <a:tr h="390585">
                <a:tc>
                  <a:txBody>
                    <a:bodyPr/>
                    <a:lstStyle/>
                    <a:p>
                      <a:pPr marL="0" marR="0">
                        <a:spcBef>
                          <a:spcPts val="0"/>
                        </a:spcBef>
                        <a:spcAft>
                          <a:spcPts val="0"/>
                        </a:spcAft>
                      </a:pPr>
                      <a:r>
                        <a:rPr lang="en-US" sz="1600" dirty="0">
                          <a:solidFill>
                            <a:schemeClr val="bg1"/>
                          </a:solidFill>
                          <a:effectLst/>
                        </a:rPr>
                        <a:t>  Correcting With Gentleness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2:24-26</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11"/>
                  </a:ext>
                </a:extLst>
              </a:tr>
              <a:tr h="390585">
                <a:tc>
                  <a:txBody>
                    <a:bodyPr/>
                    <a:lstStyle/>
                    <a:p>
                      <a:pPr marL="0" marR="0">
                        <a:spcBef>
                          <a:spcPts val="0"/>
                        </a:spcBef>
                        <a:spcAft>
                          <a:spcPts val="0"/>
                        </a:spcAft>
                      </a:pPr>
                      <a:r>
                        <a:rPr lang="en-US" sz="1600" dirty="0">
                          <a:solidFill>
                            <a:schemeClr val="bg1"/>
                          </a:solidFill>
                          <a:effectLst/>
                        </a:rPr>
                        <a:t>  Conclusion: Continuing In The Things We’ve Learned</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3:14</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12"/>
                  </a:ext>
                </a:extLst>
              </a:tr>
            </a:tbl>
          </a:graphicData>
        </a:graphic>
      </p:graphicFrame>
      <p:sp>
        <p:nvSpPr>
          <p:cNvPr id="2" name="Rectangle 1">
            <a:extLst>
              <a:ext uri="{FF2B5EF4-FFF2-40B4-BE49-F238E27FC236}">
                <a16:creationId xmlns:a16="http://schemas.microsoft.com/office/drawing/2014/main" id="{29DEDC0D-1B42-D44A-8E53-10142DA60B37}"/>
              </a:ext>
            </a:extLst>
          </p:cNvPr>
          <p:cNvSpPr/>
          <p:nvPr/>
        </p:nvSpPr>
        <p:spPr>
          <a:xfrm>
            <a:off x="401615" y="4630371"/>
            <a:ext cx="8313202" cy="365128"/>
          </a:xfrm>
          <a:prstGeom prst="rect">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19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a:extLst>
              <a:ext uri="{FF2B5EF4-FFF2-40B4-BE49-F238E27FC236}">
                <a16:creationId xmlns:a16="http://schemas.microsoft.com/office/drawing/2014/main" id="{328876F7-B701-C22A-B1F3-E914205EC0F9}"/>
              </a:ext>
            </a:extLst>
          </p:cNvPr>
          <p:cNvSpPr/>
          <p:nvPr/>
        </p:nvSpPr>
        <p:spPr>
          <a:xfrm>
            <a:off x="943583" y="1634246"/>
            <a:ext cx="7256834" cy="573932"/>
          </a:xfrm>
          <a:prstGeom prst="homePlate">
            <a:avLst/>
          </a:prstGeom>
          <a:gradFill flip="none" rotWithShape="1">
            <a:gsLst>
              <a:gs pos="0">
                <a:srgbClr val="BA7548"/>
              </a:gs>
              <a:gs pos="100000">
                <a:srgbClr val="FBB65B"/>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i="1" dirty="0"/>
              <a:t>Not…                                                    But…</a:t>
            </a:r>
          </a:p>
        </p:txBody>
      </p:sp>
      <p:grpSp>
        <p:nvGrpSpPr>
          <p:cNvPr id="23" name="Group 22">
            <a:extLst>
              <a:ext uri="{FF2B5EF4-FFF2-40B4-BE49-F238E27FC236}">
                <a16:creationId xmlns:a16="http://schemas.microsoft.com/office/drawing/2014/main" id="{E8786A21-A3D7-3615-F941-684D2586A539}"/>
              </a:ext>
            </a:extLst>
          </p:cNvPr>
          <p:cNvGrpSpPr/>
          <p:nvPr/>
        </p:nvGrpSpPr>
        <p:grpSpPr>
          <a:xfrm>
            <a:off x="618348" y="2315183"/>
            <a:ext cx="2581602" cy="1455959"/>
            <a:chOff x="618348" y="2315183"/>
            <a:chExt cx="2581602" cy="1455959"/>
          </a:xfrm>
        </p:grpSpPr>
        <p:grpSp>
          <p:nvGrpSpPr>
            <p:cNvPr id="8" name="Group 7">
              <a:extLst>
                <a:ext uri="{FF2B5EF4-FFF2-40B4-BE49-F238E27FC236}">
                  <a16:creationId xmlns:a16="http://schemas.microsoft.com/office/drawing/2014/main" id="{1F8765EB-DBF8-4ADB-EE2E-83151694CEC2}"/>
                </a:ext>
              </a:extLst>
            </p:cNvPr>
            <p:cNvGrpSpPr/>
            <p:nvPr/>
          </p:nvGrpSpPr>
          <p:grpSpPr>
            <a:xfrm>
              <a:off x="618348" y="3242504"/>
              <a:ext cx="2581602" cy="528638"/>
              <a:chOff x="2295612" y="3020041"/>
              <a:chExt cx="2581602" cy="528638"/>
            </a:xfrm>
          </p:grpSpPr>
          <p:sp>
            <p:nvSpPr>
              <p:cNvPr id="6" name="Rounded Rectangle 5">
                <a:extLst>
                  <a:ext uri="{FF2B5EF4-FFF2-40B4-BE49-F238E27FC236}">
                    <a16:creationId xmlns:a16="http://schemas.microsoft.com/office/drawing/2014/main" id="{D7A2D1C4-A9B0-4830-3027-5FB6434FAC77}"/>
                  </a:ext>
                </a:extLst>
              </p:cNvPr>
              <p:cNvSpPr/>
              <p:nvPr/>
            </p:nvSpPr>
            <p:spPr>
              <a:xfrm>
                <a:off x="2295612" y="3020041"/>
                <a:ext cx="2581602" cy="528638"/>
              </a:xfrm>
              <a:prstGeom prst="roundRect">
                <a:avLst/>
              </a:prstGeom>
              <a:noFill/>
              <a:ln w="25400">
                <a:solidFill>
                  <a:srgbClr val="FBB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77891C0-2565-157F-0432-0CFFA2AE2864}"/>
                  </a:ext>
                </a:extLst>
              </p:cNvPr>
              <p:cNvSpPr txBox="1"/>
              <p:nvPr/>
            </p:nvSpPr>
            <p:spPr>
              <a:xfrm>
                <a:off x="2447599" y="3029769"/>
                <a:ext cx="2280045" cy="461665"/>
              </a:xfrm>
              <a:prstGeom prst="rect">
                <a:avLst/>
              </a:prstGeom>
              <a:noFill/>
            </p:spPr>
            <p:txBody>
              <a:bodyPr wrap="square" rtlCol="0">
                <a:spAutoFit/>
              </a:bodyPr>
              <a:lstStyle/>
              <a:p>
                <a:pPr algn="ctr"/>
                <a:r>
                  <a:rPr lang="en-US" sz="2400" b="1" i="1" dirty="0">
                    <a:solidFill>
                      <a:schemeClr val="bg1"/>
                    </a:solidFill>
                    <a:latin typeface="+mj-lt"/>
                  </a:rPr>
                  <a:t>Not Quarrelsome</a:t>
                </a:r>
              </a:p>
            </p:txBody>
          </p:sp>
        </p:grpSp>
        <p:cxnSp>
          <p:nvCxnSpPr>
            <p:cNvPr id="10" name="Straight Connector 9">
              <a:extLst>
                <a:ext uri="{FF2B5EF4-FFF2-40B4-BE49-F238E27FC236}">
                  <a16:creationId xmlns:a16="http://schemas.microsoft.com/office/drawing/2014/main" id="{9C53AA77-0E07-5DA8-EA89-C1F00EEA633F}"/>
                </a:ext>
              </a:extLst>
            </p:cNvPr>
            <p:cNvCxnSpPr>
              <a:cxnSpLocks/>
            </p:cNvCxnSpPr>
            <p:nvPr/>
          </p:nvCxnSpPr>
          <p:spPr>
            <a:xfrm>
              <a:off x="1883058" y="2315183"/>
              <a:ext cx="0" cy="787940"/>
            </a:xfrm>
            <a:prstGeom prst="line">
              <a:avLst/>
            </a:prstGeom>
            <a:ln w="25400">
              <a:solidFill>
                <a:srgbClr val="FBB65B"/>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B6446EED-1BD2-FCA0-3215-264C61F7D704}"/>
              </a:ext>
            </a:extLst>
          </p:cNvPr>
          <p:cNvGrpSpPr/>
          <p:nvPr/>
        </p:nvGrpSpPr>
        <p:grpSpPr>
          <a:xfrm>
            <a:off x="5243206" y="2315183"/>
            <a:ext cx="3375498" cy="2837295"/>
            <a:chOff x="5243206" y="2315183"/>
            <a:chExt cx="3375498" cy="2837295"/>
          </a:xfrm>
        </p:grpSpPr>
        <p:grpSp>
          <p:nvGrpSpPr>
            <p:cNvPr id="12" name="Group 11">
              <a:extLst>
                <a:ext uri="{FF2B5EF4-FFF2-40B4-BE49-F238E27FC236}">
                  <a16:creationId xmlns:a16="http://schemas.microsoft.com/office/drawing/2014/main" id="{8FCB19B9-8EBF-BA61-BB51-157CDD9F8843}"/>
                </a:ext>
              </a:extLst>
            </p:cNvPr>
            <p:cNvGrpSpPr/>
            <p:nvPr/>
          </p:nvGrpSpPr>
          <p:grpSpPr>
            <a:xfrm>
              <a:off x="5842664" y="3242504"/>
              <a:ext cx="2280045" cy="528638"/>
              <a:chOff x="2447599" y="3020041"/>
              <a:chExt cx="2280045" cy="528638"/>
            </a:xfrm>
          </p:grpSpPr>
          <p:sp>
            <p:nvSpPr>
              <p:cNvPr id="13" name="Rounded Rectangle 12">
                <a:extLst>
                  <a:ext uri="{FF2B5EF4-FFF2-40B4-BE49-F238E27FC236}">
                    <a16:creationId xmlns:a16="http://schemas.microsoft.com/office/drawing/2014/main" id="{E2AE0389-ED98-0F8C-E32D-662BBB371489}"/>
                  </a:ext>
                </a:extLst>
              </p:cNvPr>
              <p:cNvSpPr/>
              <p:nvPr/>
            </p:nvSpPr>
            <p:spPr>
              <a:xfrm>
                <a:off x="2447599" y="3020041"/>
                <a:ext cx="2253954" cy="528638"/>
              </a:xfrm>
              <a:prstGeom prst="roundRect">
                <a:avLst/>
              </a:prstGeom>
              <a:noFill/>
              <a:ln w="25400">
                <a:solidFill>
                  <a:srgbClr val="FBB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571F284-3D0F-97FD-19CE-C452D14D707C}"/>
                  </a:ext>
                </a:extLst>
              </p:cNvPr>
              <p:cNvSpPr txBox="1"/>
              <p:nvPr/>
            </p:nvSpPr>
            <p:spPr>
              <a:xfrm>
                <a:off x="2447599" y="3029769"/>
                <a:ext cx="2280045" cy="461665"/>
              </a:xfrm>
              <a:prstGeom prst="rect">
                <a:avLst/>
              </a:prstGeom>
              <a:noFill/>
            </p:spPr>
            <p:txBody>
              <a:bodyPr wrap="square" rtlCol="0">
                <a:spAutoFit/>
              </a:bodyPr>
              <a:lstStyle/>
              <a:p>
                <a:pPr algn="ctr"/>
                <a:r>
                  <a:rPr lang="en-US" sz="2400" b="1" i="1" dirty="0">
                    <a:solidFill>
                      <a:schemeClr val="bg1"/>
                    </a:solidFill>
                    <a:latin typeface="+mj-lt"/>
                  </a:rPr>
                  <a:t>Kind to All</a:t>
                </a:r>
              </a:p>
            </p:txBody>
          </p:sp>
        </p:grpSp>
        <p:cxnSp>
          <p:nvCxnSpPr>
            <p:cNvPr id="15" name="Straight Connector 14">
              <a:extLst>
                <a:ext uri="{FF2B5EF4-FFF2-40B4-BE49-F238E27FC236}">
                  <a16:creationId xmlns:a16="http://schemas.microsoft.com/office/drawing/2014/main" id="{E625B154-C176-3B5B-ADE1-CD24DDF13A99}"/>
                </a:ext>
              </a:extLst>
            </p:cNvPr>
            <p:cNvCxnSpPr>
              <a:cxnSpLocks/>
            </p:cNvCxnSpPr>
            <p:nvPr/>
          </p:nvCxnSpPr>
          <p:spPr>
            <a:xfrm>
              <a:off x="6955387" y="2315183"/>
              <a:ext cx="0" cy="787940"/>
            </a:xfrm>
            <a:prstGeom prst="line">
              <a:avLst/>
            </a:prstGeom>
            <a:ln w="25400">
              <a:solidFill>
                <a:srgbClr val="FBB65B"/>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15026460-7EDC-7F67-F224-EBEDB183F89E}"/>
                </a:ext>
              </a:extLst>
            </p:cNvPr>
            <p:cNvGrpSpPr/>
            <p:nvPr/>
          </p:nvGrpSpPr>
          <p:grpSpPr>
            <a:xfrm>
              <a:off x="5664586" y="3933172"/>
              <a:ext cx="2581602" cy="528638"/>
              <a:chOff x="2295612" y="3020041"/>
              <a:chExt cx="2581602" cy="528638"/>
            </a:xfrm>
          </p:grpSpPr>
          <p:sp>
            <p:nvSpPr>
              <p:cNvPr id="17" name="Rounded Rectangle 16">
                <a:extLst>
                  <a:ext uri="{FF2B5EF4-FFF2-40B4-BE49-F238E27FC236}">
                    <a16:creationId xmlns:a16="http://schemas.microsoft.com/office/drawing/2014/main" id="{AC7B97B6-56F4-A2E9-A2D8-B6096CA49043}"/>
                  </a:ext>
                </a:extLst>
              </p:cNvPr>
              <p:cNvSpPr/>
              <p:nvPr/>
            </p:nvSpPr>
            <p:spPr>
              <a:xfrm>
                <a:off x="2295612" y="3020041"/>
                <a:ext cx="2581602" cy="528638"/>
              </a:xfrm>
              <a:prstGeom prst="roundRect">
                <a:avLst/>
              </a:prstGeom>
              <a:noFill/>
              <a:ln w="25400">
                <a:solidFill>
                  <a:srgbClr val="FBB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4B16322-A774-6B22-0AEE-E6FFFD0CC8BF}"/>
                  </a:ext>
                </a:extLst>
              </p:cNvPr>
              <p:cNvSpPr txBox="1"/>
              <p:nvPr/>
            </p:nvSpPr>
            <p:spPr>
              <a:xfrm>
                <a:off x="2447599" y="3029769"/>
                <a:ext cx="2280045" cy="461665"/>
              </a:xfrm>
              <a:prstGeom prst="rect">
                <a:avLst/>
              </a:prstGeom>
              <a:noFill/>
            </p:spPr>
            <p:txBody>
              <a:bodyPr wrap="square" rtlCol="0">
                <a:spAutoFit/>
              </a:bodyPr>
              <a:lstStyle/>
              <a:p>
                <a:pPr algn="ctr"/>
                <a:r>
                  <a:rPr lang="en-US" sz="2400" b="1" i="1" dirty="0">
                    <a:solidFill>
                      <a:schemeClr val="bg1"/>
                    </a:solidFill>
                    <a:latin typeface="+mj-lt"/>
                  </a:rPr>
                  <a:t>Able to Teach</a:t>
                </a:r>
              </a:p>
            </p:txBody>
          </p:sp>
        </p:grpSp>
        <p:grpSp>
          <p:nvGrpSpPr>
            <p:cNvPr id="19" name="Group 18">
              <a:extLst>
                <a:ext uri="{FF2B5EF4-FFF2-40B4-BE49-F238E27FC236}">
                  <a16:creationId xmlns:a16="http://schemas.microsoft.com/office/drawing/2014/main" id="{C689002E-57D7-1347-6B8E-F63734DC27D1}"/>
                </a:ext>
              </a:extLst>
            </p:cNvPr>
            <p:cNvGrpSpPr/>
            <p:nvPr/>
          </p:nvGrpSpPr>
          <p:grpSpPr>
            <a:xfrm>
              <a:off x="5243206" y="4623840"/>
              <a:ext cx="3375498" cy="528638"/>
              <a:chOff x="1874232" y="3020041"/>
              <a:chExt cx="3375498" cy="528638"/>
            </a:xfrm>
          </p:grpSpPr>
          <p:sp>
            <p:nvSpPr>
              <p:cNvPr id="20" name="Rounded Rectangle 19">
                <a:extLst>
                  <a:ext uri="{FF2B5EF4-FFF2-40B4-BE49-F238E27FC236}">
                    <a16:creationId xmlns:a16="http://schemas.microsoft.com/office/drawing/2014/main" id="{FF2CBA54-4B56-014E-1706-A783FCDCF94F}"/>
                  </a:ext>
                </a:extLst>
              </p:cNvPr>
              <p:cNvSpPr/>
              <p:nvPr/>
            </p:nvSpPr>
            <p:spPr>
              <a:xfrm>
                <a:off x="1874232" y="3020041"/>
                <a:ext cx="3375498" cy="528638"/>
              </a:xfrm>
              <a:prstGeom prst="roundRect">
                <a:avLst/>
              </a:prstGeom>
              <a:noFill/>
              <a:ln w="25400">
                <a:solidFill>
                  <a:srgbClr val="FBB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6DC7878-5112-119D-3C77-EAA579B65EAB}"/>
                  </a:ext>
                </a:extLst>
              </p:cNvPr>
              <p:cNvSpPr txBox="1"/>
              <p:nvPr/>
            </p:nvSpPr>
            <p:spPr>
              <a:xfrm>
                <a:off x="2039603" y="3029769"/>
                <a:ext cx="3064212" cy="461665"/>
              </a:xfrm>
              <a:prstGeom prst="rect">
                <a:avLst/>
              </a:prstGeom>
              <a:noFill/>
            </p:spPr>
            <p:txBody>
              <a:bodyPr wrap="square" rtlCol="0">
                <a:spAutoFit/>
              </a:bodyPr>
              <a:lstStyle/>
              <a:p>
                <a:pPr algn="ctr"/>
                <a:r>
                  <a:rPr lang="en-US" sz="2400" b="1" i="1" dirty="0">
                    <a:solidFill>
                      <a:schemeClr val="bg1"/>
                    </a:solidFill>
                    <a:latin typeface="+mj-lt"/>
                  </a:rPr>
                  <a:t>Patient When Wronged</a:t>
                </a:r>
              </a:p>
            </p:txBody>
          </p:sp>
        </p:grpSp>
      </p:grpSp>
      <p:sp>
        <p:nvSpPr>
          <p:cNvPr id="22" name="Title 7">
            <a:extLst>
              <a:ext uri="{FF2B5EF4-FFF2-40B4-BE49-F238E27FC236}">
                <a16:creationId xmlns:a16="http://schemas.microsoft.com/office/drawing/2014/main" id="{B3FDA25B-6BA3-17D1-DB00-A89A83EFCDA5}"/>
              </a:ext>
            </a:extLst>
          </p:cNvPr>
          <p:cNvSpPr txBox="1">
            <a:spLocks/>
          </p:cNvSpPr>
          <p:nvPr/>
        </p:nvSpPr>
        <p:spPr>
          <a:xfrm>
            <a:off x="628650" y="908812"/>
            <a:ext cx="7886700" cy="1158853"/>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400" i="1" dirty="0">
                <a:solidFill>
                  <a:schemeClr val="bg1"/>
                </a:solidFill>
              </a:rPr>
              <a:t>2 Timothy 2:24</a:t>
            </a:r>
            <a:endParaRPr lang="en-US" sz="4400" dirty="0">
              <a:solidFill>
                <a:schemeClr val="bg1"/>
              </a:solidFill>
            </a:endParaRPr>
          </a:p>
        </p:txBody>
      </p:sp>
    </p:spTree>
    <p:extLst>
      <p:ext uri="{BB962C8B-B14F-4D97-AF65-F5344CB8AC3E}">
        <p14:creationId xmlns:p14="http://schemas.microsoft.com/office/powerpoint/2010/main" val="585989153"/>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ppt_x"/>
                                          </p:val>
                                        </p:tav>
                                        <p:tav tm="100000">
                                          <p:val>
                                            <p:strVal val="#ppt_x"/>
                                          </p:val>
                                        </p:tav>
                                      </p:tavLst>
                                    </p:anim>
                                    <p:anim calcmode="lin" valueType="num">
                                      <p:cBhvr additive="base">
                                        <p:cTn id="1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19F5FA4-009E-A79B-C4D6-4D34A30CA647}"/>
              </a:ext>
            </a:extLst>
          </p:cNvPr>
          <p:cNvGrpSpPr/>
          <p:nvPr/>
        </p:nvGrpSpPr>
        <p:grpSpPr>
          <a:xfrm>
            <a:off x="758759" y="2124683"/>
            <a:ext cx="2587556" cy="1822359"/>
            <a:chOff x="758759" y="2124683"/>
            <a:chExt cx="2587556" cy="1822359"/>
          </a:xfrm>
        </p:grpSpPr>
        <p:sp>
          <p:nvSpPr>
            <p:cNvPr id="3" name="Pentagon 2">
              <a:extLst>
                <a:ext uri="{FF2B5EF4-FFF2-40B4-BE49-F238E27FC236}">
                  <a16:creationId xmlns:a16="http://schemas.microsoft.com/office/drawing/2014/main" id="{7D976F51-4DB3-259E-DA96-5C1C1AD0A14B}"/>
                </a:ext>
              </a:extLst>
            </p:cNvPr>
            <p:cNvSpPr/>
            <p:nvPr/>
          </p:nvSpPr>
          <p:spPr>
            <a:xfrm flipH="1">
              <a:off x="758759" y="2124683"/>
              <a:ext cx="2587556" cy="727143"/>
            </a:xfrm>
            <a:prstGeom prst="homePlate">
              <a:avLst/>
            </a:prstGeom>
            <a:gradFill flip="none" rotWithShape="1">
              <a:gsLst>
                <a:gs pos="0">
                  <a:srgbClr val="BA7548"/>
                </a:gs>
                <a:gs pos="100000">
                  <a:srgbClr val="FBB65B"/>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Minimize, Ignore</a:t>
              </a:r>
            </a:p>
          </p:txBody>
        </p:sp>
        <p:sp>
          <p:nvSpPr>
            <p:cNvPr id="4" name="TextBox 3">
              <a:extLst>
                <a:ext uri="{FF2B5EF4-FFF2-40B4-BE49-F238E27FC236}">
                  <a16:creationId xmlns:a16="http://schemas.microsoft.com/office/drawing/2014/main" id="{01178A4D-C4A5-CF58-F140-8E89DAE26770}"/>
                </a:ext>
              </a:extLst>
            </p:cNvPr>
            <p:cNvSpPr txBox="1"/>
            <p:nvPr/>
          </p:nvSpPr>
          <p:spPr>
            <a:xfrm>
              <a:off x="1066270" y="3116045"/>
              <a:ext cx="2280045" cy="830997"/>
            </a:xfrm>
            <a:prstGeom prst="rect">
              <a:avLst/>
            </a:prstGeom>
            <a:noFill/>
          </p:spPr>
          <p:txBody>
            <a:bodyPr wrap="square" rtlCol="0">
              <a:spAutoFit/>
            </a:bodyPr>
            <a:lstStyle/>
            <a:p>
              <a:pPr algn="ctr"/>
              <a:r>
                <a:rPr lang="en-US" sz="2400" b="1" i="1" dirty="0">
                  <a:solidFill>
                    <a:schemeClr val="bg1"/>
                  </a:solidFill>
                  <a:latin typeface="+mj-lt"/>
                </a:rPr>
                <a:t>Weak &amp; Ineffective</a:t>
              </a:r>
            </a:p>
          </p:txBody>
        </p:sp>
      </p:grpSp>
      <p:grpSp>
        <p:nvGrpSpPr>
          <p:cNvPr id="10" name="Group 9">
            <a:extLst>
              <a:ext uri="{FF2B5EF4-FFF2-40B4-BE49-F238E27FC236}">
                <a16:creationId xmlns:a16="http://schemas.microsoft.com/office/drawing/2014/main" id="{52F9CA32-6546-CCD2-41DE-35EF7DD63032}"/>
              </a:ext>
            </a:extLst>
          </p:cNvPr>
          <p:cNvGrpSpPr/>
          <p:nvPr/>
        </p:nvGrpSpPr>
        <p:grpSpPr>
          <a:xfrm>
            <a:off x="5797684" y="2130357"/>
            <a:ext cx="2587557" cy="1816685"/>
            <a:chOff x="5797684" y="2130357"/>
            <a:chExt cx="2587557" cy="1816685"/>
          </a:xfrm>
        </p:grpSpPr>
        <p:sp>
          <p:nvSpPr>
            <p:cNvPr id="2" name="Pentagon 1">
              <a:extLst>
                <a:ext uri="{FF2B5EF4-FFF2-40B4-BE49-F238E27FC236}">
                  <a16:creationId xmlns:a16="http://schemas.microsoft.com/office/drawing/2014/main" id="{7340E361-7793-D5AA-4152-386766E92841}"/>
                </a:ext>
              </a:extLst>
            </p:cNvPr>
            <p:cNvSpPr/>
            <p:nvPr/>
          </p:nvSpPr>
          <p:spPr>
            <a:xfrm>
              <a:off x="5797684" y="2130357"/>
              <a:ext cx="2587557" cy="727143"/>
            </a:xfrm>
            <a:prstGeom prst="homePlate">
              <a:avLst/>
            </a:prstGeom>
            <a:gradFill flip="none" rotWithShape="1">
              <a:gsLst>
                <a:gs pos="0">
                  <a:srgbClr val="BA7548"/>
                </a:gs>
                <a:gs pos="100000">
                  <a:srgbClr val="FBB65B"/>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Forceful, Ignore</a:t>
              </a:r>
            </a:p>
          </p:txBody>
        </p:sp>
        <p:sp>
          <p:nvSpPr>
            <p:cNvPr id="5" name="TextBox 4">
              <a:extLst>
                <a:ext uri="{FF2B5EF4-FFF2-40B4-BE49-F238E27FC236}">
                  <a16:creationId xmlns:a16="http://schemas.microsoft.com/office/drawing/2014/main" id="{F3F3D665-D331-009B-05BE-AA8E2CBF91AD}"/>
                </a:ext>
              </a:extLst>
            </p:cNvPr>
            <p:cNvSpPr txBox="1"/>
            <p:nvPr/>
          </p:nvSpPr>
          <p:spPr>
            <a:xfrm>
              <a:off x="5797684" y="3116045"/>
              <a:ext cx="2280045" cy="830997"/>
            </a:xfrm>
            <a:prstGeom prst="rect">
              <a:avLst/>
            </a:prstGeom>
            <a:noFill/>
          </p:spPr>
          <p:txBody>
            <a:bodyPr wrap="square" rtlCol="0">
              <a:spAutoFit/>
            </a:bodyPr>
            <a:lstStyle/>
            <a:p>
              <a:pPr algn="ctr"/>
              <a:r>
                <a:rPr lang="en-US" sz="2400" b="1" i="1" dirty="0">
                  <a:solidFill>
                    <a:schemeClr val="bg1"/>
                  </a:solidFill>
                  <a:latin typeface="+mj-lt"/>
                </a:rPr>
                <a:t>Aggressive &amp; Ineffective</a:t>
              </a:r>
            </a:p>
          </p:txBody>
        </p:sp>
      </p:grpSp>
      <p:grpSp>
        <p:nvGrpSpPr>
          <p:cNvPr id="11" name="Group 10">
            <a:extLst>
              <a:ext uri="{FF2B5EF4-FFF2-40B4-BE49-F238E27FC236}">
                <a16:creationId xmlns:a16="http://schemas.microsoft.com/office/drawing/2014/main" id="{31CB4557-BF47-379D-3841-D9B38A5B37EF}"/>
              </a:ext>
            </a:extLst>
          </p:cNvPr>
          <p:cNvGrpSpPr/>
          <p:nvPr/>
        </p:nvGrpSpPr>
        <p:grpSpPr>
          <a:xfrm>
            <a:off x="3431977" y="2124683"/>
            <a:ext cx="2280045" cy="1822359"/>
            <a:chOff x="3431977" y="2124683"/>
            <a:chExt cx="2280045" cy="1822359"/>
          </a:xfrm>
        </p:grpSpPr>
        <p:sp>
          <p:nvSpPr>
            <p:cNvPr id="6" name="TextBox 5">
              <a:extLst>
                <a:ext uri="{FF2B5EF4-FFF2-40B4-BE49-F238E27FC236}">
                  <a16:creationId xmlns:a16="http://schemas.microsoft.com/office/drawing/2014/main" id="{927CC54F-A22E-FA36-5F01-BE524FDD0795}"/>
                </a:ext>
              </a:extLst>
            </p:cNvPr>
            <p:cNvSpPr txBox="1"/>
            <p:nvPr/>
          </p:nvSpPr>
          <p:spPr>
            <a:xfrm>
              <a:off x="3431977" y="3116045"/>
              <a:ext cx="2280045" cy="830997"/>
            </a:xfrm>
            <a:prstGeom prst="rect">
              <a:avLst/>
            </a:prstGeom>
            <a:noFill/>
            <a:ln>
              <a:noFill/>
            </a:ln>
          </p:spPr>
          <p:txBody>
            <a:bodyPr wrap="square" rtlCol="0">
              <a:spAutoFit/>
            </a:bodyPr>
            <a:lstStyle/>
            <a:p>
              <a:pPr algn="ctr"/>
              <a:r>
                <a:rPr lang="en-US" sz="2400" b="1" i="1" dirty="0">
                  <a:solidFill>
                    <a:schemeClr val="bg1"/>
                  </a:solidFill>
                </a:rPr>
                <a:t>Gentle &amp; Correcting</a:t>
              </a:r>
            </a:p>
          </p:txBody>
        </p:sp>
        <p:sp>
          <p:nvSpPr>
            <p:cNvPr id="7" name="Rectangle 6">
              <a:extLst>
                <a:ext uri="{FF2B5EF4-FFF2-40B4-BE49-F238E27FC236}">
                  <a16:creationId xmlns:a16="http://schemas.microsoft.com/office/drawing/2014/main" id="{1B0C77C8-AD57-467F-573D-9DD61E7D8909}"/>
                </a:ext>
              </a:extLst>
            </p:cNvPr>
            <p:cNvSpPr/>
            <p:nvPr/>
          </p:nvSpPr>
          <p:spPr>
            <a:xfrm>
              <a:off x="3540868" y="2124683"/>
              <a:ext cx="2101175" cy="727143"/>
            </a:xfrm>
            <a:prstGeom prst="rect">
              <a:avLst/>
            </a:prstGeom>
            <a:solidFill>
              <a:srgbClr val="BA75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Instructive</a:t>
              </a:r>
            </a:p>
          </p:txBody>
        </p:sp>
      </p:grpSp>
      <p:sp>
        <p:nvSpPr>
          <p:cNvPr id="8" name="Title 7">
            <a:extLst>
              <a:ext uri="{FF2B5EF4-FFF2-40B4-BE49-F238E27FC236}">
                <a16:creationId xmlns:a16="http://schemas.microsoft.com/office/drawing/2014/main" id="{E3098121-4E73-8795-8363-94286F1FDF11}"/>
              </a:ext>
            </a:extLst>
          </p:cNvPr>
          <p:cNvSpPr txBox="1">
            <a:spLocks/>
          </p:cNvSpPr>
          <p:nvPr/>
        </p:nvSpPr>
        <p:spPr>
          <a:xfrm>
            <a:off x="628650" y="908812"/>
            <a:ext cx="7886700" cy="1158853"/>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400" i="1" dirty="0">
                <a:solidFill>
                  <a:schemeClr val="bg1"/>
                </a:solidFill>
              </a:rPr>
              <a:t>What Kind of Servant Am I?</a:t>
            </a:r>
            <a:endParaRPr lang="en-US" sz="4400" dirty="0">
              <a:solidFill>
                <a:schemeClr val="bg1"/>
              </a:solidFill>
            </a:endParaRPr>
          </a:p>
        </p:txBody>
      </p:sp>
      <p:grpSp>
        <p:nvGrpSpPr>
          <p:cNvPr id="15" name="Group 14">
            <a:extLst>
              <a:ext uri="{FF2B5EF4-FFF2-40B4-BE49-F238E27FC236}">
                <a16:creationId xmlns:a16="http://schemas.microsoft.com/office/drawing/2014/main" id="{B7A9FEB7-7891-4EC3-3F3F-27EA8DFEA9E5}"/>
              </a:ext>
            </a:extLst>
          </p:cNvPr>
          <p:cNvGrpSpPr/>
          <p:nvPr/>
        </p:nvGrpSpPr>
        <p:grpSpPr>
          <a:xfrm>
            <a:off x="3064410" y="2848441"/>
            <a:ext cx="3002877" cy="729985"/>
            <a:chOff x="3064410" y="2848441"/>
            <a:chExt cx="3002877" cy="729985"/>
          </a:xfrm>
        </p:grpSpPr>
        <p:pic>
          <p:nvPicPr>
            <p:cNvPr id="13" name="Graphic 12" descr="Arrow: Slight curve outline">
              <a:extLst>
                <a:ext uri="{FF2B5EF4-FFF2-40B4-BE49-F238E27FC236}">
                  <a16:creationId xmlns:a16="http://schemas.microsoft.com/office/drawing/2014/main" id="{D343A1EB-C749-3771-CF4A-DC7222ED80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2121219">
              <a:off x="5356757" y="2848441"/>
              <a:ext cx="710530" cy="710530"/>
            </a:xfrm>
            <a:prstGeom prst="rect">
              <a:avLst/>
            </a:prstGeom>
          </p:spPr>
        </p:pic>
        <p:pic>
          <p:nvPicPr>
            <p:cNvPr id="14" name="Graphic 13" descr="Arrow: Slight curve outline">
              <a:extLst>
                <a:ext uri="{FF2B5EF4-FFF2-40B4-BE49-F238E27FC236}">
                  <a16:creationId xmlns:a16="http://schemas.microsoft.com/office/drawing/2014/main" id="{D729D37D-D917-55B6-02A0-D1A4CA56B3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727315" flipH="1">
              <a:off x="3064410" y="2867896"/>
              <a:ext cx="732346" cy="710530"/>
            </a:xfrm>
            <a:prstGeom prst="rect">
              <a:avLst/>
            </a:prstGeom>
          </p:spPr>
        </p:pic>
      </p:grpSp>
      <p:sp>
        <p:nvSpPr>
          <p:cNvPr id="17" name="TextBox 16">
            <a:extLst>
              <a:ext uri="{FF2B5EF4-FFF2-40B4-BE49-F238E27FC236}">
                <a16:creationId xmlns:a16="http://schemas.microsoft.com/office/drawing/2014/main" id="{E784C4A4-1C26-A466-FFBB-AA20F4F38A4A}"/>
              </a:ext>
            </a:extLst>
          </p:cNvPr>
          <p:cNvSpPr txBox="1"/>
          <p:nvPr/>
        </p:nvSpPr>
        <p:spPr>
          <a:xfrm>
            <a:off x="955004" y="4378657"/>
            <a:ext cx="7239769" cy="492443"/>
          </a:xfrm>
          <a:prstGeom prst="rect">
            <a:avLst/>
          </a:prstGeom>
          <a:noFill/>
        </p:spPr>
        <p:txBody>
          <a:bodyPr wrap="square" rtlCol="0">
            <a:spAutoFit/>
          </a:bodyPr>
          <a:lstStyle/>
          <a:p>
            <a:pPr algn="ctr"/>
            <a:r>
              <a:rPr lang="en-US" sz="2600" b="1" i="1" dirty="0">
                <a:solidFill>
                  <a:schemeClr val="bg1"/>
                </a:solidFill>
                <a:latin typeface="+mj-lt"/>
              </a:rPr>
              <a:t>* Critical for Great Elders, Evangelists, &amp; Teachers</a:t>
            </a:r>
          </a:p>
        </p:txBody>
      </p:sp>
    </p:spTree>
    <p:extLst>
      <p:ext uri="{BB962C8B-B14F-4D97-AF65-F5344CB8AC3E}">
        <p14:creationId xmlns:p14="http://schemas.microsoft.com/office/powerpoint/2010/main" val="1937217378"/>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1DF5239-B7D7-814F-98C6-52D04EB13985}"/>
              </a:ext>
            </a:extLst>
          </p:cNvPr>
          <p:cNvSpPr>
            <a:spLocks noGrp="1"/>
          </p:cNvSpPr>
          <p:nvPr>
            <p:ph type="title"/>
          </p:nvPr>
        </p:nvSpPr>
        <p:spPr>
          <a:xfrm>
            <a:off x="628650" y="1025547"/>
            <a:ext cx="7886700" cy="1158853"/>
          </a:xfrm>
        </p:spPr>
        <p:txBody>
          <a:bodyPr>
            <a:normAutofit/>
          </a:bodyPr>
          <a:lstStyle/>
          <a:p>
            <a:pPr algn="ctr"/>
            <a:r>
              <a:rPr lang="en-US" sz="4400" i="1" dirty="0"/>
              <a:t>The Power of Gentle Teachers</a:t>
            </a:r>
            <a:endParaRPr lang="en-US" sz="4400" dirty="0"/>
          </a:p>
        </p:txBody>
      </p:sp>
      <p:sp>
        <p:nvSpPr>
          <p:cNvPr id="9" name="Content Placeholder 8">
            <a:extLst>
              <a:ext uri="{FF2B5EF4-FFF2-40B4-BE49-F238E27FC236}">
                <a16:creationId xmlns:a16="http://schemas.microsoft.com/office/drawing/2014/main" id="{20058097-046B-EF4B-B030-915E6F631984}"/>
              </a:ext>
            </a:extLst>
          </p:cNvPr>
          <p:cNvSpPr>
            <a:spLocks noGrp="1"/>
          </p:cNvSpPr>
          <p:nvPr>
            <p:ph idx="1"/>
          </p:nvPr>
        </p:nvSpPr>
        <p:spPr>
          <a:xfrm>
            <a:off x="428016" y="2324272"/>
            <a:ext cx="8579796" cy="3229926"/>
          </a:xfrm>
        </p:spPr>
        <p:txBody>
          <a:bodyPr>
            <a:normAutofit/>
          </a:bodyPr>
          <a:lstStyle/>
          <a:p>
            <a:r>
              <a:rPr lang="en-US" sz="2800" b="1" dirty="0">
                <a:solidFill>
                  <a:srgbClr val="FBB65B"/>
                </a:solidFill>
              </a:rPr>
              <a:t>Create Confidence </a:t>
            </a:r>
            <a:r>
              <a:rPr lang="en-US" sz="2800" dirty="0"/>
              <a:t>by Showing Self-Control In</a:t>
            </a:r>
            <a:br>
              <a:rPr lang="en-US" sz="2800" dirty="0"/>
            </a:br>
            <a:r>
              <a:rPr lang="en-US" sz="2800" dirty="0"/>
              <a:t> Heated Situations. </a:t>
            </a:r>
            <a:br>
              <a:rPr lang="en-US" sz="2800" dirty="0"/>
            </a:br>
            <a:endParaRPr lang="en-US" sz="2800" dirty="0"/>
          </a:p>
          <a:p>
            <a:r>
              <a:rPr lang="en-US" sz="2800" b="1" dirty="0">
                <a:solidFill>
                  <a:srgbClr val="FBB65B"/>
                </a:solidFill>
              </a:rPr>
              <a:t>Emphasize Reason </a:t>
            </a:r>
            <a:r>
              <a:rPr lang="en-US" sz="2800" dirty="0"/>
              <a:t>by Focusing on Facts Instead of Anger, Disappointment, or Fears. </a:t>
            </a:r>
            <a:br>
              <a:rPr lang="en-US" sz="2800" dirty="0"/>
            </a:br>
            <a:endParaRPr lang="en-US" sz="2800" b="1" dirty="0">
              <a:solidFill>
                <a:srgbClr val="FBB65B"/>
              </a:solidFill>
            </a:endParaRPr>
          </a:p>
          <a:p>
            <a:r>
              <a:rPr lang="en-US" sz="2800" b="1" dirty="0">
                <a:solidFill>
                  <a:srgbClr val="FBB65B"/>
                </a:solidFill>
              </a:rPr>
              <a:t>Exemplify Dignity &amp; Conviction </a:t>
            </a:r>
            <a:r>
              <a:rPr lang="en-US" sz="2800" dirty="0"/>
              <a:t>by Respecting Others.</a:t>
            </a:r>
          </a:p>
        </p:txBody>
      </p:sp>
      <p:grpSp>
        <p:nvGrpSpPr>
          <p:cNvPr id="2" name="Group 1">
            <a:extLst>
              <a:ext uri="{FF2B5EF4-FFF2-40B4-BE49-F238E27FC236}">
                <a16:creationId xmlns:a16="http://schemas.microsoft.com/office/drawing/2014/main" id="{DD583E50-B883-B045-A5F2-741F3CE7DCBE}"/>
              </a:ext>
            </a:extLst>
          </p:cNvPr>
          <p:cNvGrpSpPr/>
          <p:nvPr/>
        </p:nvGrpSpPr>
        <p:grpSpPr>
          <a:xfrm>
            <a:off x="2608766" y="687409"/>
            <a:ext cx="4179960" cy="528638"/>
            <a:chOff x="2690023" y="692827"/>
            <a:chExt cx="3843338" cy="528638"/>
          </a:xfrm>
        </p:grpSpPr>
        <p:sp>
          <p:nvSpPr>
            <p:cNvPr id="11" name="Rounded Rectangle 10">
              <a:extLst>
                <a:ext uri="{FF2B5EF4-FFF2-40B4-BE49-F238E27FC236}">
                  <a16:creationId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7E9A195-CB79-6243-A10C-7EA50D052DBA}"/>
                </a:ext>
              </a:extLst>
            </p:cNvPr>
            <p:cNvSpPr txBox="1"/>
            <p:nvPr/>
          </p:nvSpPr>
          <p:spPr>
            <a:xfrm>
              <a:off x="2788920" y="692827"/>
              <a:ext cx="3648456" cy="523220"/>
            </a:xfrm>
            <a:prstGeom prst="rect">
              <a:avLst/>
            </a:prstGeom>
            <a:noFill/>
          </p:spPr>
          <p:txBody>
            <a:bodyPr wrap="square" rtlCol="0">
              <a:spAutoFit/>
            </a:bodyPr>
            <a:lstStyle/>
            <a:p>
              <a:pPr algn="ctr"/>
              <a:r>
                <a:rPr lang="en-US" sz="2800" b="1" i="1" dirty="0">
                  <a:solidFill>
                    <a:schemeClr val="bg1"/>
                  </a:solidFill>
                </a:rPr>
                <a:t>Vessels For Honor</a:t>
              </a:r>
            </a:p>
          </p:txBody>
        </p:sp>
      </p:grpSp>
    </p:spTree>
    <p:extLst>
      <p:ext uri="{BB962C8B-B14F-4D97-AF65-F5344CB8AC3E}">
        <p14:creationId xmlns:p14="http://schemas.microsoft.com/office/powerpoint/2010/main" val="859643747"/>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1DF5239-B7D7-814F-98C6-52D04EB13985}"/>
              </a:ext>
            </a:extLst>
          </p:cNvPr>
          <p:cNvSpPr>
            <a:spLocks noGrp="1"/>
          </p:cNvSpPr>
          <p:nvPr>
            <p:ph type="title"/>
          </p:nvPr>
        </p:nvSpPr>
        <p:spPr>
          <a:xfrm>
            <a:off x="628650" y="1025547"/>
            <a:ext cx="7886700" cy="1158853"/>
          </a:xfrm>
        </p:spPr>
        <p:txBody>
          <a:bodyPr>
            <a:normAutofit/>
          </a:bodyPr>
          <a:lstStyle/>
          <a:p>
            <a:pPr algn="ctr"/>
            <a:r>
              <a:rPr lang="en-US" sz="4400" i="1" dirty="0"/>
              <a:t>Learning From The Apostles</a:t>
            </a:r>
            <a:endParaRPr lang="en-US" sz="4400" dirty="0"/>
          </a:p>
        </p:txBody>
      </p:sp>
      <p:sp>
        <p:nvSpPr>
          <p:cNvPr id="9" name="Content Placeholder 8">
            <a:extLst>
              <a:ext uri="{FF2B5EF4-FFF2-40B4-BE49-F238E27FC236}">
                <a16:creationId xmlns:a16="http://schemas.microsoft.com/office/drawing/2014/main" id="{20058097-046B-EF4B-B030-915E6F631984}"/>
              </a:ext>
            </a:extLst>
          </p:cNvPr>
          <p:cNvSpPr>
            <a:spLocks noGrp="1"/>
          </p:cNvSpPr>
          <p:nvPr>
            <p:ph idx="1"/>
          </p:nvPr>
        </p:nvSpPr>
        <p:spPr>
          <a:xfrm>
            <a:off x="343274" y="2049490"/>
            <a:ext cx="8536565" cy="3554476"/>
          </a:xfrm>
        </p:spPr>
        <p:txBody>
          <a:bodyPr>
            <a:noAutofit/>
          </a:bodyPr>
          <a:lstStyle/>
          <a:p>
            <a:r>
              <a:rPr lang="en-US" b="1" baseline="30000" dirty="0"/>
              <a:t>11 </a:t>
            </a:r>
            <a:r>
              <a:rPr lang="en-US" baseline="30000" dirty="0"/>
              <a:t> </a:t>
            </a:r>
            <a:r>
              <a:rPr lang="en-US" dirty="0"/>
              <a:t>He is the </a:t>
            </a:r>
            <a:r>
              <a:rPr lang="en-US" cap="small" dirty="0"/>
              <a:t>stone which was</a:t>
            </a:r>
            <a:r>
              <a:rPr lang="en-US" dirty="0"/>
              <a:t> </a:t>
            </a:r>
            <a:r>
              <a:rPr lang="en-US" cap="small" dirty="0"/>
              <a:t>rejected</a:t>
            </a:r>
            <a:r>
              <a:rPr lang="en-US" dirty="0"/>
              <a:t> by you, </a:t>
            </a:r>
            <a:r>
              <a:rPr lang="en-US" cap="small" dirty="0"/>
              <a:t>the builders</a:t>
            </a:r>
            <a:r>
              <a:rPr lang="en-US" dirty="0"/>
              <a:t>, </a:t>
            </a:r>
            <a:r>
              <a:rPr lang="en-US" i="1" dirty="0"/>
              <a:t>but</a:t>
            </a:r>
            <a:r>
              <a:rPr lang="en-US" dirty="0"/>
              <a:t> </a:t>
            </a:r>
            <a:r>
              <a:rPr lang="en-US" cap="small" dirty="0"/>
              <a:t>which became the chief corner</a:t>
            </a:r>
            <a:r>
              <a:rPr lang="en-US" dirty="0"/>
              <a:t> </a:t>
            </a:r>
            <a:r>
              <a:rPr lang="en-US" i="1" dirty="0"/>
              <a:t>stone</a:t>
            </a:r>
            <a:r>
              <a:rPr lang="en-US" dirty="0"/>
              <a:t>. </a:t>
            </a:r>
            <a:r>
              <a:rPr lang="en-US" b="1" baseline="30000" dirty="0"/>
              <a:t>12 </a:t>
            </a:r>
            <a:r>
              <a:rPr lang="en-US" dirty="0"/>
              <a:t>And there is salvation in no one else; for there is no other name under heaven that has been given among men by which we must be saved.” </a:t>
            </a:r>
            <a:r>
              <a:rPr lang="en-US" b="1" baseline="30000" dirty="0"/>
              <a:t>13 </a:t>
            </a:r>
            <a:r>
              <a:rPr lang="en-US" dirty="0"/>
              <a:t>Now as they observed the confidence of Peter and John and understood that they were uneducated and untrained men, they were amazed, and </a:t>
            </a:r>
            <a:r>
              <a:rPr lang="en-US" i="1" dirty="0"/>
              <a:t>began</a:t>
            </a:r>
            <a:r>
              <a:rPr lang="en-US" dirty="0"/>
              <a:t> to </a:t>
            </a:r>
            <a:r>
              <a:rPr lang="en-US" dirty="0">
                <a:solidFill>
                  <a:srgbClr val="FBB65B"/>
                </a:solidFill>
              </a:rPr>
              <a:t>recognize them as having been with Jesus.</a:t>
            </a:r>
            <a:r>
              <a:rPr lang="en-US" dirty="0"/>
              <a:t> </a:t>
            </a:r>
          </a:p>
          <a:p>
            <a:r>
              <a:rPr lang="en-US" dirty="0"/>
              <a:t> </a:t>
            </a:r>
            <a:r>
              <a:rPr lang="en-US" b="1" baseline="30000" dirty="0"/>
              <a:t>18 </a:t>
            </a:r>
            <a:r>
              <a:rPr lang="en-US" dirty="0"/>
              <a:t>And when they had summoned them, they commanded them not to speak or teach at all in the name of Jesus. </a:t>
            </a:r>
            <a:r>
              <a:rPr lang="en-US" b="1" baseline="30000" dirty="0"/>
              <a:t>19 </a:t>
            </a:r>
            <a:r>
              <a:rPr lang="en-US" dirty="0"/>
              <a:t>But Peter and John answered and said to them, </a:t>
            </a:r>
            <a:r>
              <a:rPr lang="en-US" dirty="0">
                <a:solidFill>
                  <a:srgbClr val="FBB65B"/>
                </a:solidFill>
              </a:rPr>
              <a:t>“Whether it is right in the sight of God to give heed to you rather than to God, you be the judge; </a:t>
            </a:r>
            <a:r>
              <a:rPr lang="en-US" b="1" baseline="30000" dirty="0">
                <a:solidFill>
                  <a:srgbClr val="FBB65B"/>
                </a:solidFill>
              </a:rPr>
              <a:t>20 </a:t>
            </a:r>
            <a:r>
              <a:rPr lang="en-US" dirty="0">
                <a:solidFill>
                  <a:srgbClr val="FBB65B"/>
                </a:solidFill>
              </a:rPr>
              <a:t>for we cannot stop speaking about what we have seen and heard.” </a:t>
            </a:r>
          </a:p>
        </p:txBody>
      </p:sp>
      <p:grpSp>
        <p:nvGrpSpPr>
          <p:cNvPr id="2" name="Group 1">
            <a:extLst>
              <a:ext uri="{FF2B5EF4-FFF2-40B4-BE49-F238E27FC236}">
                <a16:creationId xmlns:a16="http://schemas.microsoft.com/office/drawing/2014/main" id="{DD583E50-B883-B045-A5F2-741F3CE7DCBE}"/>
              </a:ext>
            </a:extLst>
          </p:cNvPr>
          <p:cNvGrpSpPr/>
          <p:nvPr/>
        </p:nvGrpSpPr>
        <p:grpSpPr>
          <a:xfrm>
            <a:off x="2650331" y="687409"/>
            <a:ext cx="3843338" cy="528638"/>
            <a:chOff x="2690023" y="692827"/>
            <a:chExt cx="3843338" cy="528638"/>
          </a:xfrm>
        </p:grpSpPr>
        <p:sp>
          <p:nvSpPr>
            <p:cNvPr id="11" name="Rounded Rectangle 10">
              <a:extLst>
                <a:ext uri="{FF2B5EF4-FFF2-40B4-BE49-F238E27FC236}">
                  <a16:creationId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7E9A195-CB79-6243-A10C-7EA50D052DBA}"/>
                </a:ext>
              </a:extLst>
            </p:cNvPr>
            <p:cNvSpPr txBox="1"/>
            <p:nvPr/>
          </p:nvSpPr>
          <p:spPr>
            <a:xfrm>
              <a:off x="2788920" y="692827"/>
              <a:ext cx="3648456" cy="523220"/>
            </a:xfrm>
            <a:prstGeom prst="rect">
              <a:avLst/>
            </a:prstGeom>
            <a:noFill/>
          </p:spPr>
          <p:txBody>
            <a:bodyPr wrap="square" rtlCol="0">
              <a:spAutoFit/>
            </a:bodyPr>
            <a:lstStyle/>
            <a:p>
              <a:pPr algn="ctr"/>
              <a:r>
                <a:rPr lang="en-US" sz="2800" b="1" i="1" dirty="0">
                  <a:solidFill>
                    <a:schemeClr val="bg1"/>
                  </a:solidFill>
                </a:rPr>
                <a:t>Acts 4:11-13, 18-20</a:t>
              </a:r>
            </a:p>
          </p:txBody>
        </p:sp>
      </p:grpSp>
    </p:spTree>
    <p:extLst>
      <p:ext uri="{BB962C8B-B14F-4D97-AF65-F5344CB8AC3E}">
        <p14:creationId xmlns:p14="http://schemas.microsoft.com/office/powerpoint/2010/main" val="2999341707"/>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1DF5239-B7D7-814F-98C6-52D04EB13985}"/>
              </a:ext>
            </a:extLst>
          </p:cNvPr>
          <p:cNvSpPr>
            <a:spLocks noGrp="1"/>
          </p:cNvSpPr>
          <p:nvPr>
            <p:ph type="title"/>
          </p:nvPr>
        </p:nvSpPr>
        <p:spPr>
          <a:xfrm>
            <a:off x="628650" y="1025547"/>
            <a:ext cx="7886700" cy="1158853"/>
          </a:xfrm>
        </p:spPr>
        <p:txBody>
          <a:bodyPr>
            <a:normAutofit/>
          </a:bodyPr>
          <a:lstStyle/>
          <a:p>
            <a:pPr algn="ctr"/>
            <a:r>
              <a:rPr lang="en-US" sz="4400" i="1" dirty="0"/>
              <a:t>Learning From The Apostles</a:t>
            </a:r>
            <a:endParaRPr lang="en-US" sz="4400" dirty="0"/>
          </a:p>
        </p:txBody>
      </p:sp>
      <p:sp>
        <p:nvSpPr>
          <p:cNvPr id="9" name="Content Placeholder 8">
            <a:extLst>
              <a:ext uri="{FF2B5EF4-FFF2-40B4-BE49-F238E27FC236}">
                <a16:creationId xmlns:a16="http://schemas.microsoft.com/office/drawing/2014/main" id="{20058097-046B-EF4B-B030-915E6F631984}"/>
              </a:ext>
            </a:extLst>
          </p:cNvPr>
          <p:cNvSpPr>
            <a:spLocks noGrp="1"/>
          </p:cNvSpPr>
          <p:nvPr>
            <p:ph idx="1"/>
          </p:nvPr>
        </p:nvSpPr>
        <p:spPr>
          <a:xfrm>
            <a:off x="343274" y="2049490"/>
            <a:ext cx="8536565" cy="3554476"/>
          </a:xfrm>
        </p:spPr>
        <p:txBody>
          <a:bodyPr>
            <a:noAutofit/>
          </a:bodyPr>
          <a:lstStyle/>
          <a:p>
            <a:r>
              <a:rPr lang="en-US" b="1" baseline="30000" dirty="0"/>
              <a:t>18 </a:t>
            </a:r>
            <a:r>
              <a:rPr lang="en-US" dirty="0"/>
              <a:t>Now when Simon saw that the Spirit was bestowed through the laying on of the apostles’ hands, he offered them money, </a:t>
            </a:r>
            <a:r>
              <a:rPr lang="en-US" b="1" baseline="30000" dirty="0"/>
              <a:t>19 </a:t>
            </a:r>
            <a:r>
              <a:rPr lang="en-US" dirty="0"/>
              <a:t>saying, “Give this authority to me as well, so that everyone on whom I lay my hands may receive the Holy Spirit.” </a:t>
            </a:r>
            <a:r>
              <a:rPr lang="en-US" b="1" baseline="30000" dirty="0"/>
              <a:t>20 </a:t>
            </a:r>
            <a:r>
              <a:rPr lang="en-US" dirty="0"/>
              <a:t>But Peter said to him, “May your silver </a:t>
            </a:r>
            <a:r>
              <a:rPr lang="en-US" dirty="0">
                <a:solidFill>
                  <a:srgbClr val="FBB65B"/>
                </a:solidFill>
              </a:rPr>
              <a:t>perish with you</a:t>
            </a:r>
            <a:r>
              <a:rPr lang="en-US" dirty="0"/>
              <a:t>, because you thought you could obtain the gift of God with money! </a:t>
            </a:r>
            <a:r>
              <a:rPr lang="en-US" b="1" baseline="30000" dirty="0"/>
              <a:t>21 </a:t>
            </a:r>
            <a:r>
              <a:rPr lang="en-US" dirty="0"/>
              <a:t>You have no part or portion in this matter, </a:t>
            </a:r>
            <a:r>
              <a:rPr lang="en-US" dirty="0">
                <a:solidFill>
                  <a:srgbClr val="FBB65B"/>
                </a:solidFill>
              </a:rPr>
              <a:t>for your heart is not right before God. </a:t>
            </a:r>
            <a:r>
              <a:rPr lang="en-US" b="1" baseline="30000" dirty="0"/>
              <a:t>22 </a:t>
            </a:r>
            <a:r>
              <a:rPr lang="en-US" dirty="0"/>
              <a:t>Therefore </a:t>
            </a:r>
            <a:r>
              <a:rPr lang="en-US" dirty="0">
                <a:solidFill>
                  <a:srgbClr val="FBB65B"/>
                </a:solidFill>
              </a:rPr>
              <a:t>repent</a:t>
            </a:r>
            <a:r>
              <a:rPr lang="en-US" dirty="0"/>
              <a:t> of this wickedness of yours, and pray the Lord that, if possible, the intention of </a:t>
            </a:r>
            <a:r>
              <a:rPr lang="en-US" dirty="0">
                <a:solidFill>
                  <a:srgbClr val="FBB65B"/>
                </a:solidFill>
              </a:rPr>
              <a:t>your heart </a:t>
            </a:r>
            <a:r>
              <a:rPr lang="en-US" dirty="0"/>
              <a:t>may be </a:t>
            </a:r>
            <a:r>
              <a:rPr lang="en-US" b="1" u="sng" dirty="0"/>
              <a:t>forgiven you.</a:t>
            </a:r>
            <a:r>
              <a:rPr lang="en-US" dirty="0"/>
              <a:t> </a:t>
            </a:r>
            <a:r>
              <a:rPr lang="en-US" b="1" baseline="30000" dirty="0"/>
              <a:t>23 </a:t>
            </a:r>
            <a:r>
              <a:rPr lang="en-US" dirty="0"/>
              <a:t>For I see that </a:t>
            </a:r>
            <a:r>
              <a:rPr lang="en-US" u="sng" dirty="0"/>
              <a:t>you are in the gall of bitterness and in the bondage of iniquity.</a:t>
            </a:r>
            <a:r>
              <a:rPr lang="en-US" dirty="0"/>
              <a:t>” </a:t>
            </a:r>
            <a:r>
              <a:rPr lang="en-US" b="1" baseline="30000" dirty="0"/>
              <a:t>24 </a:t>
            </a:r>
            <a:r>
              <a:rPr lang="en-US" dirty="0"/>
              <a:t>But </a:t>
            </a:r>
            <a:r>
              <a:rPr lang="en-US" i="1" dirty="0">
                <a:solidFill>
                  <a:srgbClr val="FBB65B"/>
                </a:solidFill>
              </a:rPr>
              <a:t>Simon answered and said, “Pray to the Lord for me yourselves, so that nothing of what you have said may come upon me.”</a:t>
            </a:r>
          </a:p>
        </p:txBody>
      </p:sp>
      <p:grpSp>
        <p:nvGrpSpPr>
          <p:cNvPr id="2" name="Group 1">
            <a:extLst>
              <a:ext uri="{FF2B5EF4-FFF2-40B4-BE49-F238E27FC236}">
                <a16:creationId xmlns:a16="http://schemas.microsoft.com/office/drawing/2014/main" id="{DD583E50-B883-B045-A5F2-741F3CE7DCBE}"/>
              </a:ext>
            </a:extLst>
          </p:cNvPr>
          <p:cNvGrpSpPr/>
          <p:nvPr/>
        </p:nvGrpSpPr>
        <p:grpSpPr>
          <a:xfrm>
            <a:off x="2650331" y="687409"/>
            <a:ext cx="3843338" cy="528638"/>
            <a:chOff x="2690023" y="692827"/>
            <a:chExt cx="3843338" cy="528638"/>
          </a:xfrm>
        </p:grpSpPr>
        <p:sp>
          <p:nvSpPr>
            <p:cNvPr id="11" name="Rounded Rectangle 10">
              <a:extLst>
                <a:ext uri="{FF2B5EF4-FFF2-40B4-BE49-F238E27FC236}">
                  <a16:creationId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7E9A195-CB79-6243-A10C-7EA50D052DBA}"/>
                </a:ext>
              </a:extLst>
            </p:cNvPr>
            <p:cNvSpPr txBox="1"/>
            <p:nvPr/>
          </p:nvSpPr>
          <p:spPr>
            <a:xfrm>
              <a:off x="2788920" y="692827"/>
              <a:ext cx="3648456" cy="523220"/>
            </a:xfrm>
            <a:prstGeom prst="rect">
              <a:avLst/>
            </a:prstGeom>
            <a:noFill/>
          </p:spPr>
          <p:txBody>
            <a:bodyPr wrap="square" rtlCol="0">
              <a:spAutoFit/>
            </a:bodyPr>
            <a:lstStyle/>
            <a:p>
              <a:pPr algn="ctr"/>
              <a:r>
                <a:rPr lang="en-US" sz="2800" b="1" i="1" dirty="0">
                  <a:solidFill>
                    <a:schemeClr val="bg1"/>
                  </a:solidFill>
                </a:rPr>
                <a:t>Acts 8:18-24</a:t>
              </a:r>
            </a:p>
          </p:txBody>
        </p:sp>
      </p:grpSp>
    </p:spTree>
    <p:extLst>
      <p:ext uri="{BB962C8B-B14F-4D97-AF65-F5344CB8AC3E}">
        <p14:creationId xmlns:p14="http://schemas.microsoft.com/office/powerpoint/2010/main" val="278182327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2490</TotalTime>
  <Words>2286</Words>
  <Application>Microsoft Macintosh PowerPoint</Application>
  <PresentationFormat>On-screen Show (16:10)</PresentationFormat>
  <Paragraphs>235</Paragraphs>
  <Slides>15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system-ui</vt:lpstr>
      <vt:lpstr>Times New Roman</vt:lpstr>
      <vt:lpstr>Office Theme</vt:lpstr>
      <vt:lpstr>2023 Theme</vt:lpstr>
      <vt:lpstr>PowerPoint Presentation</vt:lpstr>
      <vt:lpstr>PowerPoint Presentation</vt:lpstr>
      <vt:lpstr>PowerPoint Presentation</vt:lpstr>
      <vt:lpstr>PowerPoint Presentation</vt:lpstr>
      <vt:lpstr>PowerPoint Presentation</vt:lpstr>
      <vt:lpstr>The Power of Gentle Teachers</vt:lpstr>
      <vt:lpstr>Learning From The Apostles</vt:lpstr>
      <vt:lpstr>Learning From The Apostles</vt:lpstr>
      <vt:lpstr>Learning From The Apostles</vt:lpstr>
      <vt:lpstr>PowerPoint Presentation</vt:lpstr>
      <vt:lpstr>Teaching With Gentleness</vt:lpstr>
      <vt:lpstr>Accepting The Outcomes</vt:lpstr>
      <vt:lpstr>PowerPoint Presentation</vt:lpstr>
      <vt:lpstr>2023 Theme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Theme</dc:title>
  <dc:creator>Phillip Shumake</dc:creator>
  <cp:lastModifiedBy>Phillip Shumake</cp:lastModifiedBy>
  <cp:revision>303</cp:revision>
  <dcterms:created xsi:type="dcterms:W3CDTF">2022-08-19T18:53:01Z</dcterms:created>
  <dcterms:modified xsi:type="dcterms:W3CDTF">2023-07-14T19:01:00Z</dcterms:modified>
</cp:coreProperties>
</file>